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58" r:id="rId6"/>
    <p:sldId id="262" r:id="rId7"/>
    <p:sldId id="261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5B050"/>
    <a:srgbClr val="E7EBEE"/>
    <a:srgbClr val="EED989"/>
    <a:srgbClr val="8C8051"/>
    <a:srgbClr val="FFED95"/>
    <a:srgbClr val="C0A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8"/>
    <p:restoredTop sz="94700"/>
  </p:normalViewPr>
  <p:slideViewPr>
    <p:cSldViewPr snapToGrid="0">
      <p:cViewPr>
        <p:scale>
          <a:sx n="117" d="100"/>
          <a:sy n="117" d="100"/>
        </p:scale>
        <p:origin x="1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B364A-76A1-AD41-9D89-AA9883591045}" type="datetimeFigureOut">
              <a:rPr lang="en-US" smtClean="0"/>
              <a:t>2/24/25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26EA1-15ED-114F-9A04-066A7E576B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3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6EA1-15ED-114F-9A04-066A7E576B9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0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2556-A61D-4CE3-07AF-F7F1B596A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183C-E466-BB71-453E-D6A6A2E27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0DE00-51D4-4B16-8B7E-AE66AE1B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D1EC-A66F-4B15-2658-7936D49D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B027-DACA-F833-0046-24A748F8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4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7260-8F60-6E88-4028-838CD854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CE853-E2B1-4C83-78FB-12C7E4A7C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23D0-9C6A-68E8-332B-B3991CDE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4D48-FCF2-6383-F548-FBD75045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DD71-C264-ACEE-3141-031954F8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7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7EA85-3FF7-E9A9-353C-0BF7310A5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05DD8-62D9-D566-A26A-4F0B2EE50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AE0F-6BE3-BF35-4802-F47390AD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D93A-FF46-7525-313E-2E84DBD9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1498-7EB0-8412-7D4E-B2DE7E69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7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2D54-2E06-E31D-3AE1-8FFADABA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FB20-9B7C-4528-2E57-9043A2D1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AB754-43A2-0BCA-AC5E-53695DF1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78B2F-194B-4531-BA74-74A1A1D6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AAF0-A808-3A71-DBC7-685033B3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9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F832-3BFD-4026-25BE-E650FC93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7D8C9-EC81-3809-1380-7F12F76D1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A9855-0AC6-1861-50AD-1CF4E2D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237DC-3C91-07A9-156B-1DA6B8C0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38AB-8388-B0F2-D1B2-C8F376E2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8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98E9-D2DA-7C40-C38D-656E6DF8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E87C-1C8C-71AC-B048-E6231A681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5D776-F1EB-CDE8-B46E-89069236A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06E61-C55A-C151-D0BB-88DEECEC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8D35D-F425-09E3-5854-29BDF65E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439CD-B7A4-E5E2-6065-2F72AA9A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2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ACA3-587D-5CD9-40A5-C4E4E04F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C31A7-7D16-934F-1641-9F4661E29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9FA7E-3A85-C8A1-0B16-588E7005D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62213-C9E9-B756-F01C-8F7F7DCCB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60447-F723-025C-EC6A-EE58C5C6B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224E5-3C9F-2B34-2AA3-3723340F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36D48-72C0-3882-F3FB-39916452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9EFD7-6F1D-E424-4182-1B01779E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2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F443-1606-7728-C0C7-F5CB7477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B694C-3443-5CFC-5713-3DDA8EF5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FFD8E-B863-765D-0E64-2FF249B2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16860-19A0-1D45-C6D6-E28799D1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8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CCAA7-FF1C-3CCC-A961-50DEFB026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F7FF31-4812-8CFF-CEDB-15CA82BD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369C5-EBCB-C816-2A28-A5F6B1A1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6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EA89-CFEF-9977-BBC4-8FFC18C6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5411-049F-BC21-DA81-2CD8DC16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AE31D-D02C-B384-1091-25D0A285E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C673B-7260-6351-B2B5-2CE5EA36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CD1E0-844A-E539-EE5B-99ED3CBD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09B3-CAAD-0340-8C0A-4A138840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ED14-0B5B-4B62-F4B1-06276E66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CB34B-4034-8A37-6F31-FB014C50C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5BC34-A8EC-C09C-963A-F14F4ED38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90D0D-B2F1-61CE-B94F-58A4F6D4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8535-BFC6-2048-A6EF-D4FEDF5EFF7B}" type="datetimeFigureOut">
              <a:rPr lang="en-US" smtClean="0"/>
              <a:t>2/23/25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DE2BE-8FED-2151-940C-E3E6FE9B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AE738-B40F-57AF-6B23-2AAE21A79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518C-F788-7D42-BC87-C69F184E2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9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4C17B-1ADF-610F-C2E5-C7846D0D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31CD-A706-435D-F981-15768F050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11C0-2014-21A8-506F-53B8824B6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D8535-BFC6-2048-A6EF-D4FEDF5EFF7B}" type="datetimeFigureOut">
              <a:rPr lang="en-US" smtClean="0"/>
              <a:t>2/23/25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A6EF-269E-5ABC-7C14-ABEC0C3F9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04B1-0C63-675B-04BE-B1DED94B3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C6518C-F788-7D42-BC87-C69F184E2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2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1ADA-870E-A68A-1714-549C017D8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187" y="585787"/>
            <a:ext cx="6639358" cy="981075"/>
          </a:xfrm>
          <a:solidFill>
            <a:schemeClr val="tx1">
              <a:lumMod val="85000"/>
              <a:lumOff val="15000"/>
              <a:alpha val="6604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Big Data in Finance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93083-2058-682C-DDFF-67E39A2B067C}"/>
              </a:ext>
            </a:extLst>
          </p:cNvPr>
          <p:cNvSpPr txBox="1"/>
          <p:nvPr/>
        </p:nvSpPr>
        <p:spPr>
          <a:xfrm>
            <a:off x="738187" y="1945154"/>
            <a:ext cx="8262594" cy="1323439"/>
          </a:xfrm>
          <a:prstGeom prst="rect">
            <a:avLst/>
          </a:prstGeom>
          <a:solidFill>
            <a:schemeClr val="tx1">
              <a:lumMod val="85000"/>
              <a:lumOff val="15000"/>
              <a:alpha val="6604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Helvetica" pitchFamily="2" charset="0"/>
              </a:rPr>
              <a:t>Gold Futures Return Prediction and Trading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7C99A-A899-8A26-2AB4-4A8D304436F4}"/>
              </a:ext>
            </a:extLst>
          </p:cNvPr>
          <p:cNvSpPr txBox="1"/>
          <p:nvPr/>
        </p:nvSpPr>
        <p:spPr>
          <a:xfrm>
            <a:off x="738188" y="4043363"/>
            <a:ext cx="1976438" cy="707886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Team 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EF74AE-CA69-BBEF-412F-43DC757F59A6}"/>
              </a:ext>
            </a:extLst>
          </p:cNvPr>
          <p:cNvGrpSpPr/>
          <p:nvPr/>
        </p:nvGrpSpPr>
        <p:grpSpPr>
          <a:xfrm>
            <a:off x="821481" y="5282107"/>
            <a:ext cx="1347139" cy="1322249"/>
            <a:chOff x="1052837" y="5282107"/>
            <a:chExt cx="1347139" cy="1322249"/>
          </a:xfrm>
        </p:grpSpPr>
        <p:pic>
          <p:nvPicPr>
            <p:cNvPr id="1034" name="Picture 10" descr="180+ App Developer Profile Stock Illustrations, Royalty-Free Vector  Graphics &amp; Clip Art - iStock">
              <a:extLst>
                <a:ext uri="{FF2B5EF4-FFF2-40B4-BE49-F238E27FC236}">
                  <a16:creationId xmlns:a16="http://schemas.microsoft.com/office/drawing/2014/main" id="{E96CA2E8-5C6B-E2EC-3EEB-C49B02644E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" r="-47"/>
            <a:stretch/>
          </p:blipFill>
          <p:spPr bwMode="auto">
            <a:xfrm>
              <a:off x="1343284" y="5282107"/>
              <a:ext cx="766246" cy="76624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4BA6F8E-13F0-C69D-0E38-748880FF9C5A}"/>
                </a:ext>
              </a:extLst>
            </p:cNvPr>
            <p:cNvSpPr/>
            <p:nvPr/>
          </p:nvSpPr>
          <p:spPr>
            <a:xfrm>
              <a:off x="1052837" y="6235263"/>
              <a:ext cx="1347139" cy="369093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Alfred Choi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D56DCF-F954-4C3C-C558-C42655EFBEAE}"/>
              </a:ext>
            </a:extLst>
          </p:cNvPr>
          <p:cNvGrpSpPr/>
          <p:nvPr/>
        </p:nvGrpSpPr>
        <p:grpSpPr>
          <a:xfrm>
            <a:off x="5073902" y="5282106"/>
            <a:ext cx="1449400" cy="1322248"/>
            <a:chOff x="4422288" y="5282107"/>
            <a:chExt cx="1449400" cy="1322248"/>
          </a:xfrm>
        </p:grpSpPr>
        <p:pic>
          <p:nvPicPr>
            <p:cNvPr id="1036" name="Picture 12" descr="830+ Baby Icons Gray Icons Stock Illustrations, Royalty-Free Vector  Graphics &amp; Clip Art - iStock">
              <a:extLst>
                <a:ext uri="{FF2B5EF4-FFF2-40B4-BE49-F238E27FC236}">
                  <a16:creationId xmlns:a16="http://schemas.microsoft.com/office/drawing/2014/main" id="{DAC399C9-20D0-DB17-099B-30DD32C1A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3865" y="5282107"/>
              <a:ext cx="766246" cy="76624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59B08E0-7FDB-70A8-B989-16C8DA910CF5}"/>
                </a:ext>
              </a:extLst>
            </p:cNvPr>
            <p:cNvSpPr/>
            <p:nvPr/>
          </p:nvSpPr>
          <p:spPr>
            <a:xfrm>
              <a:off x="4422288" y="6235262"/>
              <a:ext cx="1449400" cy="369093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Paul Janicot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A0E91F-B386-2872-CEED-9A8BF95BD263}"/>
              </a:ext>
            </a:extLst>
          </p:cNvPr>
          <p:cNvGrpSpPr/>
          <p:nvPr/>
        </p:nvGrpSpPr>
        <p:grpSpPr>
          <a:xfrm>
            <a:off x="7390171" y="5281552"/>
            <a:ext cx="1171545" cy="1322802"/>
            <a:chOff x="6871628" y="5281553"/>
            <a:chExt cx="1171545" cy="1322802"/>
          </a:xfrm>
        </p:grpSpPr>
        <p:pic>
          <p:nvPicPr>
            <p:cNvPr id="1038" name="Picture 14" descr="4,000+ Silver Face Stock Illustrations, Royalty-Free Vector Graphics &amp; Clip  Art - iStock | Screw, Plugged in socket, Living room wall">
              <a:extLst>
                <a:ext uri="{FF2B5EF4-FFF2-40B4-BE49-F238E27FC236}">
                  <a16:creationId xmlns:a16="http://schemas.microsoft.com/office/drawing/2014/main" id="{CC069123-D519-C42C-559C-47758EAEC6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4001" y="5281553"/>
              <a:ext cx="766800" cy="766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F4465CC-542B-C2EC-0315-8E4CDFD3A705}"/>
                </a:ext>
              </a:extLst>
            </p:cNvPr>
            <p:cNvSpPr/>
            <p:nvPr/>
          </p:nvSpPr>
          <p:spPr>
            <a:xfrm>
              <a:off x="6871628" y="6235262"/>
              <a:ext cx="1171545" cy="369093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Sonyi He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F60DBE-17CA-77E3-AB1C-61B0F0025DF5}"/>
              </a:ext>
            </a:extLst>
          </p:cNvPr>
          <p:cNvGrpSpPr/>
          <p:nvPr/>
        </p:nvGrpSpPr>
        <p:grpSpPr>
          <a:xfrm>
            <a:off x="2986688" y="5281553"/>
            <a:ext cx="1269146" cy="1322801"/>
            <a:chOff x="2836358" y="5281553"/>
            <a:chExt cx="1269146" cy="1322801"/>
          </a:xfrm>
        </p:grpSpPr>
        <p:pic>
          <p:nvPicPr>
            <p:cNvPr id="1042" name="Picture 18" descr="Default placeholder businessman half-length portr Vector Image">
              <a:extLst>
                <a:ext uri="{FF2B5EF4-FFF2-40B4-BE49-F238E27FC236}">
                  <a16:creationId xmlns:a16="http://schemas.microsoft.com/office/drawing/2014/main" id="{B2FF094B-ED81-57CA-3E85-5BE817201C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3" t="2767" r="25930" b="50001"/>
            <a:stretch/>
          </p:blipFill>
          <p:spPr bwMode="auto">
            <a:xfrm>
              <a:off x="3087326" y="5281553"/>
              <a:ext cx="767209" cy="766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D87A107-7754-8D6F-6D6F-E1E7AF9CD5BB}"/>
                </a:ext>
              </a:extLst>
            </p:cNvPr>
            <p:cNvSpPr/>
            <p:nvPr/>
          </p:nvSpPr>
          <p:spPr>
            <a:xfrm>
              <a:off x="2836358" y="6235261"/>
              <a:ext cx="1269146" cy="369093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Sicheng Li</a:t>
              </a:r>
            </a:p>
          </p:txBody>
        </p:sp>
      </p:grpSp>
      <p:pic>
        <p:nvPicPr>
          <p:cNvPr id="20" name="Picture 2" descr="Imperial College Business School">
            <a:extLst>
              <a:ext uri="{FF2B5EF4-FFF2-40B4-BE49-F238E27FC236}">
                <a16:creationId xmlns:a16="http://schemas.microsoft.com/office/drawing/2014/main" id="{27324CE7-EEE8-4536-3264-C0B94862D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910" y="5587627"/>
            <a:ext cx="1099051" cy="109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39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4;p16">
            <a:extLst>
              <a:ext uri="{FF2B5EF4-FFF2-40B4-BE49-F238E27FC236}">
                <a16:creationId xmlns:a16="http://schemas.microsoft.com/office/drawing/2014/main" id="{01801C1C-8634-919B-F169-2A64E66DFFC5}"/>
              </a:ext>
            </a:extLst>
          </p:cNvPr>
          <p:cNvSpPr txBox="1">
            <a:spLocks/>
          </p:cNvSpPr>
          <p:nvPr/>
        </p:nvSpPr>
        <p:spPr>
          <a:xfrm>
            <a:off x="488414" y="96897"/>
            <a:ext cx="10865386" cy="10336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990"/>
            </a:pPr>
            <a:r>
              <a:rPr lang="en-HK" sz="2800" b="1" dirty="0">
                <a:solidFill>
                  <a:srgbClr val="8C80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VII. Discussion and Next Step</a:t>
            </a:r>
            <a:endParaRPr lang="en-HK" sz="2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0DC147-3143-2485-A78C-C19761F8F823}"/>
              </a:ext>
            </a:extLst>
          </p:cNvPr>
          <p:cNvSpPr txBox="1"/>
          <p:nvPr/>
        </p:nvSpPr>
        <p:spPr>
          <a:xfrm>
            <a:off x="509463" y="1037626"/>
            <a:ext cx="1110559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1. What is the commercial value for this study?</a:t>
            </a:r>
          </a:p>
          <a:p>
            <a:r>
              <a:rPr lang="en-HK" sz="1600" dirty="0"/>
              <a:t>Investing in gold commodities provides </a:t>
            </a:r>
            <a:r>
              <a:rPr lang="en-HK" sz="1600" b="1" dirty="0"/>
              <a:t>portfolio diversification</a:t>
            </a:r>
            <a:r>
              <a:rPr lang="en-HK" sz="1600" dirty="0"/>
              <a:t>. Hedge fund managers may </a:t>
            </a:r>
            <a:r>
              <a:rPr lang="en-HK" sz="1600" b="1" dirty="0"/>
              <a:t>speculate on commodities </a:t>
            </a:r>
            <a:r>
              <a:rPr lang="en-HK" sz="1600" dirty="0"/>
              <a:t>to capitalize on directional trends. Machine learning systematic trading strategies offer commercial value to investors.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43B497-7BE6-8F70-8E3A-E38F952D2444}"/>
              </a:ext>
            </a:extLst>
          </p:cNvPr>
          <p:cNvSpPr txBox="1"/>
          <p:nvPr/>
        </p:nvSpPr>
        <p:spPr>
          <a:xfrm>
            <a:off x="509463" y="2099203"/>
            <a:ext cx="1110559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2. What economic interpretation can we learn from the features?</a:t>
            </a:r>
          </a:p>
          <a:p>
            <a:r>
              <a:rPr lang="en-HK" sz="1600" b="1" dirty="0">
                <a:solidFill>
                  <a:srgbClr val="C00000"/>
                </a:solidFill>
              </a:rPr>
              <a:t>Focusing on longer holding periods </a:t>
            </a:r>
            <a:r>
              <a:rPr lang="en-HK" sz="1600" dirty="0"/>
              <a:t>(e.g., 6 and 12 months), past returns for these periods, as well as </a:t>
            </a:r>
            <a:r>
              <a:rPr lang="en-HK" sz="1600" b="1" dirty="0"/>
              <a:t>macroeconomic factors</a:t>
            </a:r>
            <a:r>
              <a:rPr lang="en-HK" sz="1600" dirty="0"/>
              <a:t> such as growth, unemployment, and inflation, are most influential. </a:t>
            </a:r>
            <a:r>
              <a:rPr lang="en-HK" sz="1600" b="1" dirty="0"/>
              <a:t>Yield</a:t>
            </a:r>
            <a:r>
              <a:rPr lang="en-HK" sz="1600" dirty="0"/>
              <a:t> also plays a role, as it </a:t>
            </a:r>
            <a:r>
              <a:rPr lang="en-HK" sz="1600" b="1" dirty="0"/>
              <a:t>relates to the risk-free rate </a:t>
            </a:r>
            <a:r>
              <a:rPr lang="en-HK" sz="1600" dirty="0"/>
              <a:t>and  therefore </a:t>
            </a:r>
            <a:r>
              <a:rPr lang="en-HK" sz="1600" b="1" dirty="0"/>
              <a:t>excess return </a:t>
            </a:r>
            <a:r>
              <a:rPr lang="en-HK" sz="1600" dirty="0"/>
              <a:t>prediction. </a:t>
            </a:r>
          </a:p>
          <a:p>
            <a:pPr algn="just"/>
            <a:br>
              <a:rPr lang="en-HK" sz="500" dirty="0"/>
            </a:br>
            <a:r>
              <a:rPr lang="en-HK" sz="1600" dirty="0"/>
              <a:t>As expected, </a:t>
            </a:r>
            <a:r>
              <a:rPr lang="en-HK" sz="1600" b="1" dirty="0">
                <a:solidFill>
                  <a:srgbClr val="C00000"/>
                </a:solidFill>
              </a:rPr>
              <a:t>stock market factors are less significant</a:t>
            </a:r>
            <a:r>
              <a:rPr lang="en-HK" sz="1600" dirty="0">
                <a:solidFill>
                  <a:srgbClr val="C00000"/>
                </a:solidFill>
              </a:rPr>
              <a:t> </a:t>
            </a:r>
            <a:r>
              <a:rPr lang="en-HK" sz="1600" dirty="0"/>
              <a:t>for gold returns, aligning with common financial findings.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615C0-E51E-B68C-D6D2-FB636B97744D}"/>
              </a:ext>
            </a:extLst>
          </p:cNvPr>
          <p:cNvSpPr txBox="1"/>
          <p:nvPr/>
        </p:nvSpPr>
        <p:spPr>
          <a:xfrm>
            <a:off x="509463" y="3776333"/>
            <a:ext cx="11105594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3. Why does the trading strategy work?</a:t>
            </a:r>
          </a:p>
          <a:p>
            <a:r>
              <a:rPr lang="en-HK" sz="1600" dirty="0"/>
              <a:t>Beyond model effectiveness, our focus is solely on </a:t>
            </a:r>
            <a:r>
              <a:rPr lang="en-HK" sz="1600" b="1" dirty="0">
                <a:solidFill>
                  <a:srgbClr val="C00000"/>
                </a:solidFill>
              </a:rPr>
              <a:t>directional bets </a:t>
            </a:r>
            <a:r>
              <a:rPr lang="en-HK" sz="1600" dirty="0"/>
              <a:t>rather than precisely predicting future returns, which is nearly impossible. We </a:t>
            </a:r>
            <a:r>
              <a:rPr lang="en-HK" sz="1600" b="1" dirty="0">
                <a:solidFill>
                  <a:srgbClr val="C00000"/>
                </a:solidFill>
              </a:rPr>
              <a:t>establish a threshold </a:t>
            </a:r>
            <a:r>
              <a:rPr lang="en-HK" sz="1600" dirty="0"/>
              <a:t>so that if the predicted excess return is close to 0%, </a:t>
            </a:r>
            <a:r>
              <a:rPr lang="en-HK" sz="1600" b="1" dirty="0">
                <a:solidFill>
                  <a:srgbClr val="C00000"/>
                </a:solidFill>
              </a:rPr>
              <a:t>we opt for a risk-free investment</a:t>
            </a:r>
            <a:r>
              <a:rPr lang="en-HK" sz="1600" dirty="0"/>
              <a:t> instead of taking a directional bet. This approach helps </a:t>
            </a:r>
            <a:r>
              <a:rPr lang="en-HK" sz="1600" b="1" dirty="0">
                <a:solidFill>
                  <a:srgbClr val="C00000"/>
                </a:solidFill>
              </a:rPr>
              <a:t>prevent excessive trading or unconfident guesses</a:t>
            </a:r>
            <a:r>
              <a:rPr lang="en-HK" sz="1600" dirty="0"/>
              <a:t>, </a:t>
            </a:r>
            <a:r>
              <a:rPr lang="en-HK" sz="1600" b="1" dirty="0">
                <a:solidFill>
                  <a:srgbClr val="C00000"/>
                </a:solidFill>
              </a:rPr>
              <a:t>preserves capital for future growth</a:t>
            </a:r>
            <a:r>
              <a:rPr lang="en-HK" sz="1600" dirty="0"/>
              <a:t>, and still generates some return—especially when the market is sideways or declining.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E57236-43F1-2CE1-2802-9C9EA74F8301}"/>
              </a:ext>
            </a:extLst>
          </p:cNvPr>
          <p:cNvSpPr txBox="1"/>
          <p:nvPr/>
        </p:nvSpPr>
        <p:spPr>
          <a:xfrm>
            <a:off x="509463" y="5330352"/>
            <a:ext cx="1086538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4. What can be further improved for the machine learning model and trading strategy?</a:t>
            </a:r>
          </a:p>
          <a:p>
            <a:r>
              <a:rPr lang="en-HK" sz="1600" dirty="0"/>
              <a:t>We can further tune random forest hyperparameters and consider </a:t>
            </a:r>
            <a:r>
              <a:rPr lang="en-HK" sz="1600" b="1" dirty="0">
                <a:solidFill>
                  <a:srgbClr val="C00000"/>
                </a:solidFill>
              </a:rPr>
              <a:t>switching from an expanding window</a:t>
            </a:r>
            <a:r>
              <a:rPr lang="en-HK" sz="1600" dirty="0"/>
              <a:t>, which may overweight outdated data, to </a:t>
            </a:r>
            <a:r>
              <a:rPr lang="en-HK" sz="1600" b="1" dirty="0">
                <a:solidFill>
                  <a:srgbClr val="C00000"/>
                </a:solidFill>
              </a:rPr>
              <a:t>a rolling window approach</a:t>
            </a:r>
            <a:r>
              <a:rPr lang="en-HK" sz="1600" dirty="0"/>
              <a:t>. This is particularly relevant for older periods (e.g., 1970–1980) with volatile risk-free rates. Additionally, </a:t>
            </a:r>
            <a:r>
              <a:rPr lang="en-HK" sz="1600" b="1" dirty="0">
                <a:solidFill>
                  <a:srgbClr val="C00000"/>
                </a:solidFill>
              </a:rPr>
              <a:t>optimizing the investment threshold </a:t>
            </a:r>
            <a:r>
              <a:rPr lang="en-HK" sz="1600" dirty="0"/>
              <a:t>could enhance trading performance.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27D628-1652-91A9-E5B5-E5B078D7C320}"/>
              </a:ext>
            </a:extLst>
          </p:cNvPr>
          <p:cNvSpPr txBox="1"/>
          <p:nvPr/>
        </p:nvSpPr>
        <p:spPr>
          <a:xfrm>
            <a:off x="7402285" y="222454"/>
            <a:ext cx="452845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For coding, please refer to “gold_futures_data_0223.ipynb”, all </a:t>
            </a:r>
            <a:r>
              <a:rPr lang="en-US" sz="1200" dirty="0" err="1"/>
              <a:t>dataframes</a:t>
            </a:r>
            <a:r>
              <a:rPr lang="en-US" sz="1200" dirty="0"/>
              <a:t> and plot for the runs are saved in the folder name “</a:t>
            </a:r>
            <a:r>
              <a:rPr lang="en-US" sz="1200" dirty="0" err="1"/>
              <a:t>generated_dataframe</a:t>
            </a:r>
            <a:r>
              <a:rPr lang="en-US" sz="1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69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A768E761-F714-391D-BD13-E2788862B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8414" y="337976"/>
            <a:ext cx="11215171" cy="851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HK" sz="2800" b="1" dirty="0">
                <a:solidFill>
                  <a:srgbClr val="8C80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I. Data Preparation </a:t>
            </a:r>
            <a:br>
              <a:rPr lang="en-HK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HK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we select the suitable data for prediction?</a:t>
            </a:r>
            <a:endParaRPr lang="en-HK" sz="28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DE99A-18CF-36ED-824A-D2DA39EE96E0}"/>
              </a:ext>
            </a:extLst>
          </p:cNvPr>
          <p:cNvSpPr txBox="1"/>
          <p:nvPr/>
        </p:nvSpPr>
        <p:spPr>
          <a:xfrm>
            <a:off x="488412" y="1288633"/>
            <a:ext cx="4772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C8051"/>
                </a:solidFill>
              </a:rPr>
              <a:t>Gold Futures data (Bloomberg)</a:t>
            </a:r>
          </a:p>
          <a:p>
            <a:r>
              <a:rPr lang="en-US" dirty="0"/>
              <a:t>Choose the most liquid market with high open interest, which is current month +1 &amp; +2.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07CFF-C692-0B57-B470-0BF3164B057E}"/>
              </a:ext>
            </a:extLst>
          </p:cNvPr>
          <p:cNvSpPr txBox="1"/>
          <p:nvPr/>
        </p:nvSpPr>
        <p:spPr>
          <a:xfrm>
            <a:off x="488413" y="2286244"/>
            <a:ext cx="427087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400" b="1" i="1" dirty="0"/>
              <a:t>Moskowitz, Ooi, and Pedersen (2012), Time Series Momentum </a:t>
            </a:r>
          </a:p>
          <a:p>
            <a:r>
              <a:rPr lang="en-HK" sz="1400" i="1" dirty="0"/>
              <a:t>“we compute the daily excess return of the most </a:t>
            </a:r>
            <a:r>
              <a:rPr lang="en-HK" sz="1400" b="1" i="1" dirty="0"/>
              <a:t>liquid futures contract </a:t>
            </a:r>
            <a:r>
              <a:rPr lang="en-HK" sz="1400" i="1" dirty="0"/>
              <a:t>(typically the </a:t>
            </a:r>
            <a:r>
              <a:rPr lang="en-HK" sz="1400" b="1" i="1" dirty="0">
                <a:solidFill>
                  <a:srgbClr val="002060"/>
                </a:solidFill>
              </a:rPr>
              <a:t>nearest or next nearest-to-delivery contract</a:t>
            </a:r>
            <a:r>
              <a:rPr lang="en-HK" sz="1400" i="1" dirty="0"/>
              <a:t>), and </a:t>
            </a:r>
            <a:r>
              <a:rPr lang="en-HK" sz="1400" b="1" i="1" dirty="0"/>
              <a:t>then compound the daily returns</a:t>
            </a:r>
            <a:r>
              <a:rPr lang="en-HK" sz="1400" i="1" dirty="0"/>
              <a:t> to a cumulative return index from which we can compute returns at any horizon”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8D5CDF-7BE5-0583-4832-BC0B394B1CD1}"/>
              </a:ext>
            </a:extLst>
          </p:cNvPr>
          <p:cNvSpPr/>
          <p:nvPr/>
        </p:nvSpPr>
        <p:spPr>
          <a:xfrm>
            <a:off x="556121" y="4098275"/>
            <a:ext cx="1595610" cy="3305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Daily Price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3AF0B70-749F-6C12-BD9D-F68978A36385}"/>
              </a:ext>
            </a:extLst>
          </p:cNvPr>
          <p:cNvSpPr/>
          <p:nvPr/>
        </p:nvSpPr>
        <p:spPr>
          <a:xfrm>
            <a:off x="1186377" y="4530685"/>
            <a:ext cx="335099" cy="433981"/>
          </a:xfrm>
          <a:prstGeom prst="downArrow">
            <a:avLst>
              <a:gd name="adj1" fmla="val 50000"/>
              <a:gd name="adj2" fmla="val 582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D8C1FB2-9F96-240B-E532-7D6A4C2A9E53}"/>
              </a:ext>
            </a:extLst>
          </p:cNvPr>
          <p:cNvSpPr/>
          <p:nvPr/>
        </p:nvSpPr>
        <p:spPr>
          <a:xfrm>
            <a:off x="556121" y="5066571"/>
            <a:ext cx="1595610" cy="3305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Excess Return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B8A40AB-6B31-0877-9EF6-50BB586FB3AE}"/>
              </a:ext>
            </a:extLst>
          </p:cNvPr>
          <p:cNvSpPr/>
          <p:nvPr/>
        </p:nvSpPr>
        <p:spPr>
          <a:xfrm>
            <a:off x="556121" y="6021869"/>
            <a:ext cx="1595610" cy="559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Monthly Return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25F7F19-4DFF-69A4-1E7A-18C2FC7A6F2C}"/>
              </a:ext>
            </a:extLst>
          </p:cNvPr>
          <p:cNvSpPr/>
          <p:nvPr/>
        </p:nvSpPr>
        <p:spPr>
          <a:xfrm>
            <a:off x="1186377" y="5520925"/>
            <a:ext cx="335099" cy="433981"/>
          </a:xfrm>
          <a:prstGeom prst="downArrow">
            <a:avLst>
              <a:gd name="adj1" fmla="val 50000"/>
              <a:gd name="adj2" fmla="val 582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630ACE-FD45-F812-C80E-C6513927E234}"/>
              </a:ext>
            </a:extLst>
          </p:cNvPr>
          <p:cNvGrpSpPr/>
          <p:nvPr/>
        </p:nvGrpSpPr>
        <p:grpSpPr>
          <a:xfrm>
            <a:off x="2313543" y="6043044"/>
            <a:ext cx="2216893" cy="429662"/>
            <a:chOff x="2401677" y="6088999"/>
            <a:chExt cx="1787494" cy="429662"/>
          </a:xfrm>
        </p:grpSpPr>
        <p:sp>
          <p:nvSpPr>
            <p:cNvPr id="15" name="Bent Up Arrow 14">
              <a:extLst>
                <a:ext uri="{FF2B5EF4-FFF2-40B4-BE49-F238E27FC236}">
                  <a16:creationId xmlns:a16="http://schemas.microsoft.com/office/drawing/2014/main" id="{45C360AD-C56C-14F4-9259-C5DEDC5410F8}"/>
                </a:ext>
              </a:extLst>
            </p:cNvPr>
            <p:cNvSpPr/>
            <p:nvPr/>
          </p:nvSpPr>
          <p:spPr>
            <a:xfrm>
              <a:off x="2401677" y="6088999"/>
              <a:ext cx="737285" cy="429661"/>
            </a:xfrm>
            <a:prstGeom prst="bentUpArrow">
              <a:avLst>
                <a:gd name="adj1" fmla="val 25000"/>
                <a:gd name="adj2" fmla="val 25000"/>
                <a:gd name="adj3" fmla="val 4038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Bent Up Arrow 16">
              <a:extLst>
                <a:ext uri="{FF2B5EF4-FFF2-40B4-BE49-F238E27FC236}">
                  <a16:creationId xmlns:a16="http://schemas.microsoft.com/office/drawing/2014/main" id="{896FA141-8F38-8ACB-1B85-FC5CBCE742D2}"/>
                </a:ext>
              </a:extLst>
            </p:cNvPr>
            <p:cNvSpPr/>
            <p:nvPr/>
          </p:nvSpPr>
          <p:spPr>
            <a:xfrm>
              <a:off x="2546730" y="6093361"/>
              <a:ext cx="1642441" cy="425300"/>
            </a:xfrm>
            <a:prstGeom prst="bentUpArrow">
              <a:avLst>
                <a:gd name="adj1" fmla="val 25000"/>
                <a:gd name="adj2" fmla="val 25000"/>
                <a:gd name="adj3" fmla="val 40385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39B8FC-80A4-90F8-057C-A1778A843BE7}"/>
              </a:ext>
            </a:extLst>
          </p:cNvPr>
          <p:cNvSpPr/>
          <p:nvPr/>
        </p:nvSpPr>
        <p:spPr>
          <a:xfrm>
            <a:off x="2513344" y="4098275"/>
            <a:ext cx="1130399" cy="18566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 u="sng" dirty="0">
                <a:solidFill>
                  <a:srgbClr val="002060"/>
                </a:solidFill>
              </a:rPr>
              <a:t>Past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1M Ret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3M Ret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6M Ret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12M Ret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95E011D-55E8-2B87-1039-2D7AA8C1B01A}"/>
              </a:ext>
            </a:extLst>
          </p:cNvPr>
          <p:cNvSpPr/>
          <p:nvPr/>
        </p:nvSpPr>
        <p:spPr>
          <a:xfrm>
            <a:off x="3889948" y="4098275"/>
            <a:ext cx="1130399" cy="18566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 u="sng" dirty="0">
                <a:solidFill>
                  <a:srgbClr val="002060"/>
                </a:solidFill>
              </a:rPr>
              <a:t>Fwd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1M Ret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3M Ret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6M Ret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12M Ret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9767AF-ACEB-4220-3202-14E5CD14DBAB}"/>
              </a:ext>
            </a:extLst>
          </p:cNvPr>
          <p:cNvSpPr txBox="1"/>
          <p:nvPr/>
        </p:nvSpPr>
        <p:spPr>
          <a:xfrm>
            <a:off x="5504096" y="1288633"/>
            <a:ext cx="6009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C8051"/>
                </a:solidFill>
              </a:rPr>
              <a:t>Macroeconomic data (Bloomberg and Internet)</a:t>
            </a:r>
          </a:p>
          <a:p>
            <a:r>
              <a:rPr lang="en-US" dirty="0"/>
              <a:t>Gold futures is significantly influenced by many macro-economic factors, and considered as safe heaven asset.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0CB6D1B-BFA2-9F73-FFF9-F15EFFF6C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43506"/>
              </p:ext>
            </p:extLst>
          </p:nvPr>
        </p:nvGraphicFramePr>
        <p:xfrm>
          <a:off x="5550014" y="2350573"/>
          <a:ext cx="6323332" cy="42308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52569">
                  <a:extLst>
                    <a:ext uri="{9D8B030D-6E8A-4147-A177-3AD203B41FA5}">
                      <a16:colId xmlns:a16="http://schemas.microsoft.com/office/drawing/2014/main" val="399585989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3538868076"/>
                    </a:ext>
                  </a:extLst>
                </a:gridCol>
                <a:gridCol w="2992581">
                  <a:extLst>
                    <a:ext uri="{9D8B030D-6E8A-4147-A177-3AD203B41FA5}">
                      <a16:colId xmlns:a16="http://schemas.microsoft.com/office/drawing/2014/main" val="1352268741"/>
                    </a:ext>
                  </a:extLst>
                </a:gridCol>
              </a:tblGrid>
              <a:tr h="3628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Categories</a:t>
                      </a:r>
                    </a:p>
                  </a:txBody>
                  <a:tcPr anchor="ctr">
                    <a:solidFill>
                      <a:srgbClr val="EED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</a:t>
                      </a:r>
                    </a:p>
                  </a:txBody>
                  <a:tcPr anchor="ctr">
                    <a:solidFill>
                      <a:srgbClr val="EED9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Economic Justification</a:t>
                      </a:r>
                    </a:p>
                  </a:txBody>
                  <a:tcPr anchor="ctr">
                    <a:solidFill>
                      <a:srgbClr val="EED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62190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DXY (USD), JPY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Gold is priced in USD, JPY regarded as safe heaven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540319"/>
                  </a:ext>
                </a:extLst>
              </a:tr>
              <a:tr h="4836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2Yr Yield, 10 Yr Yield, Fed Eff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Affects excess return, increase opportunity cost of non-yield asset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500083"/>
                  </a:ext>
                </a:extLst>
              </a:tr>
              <a:tr h="4836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Market 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SPX P/E, SPX D/P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If market is overvalued, investors may invest in gold for diversification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40470"/>
                  </a:ext>
                </a:extLst>
              </a:tr>
              <a:tr h="4327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CPI, PCE, PPI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Gold serves as inflation hedge during high inflation and weak dollar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201045"/>
                  </a:ext>
                </a:extLst>
              </a:tr>
              <a:tr h="4836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Econ Growth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GDP, Unemployment, Consumer Confidence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Historically, gold prices exhibited an inverse relationship with stock market and economic performance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488702"/>
                  </a:ext>
                </a:extLst>
              </a:tr>
              <a:tr h="3628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SPX, Nasdaq, VIX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687001"/>
                  </a:ext>
                </a:extLst>
              </a:tr>
              <a:tr h="6109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Gold Demand &amp; Supply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ETF Ounce, Chinese premium disc, Indian premium disc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ETF market and local gold market reflect the demand of gold and price premium that affects 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06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32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4;p16">
            <a:extLst>
              <a:ext uri="{FF2B5EF4-FFF2-40B4-BE49-F238E27FC236}">
                <a16:creationId xmlns:a16="http://schemas.microsoft.com/office/drawing/2014/main" id="{0927B1E6-86F1-9711-2985-F175882125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8414" y="337976"/>
            <a:ext cx="11215171" cy="851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HK" sz="2800" b="1" dirty="0">
                <a:solidFill>
                  <a:srgbClr val="8C80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II. Model Intuition</a:t>
            </a:r>
            <a:br>
              <a:rPr lang="en-HK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HK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models do we build?</a:t>
            </a:r>
            <a:endParaRPr lang="en-HK" sz="28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D530B2-3A15-CBAE-3B7F-55DE52B9236E}"/>
              </a:ext>
            </a:extLst>
          </p:cNvPr>
          <p:cNvSpPr txBox="1"/>
          <p:nvPr/>
        </p:nvSpPr>
        <p:spPr>
          <a:xfrm>
            <a:off x="6077485" y="1004584"/>
            <a:ext cx="5915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C8051"/>
                </a:solidFill>
              </a:rPr>
              <a:t>Inspired by academia </a:t>
            </a:r>
            <a:r>
              <a:rPr lang="en-US" b="1" dirty="0">
                <a:solidFill>
                  <a:srgbClr val="C00000"/>
                </a:solidFill>
              </a:rPr>
              <a:t>time series momentum </a:t>
            </a:r>
            <a:r>
              <a:rPr lang="en-US" b="1" dirty="0">
                <a:solidFill>
                  <a:srgbClr val="8C8051"/>
                </a:solidFill>
              </a:rPr>
              <a:t>strategy: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CE5F01-95F8-E645-A1F2-C256A718ADD5}"/>
              </a:ext>
            </a:extLst>
          </p:cNvPr>
          <p:cNvGrpSpPr/>
          <p:nvPr/>
        </p:nvGrpSpPr>
        <p:grpSpPr>
          <a:xfrm>
            <a:off x="6099258" y="2940613"/>
            <a:ext cx="5940882" cy="3927533"/>
            <a:chOff x="6088372" y="2755551"/>
            <a:chExt cx="5940882" cy="39275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1B65FF-2C18-D4CD-0A96-2D52D54BF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4139" y="2755551"/>
              <a:ext cx="2745360" cy="18391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FEE588-1D9E-14CD-C203-AA85B74D9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8372" y="2960291"/>
              <a:ext cx="2555685" cy="3315666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8C379C-3F4D-4612-4C6A-C442257C5B52}"/>
                </a:ext>
              </a:extLst>
            </p:cNvPr>
            <p:cNvGrpSpPr/>
            <p:nvPr/>
          </p:nvGrpSpPr>
          <p:grpSpPr>
            <a:xfrm>
              <a:off x="8704385" y="4594741"/>
              <a:ext cx="3324869" cy="2088343"/>
              <a:chOff x="8694635" y="4594741"/>
              <a:chExt cx="3334620" cy="208834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65C884B-E1C3-2031-0D13-4A72F8B54088}"/>
                  </a:ext>
                </a:extLst>
              </p:cNvPr>
              <p:cNvGrpSpPr/>
              <p:nvPr/>
            </p:nvGrpSpPr>
            <p:grpSpPr>
              <a:xfrm>
                <a:off x="8694635" y="4594741"/>
                <a:ext cx="3334620" cy="2088343"/>
                <a:chOff x="8562750" y="4805820"/>
                <a:chExt cx="3334620" cy="2088343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6B68C6AD-4524-25F6-25B7-EA96A17A02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562750" y="4805820"/>
                  <a:ext cx="3334620" cy="2088343"/>
                </a:xfrm>
                <a:prstGeom prst="rect">
                  <a:avLst/>
                </a:prstGeom>
              </p:spPr>
            </p:pic>
            <p:sp>
              <p:nvSpPr>
                <p:cNvPr id="13" name="Down Arrow 12">
                  <a:extLst>
                    <a:ext uri="{FF2B5EF4-FFF2-40B4-BE49-F238E27FC236}">
                      <a16:creationId xmlns:a16="http://schemas.microsoft.com/office/drawing/2014/main" id="{EBECB919-0606-FD01-4396-C1FAB15FA61C}"/>
                    </a:ext>
                  </a:extLst>
                </p:cNvPr>
                <p:cNvSpPr/>
                <p:nvPr/>
              </p:nvSpPr>
              <p:spPr>
                <a:xfrm>
                  <a:off x="9335146" y="5677546"/>
                  <a:ext cx="242807" cy="250099"/>
                </a:xfrm>
                <a:prstGeom prst="downArrow">
                  <a:avLst>
                    <a:gd name="adj1" fmla="val 24468"/>
                    <a:gd name="adj2" fmla="val 45745"/>
                  </a:avLst>
                </a:prstGeom>
                <a:solidFill>
                  <a:srgbClr val="EED98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C9A3DF-4346-414D-BD93-78AE5D97BA2D}"/>
                  </a:ext>
                </a:extLst>
              </p:cNvPr>
              <p:cNvSpPr txBox="1"/>
              <p:nvPr/>
            </p:nvSpPr>
            <p:spPr>
              <a:xfrm>
                <a:off x="9364655" y="5204857"/>
                <a:ext cx="4475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C00000"/>
                    </a:solidFill>
                  </a:rPr>
                  <a:t>gold</a:t>
                </a:r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A440DF-F00D-B802-FD4C-C0E55FDFD4B5}"/>
                </a:ext>
              </a:extLst>
            </p:cNvPr>
            <p:cNvSpPr/>
            <p:nvPr/>
          </p:nvSpPr>
          <p:spPr>
            <a:xfrm>
              <a:off x="8898504" y="3265161"/>
              <a:ext cx="1468315" cy="400109"/>
            </a:xfrm>
            <a:prstGeom prst="ellipse">
              <a:avLst/>
            </a:prstGeom>
            <a:noFill/>
            <a:ln>
              <a:solidFill>
                <a:srgbClr val="8C80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7669E52-D0C2-21A7-31DF-F11D7D4A2DF1}"/>
              </a:ext>
            </a:extLst>
          </p:cNvPr>
          <p:cNvSpPr txBox="1"/>
          <p:nvPr/>
        </p:nvSpPr>
        <p:spPr>
          <a:xfrm>
            <a:off x="6071758" y="1413310"/>
            <a:ext cx="570134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1" i="1" dirty="0"/>
              <a:t>Moskowitz, Ooi and Pederson (2012) </a:t>
            </a:r>
            <a:r>
              <a:rPr lang="en-US" sz="1500" dirty="0"/>
              <a:t>- right: Momentum works positively for month </a:t>
            </a:r>
            <a:r>
              <a:rPr lang="en-US" sz="1500" b="1" dirty="0">
                <a:solidFill>
                  <a:srgbClr val="002060"/>
                </a:solidFill>
              </a:rPr>
              <a:t>lag 1 to 12</a:t>
            </a:r>
            <a:r>
              <a:rPr lang="en-US" sz="1500" dirty="0"/>
              <a:t> and significantly for gold, with sharpe ratio enhancement (12 month strategy)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F79927-D6A9-97AF-F791-C15FA245447D}"/>
              </a:ext>
            </a:extLst>
          </p:cNvPr>
          <p:cNvSpPr txBox="1"/>
          <p:nvPr/>
        </p:nvSpPr>
        <p:spPr>
          <a:xfrm>
            <a:off x="6092323" y="2226124"/>
            <a:ext cx="568077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500" b="1" i="1" dirty="0"/>
              <a:t>Jegadeesh/ Titman (1993) </a:t>
            </a:r>
            <a:r>
              <a:rPr lang="en-US" sz="1500" dirty="0"/>
              <a:t>- left: For stocks market, long the best perform and short the worst perform bucket </a:t>
            </a:r>
            <a:r>
              <a:rPr lang="en-US" sz="1500" b="1" dirty="0">
                <a:solidFill>
                  <a:srgbClr val="002060"/>
                </a:solidFill>
              </a:rPr>
              <a:t>in past J month for next K months </a:t>
            </a:r>
            <a:r>
              <a:rPr lang="en-US" sz="1500" dirty="0"/>
              <a:t>generates positive significant return.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01A3228-DF25-2A93-F776-6E58133D17E6}"/>
              </a:ext>
            </a:extLst>
          </p:cNvPr>
          <p:cNvSpPr/>
          <p:nvPr/>
        </p:nvSpPr>
        <p:spPr>
          <a:xfrm>
            <a:off x="559985" y="3010954"/>
            <a:ext cx="1159950" cy="8906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rgbClr val="002060"/>
                </a:solidFill>
              </a:rPr>
              <a:t>X1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Macro Factors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38F953D-D126-1F1B-E03B-4F4A5FFF96E8}"/>
              </a:ext>
            </a:extLst>
          </p:cNvPr>
          <p:cNvSpPr/>
          <p:nvPr/>
        </p:nvSpPr>
        <p:spPr>
          <a:xfrm>
            <a:off x="559983" y="4061477"/>
            <a:ext cx="1159948" cy="12074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rgbClr val="002060"/>
                </a:solidFill>
              </a:rPr>
              <a:t>X2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Past J (1,3,6,12) Month Excess Ret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DC93F6-7AC9-AF12-1242-EDB425BCB672}"/>
              </a:ext>
            </a:extLst>
          </p:cNvPr>
          <p:cNvSpPr txBox="1"/>
          <p:nvPr/>
        </p:nvSpPr>
        <p:spPr>
          <a:xfrm>
            <a:off x="510186" y="1235367"/>
            <a:ext cx="4900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8C8051"/>
                </a:solidFill>
              </a:rPr>
              <a:t>We forecast </a:t>
            </a:r>
            <a:r>
              <a:rPr lang="en-US" sz="1800" b="1" dirty="0">
                <a:solidFill>
                  <a:srgbClr val="C00000"/>
                </a:solidFill>
              </a:rPr>
              <a:t>excess return</a:t>
            </a:r>
            <a:r>
              <a:rPr lang="en-US" sz="1800" b="1" dirty="0">
                <a:solidFill>
                  <a:srgbClr val="8C8051"/>
                </a:solidFill>
              </a:rPr>
              <a:t> </a:t>
            </a:r>
            <a:r>
              <a:rPr lang="en-US" b="1" dirty="0">
                <a:solidFill>
                  <a:srgbClr val="8C8051"/>
                </a:solidFill>
              </a:rPr>
              <a:t>after N month holding period, with following ML models:</a:t>
            </a:r>
            <a:r>
              <a:rPr lang="en-US" sz="1800" b="1" dirty="0">
                <a:solidFill>
                  <a:srgbClr val="8C8051"/>
                </a:solidFill>
              </a:rPr>
              <a:t> 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124FE45-FDEF-3D83-CA4F-1508702CF022}"/>
              </a:ext>
            </a:extLst>
          </p:cNvPr>
          <p:cNvSpPr/>
          <p:nvPr/>
        </p:nvSpPr>
        <p:spPr>
          <a:xfrm>
            <a:off x="559982" y="5453122"/>
            <a:ext cx="1159947" cy="12127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rgbClr val="002060"/>
                </a:solidFill>
              </a:rPr>
              <a:t>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Excess Ret after Next K (3,6,12) Month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0559E7-F085-2185-1087-2121AA432FB8}"/>
              </a:ext>
            </a:extLst>
          </p:cNvPr>
          <p:cNvSpPr txBox="1"/>
          <p:nvPr/>
        </p:nvSpPr>
        <p:spPr>
          <a:xfrm>
            <a:off x="510186" y="1875167"/>
            <a:ext cx="51235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i="1" dirty="0"/>
              <a:t>We prefer excess return because it eliminates bias from risk-free return (compared to total return), and it gives clarity for </a:t>
            </a:r>
            <a:r>
              <a:rPr lang="en-US" sz="1500" b="1" i="1" dirty="0"/>
              <a:t>signal identification</a:t>
            </a:r>
            <a:r>
              <a:rPr lang="en-US" sz="1500" i="1" dirty="0"/>
              <a:t>, </a:t>
            </a:r>
            <a:r>
              <a:rPr lang="en-US" sz="1500" b="1" i="1" dirty="0"/>
              <a:t>direct comparison </a:t>
            </a:r>
            <a:r>
              <a:rPr lang="en-US" sz="1500" i="1" dirty="0"/>
              <a:t>and </a:t>
            </a:r>
            <a:r>
              <a:rPr lang="en-US" sz="1500" b="1" i="1" dirty="0"/>
              <a:t>absolute performance </a:t>
            </a:r>
            <a:r>
              <a:rPr lang="en-US" sz="1500" i="1" dirty="0"/>
              <a:t>(compared to sharpe ratio)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F1E1E1CB-A881-C745-230F-6A6A14FDFAD5}"/>
              </a:ext>
            </a:extLst>
          </p:cNvPr>
          <p:cNvSpPr/>
          <p:nvPr/>
        </p:nvSpPr>
        <p:spPr>
          <a:xfrm>
            <a:off x="1872344" y="3352800"/>
            <a:ext cx="413656" cy="310821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7838212-640C-74E0-E305-4D64E168C927}"/>
              </a:ext>
            </a:extLst>
          </p:cNvPr>
          <p:cNvSpPr/>
          <p:nvPr/>
        </p:nvSpPr>
        <p:spPr>
          <a:xfrm>
            <a:off x="3019483" y="5667603"/>
            <a:ext cx="2420693" cy="838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Option 3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Random forest with </a:t>
            </a:r>
            <a:r>
              <a:rPr lang="en-US" sz="1600" b="1" dirty="0">
                <a:solidFill>
                  <a:schemeClr val="tx1"/>
                </a:solidFill>
              </a:rPr>
              <a:t>ALL </a:t>
            </a:r>
            <a:r>
              <a:rPr lang="en-US" sz="1600" dirty="0">
                <a:solidFill>
                  <a:schemeClr val="tx1"/>
                </a:solidFill>
              </a:rPr>
              <a:t>features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BB1D4D-B8C1-B0BF-F74C-CD81CB8944D9}"/>
              </a:ext>
            </a:extLst>
          </p:cNvPr>
          <p:cNvSpPr txBox="1"/>
          <p:nvPr/>
        </p:nvSpPr>
        <p:spPr>
          <a:xfrm>
            <a:off x="1663897" y="3901603"/>
            <a:ext cx="963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24 features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C7FF8C4-1B10-C2EA-795D-7B26575CDB4C}"/>
              </a:ext>
            </a:extLst>
          </p:cNvPr>
          <p:cNvSpPr/>
          <p:nvPr/>
        </p:nvSpPr>
        <p:spPr>
          <a:xfrm>
            <a:off x="2887060" y="3386884"/>
            <a:ext cx="1066666" cy="2113575"/>
          </a:xfrm>
          <a:prstGeom prst="roundRect">
            <a:avLst/>
          </a:prstGeom>
          <a:solidFill>
            <a:srgbClr val="FFED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Option 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Lasso Regression only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111AF51-5942-3026-4CB3-4AF932BBD2EC}"/>
              </a:ext>
            </a:extLst>
          </p:cNvPr>
          <p:cNvSpPr/>
          <p:nvPr/>
        </p:nvSpPr>
        <p:spPr>
          <a:xfrm>
            <a:off x="4558647" y="3390275"/>
            <a:ext cx="1075061" cy="21135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Option 2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Random Forest with Lasso filtered (non-0) features 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6943823-2183-0DDC-8934-CE36FEBCA86B}"/>
              </a:ext>
            </a:extLst>
          </p:cNvPr>
          <p:cNvSpPr/>
          <p:nvPr/>
        </p:nvSpPr>
        <p:spPr>
          <a:xfrm rot="16200000" flipH="1">
            <a:off x="2388103" y="4365192"/>
            <a:ext cx="335099" cy="433981"/>
          </a:xfrm>
          <a:prstGeom prst="downArrow">
            <a:avLst>
              <a:gd name="adj1" fmla="val 50000"/>
              <a:gd name="adj2" fmla="val 582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F15F948F-AD2D-E3BD-AE1D-B1EFE6A1696B}"/>
              </a:ext>
            </a:extLst>
          </p:cNvPr>
          <p:cNvSpPr/>
          <p:nvPr/>
        </p:nvSpPr>
        <p:spPr>
          <a:xfrm rot="16200000" flipH="1">
            <a:off x="2388103" y="5824835"/>
            <a:ext cx="335099" cy="433981"/>
          </a:xfrm>
          <a:prstGeom prst="downArrow">
            <a:avLst>
              <a:gd name="adj1" fmla="val 50000"/>
              <a:gd name="adj2" fmla="val 582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80B674DC-6D13-C3AD-9629-19612862D615}"/>
              </a:ext>
            </a:extLst>
          </p:cNvPr>
          <p:cNvSpPr/>
          <p:nvPr/>
        </p:nvSpPr>
        <p:spPr>
          <a:xfrm rot="16200000" flipH="1">
            <a:off x="4102694" y="4365191"/>
            <a:ext cx="335099" cy="433981"/>
          </a:xfrm>
          <a:prstGeom prst="downArrow">
            <a:avLst>
              <a:gd name="adj1" fmla="val 50000"/>
              <a:gd name="adj2" fmla="val 582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D8A9CD-E760-BDEA-CF8F-29F8D3E04D90}"/>
              </a:ext>
            </a:extLst>
          </p:cNvPr>
          <p:cNvSpPr txBox="1"/>
          <p:nvPr/>
        </p:nvSpPr>
        <p:spPr>
          <a:xfrm rot="16200000">
            <a:off x="-191425" y="5185903"/>
            <a:ext cx="972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Log returns</a:t>
            </a:r>
          </a:p>
        </p:txBody>
      </p:sp>
    </p:spTree>
    <p:extLst>
      <p:ext uri="{BB962C8B-B14F-4D97-AF65-F5344CB8AC3E}">
        <p14:creationId xmlns:p14="http://schemas.microsoft.com/office/powerpoint/2010/main" val="195035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7F852-BBF2-3AF2-F754-FCA737F5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431" y="1401235"/>
            <a:ext cx="5090752" cy="611322"/>
          </a:xfrm>
        </p:spPr>
        <p:txBody>
          <a:bodyPr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8C8051"/>
                </a:solidFill>
              </a:rPr>
              <a:t>Besides dataframe formatting, we have done the following data pre-processing…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dirty="0">
              <a:solidFill>
                <a:srgbClr val="0070C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C6490FD2-2C56-5D7B-9E5F-9B09FC394A41}"/>
              </a:ext>
            </a:extLst>
          </p:cNvPr>
          <p:cNvSpPr txBox="1">
            <a:spLocks/>
          </p:cNvSpPr>
          <p:nvPr/>
        </p:nvSpPr>
        <p:spPr>
          <a:xfrm>
            <a:off x="488414" y="337976"/>
            <a:ext cx="11215171" cy="85150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990"/>
            </a:pPr>
            <a:r>
              <a:rPr lang="en-HK" sz="2800" b="1" dirty="0">
                <a:solidFill>
                  <a:srgbClr val="8C80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III. Data Cleansing and Model Construction </a:t>
            </a:r>
            <a:br>
              <a:rPr lang="en-HK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HK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 we cleanse data and train model appropriately?</a:t>
            </a:r>
            <a:endParaRPr lang="en-HK" sz="28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41341-2370-A2A7-4A34-7B5A3401E44E}"/>
              </a:ext>
            </a:extLst>
          </p:cNvPr>
          <p:cNvSpPr txBox="1"/>
          <p:nvPr/>
        </p:nvSpPr>
        <p:spPr>
          <a:xfrm>
            <a:off x="1711442" y="2232605"/>
            <a:ext cx="38412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dirty="0">
                <a:solidFill>
                  <a:schemeClr val="tx1"/>
                </a:solidFill>
              </a:rPr>
              <a:t>1. Shifting: </a:t>
            </a:r>
            <a:r>
              <a:rPr lang="en-US" altLang="zh-CN" sz="1800" dirty="0">
                <a:solidFill>
                  <a:schemeClr val="tx1"/>
                </a:solidFill>
              </a:rPr>
              <a:t>To prevent data leakage, all features are shifted by one month. For macro features like CPI - released </a:t>
            </a:r>
            <a:r>
              <a:rPr lang="en-US" altLang="zh-CN" dirty="0"/>
              <a:t>later than month-end</a:t>
            </a:r>
            <a:r>
              <a:rPr lang="en-US" altLang="zh-CN" sz="1800" dirty="0">
                <a:solidFill>
                  <a:schemeClr val="tx1"/>
                </a:solidFill>
              </a:rPr>
              <a:t>, we apply an extra one-month shift to maintain data integrity. </a:t>
            </a:r>
            <a:r>
              <a:rPr lang="en-HK" dirty="0"/>
              <a:t>This ensures that </a:t>
            </a:r>
            <a:r>
              <a:rPr lang="en-HK" b="1" dirty="0">
                <a:solidFill>
                  <a:srgbClr val="C00000"/>
                </a:solidFill>
              </a:rPr>
              <a:t>no future data, unavailable at the forecast time</a:t>
            </a:r>
            <a:r>
              <a:rPr lang="en-HK" dirty="0"/>
              <a:t>, is used.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0890D-24BB-903B-BF2C-520356BB38FD}"/>
              </a:ext>
            </a:extLst>
          </p:cNvPr>
          <p:cNvSpPr txBox="1"/>
          <p:nvPr/>
        </p:nvSpPr>
        <p:spPr>
          <a:xfrm>
            <a:off x="1698191" y="4765931"/>
            <a:ext cx="37219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tx1"/>
                </a:solidFill>
              </a:rPr>
              <a:t>2. Standardization: </a:t>
            </a:r>
            <a:r>
              <a:rPr lang="en-US" altLang="zh-CN" sz="1800" dirty="0">
                <a:solidFill>
                  <a:schemeClr val="tx1"/>
                </a:solidFill>
              </a:rPr>
              <a:t>Since LASSO regression requires all </a:t>
            </a:r>
            <a:r>
              <a:rPr lang="en-US" altLang="zh-CN" sz="1800" b="1" dirty="0">
                <a:solidFill>
                  <a:schemeClr val="tx1"/>
                </a:solidFill>
              </a:rPr>
              <a:t>f</a:t>
            </a:r>
            <a:r>
              <a:rPr lang="en-US" altLang="zh-CN" sz="1800" dirty="0">
                <a:solidFill>
                  <a:schemeClr val="tx1"/>
                </a:solidFill>
              </a:rPr>
              <a:t>eatures on the </a:t>
            </a:r>
            <a:r>
              <a:rPr lang="en-US" altLang="zh-CN" sz="1800" b="1" dirty="0">
                <a:solidFill>
                  <a:srgbClr val="C00000"/>
                </a:solidFill>
              </a:rPr>
              <a:t>same comparable scale</a:t>
            </a:r>
            <a:r>
              <a:rPr lang="en-US" altLang="zh-CN" sz="1800" dirty="0">
                <a:solidFill>
                  <a:schemeClr val="tx1"/>
                </a:solidFill>
              </a:rPr>
              <a:t>, we </a:t>
            </a:r>
            <a:r>
              <a:rPr lang="en-US" altLang="zh-CN" sz="1800" b="1" dirty="0">
                <a:solidFill>
                  <a:srgbClr val="C00000"/>
                </a:solidFill>
              </a:rPr>
              <a:t>standardize all features</a:t>
            </a: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 prevent disproportionate shrinkage.</a:t>
            </a:r>
          </a:p>
        </p:txBody>
      </p:sp>
      <p:pic>
        <p:nvPicPr>
          <p:cNvPr id="2050" name="Picture 2" descr="Shift - Free ui icons">
            <a:extLst>
              <a:ext uri="{FF2B5EF4-FFF2-40B4-BE49-F238E27FC236}">
                <a16:creationId xmlns:a16="http://schemas.microsoft.com/office/drawing/2014/main" id="{9622B35B-D211-8D43-86AF-4853B641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6" y="2858605"/>
            <a:ext cx="1061278" cy="106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andard Deviation Icons - Free SVG &amp; PNG Standard Deviation Images - Noun  Project">
            <a:extLst>
              <a:ext uri="{FF2B5EF4-FFF2-40B4-BE49-F238E27FC236}">
                <a16:creationId xmlns:a16="http://schemas.microsoft.com/office/drawing/2014/main" id="{01EBDEBF-6664-4D2A-1028-498C585CC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6" y="4846614"/>
            <a:ext cx="1061278" cy="106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A99E1A0-3693-6B26-B2E7-1539357ABD6A}"/>
              </a:ext>
            </a:extLst>
          </p:cNvPr>
          <p:cNvSpPr txBox="1">
            <a:spLocks/>
          </p:cNvSpPr>
          <p:nvPr/>
        </p:nvSpPr>
        <p:spPr>
          <a:xfrm>
            <a:off x="6312743" y="1427739"/>
            <a:ext cx="5090752" cy="6113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8C8051"/>
                </a:solidFill>
              </a:rPr>
              <a:t>How do we perform in-sample training and out-of-sample testing?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CN" dirty="0"/>
          </a:p>
          <a:p>
            <a:endParaRPr lang="en-US" dirty="0"/>
          </a:p>
        </p:txBody>
      </p:sp>
      <p:pic>
        <p:nvPicPr>
          <p:cNvPr id="2054" name="Picture 6" descr="Tuning&quot; Icon - Download for free – Iconduck">
            <a:extLst>
              <a:ext uri="{FF2B5EF4-FFF2-40B4-BE49-F238E27FC236}">
                <a16:creationId xmlns:a16="http://schemas.microsoft.com/office/drawing/2014/main" id="{98CBCA59-A4F9-1A26-4A70-97350F28A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357" y="2502964"/>
            <a:ext cx="487763" cy="4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8C785A-729E-E4A8-3E04-D0B1D184E192}"/>
              </a:ext>
            </a:extLst>
          </p:cNvPr>
          <p:cNvSpPr txBox="1"/>
          <p:nvPr/>
        </p:nvSpPr>
        <p:spPr>
          <a:xfrm>
            <a:off x="6721352" y="2159934"/>
            <a:ext cx="5090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</a:rPr>
              <a:t>1. Hyperparameter tuning: </a:t>
            </a:r>
            <a:r>
              <a:rPr lang="en-US" altLang="zh-CN" sz="1800" dirty="0">
                <a:solidFill>
                  <a:schemeClr val="tx1"/>
                </a:solidFill>
              </a:rPr>
              <a:t>For Lasso regression model, we apply grid search to loop through </a:t>
            </a:r>
            <a:r>
              <a:rPr lang="en-HK" dirty="0"/>
              <a:t>the regularization parameter (</a:t>
            </a:r>
            <a:r>
              <a:rPr lang="el-GR" dirty="0"/>
              <a:t>λ) </a:t>
            </a:r>
            <a:r>
              <a:rPr lang="en-US" dirty="0"/>
              <a:t>to find the best match that reduces error and eliminates some features.  </a:t>
            </a:r>
            <a:endParaRPr lang="en-HK" dirty="0"/>
          </a:p>
        </p:txBody>
      </p:sp>
      <p:pic>
        <p:nvPicPr>
          <p:cNvPr id="2056" name="Picture 8" descr="Split Filled Half Cut Icon 41664638 Vector Art at Vecteezy">
            <a:extLst>
              <a:ext uri="{FF2B5EF4-FFF2-40B4-BE49-F238E27FC236}">
                <a16:creationId xmlns:a16="http://schemas.microsoft.com/office/drawing/2014/main" id="{14658D60-F849-8D09-C30B-FEBA15B4B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357" y="3762656"/>
            <a:ext cx="487763" cy="4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6CDD24-ED47-01B1-0296-5DAE435D0755}"/>
              </a:ext>
            </a:extLst>
          </p:cNvPr>
          <p:cNvSpPr txBox="1"/>
          <p:nvPr/>
        </p:nvSpPr>
        <p:spPr>
          <a:xfrm>
            <a:off x="6721352" y="3434253"/>
            <a:ext cx="5090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</a:t>
            </a:r>
            <a:r>
              <a:rPr lang="en-US" altLang="zh-CN" sz="1800" b="1" dirty="0">
                <a:solidFill>
                  <a:schemeClr val="tx1"/>
                </a:solidFill>
              </a:rPr>
              <a:t>. In-Sample Train/ Out-of-Sample Test Split: </a:t>
            </a:r>
            <a:r>
              <a:rPr lang="en-US" altLang="zh-CN" sz="1800" dirty="0">
                <a:solidFill>
                  <a:schemeClr val="tx1"/>
                </a:solidFill>
              </a:rPr>
              <a:t>We follow </a:t>
            </a:r>
            <a:r>
              <a:rPr lang="en-US" altLang="zh-CN" sz="1800" b="1" i="1" dirty="0">
                <a:solidFill>
                  <a:schemeClr val="tx1"/>
                </a:solidFill>
              </a:rPr>
              <a:t>Goyal and Welch (2008) </a:t>
            </a:r>
            <a:r>
              <a:rPr lang="en-US" altLang="zh-CN" sz="1800" dirty="0">
                <a:solidFill>
                  <a:schemeClr val="tx1"/>
                </a:solidFill>
              </a:rPr>
              <a:t>method, which “uses only the data </a:t>
            </a:r>
            <a:r>
              <a:rPr lang="en-US" altLang="zh-CN" sz="1800" b="1" dirty="0">
                <a:solidFill>
                  <a:srgbClr val="C00000"/>
                </a:solidFill>
              </a:rPr>
              <a:t>available up to the time at which the forecast</a:t>
            </a:r>
            <a:r>
              <a:rPr lang="en-US" altLang="zh-CN" sz="1800" dirty="0">
                <a:solidFill>
                  <a:schemeClr val="tx1"/>
                </a:solidFill>
              </a:rPr>
              <a:t> is made”. For example: </a:t>
            </a:r>
            <a:endParaRPr lang="en-HK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0DA0B1-C62A-4127-A462-1A57CEF52894}"/>
              </a:ext>
            </a:extLst>
          </p:cNvPr>
          <p:cNvGrpSpPr/>
          <p:nvPr/>
        </p:nvGrpSpPr>
        <p:grpSpPr>
          <a:xfrm>
            <a:off x="5952725" y="4689189"/>
            <a:ext cx="3501474" cy="576869"/>
            <a:chOff x="5952725" y="4927726"/>
            <a:chExt cx="3501474" cy="57686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ED7705-4F61-BB02-1772-36EF4CB58E5D}"/>
                </a:ext>
              </a:extLst>
            </p:cNvPr>
            <p:cNvSpPr/>
            <p:nvPr/>
          </p:nvSpPr>
          <p:spPr>
            <a:xfrm>
              <a:off x="5952725" y="5248775"/>
              <a:ext cx="1537253" cy="19565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7D57BE-D059-EAE3-0859-04781FBABCE6}"/>
                </a:ext>
              </a:extLst>
            </p:cNvPr>
            <p:cNvSpPr/>
            <p:nvPr/>
          </p:nvSpPr>
          <p:spPr>
            <a:xfrm>
              <a:off x="7562060" y="5248775"/>
              <a:ext cx="588027" cy="1956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7E89FA-AC88-5C84-3851-BC07CA9078DA}"/>
                </a:ext>
              </a:extLst>
            </p:cNvPr>
            <p:cNvSpPr/>
            <p:nvPr/>
          </p:nvSpPr>
          <p:spPr>
            <a:xfrm>
              <a:off x="8221878" y="5248775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C2479A-74C7-591E-77A6-61B1A05178EC}"/>
                </a:ext>
              </a:extLst>
            </p:cNvPr>
            <p:cNvSpPr txBox="1"/>
            <p:nvPr/>
          </p:nvSpPr>
          <p:spPr>
            <a:xfrm>
              <a:off x="6036545" y="4927726"/>
              <a:ext cx="1433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1975 – 90 Dec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B13DA-91CD-E27A-B619-6D5662ECF54D}"/>
                </a:ext>
              </a:extLst>
            </p:cNvPr>
            <p:cNvSpPr txBox="1"/>
            <p:nvPr/>
          </p:nvSpPr>
          <p:spPr>
            <a:xfrm>
              <a:off x="7517411" y="4932893"/>
              <a:ext cx="691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/>
                <a:t>91-95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C5C861-E563-3EB3-2FD5-C487A2300033}"/>
                </a:ext>
              </a:extLst>
            </p:cNvPr>
            <p:cNvSpPr txBox="1"/>
            <p:nvPr/>
          </p:nvSpPr>
          <p:spPr>
            <a:xfrm>
              <a:off x="8454886" y="5166041"/>
              <a:ext cx="9993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ym typeface="Wingdings" pitchFamily="2" charset="2"/>
                </a:rPr>
                <a:t> </a:t>
              </a:r>
              <a:r>
                <a:rPr lang="en-US" sz="1600" b="1" dirty="0"/>
                <a:t>96 Jan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54CF9-57E5-B77C-25B0-82BCE5EB73F4}"/>
              </a:ext>
            </a:extLst>
          </p:cNvPr>
          <p:cNvGrpSpPr/>
          <p:nvPr/>
        </p:nvGrpSpPr>
        <p:grpSpPr>
          <a:xfrm>
            <a:off x="5941145" y="5230353"/>
            <a:ext cx="3706938" cy="795166"/>
            <a:chOff x="5782205" y="4722681"/>
            <a:chExt cx="3706938" cy="79516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1E16C9D-3B19-A5B1-FFDE-EB51B8377894}"/>
                </a:ext>
              </a:extLst>
            </p:cNvPr>
            <p:cNvSpPr/>
            <p:nvPr/>
          </p:nvSpPr>
          <p:spPr>
            <a:xfrm>
              <a:off x="5782205" y="5248775"/>
              <a:ext cx="1707774" cy="21659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124441-6F8E-19A7-A58F-DB97A4C37410}"/>
                </a:ext>
              </a:extLst>
            </p:cNvPr>
            <p:cNvSpPr/>
            <p:nvPr/>
          </p:nvSpPr>
          <p:spPr>
            <a:xfrm>
              <a:off x="7575312" y="5262027"/>
              <a:ext cx="588027" cy="19565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19822F-FD07-B7A0-AF66-B20AD6B714A2}"/>
                </a:ext>
              </a:extLst>
            </p:cNvPr>
            <p:cNvSpPr/>
            <p:nvPr/>
          </p:nvSpPr>
          <p:spPr>
            <a:xfrm>
              <a:off x="8261634" y="5248775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E25B7B-52AC-3125-516F-210D04E664A3}"/>
                </a:ext>
              </a:extLst>
            </p:cNvPr>
            <p:cNvSpPr txBox="1"/>
            <p:nvPr/>
          </p:nvSpPr>
          <p:spPr>
            <a:xfrm>
              <a:off x="5904025" y="4940978"/>
              <a:ext cx="1366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1975 – 91 Jan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D59A53-96F3-97A9-5649-05F049A569A1}"/>
                </a:ext>
              </a:extLst>
            </p:cNvPr>
            <p:cNvSpPr txBox="1"/>
            <p:nvPr/>
          </p:nvSpPr>
          <p:spPr>
            <a:xfrm>
              <a:off x="7449471" y="4722681"/>
              <a:ext cx="891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91Feb- 96 Jan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F1AD87-CC8D-5491-CF01-E3E7D30CE9DA}"/>
                </a:ext>
              </a:extLst>
            </p:cNvPr>
            <p:cNvSpPr txBox="1"/>
            <p:nvPr/>
          </p:nvSpPr>
          <p:spPr>
            <a:xfrm>
              <a:off x="8454886" y="5179293"/>
              <a:ext cx="103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ym typeface="Wingdings" pitchFamily="2" charset="2"/>
                </a:rPr>
                <a:t> </a:t>
              </a:r>
              <a:r>
                <a:rPr lang="en-US" sz="1600" b="1" dirty="0"/>
                <a:t>96 Feb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7A2E7FF-2BD1-9A70-E7C1-0A186D23CFE3}"/>
              </a:ext>
            </a:extLst>
          </p:cNvPr>
          <p:cNvSpPr/>
          <p:nvPr/>
        </p:nvSpPr>
        <p:spPr>
          <a:xfrm>
            <a:off x="5952723" y="6485198"/>
            <a:ext cx="3917789" cy="1789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4FC288-695A-9F1F-86CA-F3DBCF7DFA29}"/>
              </a:ext>
            </a:extLst>
          </p:cNvPr>
          <p:cNvSpPr txBox="1"/>
          <p:nvPr/>
        </p:nvSpPr>
        <p:spPr>
          <a:xfrm>
            <a:off x="7117168" y="6149857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1975 – 2019 Jun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7E798-8728-9561-C55E-CE5897D7734B}"/>
              </a:ext>
            </a:extLst>
          </p:cNvPr>
          <p:cNvSpPr txBox="1"/>
          <p:nvPr/>
        </p:nvSpPr>
        <p:spPr>
          <a:xfrm>
            <a:off x="9807110" y="5874913"/>
            <a:ext cx="103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2019Jul – 24Jun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EC5051-B6E1-2E7A-53DC-E49FD5F38C26}"/>
              </a:ext>
            </a:extLst>
          </p:cNvPr>
          <p:cNvSpPr txBox="1"/>
          <p:nvPr/>
        </p:nvSpPr>
        <p:spPr>
          <a:xfrm>
            <a:off x="10903766" y="6402464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 2024</a:t>
            </a:r>
            <a:r>
              <a:rPr lang="en-US" sz="1600" b="1" dirty="0"/>
              <a:t> Jul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4D4B0D-8744-80B9-A2CF-45080B14A828}"/>
              </a:ext>
            </a:extLst>
          </p:cNvPr>
          <p:cNvSpPr/>
          <p:nvPr/>
        </p:nvSpPr>
        <p:spPr>
          <a:xfrm>
            <a:off x="9996817" y="6487166"/>
            <a:ext cx="588027" cy="19565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28F4C7F-C4AC-6565-DE2B-74A2B56A04ED}"/>
              </a:ext>
            </a:extLst>
          </p:cNvPr>
          <p:cNvSpPr/>
          <p:nvPr/>
        </p:nvSpPr>
        <p:spPr>
          <a:xfrm>
            <a:off x="10711149" y="6489039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F2C707-8A00-6C63-86A7-0B6EA43992CC}"/>
              </a:ext>
            </a:extLst>
          </p:cNvPr>
          <p:cNvSpPr txBox="1"/>
          <p:nvPr/>
        </p:nvSpPr>
        <p:spPr>
          <a:xfrm>
            <a:off x="5583900" y="5854884"/>
            <a:ext cx="308098" cy="883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sz="3200" b="1" dirty="0"/>
              <a:t>.</a:t>
            </a:r>
          </a:p>
          <a:p>
            <a:pPr>
              <a:lnSpc>
                <a:spcPct val="50000"/>
              </a:lnSpc>
            </a:pPr>
            <a:r>
              <a:rPr lang="en-US" sz="3200" b="1" dirty="0"/>
              <a:t>.</a:t>
            </a:r>
          </a:p>
          <a:p>
            <a:pPr>
              <a:lnSpc>
                <a:spcPct val="50000"/>
              </a:lnSpc>
            </a:pPr>
            <a:r>
              <a:rPr lang="en-US" sz="3200" b="1" dirty="0"/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CC513D-0581-2869-9F67-AC364FB85162}"/>
              </a:ext>
            </a:extLst>
          </p:cNvPr>
          <p:cNvSpPr txBox="1"/>
          <p:nvPr/>
        </p:nvSpPr>
        <p:spPr>
          <a:xfrm>
            <a:off x="10043538" y="5355763"/>
            <a:ext cx="1528752" cy="369332"/>
          </a:xfrm>
          <a:prstGeom prst="rect">
            <a:avLst/>
          </a:prstGeom>
          <a:solidFill>
            <a:srgbClr val="FFED95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343  CV folds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13B4ED-96E1-5DC5-C0DB-A8B639AE5183}"/>
              </a:ext>
            </a:extLst>
          </p:cNvPr>
          <p:cNvSpPr txBox="1"/>
          <p:nvPr/>
        </p:nvSpPr>
        <p:spPr>
          <a:xfrm>
            <a:off x="9682556" y="4912115"/>
            <a:ext cx="23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5B050"/>
                </a:solidFill>
              </a:rPr>
              <a:t>Train</a:t>
            </a:r>
            <a:r>
              <a:rPr lang="en-US" dirty="0"/>
              <a:t>  </a:t>
            </a:r>
            <a:r>
              <a:rPr lang="en-US" b="1" dirty="0">
                <a:solidFill>
                  <a:srgbClr val="0070C0"/>
                </a:solidFill>
              </a:rPr>
              <a:t>Calibrate</a:t>
            </a:r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47033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9A9E10EE-BF98-81BE-4E41-12AED1102D4D}"/>
              </a:ext>
            </a:extLst>
          </p:cNvPr>
          <p:cNvSpPr txBox="1">
            <a:spLocks/>
          </p:cNvSpPr>
          <p:nvPr/>
        </p:nvSpPr>
        <p:spPr>
          <a:xfrm>
            <a:off x="488414" y="326825"/>
            <a:ext cx="7171343" cy="110651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990"/>
            </a:pPr>
            <a:r>
              <a:rPr lang="en-HK" sz="2800" b="1" dirty="0">
                <a:solidFill>
                  <a:srgbClr val="8C80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IV. Model Evaluation</a:t>
            </a:r>
            <a:br>
              <a:rPr lang="en-HK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HK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well do the 3 models predict gold futures excess return?</a:t>
            </a:r>
            <a:endParaRPr lang="en-HK" sz="28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B34636-1C40-FAD4-7D2E-90E26F42E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7" r="7529"/>
          <a:stretch/>
        </p:blipFill>
        <p:spPr>
          <a:xfrm>
            <a:off x="8174981" y="2498985"/>
            <a:ext cx="3725472" cy="210945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C7B62E4-3F58-1459-D12B-20AC767101F3}"/>
              </a:ext>
            </a:extLst>
          </p:cNvPr>
          <p:cNvGrpSpPr/>
          <p:nvPr/>
        </p:nvGrpSpPr>
        <p:grpSpPr>
          <a:xfrm>
            <a:off x="374140" y="4648200"/>
            <a:ext cx="11817859" cy="2155090"/>
            <a:chOff x="374140" y="4595191"/>
            <a:chExt cx="11817859" cy="215509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9A48C5-453F-74B9-DA41-62F16F38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0911" y="4595191"/>
              <a:ext cx="4310178" cy="215509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F0B90C-86D3-5B79-44A1-D298A3584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1821" y="4595191"/>
              <a:ext cx="4310178" cy="215508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DD30198-4A2A-CBE7-FABF-BA459D7FB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140" y="4748372"/>
              <a:ext cx="3548502" cy="192586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ABDDCA-499B-91E4-D512-4D3471C85842}"/>
                </a:ext>
              </a:extLst>
            </p:cNvPr>
            <p:cNvSpPr txBox="1"/>
            <p:nvPr/>
          </p:nvSpPr>
          <p:spPr>
            <a:xfrm>
              <a:off x="674069" y="4890052"/>
              <a:ext cx="1128227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3M Holding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Train: 1975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Test:1996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12255B-F8DE-22DA-AFBB-A67DEDEDCF7B}"/>
                </a:ext>
              </a:extLst>
            </p:cNvPr>
            <p:cNvSpPr txBox="1"/>
            <p:nvPr/>
          </p:nvSpPr>
          <p:spPr>
            <a:xfrm>
              <a:off x="4484961" y="4883793"/>
              <a:ext cx="1128227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6M Holding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Train: 1975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Test:1996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9F9C22-932B-5F2D-7EC8-458AB59E5BAA}"/>
                </a:ext>
              </a:extLst>
            </p:cNvPr>
            <p:cNvSpPr txBox="1"/>
            <p:nvPr/>
          </p:nvSpPr>
          <p:spPr>
            <a:xfrm>
              <a:off x="10649877" y="5388896"/>
              <a:ext cx="1128227" cy="54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200" dirty="0"/>
                <a:t>12M Holding 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Train: 1975</a:t>
              </a:r>
            </a:p>
            <a:p>
              <a:pPr>
                <a:lnSpc>
                  <a:spcPct val="80000"/>
                </a:lnSpc>
              </a:pPr>
              <a:r>
                <a:rPr lang="en-US" sz="1200" dirty="0"/>
                <a:t>Test:1996 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AB5B27D-467B-EE48-58B2-D4C91F901769}"/>
              </a:ext>
            </a:extLst>
          </p:cNvPr>
          <p:cNvSpPr txBox="1"/>
          <p:nvPr/>
        </p:nvSpPr>
        <p:spPr>
          <a:xfrm>
            <a:off x="8562659" y="2815032"/>
            <a:ext cx="1128227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dirty="0"/>
              <a:t>6M Holding 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C00000"/>
                </a:solidFill>
              </a:rPr>
              <a:t>Train: 1985</a:t>
            </a:r>
          </a:p>
          <a:p>
            <a:pPr>
              <a:lnSpc>
                <a:spcPct val="80000"/>
              </a:lnSpc>
            </a:pPr>
            <a:r>
              <a:rPr lang="en-US" sz="1200" dirty="0">
                <a:solidFill>
                  <a:srgbClr val="C00000"/>
                </a:solidFill>
              </a:rPr>
              <a:t>Test: 2000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3F428-D6D7-7E23-3CA4-D7608DAEBDE2}"/>
              </a:ext>
            </a:extLst>
          </p:cNvPr>
          <p:cNvSpPr txBox="1"/>
          <p:nvPr/>
        </p:nvSpPr>
        <p:spPr>
          <a:xfrm>
            <a:off x="514266" y="1498290"/>
            <a:ext cx="7463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1. </a:t>
            </a:r>
            <a:r>
              <a:rPr lang="en-US" sz="1600" b="1" dirty="0">
                <a:solidFill>
                  <a:srgbClr val="C00000"/>
                </a:solidFill>
              </a:rPr>
              <a:t>Lasso performs poorly </a:t>
            </a:r>
            <a:r>
              <a:rPr lang="en-US" sz="1600" dirty="0"/>
              <a:t>in prediction (worst than historical mean), because it </a:t>
            </a:r>
            <a:r>
              <a:rPr lang="en-US" sz="1600" b="1" dirty="0"/>
              <a:t>cannot capture the non-linear relationships </a:t>
            </a:r>
            <a:r>
              <a:rPr lang="en-US" sz="1600" dirty="0"/>
              <a:t>of the features. </a:t>
            </a:r>
            <a:endParaRPr lang="en-HK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004FC6-B128-559D-D184-1A098A8182C3}"/>
              </a:ext>
            </a:extLst>
          </p:cNvPr>
          <p:cNvSpPr txBox="1"/>
          <p:nvPr/>
        </p:nvSpPr>
        <p:spPr>
          <a:xfrm>
            <a:off x="522437" y="2111227"/>
            <a:ext cx="7455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2. For cumulative SSE difference, </a:t>
            </a:r>
            <a:r>
              <a:rPr lang="en-US" sz="1600" b="1" dirty="0">
                <a:solidFill>
                  <a:srgbClr val="C00000"/>
                </a:solidFill>
              </a:rPr>
              <a:t>random forest performs better for longer-term holding</a:t>
            </a:r>
            <a:r>
              <a:rPr lang="en-US" sz="1600" b="1" dirty="0"/>
              <a:t> </a:t>
            </a:r>
            <a:r>
              <a:rPr lang="en-US" sz="1600" dirty="0"/>
              <a:t>period returns (6 or 12 months), suggesting that </a:t>
            </a:r>
            <a:r>
              <a:rPr lang="en-US" sz="1600" b="1" dirty="0"/>
              <a:t>long-term trends are easier to forecast </a:t>
            </a:r>
            <a:r>
              <a:rPr lang="en-US" sz="1600" dirty="0"/>
              <a:t>than short-term fluctuations, which are often obscured by noise.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66CFB9-B9BF-A282-5E0D-BE121ABFAAD9}"/>
              </a:ext>
            </a:extLst>
          </p:cNvPr>
          <p:cNvSpPr txBox="1"/>
          <p:nvPr/>
        </p:nvSpPr>
        <p:spPr>
          <a:xfrm>
            <a:off x="522437" y="2992688"/>
            <a:ext cx="7359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3. </a:t>
            </a:r>
            <a:r>
              <a:rPr lang="en-HK" sz="1600" dirty="0"/>
              <a:t>The </a:t>
            </a:r>
            <a:r>
              <a:rPr lang="en-HK" sz="1600" b="1" dirty="0"/>
              <a:t>random forest with lasso-selected</a:t>
            </a:r>
            <a:r>
              <a:rPr lang="en-HK" sz="1600" dirty="0"/>
              <a:t> features </a:t>
            </a:r>
            <a:r>
              <a:rPr lang="en-HK" sz="1600" b="1" dirty="0"/>
              <a:t>fluctuates more than the full-feature model</a:t>
            </a:r>
            <a:r>
              <a:rPr lang="en-HK" sz="1600" dirty="0"/>
              <a:t>, with a significant drop in cumulative SSE difference for 3M &amp; 6M holding periods between 2016 and 2019, likely because the Lasso filter removed many features, adversely affecting its prediction performance.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4D90C5-56BD-403F-C0AD-0BE4B7636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8618" y="134820"/>
            <a:ext cx="3406731" cy="23220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AF09925-9D71-1A73-D300-DB2176CC463F}"/>
              </a:ext>
            </a:extLst>
          </p:cNvPr>
          <p:cNvSpPr txBox="1"/>
          <p:nvPr/>
        </p:nvSpPr>
        <p:spPr>
          <a:xfrm>
            <a:off x="8732364" y="380980"/>
            <a:ext cx="1583492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dirty="0"/>
              <a:t>Gold Futures, Monthly, 2010 -2025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0FCFD7-5C51-8B1D-5ECF-DB6A73E7DB97}"/>
              </a:ext>
            </a:extLst>
          </p:cNvPr>
          <p:cNvSpPr/>
          <p:nvPr/>
        </p:nvSpPr>
        <p:spPr>
          <a:xfrm>
            <a:off x="9501808" y="1184920"/>
            <a:ext cx="1148069" cy="60412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BEA233-F974-51E7-2457-E2C205AFCFB6}"/>
              </a:ext>
            </a:extLst>
          </p:cNvPr>
          <p:cNvSpPr txBox="1"/>
          <p:nvPr/>
        </p:nvSpPr>
        <p:spPr>
          <a:xfrm>
            <a:off x="522437" y="4098068"/>
            <a:ext cx="7359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4. </a:t>
            </a:r>
            <a:r>
              <a:rPr lang="en-HK" sz="1600" dirty="0"/>
              <a:t>Both random forest prediction models </a:t>
            </a:r>
            <a:r>
              <a:rPr lang="en-HK" sz="1600" b="1" dirty="0">
                <a:solidFill>
                  <a:srgbClr val="C00000"/>
                </a:solidFill>
              </a:rPr>
              <a:t>struggle when the market moves sideways</a:t>
            </a:r>
            <a:r>
              <a:rPr lang="en-HK" sz="1600" dirty="0">
                <a:solidFill>
                  <a:srgbClr val="C00000"/>
                </a:solidFill>
              </a:rPr>
              <a:t> </a:t>
            </a:r>
            <a:r>
              <a:rPr lang="en-HK" sz="1600" dirty="0"/>
              <a:t>rather than trending up or down.</a:t>
            </a:r>
          </a:p>
        </p:txBody>
      </p:sp>
    </p:spTree>
    <p:extLst>
      <p:ext uri="{BB962C8B-B14F-4D97-AF65-F5344CB8AC3E}">
        <p14:creationId xmlns:p14="http://schemas.microsoft.com/office/powerpoint/2010/main" val="86287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4;p16">
            <a:extLst>
              <a:ext uri="{FF2B5EF4-FFF2-40B4-BE49-F238E27FC236}">
                <a16:creationId xmlns:a16="http://schemas.microsoft.com/office/drawing/2014/main" id="{3EAC393E-7039-A2F4-BF2B-7255001FD731}"/>
              </a:ext>
            </a:extLst>
          </p:cNvPr>
          <p:cNvSpPr txBox="1">
            <a:spLocks/>
          </p:cNvSpPr>
          <p:nvPr/>
        </p:nvSpPr>
        <p:spPr>
          <a:xfrm>
            <a:off x="488414" y="259917"/>
            <a:ext cx="10865386" cy="10336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990"/>
            </a:pPr>
            <a:r>
              <a:rPr lang="en-HK" sz="2800" b="1" dirty="0">
                <a:solidFill>
                  <a:srgbClr val="8C80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IV. Model Evaluation</a:t>
            </a:r>
            <a:br>
              <a:rPr lang="en-HK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HK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 features matter most in the LASSO filter and in the full-feature Random Forest model?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A197FB-4A4C-01A5-2D00-D2E5B1F06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64695"/>
              </p:ext>
            </p:extLst>
          </p:nvPr>
        </p:nvGraphicFramePr>
        <p:xfrm>
          <a:off x="715562" y="2072553"/>
          <a:ext cx="3800682" cy="4637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944">
                  <a:extLst>
                    <a:ext uri="{9D8B030D-6E8A-4147-A177-3AD203B41FA5}">
                      <a16:colId xmlns:a16="http://schemas.microsoft.com/office/drawing/2014/main" val="3357740300"/>
                    </a:ext>
                  </a:extLst>
                </a:gridCol>
                <a:gridCol w="690246">
                  <a:extLst>
                    <a:ext uri="{9D8B030D-6E8A-4147-A177-3AD203B41FA5}">
                      <a16:colId xmlns:a16="http://schemas.microsoft.com/office/drawing/2014/main" val="1512315398"/>
                    </a:ext>
                  </a:extLst>
                </a:gridCol>
                <a:gridCol w="690246">
                  <a:extLst>
                    <a:ext uri="{9D8B030D-6E8A-4147-A177-3AD203B41FA5}">
                      <a16:colId xmlns:a16="http://schemas.microsoft.com/office/drawing/2014/main" val="1690483933"/>
                    </a:ext>
                  </a:extLst>
                </a:gridCol>
                <a:gridCol w="690246">
                  <a:extLst>
                    <a:ext uri="{9D8B030D-6E8A-4147-A177-3AD203B41FA5}">
                      <a16:colId xmlns:a16="http://schemas.microsoft.com/office/drawing/2014/main" val="4134682207"/>
                    </a:ext>
                  </a:extLst>
                </a:gridCol>
              </a:tblGrid>
              <a:tr h="2590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11985"/>
                  </a:ext>
                </a:extLst>
              </a:tr>
              <a:tr h="259021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GC1_6M_Ret</a:t>
                      </a:r>
                    </a:p>
                  </a:txBody>
                  <a:tcPr marL="9525" marR="9525" marT="9525" marB="0" anchor="ctr">
                    <a:solidFill>
                      <a:srgbClr val="EED98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343</a:t>
                      </a:r>
                    </a:p>
                  </a:txBody>
                  <a:tcPr marL="9525" marR="9525" marT="9525" marB="0" anchor="ctr">
                    <a:solidFill>
                      <a:srgbClr val="EED98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337</a:t>
                      </a:r>
                    </a:p>
                  </a:txBody>
                  <a:tcPr anchor="ctr">
                    <a:solidFill>
                      <a:srgbClr val="EED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091522"/>
                  </a:ext>
                </a:extLst>
              </a:tr>
              <a:tr h="259021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GC1_12M_Ret</a:t>
                      </a:r>
                    </a:p>
                  </a:txBody>
                  <a:tcPr marL="9525" marR="9525" marT="9525" marB="0" anchor="ctr">
                    <a:solidFill>
                      <a:srgbClr val="EED98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346</a:t>
                      </a:r>
                    </a:p>
                  </a:txBody>
                  <a:tcPr anchor="ctr">
                    <a:solidFill>
                      <a:srgbClr val="EED98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343</a:t>
                      </a:r>
                    </a:p>
                  </a:txBody>
                  <a:tcPr marL="9525" marR="9525" marT="9525" marB="0" anchor="ctr">
                    <a:solidFill>
                      <a:srgbClr val="EED98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155</a:t>
                      </a:r>
                    </a:p>
                  </a:txBody>
                  <a:tcPr anchor="ctr">
                    <a:solidFill>
                      <a:srgbClr val="EED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574000"/>
                  </a:ext>
                </a:extLst>
              </a:tr>
              <a:tr h="259021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US Gov 10Yr Yield</a:t>
                      </a:r>
                    </a:p>
                  </a:txBody>
                  <a:tcPr marL="9525" marR="9525" marT="9525" marB="0" anchor="ctr">
                    <a:solidFill>
                      <a:srgbClr val="EED98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anchor="ctr"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272</a:t>
                      </a:r>
                    </a:p>
                  </a:txBody>
                  <a:tcPr marL="9525" marR="9525" marT="9525" marB="0" anchor="ctr">
                    <a:solidFill>
                      <a:srgbClr val="EED98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299</a:t>
                      </a:r>
                    </a:p>
                  </a:txBody>
                  <a:tcPr anchor="ctr">
                    <a:solidFill>
                      <a:srgbClr val="EED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536881"/>
                  </a:ext>
                </a:extLst>
              </a:tr>
              <a:tr h="259021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US_Unemployment</a:t>
                      </a:r>
                    </a:p>
                  </a:txBody>
                  <a:tcPr marL="9525" marR="9525" marT="9525" marB="0" anchor="ctr">
                    <a:solidFill>
                      <a:srgbClr val="EED98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141</a:t>
                      </a:r>
                    </a:p>
                  </a:txBody>
                  <a:tcPr anchor="ctr">
                    <a:solidFill>
                      <a:srgbClr val="EED98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261</a:t>
                      </a:r>
                    </a:p>
                  </a:txBody>
                  <a:tcPr marL="9525" marR="9525" marT="9525" marB="0" anchor="ctr">
                    <a:solidFill>
                      <a:srgbClr val="EED98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337</a:t>
                      </a:r>
                    </a:p>
                  </a:txBody>
                  <a:tcPr anchor="ctr">
                    <a:solidFill>
                      <a:srgbClr val="EED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25433"/>
                  </a:ext>
                </a:extLst>
              </a:tr>
              <a:tr h="259021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GDP_Nominal_YOY</a:t>
                      </a:r>
                      <a:endParaRPr lang="en-HK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ED98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161</a:t>
                      </a:r>
                    </a:p>
                  </a:txBody>
                  <a:tcPr anchor="ctr">
                    <a:solidFill>
                      <a:srgbClr val="EED98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258</a:t>
                      </a:r>
                    </a:p>
                  </a:txBody>
                  <a:tcPr marL="9525" marR="9525" marT="9525" marB="0" anchor="ctr">
                    <a:solidFill>
                      <a:srgbClr val="EED98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337</a:t>
                      </a:r>
                    </a:p>
                  </a:txBody>
                  <a:tcPr anchor="ctr">
                    <a:solidFill>
                      <a:srgbClr val="EED9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196199"/>
                  </a:ext>
                </a:extLst>
              </a:tr>
              <a:tr h="259021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PPI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887565"/>
                  </a:ext>
                </a:extLst>
              </a:tr>
              <a:tr h="259021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JPY Curncy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517425"/>
                  </a:ext>
                </a:extLst>
              </a:tr>
              <a:tr h="259021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US Gov 2Yr Yield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0271"/>
                  </a:ext>
                </a:extLst>
              </a:tr>
              <a:tr h="259021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GDP_Real_QoQ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192129"/>
                  </a:ext>
                </a:extLst>
              </a:tr>
              <a:tr h="37072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US Real Interest 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039225"/>
                  </a:ext>
                </a:extLst>
              </a:tr>
              <a:tr h="259021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ETF_Ounces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420880"/>
                  </a:ext>
                </a:extLst>
              </a:tr>
              <a:tr h="259021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Fed Effective Rate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614205"/>
                  </a:ext>
                </a:extLst>
              </a:tr>
              <a:tr h="259021"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Consumer Confidence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561086"/>
                  </a:ext>
                </a:extLst>
              </a:tr>
              <a:tr h="259021"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Indian premium disc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74310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0F5D26D-11AD-9F1D-D84C-DF89A8B612CC}"/>
              </a:ext>
            </a:extLst>
          </p:cNvPr>
          <p:cNvSpPr txBox="1"/>
          <p:nvPr/>
        </p:nvSpPr>
        <p:spPr>
          <a:xfrm>
            <a:off x="9749693" y="126105"/>
            <a:ext cx="2408854" cy="245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i="1" dirty="0"/>
              <a:t>Train start: 1975,  Test start:1996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186C60-B5DC-26BF-D51C-DA54F5783AC3}"/>
              </a:ext>
            </a:extLst>
          </p:cNvPr>
          <p:cNvSpPr txBox="1"/>
          <p:nvPr/>
        </p:nvSpPr>
        <p:spPr>
          <a:xfrm>
            <a:off x="693260" y="1385084"/>
            <a:ext cx="39068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8C8051"/>
                </a:solidFill>
              </a:rPr>
              <a:t>Lasso features that are used more than 33% of the time for either 3M, 6M, 12M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2A2665-5EC1-9EC1-21A7-DC10167EED59}"/>
              </a:ext>
            </a:extLst>
          </p:cNvPr>
          <p:cNvSpPr txBox="1"/>
          <p:nvPr/>
        </p:nvSpPr>
        <p:spPr>
          <a:xfrm>
            <a:off x="4847701" y="1557236"/>
            <a:ext cx="68499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8C8051"/>
                </a:solidFill>
              </a:rPr>
              <a:t>Full-Feature Random Forest top 10 important features ranked  (6M ,12M)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2B7EE86-2460-A209-C705-3530E0D47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171572"/>
              </p:ext>
            </p:extLst>
          </p:nvPr>
        </p:nvGraphicFramePr>
        <p:xfrm>
          <a:off x="4847701" y="2082135"/>
          <a:ext cx="3362580" cy="3114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942">
                  <a:extLst>
                    <a:ext uri="{9D8B030D-6E8A-4147-A177-3AD203B41FA5}">
                      <a16:colId xmlns:a16="http://schemas.microsoft.com/office/drawing/2014/main" val="2749756197"/>
                    </a:ext>
                  </a:extLst>
                </a:gridCol>
                <a:gridCol w="1515004">
                  <a:extLst>
                    <a:ext uri="{9D8B030D-6E8A-4147-A177-3AD203B41FA5}">
                      <a16:colId xmlns:a16="http://schemas.microsoft.com/office/drawing/2014/main" val="921100850"/>
                    </a:ext>
                  </a:extLst>
                </a:gridCol>
                <a:gridCol w="1226634">
                  <a:extLst>
                    <a:ext uri="{9D8B030D-6E8A-4147-A177-3AD203B41FA5}">
                      <a16:colId xmlns:a16="http://schemas.microsoft.com/office/drawing/2014/main" val="3353071988"/>
                    </a:ext>
                  </a:extLst>
                </a:gridCol>
              </a:tblGrid>
              <a:tr h="328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6M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Importance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383554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PCE CYOY Index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u="none" strike="noStrike" dirty="0">
                          <a:effectLst/>
                        </a:rPr>
                        <a:t>0.167</a:t>
                      </a:r>
                      <a:endParaRPr lang="en-H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3755522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GDP_Nominal_YOY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u="none" strike="noStrike" dirty="0">
                          <a:effectLst/>
                        </a:rPr>
                        <a:t>0.119</a:t>
                      </a:r>
                      <a:endParaRPr lang="en-H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2498841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US_Unemployment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u="none" strike="noStrike" dirty="0">
                          <a:effectLst/>
                        </a:rPr>
                        <a:t>0.095</a:t>
                      </a:r>
                      <a:endParaRPr lang="en-H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7962313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CPI YOY Index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u="none" strike="noStrike" dirty="0">
                          <a:effectLst/>
                        </a:rPr>
                        <a:t>0.091</a:t>
                      </a:r>
                      <a:endParaRPr lang="en-H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292737"/>
                  </a:ext>
                </a:extLst>
              </a:tr>
              <a:tr h="382291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GC1_12M_Ret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u="none" strike="noStrike" dirty="0">
                          <a:effectLst/>
                        </a:rPr>
                        <a:t>0.078</a:t>
                      </a:r>
                      <a:endParaRPr lang="en-H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3263692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US Real Interest Rate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u="none" strike="noStrike" dirty="0">
                          <a:effectLst/>
                        </a:rPr>
                        <a:t>0.062</a:t>
                      </a:r>
                      <a:endParaRPr lang="en-H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417556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GDP_Real_QoQ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u="none" strike="noStrike" dirty="0">
                          <a:effectLst/>
                        </a:rPr>
                        <a:t>0.057</a:t>
                      </a:r>
                      <a:endParaRPr lang="en-H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7326335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GC1_6M_Ret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u="none" strike="noStrike" dirty="0">
                          <a:effectLst/>
                        </a:rPr>
                        <a:t>0.055</a:t>
                      </a:r>
                      <a:endParaRPr lang="en-H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2459026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PPI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u="none" strike="noStrike" dirty="0">
                          <a:effectLst/>
                        </a:rPr>
                        <a:t>0.054</a:t>
                      </a:r>
                      <a:endParaRPr lang="en-H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416410"/>
                  </a:ext>
                </a:extLst>
              </a:tr>
              <a:tr h="267101"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ETF_Ounces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u="none" strike="noStrike" dirty="0">
                          <a:effectLst/>
                        </a:rPr>
                        <a:t>0.030</a:t>
                      </a:r>
                      <a:endParaRPr lang="en-HK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76892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AE303E6-F582-11CC-746C-789684DC6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38874"/>
              </p:ext>
            </p:extLst>
          </p:nvPr>
        </p:nvGraphicFramePr>
        <p:xfrm>
          <a:off x="8541739" y="2082131"/>
          <a:ext cx="3362580" cy="3114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942">
                  <a:extLst>
                    <a:ext uri="{9D8B030D-6E8A-4147-A177-3AD203B41FA5}">
                      <a16:colId xmlns:a16="http://schemas.microsoft.com/office/drawing/2014/main" val="2749756197"/>
                    </a:ext>
                  </a:extLst>
                </a:gridCol>
                <a:gridCol w="1515004">
                  <a:extLst>
                    <a:ext uri="{9D8B030D-6E8A-4147-A177-3AD203B41FA5}">
                      <a16:colId xmlns:a16="http://schemas.microsoft.com/office/drawing/2014/main" val="921100850"/>
                    </a:ext>
                  </a:extLst>
                </a:gridCol>
                <a:gridCol w="1226634">
                  <a:extLst>
                    <a:ext uri="{9D8B030D-6E8A-4147-A177-3AD203B41FA5}">
                      <a16:colId xmlns:a16="http://schemas.microsoft.com/office/drawing/2014/main" val="3353071988"/>
                    </a:ext>
                  </a:extLst>
                </a:gridCol>
              </a:tblGrid>
              <a:tr h="3281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12M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Importance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383554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PCE CYOY 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3755522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GDP_Nominal_YOY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2498841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7962313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CPI YOY Index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292737"/>
                  </a:ext>
                </a:extLst>
              </a:tr>
              <a:tr h="382291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US Real Interest Rate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3263692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GC1_12M_Ret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417556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US_Unemployment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7326335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ETF_Ounces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2459026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GC1_6M_Ret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2416410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GDP_Real_QoQ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768921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305E5A1-7B04-E9A1-1CA0-A42B406AB26B}"/>
              </a:ext>
            </a:extLst>
          </p:cNvPr>
          <p:cNvGrpSpPr/>
          <p:nvPr/>
        </p:nvGrpSpPr>
        <p:grpSpPr>
          <a:xfrm>
            <a:off x="4936909" y="5486401"/>
            <a:ext cx="6851787" cy="1051293"/>
            <a:chOff x="4847701" y="5531005"/>
            <a:chExt cx="6851787" cy="1051293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04AFC18-AE8D-EC92-591B-D126CED02323}"/>
                </a:ext>
              </a:extLst>
            </p:cNvPr>
            <p:cNvSpPr/>
            <p:nvPr/>
          </p:nvSpPr>
          <p:spPr>
            <a:xfrm>
              <a:off x="4847701" y="5531005"/>
              <a:ext cx="6851787" cy="105129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pic>
          <p:nvPicPr>
            <p:cNvPr id="31" name="Picture 2" descr="Light bulb - Free technology icons">
              <a:extLst>
                <a:ext uri="{FF2B5EF4-FFF2-40B4-BE49-F238E27FC236}">
                  <a16:creationId xmlns:a16="http://schemas.microsoft.com/office/drawing/2014/main" id="{CBA9E32A-5414-A307-5D54-A037F5F47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954731" y="5706346"/>
              <a:ext cx="700609" cy="700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BD4598-9C47-E5F4-B67D-324074EA4712}"/>
                </a:ext>
              </a:extLst>
            </p:cNvPr>
            <p:cNvSpPr txBox="1"/>
            <p:nvPr/>
          </p:nvSpPr>
          <p:spPr>
            <a:xfrm>
              <a:off x="5644189" y="5654843"/>
              <a:ext cx="58776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HK" sz="1600" b="1" dirty="0"/>
                <a:t>6-month and 12-month past returns</a:t>
              </a:r>
              <a:r>
                <a:rPr lang="en-HK" sz="1600" dirty="0"/>
                <a:t>, along with </a:t>
              </a:r>
              <a:r>
                <a:rPr lang="en-HK" sz="1600" b="1" dirty="0"/>
                <a:t>macro </a:t>
              </a:r>
              <a:r>
                <a:rPr lang="en-HK" sz="1600" dirty="0"/>
                <a:t>factors, are most influential for gold futures excess return prediction. </a:t>
              </a:r>
              <a:r>
                <a:rPr lang="en-HK" sz="1600" b="1" dirty="0">
                  <a:solidFill>
                    <a:srgbClr val="C00000"/>
                  </a:solidFill>
                </a:rPr>
                <a:t>Stock market</a:t>
              </a:r>
              <a:r>
                <a:rPr lang="en-HK" sz="1600" dirty="0"/>
                <a:t> movements and valuations </a:t>
              </a:r>
              <a:r>
                <a:rPr lang="en-HK" sz="1600" b="1" dirty="0">
                  <a:solidFill>
                    <a:srgbClr val="C00000"/>
                  </a:solidFill>
                </a:rPr>
                <a:t>have little impact</a:t>
              </a:r>
              <a:r>
                <a:rPr lang="en-HK" sz="16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89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4;p16">
            <a:extLst>
              <a:ext uri="{FF2B5EF4-FFF2-40B4-BE49-F238E27FC236}">
                <a16:creationId xmlns:a16="http://schemas.microsoft.com/office/drawing/2014/main" id="{634A5193-8D03-07BD-2D41-E7A71C3C2303}"/>
              </a:ext>
            </a:extLst>
          </p:cNvPr>
          <p:cNvSpPr txBox="1">
            <a:spLocks/>
          </p:cNvSpPr>
          <p:nvPr/>
        </p:nvSpPr>
        <p:spPr>
          <a:xfrm>
            <a:off x="488413" y="271068"/>
            <a:ext cx="11476845" cy="10336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990"/>
            </a:pPr>
            <a:r>
              <a:rPr lang="en-HK" sz="2800" b="1" dirty="0">
                <a:solidFill>
                  <a:srgbClr val="8C80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V. Trading Strategy Setup </a:t>
            </a:r>
            <a:br>
              <a:rPr lang="en-HK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HK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can we build a trading strategy based on model predictions?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4D0040-159C-487B-220C-41B346E20862}"/>
              </a:ext>
            </a:extLst>
          </p:cNvPr>
          <p:cNvSpPr txBox="1"/>
          <p:nvPr/>
        </p:nvSpPr>
        <p:spPr>
          <a:xfrm>
            <a:off x="566473" y="1466454"/>
            <a:ext cx="3113429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Back Testing Period Choice: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arenBoth"/>
            </a:pPr>
            <a:r>
              <a:rPr lang="en-US" altLang="zh-CN" sz="1600" dirty="0">
                <a:sym typeface="+mn-ea"/>
              </a:rPr>
              <a:t>1996 Jan – 2024 Dec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arenBoth"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2000 Jan – 2024 Dec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6594E-AAA4-97D5-54D4-C5F9A8E2CB96}"/>
              </a:ext>
            </a:extLst>
          </p:cNvPr>
          <p:cNvSpPr txBox="1"/>
          <p:nvPr/>
        </p:nvSpPr>
        <p:spPr>
          <a:xfrm>
            <a:off x="566472" y="2621630"/>
            <a:ext cx="9937973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</a:rPr>
              <a:t>Signal is </a:t>
            </a:r>
            <a:r>
              <a:rPr lang="en-US" altLang="zh-CN" sz="1800" b="1" dirty="0">
                <a:solidFill>
                  <a:srgbClr val="C00000"/>
                </a:solidFill>
              </a:rPr>
              <a:t>generated monthly </a:t>
            </a:r>
            <a:r>
              <a:rPr lang="en-US" altLang="zh-CN" sz="1800" dirty="0">
                <a:solidFill>
                  <a:schemeClr val="tx1"/>
                </a:solidFill>
              </a:rPr>
              <a:t>based on forecast.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Capital is 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allocated equally among holding periods</a:t>
            </a:r>
            <a:r>
              <a:rPr lang="en-US" altLang="zh-CN" dirty="0">
                <a:sym typeface="+mn-ea"/>
              </a:rPr>
              <a:t>. Each month, only the portion indicated by the signal is invested, and the 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realized holding period return </a:t>
            </a:r>
            <a:r>
              <a:rPr lang="en-US" altLang="zh-CN" dirty="0">
                <a:sym typeface="+mn-ea"/>
              </a:rPr>
              <a:t>is </a:t>
            </a:r>
            <a:r>
              <a:rPr lang="en-US" altLang="zh-CN" b="1" dirty="0">
                <a:solidFill>
                  <a:srgbClr val="C00000"/>
                </a:solidFill>
                <a:sym typeface="+mn-ea"/>
              </a:rPr>
              <a:t>converted into a monthly return </a:t>
            </a:r>
            <a:r>
              <a:rPr lang="en-US" altLang="zh-CN" dirty="0">
                <a:sym typeface="+mn-ea"/>
              </a:rPr>
              <a:t>for trading plot comparisons.    </a:t>
            </a:r>
            <a:r>
              <a:rPr lang="en-US" altLang="zh-CN" sz="1600" i="1" dirty="0">
                <a:sym typeface="+mn-ea"/>
              </a:rPr>
              <a:t>(e.g. 3% 6M return </a:t>
            </a:r>
            <a:r>
              <a:rPr lang="en-US" altLang="zh-CN" sz="1600" i="1" dirty="0">
                <a:sym typeface="Wingdings" pitchFamily="2" charset="2"/>
              </a:rPr>
              <a:t>  0.5% return for the invested month)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Signal is generated based on the following rule: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749DE-15B5-B2E9-5199-2E914A73B221}"/>
              </a:ext>
            </a:extLst>
          </p:cNvPr>
          <p:cNvSpPr txBox="1"/>
          <p:nvPr/>
        </p:nvSpPr>
        <p:spPr>
          <a:xfrm>
            <a:off x="3931543" y="1466454"/>
            <a:ext cx="1911696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Style: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arenBoth"/>
            </a:pPr>
            <a:r>
              <a:rPr lang="en-US" altLang="zh-CN" sz="1600" dirty="0">
                <a:sym typeface="+mn-ea"/>
              </a:rPr>
              <a:t>Long-Short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arenBoth"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Long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C5955-726D-0343-C7A1-26D50C63450E}"/>
              </a:ext>
            </a:extLst>
          </p:cNvPr>
          <p:cNvSpPr txBox="1"/>
          <p:nvPr/>
        </p:nvSpPr>
        <p:spPr>
          <a:xfrm>
            <a:off x="6117182" y="1463247"/>
            <a:ext cx="2893003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Transaction cost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arenBoth"/>
            </a:pPr>
            <a:r>
              <a:rPr lang="en-US" altLang="zh-CN" sz="1600" dirty="0">
                <a:sym typeface="+mn-ea"/>
              </a:rPr>
              <a:t>No cost</a:t>
            </a: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arenBoth"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10 bps/ trade (real-life)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C351A4-92EF-7EF0-E058-65340020CE3B}"/>
              </a:ext>
            </a:extLst>
          </p:cNvPr>
          <p:cNvSpPr txBox="1"/>
          <p:nvPr/>
        </p:nvSpPr>
        <p:spPr>
          <a:xfrm>
            <a:off x="9333745" y="1463247"/>
            <a:ext cx="234139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/>
              <a:t>Investment Threshold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400050" lvl="0" indent="-400050" algn="l" rtl="0">
              <a:spcBef>
                <a:spcPts val="0"/>
              </a:spcBef>
              <a:spcAft>
                <a:spcPts val="0"/>
              </a:spcAft>
              <a:buAutoNum type="romanLcParenBoth"/>
            </a:pPr>
            <a:r>
              <a:rPr lang="en-US" altLang="zh-CN" sz="1600" dirty="0">
                <a:sym typeface="+mn-ea"/>
              </a:rPr>
              <a:t>+/- 2% (can be tuned)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20A6AC-AC47-9235-FE9A-6057EB5543C0}"/>
              </a:ext>
            </a:extLst>
          </p:cNvPr>
          <p:cNvGrpSpPr/>
          <p:nvPr/>
        </p:nvGrpSpPr>
        <p:grpSpPr>
          <a:xfrm>
            <a:off x="1268387" y="4598268"/>
            <a:ext cx="9158614" cy="1994612"/>
            <a:chOff x="1019005" y="4550768"/>
            <a:chExt cx="9158614" cy="199461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B9A9C9-3727-34B9-DECF-238BBA58CB67}"/>
                </a:ext>
              </a:extLst>
            </p:cNvPr>
            <p:cNvCxnSpPr/>
            <p:nvPr/>
          </p:nvCxnSpPr>
          <p:spPr>
            <a:xfrm>
              <a:off x="1019005" y="5827685"/>
              <a:ext cx="6289288" cy="0"/>
            </a:xfrm>
            <a:prstGeom prst="straightConnector1">
              <a:avLst/>
            </a:prstGeom>
            <a:ln w="698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78C409-3B0C-A301-DEA3-55594134662E}"/>
                </a:ext>
              </a:extLst>
            </p:cNvPr>
            <p:cNvCxnSpPr/>
            <p:nvPr/>
          </p:nvCxnSpPr>
          <p:spPr>
            <a:xfrm>
              <a:off x="4070651" y="5459695"/>
              <a:ext cx="0" cy="747132"/>
            </a:xfrm>
            <a:prstGeom prst="line">
              <a:avLst/>
            </a:prstGeom>
            <a:ln w="698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7AE112-E2EE-7377-8E35-30F8618D44AF}"/>
                </a:ext>
              </a:extLst>
            </p:cNvPr>
            <p:cNvSpPr txBox="1"/>
            <p:nvPr/>
          </p:nvSpPr>
          <p:spPr>
            <a:xfrm>
              <a:off x="7544762" y="5643019"/>
              <a:ext cx="2632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Excess return forecast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82ADC6-33BE-E715-CACF-A05BD856F741}"/>
                </a:ext>
              </a:extLst>
            </p:cNvPr>
            <p:cNvCxnSpPr/>
            <p:nvPr/>
          </p:nvCxnSpPr>
          <p:spPr>
            <a:xfrm>
              <a:off x="2877015" y="5459695"/>
              <a:ext cx="0" cy="747132"/>
            </a:xfrm>
            <a:prstGeom prst="line">
              <a:avLst/>
            </a:prstGeom>
            <a:ln w="254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0220124-9AEB-E556-42B6-7F39B4AE0326}"/>
                </a:ext>
              </a:extLst>
            </p:cNvPr>
            <p:cNvCxnSpPr/>
            <p:nvPr/>
          </p:nvCxnSpPr>
          <p:spPr>
            <a:xfrm>
              <a:off x="5248508" y="5459695"/>
              <a:ext cx="0" cy="747132"/>
            </a:xfrm>
            <a:prstGeom prst="line">
              <a:avLst/>
            </a:prstGeom>
            <a:ln w="254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122" name="Picture 2" descr="Stock Market Buy Sell Icon Stock Illustrations – 7,584 Stock Market Buy  Sell Icon Stock Illustrations, Vectors &amp; Clipart - Dreamstime">
              <a:extLst>
                <a:ext uri="{FF2B5EF4-FFF2-40B4-BE49-F238E27FC236}">
                  <a16:creationId xmlns:a16="http://schemas.microsoft.com/office/drawing/2014/main" id="{115E64A3-DF32-4960-F2E6-30B77FE14D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959"/>
            <a:stretch/>
          </p:blipFill>
          <p:spPr bwMode="auto">
            <a:xfrm>
              <a:off x="1283011" y="5211625"/>
              <a:ext cx="1112094" cy="431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Stock Market Buy Sell Icon Stock Illustrations – 7,584 Stock Market Buy  Sell Icon Stock Illustrations, Vectors &amp; Clipart - Dreamstime">
              <a:extLst>
                <a:ext uri="{FF2B5EF4-FFF2-40B4-BE49-F238E27FC236}">
                  <a16:creationId xmlns:a16="http://schemas.microsoft.com/office/drawing/2014/main" id="{4BD37346-80C4-0651-84EF-6C67CEFAAA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778" t="51070" r="-4153" b="-1207"/>
            <a:stretch/>
          </p:blipFill>
          <p:spPr bwMode="auto">
            <a:xfrm>
              <a:off x="5759549" y="5164933"/>
              <a:ext cx="1183931" cy="478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Economy, financial, government bond, investment, municipal, stock, treasury  icon - Download on Iconfinder">
              <a:extLst>
                <a:ext uri="{FF2B5EF4-FFF2-40B4-BE49-F238E27FC236}">
                  <a16:creationId xmlns:a16="http://schemas.microsoft.com/office/drawing/2014/main" id="{E4020D10-656A-D15D-47D2-05E5EEBD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9196" y="5006595"/>
              <a:ext cx="700646" cy="700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 descr="Economy, financial, government bond, investment, municipal, stock, treasury  icon - Download on Iconfinder">
              <a:extLst>
                <a:ext uri="{FF2B5EF4-FFF2-40B4-BE49-F238E27FC236}">
                  <a16:creationId xmlns:a16="http://schemas.microsoft.com/office/drawing/2014/main" id="{319134C2-E1B8-2632-0204-FC4C78C50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052" y="5002232"/>
              <a:ext cx="700646" cy="700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A29332-B237-E84C-5E7F-A354AF4E1708}"/>
                </a:ext>
              </a:extLst>
            </p:cNvPr>
            <p:cNvSpPr txBox="1"/>
            <p:nvPr/>
          </p:nvSpPr>
          <p:spPr>
            <a:xfrm>
              <a:off x="2795757" y="4558623"/>
              <a:ext cx="2579672" cy="33855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Invest in Gov risk free rate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109F216-5507-9C35-57DE-DA414EB6C43E}"/>
                </a:ext>
              </a:extLst>
            </p:cNvPr>
            <p:cNvCxnSpPr/>
            <p:nvPr/>
          </p:nvCxnSpPr>
          <p:spPr>
            <a:xfrm>
              <a:off x="3082992" y="6012351"/>
              <a:ext cx="1975318" cy="0"/>
            </a:xfrm>
            <a:prstGeom prst="straightConnector1">
              <a:avLst/>
            </a:prstGeom>
            <a:ln w="50800">
              <a:solidFill>
                <a:schemeClr val="accent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BF433B-2B5A-1904-9A47-81B0129E348F}"/>
                </a:ext>
              </a:extLst>
            </p:cNvPr>
            <p:cNvSpPr txBox="1"/>
            <p:nvPr/>
          </p:nvSpPr>
          <p:spPr>
            <a:xfrm>
              <a:off x="2862724" y="6237603"/>
              <a:ext cx="24457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0 +/- Investment Threshold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1B9B3E-643C-B127-4FD4-EF5073A70B05}"/>
                </a:ext>
              </a:extLst>
            </p:cNvPr>
            <p:cNvSpPr txBox="1"/>
            <p:nvPr/>
          </p:nvSpPr>
          <p:spPr>
            <a:xfrm>
              <a:off x="5557673" y="4558623"/>
              <a:ext cx="1587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5B050"/>
                  </a:solidFill>
                </a:rPr>
                <a:t>Excess Return &gt; +ve threshold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6A6F30-8470-C7A9-D413-B10B2EACBE67}"/>
                </a:ext>
              </a:extLst>
            </p:cNvPr>
            <p:cNvSpPr txBox="1"/>
            <p:nvPr/>
          </p:nvSpPr>
          <p:spPr>
            <a:xfrm>
              <a:off x="1019280" y="4550768"/>
              <a:ext cx="15876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Excess Return &lt;  -ve threshold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65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EE65F743-2009-61CB-D961-04CF61701A71}"/>
              </a:ext>
            </a:extLst>
          </p:cNvPr>
          <p:cNvSpPr txBox="1">
            <a:spLocks/>
          </p:cNvSpPr>
          <p:nvPr/>
        </p:nvSpPr>
        <p:spPr>
          <a:xfrm>
            <a:off x="488414" y="150337"/>
            <a:ext cx="10865386" cy="10336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990"/>
            </a:pPr>
            <a:r>
              <a:rPr lang="en-HK" sz="2800" b="1" dirty="0">
                <a:solidFill>
                  <a:srgbClr val="8C80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VI. Trading Strategy Evaluation </a:t>
            </a:r>
            <a:br>
              <a:rPr lang="en-HK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HK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our strategy outperform buy-and-hold scenario?</a:t>
            </a:r>
          </a:p>
        </p:txBody>
      </p:sp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6E6B2B5-872D-93C6-B5B9-6CE8D3151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388" y="1593724"/>
            <a:ext cx="4097618" cy="3408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5A967F-EFE1-07B5-CBB0-A1ED46B18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867" y="1591743"/>
            <a:ext cx="4098238" cy="3408299"/>
          </a:xfrm>
          <a:prstGeom prst="rect">
            <a:avLst/>
          </a:prstGeom>
        </p:spPr>
      </p:pic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6F93781-AD97-BAC8-9084-22EF1A7D4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0" y="1593724"/>
            <a:ext cx="4097618" cy="34082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16B830-2C3F-E2CC-202D-30E97087E468}"/>
              </a:ext>
            </a:extLst>
          </p:cNvPr>
          <p:cNvSpPr txBox="1"/>
          <p:nvPr/>
        </p:nvSpPr>
        <p:spPr>
          <a:xfrm>
            <a:off x="1454728" y="1248809"/>
            <a:ext cx="1696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3M, Start test 1996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F4E06-9F06-9BCA-FC83-2DF3E62AD2E2}"/>
              </a:ext>
            </a:extLst>
          </p:cNvPr>
          <p:cNvSpPr txBox="1"/>
          <p:nvPr/>
        </p:nvSpPr>
        <p:spPr>
          <a:xfrm>
            <a:off x="5444837" y="1248809"/>
            <a:ext cx="1696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6M, Start test 1996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28DD9D-1ABA-5000-779B-216AEE3F2A5C}"/>
              </a:ext>
            </a:extLst>
          </p:cNvPr>
          <p:cNvSpPr txBox="1"/>
          <p:nvPr/>
        </p:nvSpPr>
        <p:spPr>
          <a:xfrm>
            <a:off x="9434946" y="1248809"/>
            <a:ext cx="1793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12M, Start test 1996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82736B-7A30-A377-CAE8-465D2C171EAD}"/>
              </a:ext>
            </a:extLst>
          </p:cNvPr>
          <p:cNvSpPr/>
          <p:nvPr/>
        </p:nvSpPr>
        <p:spPr>
          <a:xfrm>
            <a:off x="6884450" y="2108410"/>
            <a:ext cx="695246" cy="9975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C6B06E-70A8-97F6-9920-9F06F19797C7}"/>
              </a:ext>
            </a:extLst>
          </p:cNvPr>
          <p:cNvGrpSpPr/>
          <p:nvPr/>
        </p:nvGrpSpPr>
        <p:grpSpPr>
          <a:xfrm>
            <a:off x="4198085" y="5112062"/>
            <a:ext cx="3881336" cy="1491073"/>
            <a:chOff x="4270443" y="5092607"/>
            <a:chExt cx="3881336" cy="149107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23998E3-7578-6249-6D9D-FC5E6A353DDC}"/>
                </a:ext>
              </a:extLst>
            </p:cNvPr>
            <p:cNvSpPr/>
            <p:nvPr/>
          </p:nvSpPr>
          <p:spPr>
            <a:xfrm>
              <a:off x="4270443" y="5092607"/>
              <a:ext cx="3881336" cy="149107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047082-FE8D-1CD2-4EEE-0F7376514EA3}"/>
                </a:ext>
              </a:extLst>
            </p:cNvPr>
            <p:cNvSpPr txBox="1"/>
            <p:nvPr/>
          </p:nvSpPr>
          <p:spPr>
            <a:xfrm>
              <a:off x="4438026" y="5176423"/>
              <a:ext cx="350034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HK" sz="1600" dirty="0"/>
                <a:t>For 6M, </a:t>
              </a:r>
              <a:r>
                <a:rPr lang="en-HK" sz="1600" b="1" dirty="0"/>
                <a:t>Full-feature random forest (green and red) predict better </a:t>
              </a:r>
              <a:r>
                <a:rPr lang="en-HK" sz="1600" dirty="0"/>
                <a:t>and enhance investment return with </a:t>
              </a:r>
              <a:r>
                <a:rPr lang="en-HK" sz="1600" b="1" dirty="0"/>
                <a:t>multiple risk-free and short sell actions </a:t>
              </a:r>
              <a:r>
                <a:rPr lang="en-HK" sz="1600" dirty="0"/>
                <a:t>between 2016 and 2019.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FAA58DD-3871-4784-6719-128330FE0328}"/>
              </a:ext>
            </a:extLst>
          </p:cNvPr>
          <p:cNvGrpSpPr/>
          <p:nvPr/>
        </p:nvGrpSpPr>
        <p:grpSpPr>
          <a:xfrm>
            <a:off x="192543" y="5112062"/>
            <a:ext cx="3881336" cy="1491073"/>
            <a:chOff x="4270443" y="5092607"/>
            <a:chExt cx="3881336" cy="149107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D7BDF71-4B84-6143-DA24-D3EA5F46E7D3}"/>
                </a:ext>
              </a:extLst>
            </p:cNvPr>
            <p:cNvSpPr/>
            <p:nvPr/>
          </p:nvSpPr>
          <p:spPr>
            <a:xfrm>
              <a:off x="4270443" y="5092607"/>
              <a:ext cx="3881336" cy="149107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97EA4A-2CC4-319B-4773-D9BF4C2CA972}"/>
                </a:ext>
              </a:extLst>
            </p:cNvPr>
            <p:cNvSpPr txBox="1"/>
            <p:nvPr/>
          </p:nvSpPr>
          <p:spPr>
            <a:xfrm>
              <a:off x="4460940" y="5299533"/>
              <a:ext cx="350034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HK" sz="1600" b="1" dirty="0"/>
                <a:t>Lasso model does not provide good trading signal</a:t>
              </a:r>
              <a:r>
                <a:rPr lang="en-HK" sz="1600" dirty="0"/>
                <a:t>. Its performance after transaction cost is much worse than buy-and-hold strategy.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744E67-3BF0-D02B-6FD4-B61BF03DABCB}"/>
              </a:ext>
            </a:extLst>
          </p:cNvPr>
          <p:cNvGrpSpPr/>
          <p:nvPr/>
        </p:nvGrpSpPr>
        <p:grpSpPr>
          <a:xfrm>
            <a:off x="8237225" y="5112062"/>
            <a:ext cx="3881336" cy="1491073"/>
            <a:chOff x="4270443" y="5092607"/>
            <a:chExt cx="3881336" cy="149107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BE332D74-7251-7C1B-4DB1-A0CA1542C097}"/>
                </a:ext>
              </a:extLst>
            </p:cNvPr>
            <p:cNvSpPr/>
            <p:nvPr/>
          </p:nvSpPr>
          <p:spPr>
            <a:xfrm>
              <a:off x="4270443" y="5092607"/>
              <a:ext cx="3881336" cy="149107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2CEC9A-3C34-3C2F-B11D-F5A14D616523}"/>
                </a:ext>
              </a:extLst>
            </p:cNvPr>
            <p:cNvSpPr txBox="1"/>
            <p:nvPr/>
          </p:nvSpPr>
          <p:spPr>
            <a:xfrm>
              <a:off x="4428281" y="5156530"/>
              <a:ext cx="35717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HK" sz="1400" dirty="0"/>
                <a:t>Gold futures are </a:t>
              </a:r>
              <a:r>
                <a:rPr lang="en-HK" sz="1400" b="1" dirty="0"/>
                <a:t>better suited for long-term forecasting and investment strategies</a:t>
              </a:r>
              <a:r>
                <a:rPr lang="en-HK" sz="1400" dirty="0"/>
                <a:t>, as they deliver higher, smoother returns. It also </a:t>
              </a:r>
              <a:r>
                <a:rPr lang="en-HK" sz="1400" b="1" dirty="0"/>
                <a:t>narrows the performance gap</a:t>
              </a:r>
              <a:r>
                <a:rPr lang="en-HK" sz="1400" dirty="0"/>
                <a:t> between full-feature and selected-feature random forest models.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651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4;p16">
            <a:extLst>
              <a:ext uri="{FF2B5EF4-FFF2-40B4-BE49-F238E27FC236}">
                <a16:creationId xmlns:a16="http://schemas.microsoft.com/office/drawing/2014/main" id="{311AF53C-7986-098F-F93C-4DBB16EBB114}"/>
              </a:ext>
            </a:extLst>
          </p:cNvPr>
          <p:cNvSpPr txBox="1">
            <a:spLocks/>
          </p:cNvSpPr>
          <p:nvPr/>
        </p:nvSpPr>
        <p:spPr>
          <a:xfrm>
            <a:off x="488414" y="150337"/>
            <a:ext cx="10865386" cy="10336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990"/>
            </a:pPr>
            <a:r>
              <a:rPr lang="en-HK" sz="2800" b="1" dirty="0">
                <a:solidFill>
                  <a:srgbClr val="8C805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VI. Trading Strategy Evaluation </a:t>
            </a:r>
            <a:br>
              <a:rPr lang="en-HK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HK" sz="24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our strategy outperform buy-and-hold scenario?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CB5D320-7E84-C247-37A8-96DF51953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26765"/>
              </p:ext>
            </p:extLst>
          </p:nvPr>
        </p:nvGraphicFramePr>
        <p:xfrm>
          <a:off x="149865" y="1611081"/>
          <a:ext cx="5891705" cy="4844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4923">
                  <a:extLst>
                    <a:ext uri="{9D8B030D-6E8A-4147-A177-3AD203B41FA5}">
                      <a16:colId xmlns:a16="http://schemas.microsoft.com/office/drawing/2014/main" val="1738185147"/>
                    </a:ext>
                  </a:extLst>
                </a:gridCol>
                <a:gridCol w="868648">
                  <a:extLst>
                    <a:ext uri="{9D8B030D-6E8A-4147-A177-3AD203B41FA5}">
                      <a16:colId xmlns:a16="http://schemas.microsoft.com/office/drawing/2014/main" val="4169353051"/>
                    </a:ext>
                  </a:extLst>
                </a:gridCol>
                <a:gridCol w="659689">
                  <a:extLst>
                    <a:ext uri="{9D8B030D-6E8A-4147-A177-3AD203B41FA5}">
                      <a16:colId xmlns:a16="http://schemas.microsoft.com/office/drawing/2014/main" val="1885927602"/>
                    </a:ext>
                  </a:extLst>
                </a:gridCol>
                <a:gridCol w="659689">
                  <a:extLst>
                    <a:ext uri="{9D8B030D-6E8A-4147-A177-3AD203B41FA5}">
                      <a16:colId xmlns:a16="http://schemas.microsoft.com/office/drawing/2014/main" val="698144771"/>
                    </a:ext>
                  </a:extLst>
                </a:gridCol>
                <a:gridCol w="659689">
                  <a:extLst>
                    <a:ext uri="{9D8B030D-6E8A-4147-A177-3AD203B41FA5}">
                      <a16:colId xmlns:a16="http://schemas.microsoft.com/office/drawing/2014/main" val="1207740784"/>
                    </a:ext>
                  </a:extLst>
                </a:gridCol>
                <a:gridCol w="659689">
                  <a:extLst>
                    <a:ext uri="{9D8B030D-6E8A-4147-A177-3AD203B41FA5}">
                      <a16:colId xmlns:a16="http://schemas.microsoft.com/office/drawing/2014/main" val="3868951782"/>
                    </a:ext>
                  </a:extLst>
                </a:gridCol>
                <a:gridCol w="659689">
                  <a:extLst>
                    <a:ext uri="{9D8B030D-6E8A-4147-A177-3AD203B41FA5}">
                      <a16:colId xmlns:a16="http://schemas.microsoft.com/office/drawing/2014/main" val="106369408"/>
                    </a:ext>
                  </a:extLst>
                </a:gridCol>
                <a:gridCol w="659689">
                  <a:extLst>
                    <a:ext uri="{9D8B030D-6E8A-4147-A177-3AD203B41FA5}">
                      <a16:colId xmlns:a16="http://schemas.microsoft.com/office/drawing/2014/main" val="4170817321"/>
                    </a:ext>
                  </a:extLst>
                </a:gridCol>
              </a:tblGrid>
              <a:tr h="82983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HK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Strategy</a:t>
                      </a:r>
                    </a:p>
                  </a:txBody>
                  <a:tcPr marL="9525" marR="9525" marT="9525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HK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Transaction Cost</a:t>
                      </a:r>
                    </a:p>
                  </a:txBody>
                  <a:tcPr marL="9525" marR="9525" marT="9525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HK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Final Value Per Dollar Invested</a:t>
                      </a:r>
                    </a:p>
                  </a:txBody>
                  <a:tcPr marL="9525" marR="9525" marT="9525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HK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Annualized Return</a:t>
                      </a:r>
                    </a:p>
                  </a:txBody>
                  <a:tcPr marL="9525" marR="9525" marT="9525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HK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6M Sharpe Ratio</a:t>
                      </a:r>
                    </a:p>
                  </a:txBody>
                  <a:tcPr marL="9525" marR="9525" marT="9525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HK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 Drawdown</a:t>
                      </a:r>
                    </a:p>
                  </a:txBody>
                  <a:tcPr marL="9525" marR="9525" marT="9525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HK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Win Rate</a:t>
                      </a:r>
                    </a:p>
                  </a:txBody>
                  <a:tcPr marL="9525" marR="9525" marT="9525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HK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marL="9525" marR="9525" marT="9525" marB="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817886"/>
                  </a:ext>
                </a:extLst>
              </a:tr>
              <a:tr h="259322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Buy &amp; Hold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-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6.25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6.62%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0.24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-42.04%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n/a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n/a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7109116"/>
                  </a:ext>
                </a:extLst>
              </a:tr>
              <a:tr h="469374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Forest_All_F_LongShort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0bp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19.28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10.91%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1.57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-8.58%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73.18%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0.221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667710"/>
                  </a:ext>
                </a:extLst>
              </a:tr>
              <a:tr h="469374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Forest_All_F_LongShort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10bp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13.68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9.58%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1.31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-9.12%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73.18%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0.221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663365"/>
                  </a:ext>
                </a:extLst>
              </a:tr>
              <a:tr h="469374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Forest_All_F_LongOnly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0bp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13.93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9.65%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1.44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-11.35%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73.18%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0.221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3480092"/>
                  </a:ext>
                </a:extLst>
              </a:tr>
              <a:tr h="469374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Forest_All_F_LongOnly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10bp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9.89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8.35%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1.17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-15.49%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73.18%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0.221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147530"/>
                  </a:ext>
                </a:extLst>
              </a:tr>
              <a:tr h="469374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Forest_Sel_F_LongShort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0bp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12.50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9.24%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1.20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-27.31%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69.68%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0.218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4943416"/>
                  </a:ext>
                </a:extLst>
              </a:tr>
              <a:tr h="469374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Forest_Sel_F_LongShort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10bp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8.87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7.94%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0.96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-30.44%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69.68%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0.218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0224700"/>
                  </a:ext>
                </a:extLst>
              </a:tr>
              <a:tr h="469374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Forest_Sel_F_LongOnly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0bp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11.30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8.85%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1.32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-12.76%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69.68%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0.218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1386615"/>
                  </a:ext>
                </a:extLst>
              </a:tr>
              <a:tr h="469374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Forest_Sel_F_LongOnly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10bp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8.02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7.56%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1.03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-19.67%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69.68%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200" u="none" strike="noStrike" dirty="0">
                          <a:effectLst/>
                        </a:rPr>
                        <a:t>0.218</a:t>
                      </a:r>
                      <a:endParaRPr lang="en-H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940846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9530F5C-B304-DBD1-9724-5A02591B4E8A}"/>
              </a:ext>
            </a:extLst>
          </p:cNvPr>
          <p:cNvSpPr txBox="1"/>
          <p:nvPr/>
        </p:nvSpPr>
        <p:spPr>
          <a:xfrm>
            <a:off x="236264" y="1197439"/>
            <a:ext cx="2681107" cy="393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i="1" dirty="0"/>
              <a:t>6M Holding Period,  </a:t>
            </a:r>
          </a:p>
          <a:p>
            <a:pPr>
              <a:lnSpc>
                <a:spcPct val="80000"/>
              </a:lnSpc>
            </a:pPr>
            <a:r>
              <a:rPr lang="en-US" sz="1200" b="1" i="1" dirty="0"/>
              <a:t>Train start: 1975,  Test start:1996 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2CDFCC6-E644-1FC7-94F7-489706D66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82051"/>
              </p:ext>
            </p:extLst>
          </p:nvPr>
        </p:nvGraphicFramePr>
        <p:xfrm>
          <a:off x="6202323" y="1611080"/>
          <a:ext cx="5891705" cy="4844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4923">
                  <a:extLst>
                    <a:ext uri="{9D8B030D-6E8A-4147-A177-3AD203B41FA5}">
                      <a16:colId xmlns:a16="http://schemas.microsoft.com/office/drawing/2014/main" val="1738185147"/>
                    </a:ext>
                  </a:extLst>
                </a:gridCol>
                <a:gridCol w="868648">
                  <a:extLst>
                    <a:ext uri="{9D8B030D-6E8A-4147-A177-3AD203B41FA5}">
                      <a16:colId xmlns:a16="http://schemas.microsoft.com/office/drawing/2014/main" val="4169353051"/>
                    </a:ext>
                  </a:extLst>
                </a:gridCol>
                <a:gridCol w="659689">
                  <a:extLst>
                    <a:ext uri="{9D8B030D-6E8A-4147-A177-3AD203B41FA5}">
                      <a16:colId xmlns:a16="http://schemas.microsoft.com/office/drawing/2014/main" val="1885927602"/>
                    </a:ext>
                  </a:extLst>
                </a:gridCol>
                <a:gridCol w="659689">
                  <a:extLst>
                    <a:ext uri="{9D8B030D-6E8A-4147-A177-3AD203B41FA5}">
                      <a16:colId xmlns:a16="http://schemas.microsoft.com/office/drawing/2014/main" val="698144771"/>
                    </a:ext>
                  </a:extLst>
                </a:gridCol>
                <a:gridCol w="659689">
                  <a:extLst>
                    <a:ext uri="{9D8B030D-6E8A-4147-A177-3AD203B41FA5}">
                      <a16:colId xmlns:a16="http://schemas.microsoft.com/office/drawing/2014/main" val="1207740784"/>
                    </a:ext>
                  </a:extLst>
                </a:gridCol>
                <a:gridCol w="659689">
                  <a:extLst>
                    <a:ext uri="{9D8B030D-6E8A-4147-A177-3AD203B41FA5}">
                      <a16:colId xmlns:a16="http://schemas.microsoft.com/office/drawing/2014/main" val="3868951782"/>
                    </a:ext>
                  </a:extLst>
                </a:gridCol>
                <a:gridCol w="659689">
                  <a:extLst>
                    <a:ext uri="{9D8B030D-6E8A-4147-A177-3AD203B41FA5}">
                      <a16:colId xmlns:a16="http://schemas.microsoft.com/office/drawing/2014/main" val="106369408"/>
                    </a:ext>
                  </a:extLst>
                </a:gridCol>
                <a:gridCol w="659689">
                  <a:extLst>
                    <a:ext uri="{9D8B030D-6E8A-4147-A177-3AD203B41FA5}">
                      <a16:colId xmlns:a16="http://schemas.microsoft.com/office/drawing/2014/main" val="4170817321"/>
                    </a:ext>
                  </a:extLst>
                </a:gridCol>
              </a:tblGrid>
              <a:tr h="82983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HK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Strategy</a:t>
                      </a:r>
                    </a:p>
                  </a:txBody>
                  <a:tcPr marL="9525" marR="9525" marT="9525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HK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Transaction Cost</a:t>
                      </a:r>
                    </a:p>
                  </a:txBody>
                  <a:tcPr marL="9525" marR="9525" marT="9525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HK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Final Value Per Dollar Invested</a:t>
                      </a:r>
                    </a:p>
                  </a:txBody>
                  <a:tcPr marL="9525" marR="9525" marT="9525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HK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Annualized Return</a:t>
                      </a:r>
                    </a:p>
                  </a:txBody>
                  <a:tcPr marL="9525" marR="9525" marT="9525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HK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6M Sharpe Ratio</a:t>
                      </a:r>
                    </a:p>
                  </a:txBody>
                  <a:tcPr marL="9525" marR="9525" marT="9525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HK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 Drawdown</a:t>
                      </a:r>
                    </a:p>
                  </a:txBody>
                  <a:tcPr marL="9525" marR="9525" marT="9525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HK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Win Rate</a:t>
                      </a:r>
                    </a:p>
                  </a:txBody>
                  <a:tcPr marL="9525" marR="9525" marT="9525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HK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marL="9525" marR="9525" marT="9525" marB="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817886"/>
                  </a:ext>
                </a:extLst>
              </a:tr>
              <a:tr h="259322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Buy &amp; Hold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-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-42.04%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7109116"/>
                  </a:ext>
                </a:extLst>
              </a:tr>
              <a:tr h="469374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Forest_All_F_LongShort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0bp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-8.58%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72.54%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667710"/>
                  </a:ext>
                </a:extLst>
              </a:tr>
              <a:tr h="469374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Forest_All_F_LongShort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10bp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-9.12%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72.54%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663365"/>
                  </a:ext>
                </a:extLst>
              </a:tr>
              <a:tr h="469374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Forest_All_F_LongOnly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0bp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-11.35%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72.54%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3480092"/>
                  </a:ext>
                </a:extLst>
              </a:tr>
              <a:tr h="469374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Forest_All_F_LongOnly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10bp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-15.49%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72.54%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1147530"/>
                  </a:ext>
                </a:extLst>
              </a:tr>
              <a:tr h="469374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Forest_Sel_F_LongShort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0bp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10.21%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-21.20%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71.53%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4943416"/>
                  </a:ext>
                </a:extLst>
              </a:tr>
              <a:tr h="469374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Forest_Sel_F_LongShort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10bp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-24.30%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71.53%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0224700"/>
                  </a:ext>
                </a:extLst>
              </a:tr>
              <a:tr h="469374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Forest_Sel_F_LongOnly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0bp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-14.96%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71.53%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1386615"/>
                  </a:ext>
                </a:extLst>
              </a:tr>
              <a:tr h="469374"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Forest_Sel_F_LongOnly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HK" sz="1100" u="none" strike="noStrike" dirty="0">
                          <a:effectLst/>
                        </a:rPr>
                        <a:t>10bp</a:t>
                      </a:r>
                      <a:endParaRPr lang="en-H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-21.50%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71.53%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HK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940846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D4361-9AF1-EC0A-12B3-6F7FDAC009A1}"/>
              </a:ext>
            </a:extLst>
          </p:cNvPr>
          <p:cNvSpPr txBox="1"/>
          <p:nvPr/>
        </p:nvSpPr>
        <p:spPr>
          <a:xfrm>
            <a:off x="6202323" y="1197438"/>
            <a:ext cx="2681107" cy="393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200" b="1" i="1" dirty="0"/>
              <a:t>6M Holding Period,  </a:t>
            </a:r>
          </a:p>
          <a:p>
            <a:pPr>
              <a:lnSpc>
                <a:spcPct val="80000"/>
              </a:lnSpc>
            </a:pPr>
            <a:r>
              <a:rPr lang="en-US" sz="1200" b="1" i="1" dirty="0"/>
              <a:t>Train start: 1985,  Test start: 2000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2863C-DA56-1BF7-077F-B179E21FBAA3}"/>
              </a:ext>
            </a:extLst>
          </p:cNvPr>
          <p:cNvSpPr txBox="1"/>
          <p:nvPr/>
        </p:nvSpPr>
        <p:spPr>
          <a:xfrm>
            <a:off x="9619482" y="1215048"/>
            <a:ext cx="2303596" cy="276999"/>
          </a:xfrm>
          <a:prstGeom prst="rect">
            <a:avLst/>
          </a:prstGeom>
          <a:solidFill>
            <a:srgbClr val="FFED9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Better sharpe ratio and return</a:t>
            </a:r>
          </a:p>
        </p:txBody>
      </p:sp>
    </p:spTree>
    <p:extLst>
      <p:ext uri="{BB962C8B-B14F-4D97-AF65-F5344CB8AC3E}">
        <p14:creationId xmlns:p14="http://schemas.microsoft.com/office/powerpoint/2010/main" val="130229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2228</Words>
  <Application>Microsoft Macintosh PowerPoint</Application>
  <PresentationFormat>Widescreen</PresentationFormat>
  <Paragraphs>447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Helvetica</vt:lpstr>
      <vt:lpstr>Verdana</vt:lpstr>
      <vt:lpstr>Wingdings</vt:lpstr>
      <vt:lpstr>Office Theme</vt:lpstr>
      <vt:lpstr>Big Data in Finance</vt:lpstr>
      <vt:lpstr>I. Data Preparation  How do we select the suitable data for prediction?</vt:lpstr>
      <vt:lpstr>II. Model Intuition What models do we build?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 Finance</dc:title>
  <dc:creator>Choi, Alfred</dc:creator>
  <cp:lastModifiedBy>Choi, Alfred</cp:lastModifiedBy>
  <cp:revision>37</cp:revision>
  <dcterms:created xsi:type="dcterms:W3CDTF">2025-02-23T18:42:27Z</dcterms:created>
  <dcterms:modified xsi:type="dcterms:W3CDTF">2025-02-24T08:06:56Z</dcterms:modified>
</cp:coreProperties>
</file>