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88" r:id="rId11"/>
    <p:sldId id="266" r:id="rId12"/>
    <p:sldId id="267" r:id="rId13"/>
    <p:sldId id="268" r:id="rId14"/>
    <p:sldId id="269" r:id="rId15"/>
    <p:sldId id="270" r:id="rId16"/>
    <p:sldId id="271" r:id="rId17"/>
    <p:sldId id="272" r:id="rId18"/>
    <p:sldId id="278" r:id="rId19"/>
    <p:sldId id="279" r:id="rId20"/>
    <p:sldId id="280" r:id="rId21"/>
    <p:sldId id="281" r:id="rId22"/>
    <p:sldId id="282" r:id="rId23"/>
    <p:sldId id="283" r:id="rId24"/>
    <p:sldId id="284" r:id="rId25"/>
    <p:sldId id="285" r:id="rId26"/>
    <p:sldId id="286" r:id="rId27"/>
    <p:sldId id="287" r:id="rId28"/>
  </p:sldIdLst>
  <p:sldSz cx="9144000" cy="6858000" type="screen4x3"/>
  <p:notesSz cx="6858000" cy="9144000"/>
  <p:defaultTextStyle>
    <a:defPPr>
      <a:defRPr lang="en-GB"/>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CCFF"/>
    <a:srgbClr val="FF00FF"/>
    <a:srgbClr val="FF6600"/>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327" autoAdjust="0"/>
    <p:restoredTop sz="84303" autoAdjust="0"/>
  </p:normalViewPr>
  <p:slideViewPr>
    <p:cSldViewPr>
      <p:cViewPr>
        <p:scale>
          <a:sx n="75" d="100"/>
          <a:sy n="75" d="100"/>
        </p:scale>
        <p:origin x="-744" y="-72"/>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defRPr>
            </a:lvl1pPr>
          </a:lstStyle>
          <a:p>
            <a:endParaRPr lang="en-GB"/>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endParaRPr lang="en-GB"/>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defRPr>
            </a:lvl1pPr>
          </a:lstStyle>
          <a:p>
            <a:endParaRPr lang="en-GB"/>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fld id="{46A8DC0A-5140-4445-8709-44B50677A3D2}" type="slidenum">
              <a:rPr lang="en-GB"/>
              <a:pPr/>
              <a:t>‹#›</a:t>
            </a:fld>
            <a:endParaRPr lang="en-GB"/>
          </a:p>
        </p:txBody>
      </p:sp>
    </p:spTree>
    <p:extLst>
      <p:ext uri="{BB962C8B-B14F-4D97-AF65-F5344CB8AC3E}">
        <p14:creationId xmlns:p14="http://schemas.microsoft.com/office/powerpoint/2010/main" val="36955187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800">
                <a:solidFill>
                  <a:srgbClr val="669999"/>
                </a:solidFill>
                <a:latin typeface="Arial" pitchFamily="34" charset="0"/>
              </a:defRPr>
            </a:lvl1pPr>
            <a:lvl2pPr marL="742950" indent="-285750">
              <a:defRPr sz="2800">
                <a:solidFill>
                  <a:srgbClr val="669999"/>
                </a:solidFill>
                <a:latin typeface="Arial" pitchFamily="34" charset="0"/>
              </a:defRPr>
            </a:lvl2pPr>
            <a:lvl3pPr marL="1143000" indent="-228600">
              <a:defRPr sz="2800">
                <a:solidFill>
                  <a:srgbClr val="669999"/>
                </a:solidFill>
                <a:latin typeface="Arial" pitchFamily="34" charset="0"/>
              </a:defRPr>
            </a:lvl3pPr>
            <a:lvl4pPr marL="1600200" indent="-228600">
              <a:defRPr sz="2800">
                <a:solidFill>
                  <a:srgbClr val="669999"/>
                </a:solidFill>
                <a:latin typeface="Arial" pitchFamily="34" charset="0"/>
              </a:defRPr>
            </a:lvl4pPr>
            <a:lvl5pPr marL="2057400" indent="-228600">
              <a:defRPr sz="2800">
                <a:solidFill>
                  <a:srgbClr val="669999"/>
                </a:solidFill>
                <a:latin typeface="Arial" pitchFamily="34" charset="0"/>
              </a:defRPr>
            </a:lvl5pPr>
            <a:lvl6pPr marL="2514600" indent="-228600" eaLnBrk="0" fontAlgn="base" hangingPunct="0">
              <a:spcBef>
                <a:spcPct val="0"/>
              </a:spcBef>
              <a:spcAft>
                <a:spcPct val="0"/>
              </a:spcAft>
              <a:defRPr sz="2800">
                <a:solidFill>
                  <a:srgbClr val="669999"/>
                </a:solidFill>
                <a:latin typeface="Arial" pitchFamily="34" charset="0"/>
              </a:defRPr>
            </a:lvl6pPr>
            <a:lvl7pPr marL="2971800" indent="-228600" eaLnBrk="0" fontAlgn="base" hangingPunct="0">
              <a:spcBef>
                <a:spcPct val="0"/>
              </a:spcBef>
              <a:spcAft>
                <a:spcPct val="0"/>
              </a:spcAft>
              <a:defRPr sz="2800">
                <a:solidFill>
                  <a:srgbClr val="669999"/>
                </a:solidFill>
                <a:latin typeface="Arial" pitchFamily="34" charset="0"/>
              </a:defRPr>
            </a:lvl7pPr>
            <a:lvl8pPr marL="3429000" indent="-228600" eaLnBrk="0" fontAlgn="base" hangingPunct="0">
              <a:spcBef>
                <a:spcPct val="0"/>
              </a:spcBef>
              <a:spcAft>
                <a:spcPct val="0"/>
              </a:spcAft>
              <a:defRPr sz="2800">
                <a:solidFill>
                  <a:srgbClr val="669999"/>
                </a:solidFill>
                <a:latin typeface="Arial" pitchFamily="34" charset="0"/>
              </a:defRPr>
            </a:lvl8pPr>
            <a:lvl9pPr marL="3886200" indent="-228600" eaLnBrk="0" fontAlgn="base" hangingPunct="0">
              <a:spcBef>
                <a:spcPct val="0"/>
              </a:spcBef>
              <a:spcAft>
                <a:spcPct val="0"/>
              </a:spcAft>
              <a:defRPr sz="2800">
                <a:solidFill>
                  <a:srgbClr val="669999"/>
                </a:solidFill>
                <a:latin typeface="Arial" pitchFamily="34" charset="0"/>
              </a:defRPr>
            </a:lvl9pPr>
          </a:lstStyle>
          <a:p>
            <a:fld id="{BA33E887-5EFE-404C-95FE-0E3786A6B1DD}" type="slidenum">
              <a:rPr lang="en-GB" sz="1200">
                <a:solidFill>
                  <a:schemeClr val="tx1"/>
                </a:solidFill>
              </a:rPr>
              <a:pPr/>
              <a:t>1</a:t>
            </a:fld>
            <a:endParaRPr lang="en-GB" sz="1200">
              <a:solidFill>
                <a:schemeClr val="tx1"/>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GB" b="1" dirty="0" smtClean="0">
                <a:latin typeface="Arial" pitchFamily="34" charset="0"/>
              </a:rPr>
              <a:t>Intro to presentation</a:t>
            </a:r>
          </a:p>
          <a:p>
            <a:pPr eaLnBrk="1" hangingPunct="1"/>
            <a:endParaRPr lang="en-GB" b="1" dirty="0" smtClean="0">
              <a:latin typeface="Arial" pitchFamily="34" charset="0"/>
            </a:endParaRPr>
          </a:p>
          <a:p>
            <a:pPr eaLnBrk="1" hangingPunct="1"/>
            <a:r>
              <a:rPr lang="en-GB" b="1" dirty="0" smtClean="0">
                <a:latin typeface="Arial" pitchFamily="34" charset="0"/>
              </a:rPr>
              <a:t>Times</a:t>
            </a:r>
          </a:p>
          <a:p>
            <a:pPr eaLnBrk="1" hangingPunct="1"/>
            <a:endParaRPr lang="en-GB" b="1" dirty="0" smtClean="0">
              <a:latin typeface="Arial" pitchFamily="34" charset="0"/>
            </a:endParaRPr>
          </a:p>
          <a:p>
            <a:pPr eaLnBrk="1" hangingPunct="1"/>
            <a:r>
              <a:rPr lang="en-GB" b="1" dirty="0" smtClean="0">
                <a:latin typeface="Arial" pitchFamily="34" charset="0"/>
              </a:rPr>
              <a:t>Q’s at End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5C249-C12B-4E60-9781-BC37E686EDB4}" type="slidenum">
              <a:rPr lang="en-GB"/>
              <a:pPr/>
              <a:t>11</a:t>
            </a:fld>
            <a:endParaRPr lang="en-GB"/>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14400" y="4343400"/>
            <a:ext cx="5029200" cy="4114800"/>
          </a:xfrm>
        </p:spPr>
        <p:txBody>
          <a:bodyPr/>
          <a:lstStyle/>
          <a:p>
            <a:pPr>
              <a:lnSpc>
                <a:spcPct val="80000"/>
              </a:lnSpc>
            </a:pPr>
            <a:endParaRPr lang="en-US" sz="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5C249-C12B-4E60-9781-BC37E686EDB4}" type="slidenum">
              <a:rPr lang="en-GB"/>
              <a:pPr/>
              <a:t>12</a:t>
            </a:fld>
            <a:endParaRPr lang="en-GB"/>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14400" y="4343400"/>
            <a:ext cx="5029200" cy="4114800"/>
          </a:xfrm>
        </p:spPr>
        <p:txBody>
          <a:bodyPr/>
          <a:lstStyle/>
          <a:p>
            <a:pPr>
              <a:lnSpc>
                <a:spcPct val="80000"/>
              </a:lnSpc>
            </a:pPr>
            <a:endParaRPr lang="en-US" sz="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F8040-6E42-421F-AD7F-D1D834397C73}" type="slidenum">
              <a:rPr lang="en-GB"/>
              <a:pPr/>
              <a:t>13</a:t>
            </a:fld>
            <a:endParaRPr lang="en-GB"/>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914400" y="4343400"/>
            <a:ext cx="5029200" cy="4114800"/>
          </a:xfrm>
        </p:spPr>
        <p:txBody>
          <a:bodyPr/>
          <a:lstStyle/>
          <a:p>
            <a:pPr>
              <a:lnSpc>
                <a:spcPct val="80000"/>
              </a:lnSpc>
            </a:pPr>
            <a:endParaRPr lang="en-US" sz="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F8040-6E42-421F-AD7F-D1D834397C73}" type="slidenum">
              <a:rPr lang="en-GB"/>
              <a:pPr/>
              <a:t>14</a:t>
            </a:fld>
            <a:endParaRPr lang="en-GB"/>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914400" y="4343400"/>
            <a:ext cx="5029200" cy="4114800"/>
          </a:xfrm>
        </p:spPr>
        <p:txBody>
          <a:bodyPr/>
          <a:lstStyle/>
          <a:p>
            <a:pPr>
              <a:lnSpc>
                <a:spcPct val="80000"/>
              </a:lnSpc>
            </a:pPr>
            <a:endParaRPr lang="en-US" sz="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38ED7-2268-42EA-BE68-875BE8EA37DE}" type="slidenum">
              <a:rPr lang="en-GB"/>
              <a:pPr/>
              <a:t>15</a:t>
            </a:fld>
            <a:endParaRPr lang="en-GB"/>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914400" y="4343400"/>
            <a:ext cx="5029200" cy="4114800"/>
          </a:xfrm>
        </p:spPr>
        <p:txBody>
          <a:bodyPr/>
          <a:lstStyle/>
          <a:p>
            <a:pPr>
              <a:lnSpc>
                <a:spcPct val="80000"/>
              </a:lnSpc>
            </a:pPr>
            <a:endParaRPr lang="en-US" sz="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38ED7-2268-42EA-BE68-875BE8EA37DE}" type="slidenum">
              <a:rPr lang="en-GB"/>
              <a:pPr/>
              <a:t>16</a:t>
            </a:fld>
            <a:endParaRPr lang="en-GB"/>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914400" y="4343400"/>
            <a:ext cx="5029200" cy="4114800"/>
          </a:xfrm>
        </p:spPr>
        <p:txBody>
          <a:bodyPr/>
          <a:lstStyle/>
          <a:p>
            <a:pPr>
              <a:lnSpc>
                <a:spcPct val="80000"/>
              </a:lnSpc>
            </a:pPr>
            <a:endParaRPr lang="en-US" sz="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4C2FE-937A-48AD-9FA4-0CAA660DE8A9}" type="slidenum">
              <a:rPr lang="en-GB"/>
              <a:pPr/>
              <a:t>17</a:t>
            </a:fld>
            <a:endParaRPr lang="en-GB"/>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914400" y="4343400"/>
            <a:ext cx="5029200" cy="4114800"/>
          </a:xfrm>
        </p:spPr>
        <p:txBody>
          <a:bodyPr/>
          <a:lstStyle/>
          <a:p>
            <a:pPr>
              <a:lnSpc>
                <a:spcPct val="80000"/>
              </a:lnSpc>
            </a:pPr>
            <a:endParaRPr lang="en-US" sz="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800">
                <a:solidFill>
                  <a:srgbClr val="669999"/>
                </a:solidFill>
                <a:latin typeface="Arial" pitchFamily="34" charset="0"/>
              </a:defRPr>
            </a:lvl1pPr>
            <a:lvl2pPr marL="742950" indent="-285750">
              <a:defRPr sz="2800">
                <a:solidFill>
                  <a:srgbClr val="669999"/>
                </a:solidFill>
                <a:latin typeface="Arial" pitchFamily="34" charset="0"/>
              </a:defRPr>
            </a:lvl2pPr>
            <a:lvl3pPr marL="1143000" indent="-228600">
              <a:defRPr sz="2800">
                <a:solidFill>
                  <a:srgbClr val="669999"/>
                </a:solidFill>
                <a:latin typeface="Arial" pitchFamily="34" charset="0"/>
              </a:defRPr>
            </a:lvl3pPr>
            <a:lvl4pPr marL="1600200" indent="-228600">
              <a:defRPr sz="2800">
                <a:solidFill>
                  <a:srgbClr val="669999"/>
                </a:solidFill>
                <a:latin typeface="Arial" pitchFamily="34" charset="0"/>
              </a:defRPr>
            </a:lvl4pPr>
            <a:lvl5pPr marL="2057400" indent="-228600">
              <a:defRPr sz="2800">
                <a:solidFill>
                  <a:srgbClr val="669999"/>
                </a:solidFill>
                <a:latin typeface="Arial" pitchFamily="34" charset="0"/>
              </a:defRPr>
            </a:lvl5pPr>
            <a:lvl6pPr marL="2514600" indent="-228600" eaLnBrk="0" fontAlgn="base" hangingPunct="0">
              <a:spcBef>
                <a:spcPct val="0"/>
              </a:spcBef>
              <a:spcAft>
                <a:spcPct val="0"/>
              </a:spcAft>
              <a:defRPr sz="2800">
                <a:solidFill>
                  <a:srgbClr val="669999"/>
                </a:solidFill>
                <a:latin typeface="Arial" pitchFamily="34" charset="0"/>
              </a:defRPr>
            </a:lvl6pPr>
            <a:lvl7pPr marL="2971800" indent="-228600" eaLnBrk="0" fontAlgn="base" hangingPunct="0">
              <a:spcBef>
                <a:spcPct val="0"/>
              </a:spcBef>
              <a:spcAft>
                <a:spcPct val="0"/>
              </a:spcAft>
              <a:defRPr sz="2800">
                <a:solidFill>
                  <a:srgbClr val="669999"/>
                </a:solidFill>
                <a:latin typeface="Arial" pitchFamily="34" charset="0"/>
              </a:defRPr>
            </a:lvl7pPr>
            <a:lvl8pPr marL="3429000" indent="-228600" eaLnBrk="0" fontAlgn="base" hangingPunct="0">
              <a:spcBef>
                <a:spcPct val="0"/>
              </a:spcBef>
              <a:spcAft>
                <a:spcPct val="0"/>
              </a:spcAft>
              <a:defRPr sz="2800">
                <a:solidFill>
                  <a:srgbClr val="669999"/>
                </a:solidFill>
                <a:latin typeface="Arial" pitchFamily="34" charset="0"/>
              </a:defRPr>
            </a:lvl8pPr>
            <a:lvl9pPr marL="3886200" indent="-228600" eaLnBrk="0" fontAlgn="base" hangingPunct="0">
              <a:spcBef>
                <a:spcPct val="0"/>
              </a:spcBef>
              <a:spcAft>
                <a:spcPct val="0"/>
              </a:spcAft>
              <a:defRPr sz="2800">
                <a:solidFill>
                  <a:srgbClr val="669999"/>
                </a:solidFill>
                <a:latin typeface="Arial" pitchFamily="34" charset="0"/>
              </a:defRPr>
            </a:lvl9pPr>
          </a:lstStyle>
          <a:p>
            <a:fld id="{BA33E887-5EFE-404C-95FE-0E3786A6B1DD}" type="slidenum">
              <a:rPr lang="en-GB" sz="1200">
                <a:solidFill>
                  <a:schemeClr val="tx1"/>
                </a:solidFill>
              </a:rPr>
              <a:pPr/>
              <a:t>18</a:t>
            </a:fld>
            <a:endParaRPr lang="en-GB" sz="1200">
              <a:solidFill>
                <a:schemeClr val="tx1"/>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GB" b="1" smtClean="0">
                <a:latin typeface="Arial" pitchFamily="34" charset="0"/>
              </a:rPr>
              <a:t>Intro to presentation</a:t>
            </a:r>
          </a:p>
          <a:p>
            <a:pPr eaLnBrk="1" hangingPunct="1"/>
            <a:endParaRPr lang="en-GB" b="1" smtClean="0">
              <a:latin typeface="Arial" pitchFamily="34" charset="0"/>
            </a:endParaRPr>
          </a:p>
          <a:p>
            <a:pPr eaLnBrk="1" hangingPunct="1"/>
            <a:r>
              <a:rPr lang="en-GB" b="1" smtClean="0">
                <a:latin typeface="Arial" pitchFamily="34" charset="0"/>
              </a:rPr>
              <a:t>Times</a:t>
            </a:r>
          </a:p>
          <a:p>
            <a:pPr eaLnBrk="1" hangingPunct="1"/>
            <a:endParaRPr lang="en-GB" b="1" smtClean="0">
              <a:latin typeface="Arial" pitchFamily="34" charset="0"/>
            </a:endParaRPr>
          </a:p>
          <a:p>
            <a:pPr eaLnBrk="1" hangingPunct="1"/>
            <a:r>
              <a:rPr lang="en-GB" b="1" smtClean="0">
                <a:latin typeface="Arial" pitchFamily="34" charset="0"/>
              </a:rPr>
              <a:t>Q’s at End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of the support</a:t>
            </a:r>
            <a:r>
              <a:rPr lang="en-GB" baseline="0" dirty="0" smtClean="0"/>
              <a:t> literature to implement AB Premium is on the web (link below).</a:t>
            </a:r>
          </a:p>
          <a:p>
            <a:r>
              <a:rPr lang="en-GB" baseline="0" dirty="0" smtClean="0"/>
              <a:t>The getting started guide will ‘do what it says on the tin.’ </a:t>
            </a:r>
          </a:p>
          <a:p>
            <a:endParaRPr lang="en-GB" baseline="0" dirty="0" smtClean="0"/>
          </a:p>
          <a:p>
            <a:r>
              <a:rPr lang="en-GB" baseline="0" dirty="0" smtClean="0"/>
              <a:t>Three new chapters were added in July to help users to implement the product more effectively. </a:t>
            </a:r>
          </a:p>
          <a:p>
            <a:endParaRPr lang="en-GB" baseline="0" dirty="0" smtClean="0"/>
          </a:p>
          <a:p>
            <a:r>
              <a:rPr lang="en-GB" baseline="0" dirty="0" smtClean="0"/>
              <a:t>Any feedback is welcome.</a:t>
            </a:r>
          </a:p>
          <a:p>
            <a:endParaRPr lang="en-GB" baseline="0" dirty="0" smtClean="0"/>
          </a:p>
          <a:p>
            <a:r>
              <a:rPr lang="en-GB" dirty="0" smtClean="0"/>
              <a:t>http://www.ordnancesurvey.co.uk/business-and-government/help-and-support/products/addressbase-premium.html</a:t>
            </a:r>
          </a:p>
          <a:p>
            <a:endParaRPr lang="en-GB" dirty="0"/>
          </a:p>
        </p:txBody>
      </p:sp>
      <p:sp>
        <p:nvSpPr>
          <p:cNvPr id="4" name="Slide Number Placeholder 3"/>
          <p:cNvSpPr>
            <a:spLocks noGrp="1"/>
          </p:cNvSpPr>
          <p:nvPr>
            <p:ph type="sldNum" sz="quarter" idx="10"/>
          </p:nvPr>
        </p:nvSpPr>
        <p:spPr/>
        <p:txBody>
          <a:bodyPr/>
          <a:lstStyle/>
          <a:p>
            <a:fld id="{46A8DC0A-5140-4445-8709-44B50677A3D2}" type="slidenum">
              <a:rPr lang="en-GB" smtClean="0"/>
              <a:pPr/>
              <a:t>19</a:t>
            </a:fld>
            <a:endParaRPr lang="en-GB"/>
          </a:p>
        </p:txBody>
      </p:sp>
    </p:spTree>
    <p:extLst>
      <p:ext uri="{BB962C8B-B14F-4D97-AF65-F5344CB8AC3E}">
        <p14:creationId xmlns:p14="http://schemas.microsoft.com/office/powerpoint/2010/main" val="375097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of the attributes required to construct a Delivery</a:t>
            </a:r>
            <a:r>
              <a:rPr lang="en-GB" baseline="0" dirty="0" smtClean="0"/>
              <a:t> Point Address are contained in a single table (DPA).</a:t>
            </a:r>
            <a:endParaRPr lang="en-GB" dirty="0"/>
          </a:p>
        </p:txBody>
      </p:sp>
      <p:sp>
        <p:nvSpPr>
          <p:cNvPr id="4" name="Slide Number Placeholder 3"/>
          <p:cNvSpPr>
            <a:spLocks noGrp="1"/>
          </p:cNvSpPr>
          <p:nvPr>
            <p:ph type="sldNum" sz="quarter" idx="10"/>
          </p:nvPr>
        </p:nvSpPr>
        <p:spPr/>
        <p:txBody>
          <a:bodyPr/>
          <a:lstStyle/>
          <a:p>
            <a:fld id="{46A8DC0A-5140-4445-8709-44B50677A3D2}" type="slidenum">
              <a:rPr lang="en-GB" smtClean="0"/>
              <a:pPr/>
              <a:t>20</a:t>
            </a:fld>
            <a:endParaRPr lang="en-GB"/>
          </a:p>
        </p:txBody>
      </p:sp>
    </p:spTree>
    <p:extLst>
      <p:ext uri="{BB962C8B-B14F-4D97-AF65-F5344CB8AC3E}">
        <p14:creationId xmlns:p14="http://schemas.microsoft.com/office/powerpoint/2010/main" val="466783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800">
                <a:solidFill>
                  <a:srgbClr val="669999"/>
                </a:solidFill>
                <a:latin typeface="Arial" pitchFamily="34" charset="0"/>
              </a:defRPr>
            </a:lvl1pPr>
            <a:lvl2pPr marL="742950" indent="-285750">
              <a:defRPr sz="2800">
                <a:solidFill>
                  <a:srgbClr val="669999"/>
                </a:solidFill>
                <a:latin typeface="Arial" pitchFamily="34" charset="0"/>
              </a:defRPr>
            </a:lvl2pPr>
            <a:lvl3pPr marL="1143000" indent="-228600">
              <a:defRPr sz="2800">
                <a:solidFill>
                  <a:srgbClr val="669999"/>
                </a:solidFill>
                <a:latin typeface="Arial" pitchFamily="34" charset="0"/>
              </a:defRPr>
            </a:lvl3pPr>
            <a:lvl4pPr marL="1600200" indent="-228600">
              <a:defRPr sz="2800">
                <a:solidFill>
                  <a:srgbClr val="669999"/>
                </a:solidFill>
                <a:latin typeface="Arial" pitchFamily="34" charset="0"/>
              </a:defRPr>
            </a:lvl4pPr>
            <a:lvl5pPr marL="2057400" indent="-228600">
              <a:defRPr sz="2800">
                <a:solidFill>
                  <a:srgbClr val="669999"/>
                </a:solidFill>
                <a:latin typeface="Arial" pitchFamily="34" charset="0"/>
              </a:defRPr>
            </a:lvl5pPr>
            <a:lvl6pPr marL="2514600" indent="-228600" eaLnBrk="0" fontAlgn="base" hangingPunct="0">
              <a:spcBef>
                <a:spcPct val="0"/>
              </a:spcBef>
              <a:spcAft>
                <a:spcPct val="0"/>
              </a:spcAft>
              <a:defRPr sz="2800">
                <a:solidFill>
                  <a:srgbClr val="669999"/>
                </a:solidFill>
                <a:latin typeface="Arial" pitchFamily="34" charset="0"/>
              </a:defRPr>
            </a:lvl6pPr>
            <a:lvl7pPr marL="2971800" indent="-228600" eaLnBrk="0" fontAlgn="base" hangingPunct="0">
              <a:spcBef>
                <a:spcPct val="0"/>
              </a:spcBef>
              <a:spcAft>
                <a:spcPct val="0"/>
              </a:spcAft>
              <a:defRPr sz="2800">
                <a:solidFill>
                  <a:srgbClr val="669999"/>
                </a:solidFill>
                <a:latin typeface="Arial" pitchFamily="34" charset="0"/>
              </a:defRPr>
            </a:lvl7pPr>
            <a:lvl8pPr marL="3429000" indent="-228600" eaLnBrk="0" fontAlgn="base" hangingPunct="0">
              <a:spcBef>
                <a:spcPct val="0"/>
              </a:spcBef>
              <a:spcAft>
                <a:spcPct val="0"/>
              </a:spcAft>
              <a:defRPr sz="2800">
                <a:solidFill>
                  <a:srgbClr val="669999"/>
                </a:solidFill>
                <a:latin typeface="Arial" pitchFamily="34" charset="0"/>
              </a:defRPr>
            </a:lvl8pPr>
            <a:lvl9pPr marL="3886200" indent="-228600" eaLnBrk="0" fontAlgn="base" hangingPunct="0">
              <a:spcBef>
                <a:spcPct val="0"/>
              </a:spcBef>
              <a:spcAft>
                <a:spcPct val="0"/>
              </a:spcAft>
              <a:defRPr sz="2800">
                <a:solidFill>
                  <a:srgbClr val="669999"/>
                </a:solidFill>
                <a:latin typeface="Arial" pitchFamily="34" charset="0"/>
              </a:defRPr>
            </a:lvl9pPr>
          </a:lstStyle>
          <a:p>
            <a:fld id="{A8EAD665-F3D9-4E8F-A922-F4AF122A0043}" type="slidenum">
              <a:rPr lang="en-GB" sz="1200">
                <a:solidFill>
                  <a:schemeClr val="tx1"/>
                </a:solidFill>
              </a:rPr>
              <a:pPr/>
              <a:t>3</a:t>
            </a:fld>
            <a:endParaRPr lang="en-GB" sz="120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GB" dirty="0" smtClean="0">
                <a:latin typeface="Arial" pitchFamily="34" charset="0"/>
              </a:rPr>
              <a:t>‘Property’ =</a:t>
            </a:r>
            <a:r>
              <a:rPr lang="en-GB" baseline="0" dirty="0" smtClean="0">
                <a:latin typeface="Arial" pitchFamily="34" charset="0"/>
              </a:rPr>
              <a:t> core spatial element relating to the physical object that is addressed.</a:t>
            </a:r>
          </a:p>
          <a:p>
            <a:pPr eaLnBrk="1" hangingPunct="1"/>
            <a:endParaRPr lang="en-GB" baseline="0" dirty="0" smtClean="0">
              <a:latin typeface="Arial" pitchFamily="34" charset="0"/>
            </a:endParaRPr>
          </a:p>
          <a:p>
            <a:pPr eaLnBrk="1" hangingPunct="1"/>
            <a:r>
              <a:rPr lang="en-GB" baseline="0" dirty="0" smtClean="0">
                <a:latin typeface="Arial" pitchFamily="34" charset="0"/>
              </a:rPr>
              <a:t>‘</a:t>
            </a:r>
            <a:r>
              <a:rPr lang="en-GB" baseline="0" dirty="0" err="1" smtClean="0">
                <a:latin typeface="Arial" pitchFamily="34" charset="0"/>
              </a:rPr>
              <a:t>CrossRef</a:t>
            </a:r>
            <a:r>
              <a:rPr lang="en-GB" baseline="0" dirty="0" smtClean="0">
                <a:latin typeface="Arial" pitchFamily="34" charset="0"/>
              </a:rPr>
              <a:t>’ = Lookup table between the UPRN and other useful address datasets (e.g. TOIDs, VOA data).</a:t>
            </a:r>
          </a:p>
          <a:p>
            <a:pPr eaLnBrk="1" hangingPunct="1"/>
            <a:endParaRPr lang="en-GB" baseline="0" dirty="0" smtClean="0">
              <a:latin typeface="Arial" pitchFamily="34" charset="0"/>
            </a:endParaRPr>
          </a:p>
          <a:p>
            <a:pPr eaLnBrk="1" hangingPunct="1"/>
            <a:r>
              <a:rPr lang="en-GB" baseline="0" dirty="0" smtClean="0">
                <a:latin typeface="Arial" pitchFamily="34" charset="0"/>
              </a:rPr>
              <a:t>‘Class’ is the classification of the BLPU (e.g. Residential Dwelling).</a:t>
            </a:r>
          </a:p>
          <a:p>
            <a:pPr eaLnBrk="1" hangingPunct="1"/>
            <a:endParaRPr lang="en-GB" baseline="0" dirty="0" smtClean="0">
              <a:latin typeface="Arial" pitchFamily="34" charset="0"/>
            </a:endParaRPr>
          </a:p>
          <a:p>
            <a:pPr eaLnBrk="1" hangingPunct="1"/>
            <a:r>
              <a:rPr lang="en-GB" baseline="0" dirty="0" smtClean="0">
                <a:latin typeface="Arial" pitchFamily="34" charset="0"/>
              </a:rPr>
              <a:t>‘Organisation’ = This is an optional table that contains business names that have been captured by the local authority.</a:t>
            </a:r>
          </a:p>
          <a:p>
            <a:pPr eaLnBrk="1" hangingPunct="1"/>
            <a:endParaRPr lang="en-GB" baseline="0" dirty="0" smtClean="0">
              <a:latin typeface="Arial" pitchFamily="34" charset="0"/>
            </a:endParaRPr>
          </a:p>
          <a:p>
            <a:pPr eaLnBrk="1" hangingPunct="1"/>
            <a:r>
              <a:rPr lang="en-GB" baseline="0" dirty="0" smtClean="0">
                <a:latin typeface="Arial" pitchFamily="34" charset="0"/>
              </a:rPr>
              <a:t>‘Geographic Address’ = Local Authority address label for the BLPU (e.g. ‘29’ or ‘Coleman House’).</a:t>
            </a:r>
          </a:p>
          <a:p>
            <a:pPr eaLnBrk="1" hangingPunct="1"/>
            <a:endParaRPr lang="en-GB" baseline="0" dirty="0" smtClean="0">
              <a:latin typeface="Arial" pitchFamily="34" charset="0"/>
            </a:endParaRPr>
          </a:p>
          <a:p>
            <a:pPr eaLnBrk="1" hangingPunct="1"/>
            <a:r>
              <a:rPr lang="en-GB" baseline="0" dirty="0" smtClean="0">
                <a:latin typeface="Arial" pitchFamily="34" charset="0"/>
              </a:rPr>
              <a:t>‘Street Geometry’ = The Core spatial attribution relating to the street (e.g. </a:t>
            </a:r>
          </a:p>
          <a:p>
            <a:pPr eaLnBrk="1" hangingPunct="1"/>
            <a:r>
              <a:rPr lang="en-GB" baseline="0" dirty="0" smtClean="0">
                <a:latin typeface="Arial" pitchFamily="34" charset="0"/>
              </a:rPr>
              <a:t>Street Start and End Geometry and Street Type).</a:t>
            </a:r>
          </a:p>
          <a:p>
            <a:pPr eaLnBrk="1" hangingPunct="1"/>
            <a:endParaRPr lang="en-GB" baseline="0" dirty="0" smtClean="0">
              <a:latin typeface="Arial" pitchFamily="34" charset="0"/>
            </a:endParaRPr>
          </a:p>
          <a:p>
            <a:pPr eaLnBrk="1" hangingPunct="1"/>
            <a:r>
              <a:rPr lang="en-GB" baseline="0" dirty="0" smtClean="0">
                <a:latin typeface="Arial" pitchFamily="34" charset="0"/>
              </a:rPr>
              <a:t>‘Street Description’ = This is the Local Authority defined name or description of the street (e.g. High Street).</a:t>
            </a:r>
          </a:p>
          <a:p>
            <a:pPr eaLnBrk="1" hangingPunct="1"/>
            <a:endParaRPr lang="en-GB" baseline="0" dirty="0" smtClean="0">
              <a:latin typeface="Arial" pitchFamily="34" charset="0"/>
            </a:endParaRPr>
          </a:p>
          <a:p>
            <a:pPr eaLnBrk="1" hangingPunct="1"/>
            <a:r>
              <a:rPr lang="en-GB" baseline="0" dirty="0" smtClean="0">
                <a:latin typeface="Arial" pitchFamily="34" charset="0"/>
              </a:rPr>
              <a:t>‘Delivery Address’ = This is the Royal Mail depiction of the BLPU.  This depiction will only be shown where it can be matched to the Local Authority depiction of the BLPU.</a:t>
            </a:r>
          </a:p>
          <a:p>
            <a:pPr eaLnBrk="1" hangingPunct="1"/>
            <a:endParaRPr lang="en-GB" baseline="0" dirty="0" smtClean="0">
              <a:latin typeface="Arial" pitchFamily="34" charset="0"/>
            </a:endParaRPr>
          </a:p>
          <a:p>
            <a:pPr eaLnBrk="1" hangingPunct="1"/>
            <a:r>
              <a:rPr lang="en-GB" baseline="0" dirty="0" smtClean="0">
                <a:latin typeface="Arial" pitchFamily="34" charset="0"/>
              </a:rPr>
              <a:t>‘Successor’ = This is not currently populated and is included as a placeholder for future requirements.  This table is designed to allow historic addresses to reference the address that succeeded it. (e.g. a historic address would have a successor record that contained the address that replaced it).</a:t>
            </a:r>
            <a:endParaRPr lang="en-GB"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Database keys should be used to join the prerequisite</a:t>
            </a:r>
            <a:r>
              <a:rPr lang="en-GB" baseline="0" dirty="0" smtClean="0"/>
              <a:t> </a:t>
            </a:r>
            <a:r>
              <a:rPr lang="en-GB" dirty="0" smtClean="0"/>
              <a:t>tables together to produce the geographic</a:t>
            </a:r>
            <a:r>
              <a:rPr lang="en-GB" baseline="0" dirty="0" smtClean="0"/>
              <a:t> address.</a:t>
            </a:r>
            <a:endParaRPr lang="en-GB" dirty="0"/>
          </a:p>
        </p:txBody>
      </p:sp>
      <p:sp>
        <p:nvSpPr>
          <p:cNvPr id="4" name="Slide Number Placeholder 3"/>
          <p:cNvSpPr>
            <a:spLocks noGrp="1"/>
          </p:cNvSpPr>
          <p:nvPr>
            <p:ph type="sldNum" sz="quarter" idx="10"/>
          </p:nvPr>
        </p:nvSpPr>
        <p:spPr/>
        <p:txBody>
          <a:bodyPr/>
          <a:lstStyle/>
          <a:p>
            <a:fld id="{46A8DC0A-5140-4445-8709-44B50677A3D2}" type="slidenum">
              <a:rPr lang="en-GB" smtClean="0"/>
              <a:pPr/>
              <a:t>21</a:t>
            </a:fld>
            <a:endParaRPr lang="en-GB"/>
          </a:p>
        </p:txBody>
      </p:sp>
    </p:spTree>
    <p:extLst>
      <p:ext uri="{BB962C8B-B14F-4D97-AF65-F5344CB8AC3E}">
        <p14:creationId xmlns:p14="http://schemas.microsoft.com/office/powerpoint/2010/main" val="3423328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Though the DPA and GEO address attributes are not directly</a:t>
            </a:r>
            <a:r>
              <a:rPr lang="en-GB" baseline="0" dirty="0" smtClean="0"/>
              <a:t> ‘mapable’, rules can be built to do this using mappings such as the one contained in the getting started guide (above). </a:t>
            </a:r>
            <a:endParaRPr lang="en-GB" dirty="0"/>
          </a:p>
        </p:txBody>
      </p:sp>
      <p:sp>
        <p:nvSpPr>
          <p:cNvPr id="4" name="Slide Number Placeholder 3"/>
          <p:cNvSpPr>
            <a:spLocks noGrp="1"/>
          </p:cNvSpPr>
          <p:nvPr>
            <p:ph type="sldNum" sz="quarter" idx="10"/>
          </p:nvPr>
        </p:nvSpPr>
        <p:spPr/>
        <p:txBody>
          <a:bodyPr/>
          <a:lstStyle/>
          <a:p>
            <a:fld id="{46A8DC0A-5140-4445-8709-44B50677A3D2}" type="slidenum">
              <a:rPr lang="en-GB" smtClean="0"/>
              <a:pPr/>
              <a:t>22</a:t>
            </a:fld>
            <a:endParaRPr lang="en-GB"/>
          </a:p>
        </p:txBody>
      </p:sp>
    </p:spTree>
    <p:extLst>
      <p:ext uri="{BB962C8B-B14F-4D97-AF65-F5344CB8AC3E}">
        <p14:creationId xmlns:p14="http://schemas.microsoft.com/office/powerpoint/2010/main" val="4228396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a:t>
            </a:r>
            <a:r>
              <a:rPr lang="en-GB" baseline="0" dirty="0" smtClean="0"/>
              <a:t> real</a:t>
            </a:r>
            <a:r>
              <a:rPr lang="en-GB" dirty="0" smtClean="0"/>
              <a:t> example</a:t>
            </a:r>
            <a:r>
              <a:rPr lang="en-GB" baseline="0" dirty="0" smtClean="0"/>
              <a:t> of what the DPA and GEO addresses ‘look like’ when viewed side by side using the concatenation method suggested in the getting started guide.</a:t>
            </a:r>
            <a:endParaRPr lang="en-GB" dirty="0"/>
          </a:p>
        </p:txBody>
      </p:sp>
      <p:sp>
        <p:nvSpPr>
          <p:cNvPr id="4" name="Slide Number Placeholder 3"/>
          <p:cNvSpPr>
            <a:spLocks noGrp="1"/>
          </p:cNvSpPr>
          <p:nvPr>
            <p:ph type="sldNum" sz="quarter" idx="10"/>
          </p:nvPr>
        </p:nvSpPr>
        <p:spPr/>
        <p:txBody>
          <a:bodyPr/>
          <a:lstStyle/>
          <a:p>
            <a:fld id="{46A8DC0A-5140-4445-8709-44B50677A3D2}" type="slidenum">
              <a:rPr lang="en-GB" smtClean="0"/>
              <a:pPr/>
              <a:t>23</a:t>
            </a:fld>
            <a:endParaRPr lang="en-GB"/>
          </a:p>
        </p:txBody>
      </p:sp>
    </p:spTree>
    <p:extLst>
      <p:ext uri="{BB962C8B-B14F-4D97-AF65-F5344CB8AC3E}">
        <p14:creationId xmlns:p14="http://schemas.microsoft.com/office/powerpoint/2010/main" val="128254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a:t>
            </a:r>
            <a:r>
              <a:rPr lang="en-GB" baseline="0" dirty="0" smtClean="0"/>
              <a:t> real example of where a DPA address is not present, but a geographic address is.</a:t>
            </a:r>
            <a:r>
              <a:rPr lang="en-GB" dirty="0" smtClean="0"/>
              <a:t> </a:t>
            </a:r>
            <a:endParaRPr lang="en-GB" dirty="0"/>
          </a:p>
        </p:txBody>
      </p:sp>
      <p:sp>
        <p:nvSpPr>
          <p:cNvPr id="4" name="Slide Number Placeholder 3"/>
          <p:cNvSpPr>
            <a:spLocks noGrp="1"/>
          </p:cNvSpPr>
          <p:nvPr>
            <p:ph type="sldNum" sz="quarter" idx="10"/>
          </p:nvPr>
        </p:nvSpPr>
        <p:spPr/>
        <p:txBody>
          <a:bodyPr/>
          <a:lstStyle/>
          <a:p>
            <a:fld id="{46A8DC0A-5140-4445-8709-44B50677A3D2}" type="slidenum">
              <a:rPr lang="en-GB" smtClean="0"/>
              <a:pPr/>
              <a:t>24</a:t>
            </a:fld>
            <a:endParaRPr lang="en-GB"/>
          </a:p>
        </p:txBody>
      </p:sp>
    </p:spTree>
    <p:extLst>
      <p:ext uri="{BB962C8B-B14F-4D97-AF65-F5344CB8AC3E}">
        <p14:creationId xmlns:p14="http://schemas.microsoft.com/office/powerpoint/2010/main" val="4175644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 typical address search will look like this …resulting in a ‘pick-list’ of suitable candidates </a:t>
            </a:r>
            <a:endParaRPr lang="en-GB" dirty="0"/>
          </a:p>
        </p:txBody>
      </p:sp>
      <p:sp>
        <p:nvSpPr>
          <p:cNvPr id="4" name="Slide Number Placeholder 3"/>
          <p:cNvSpPr>
            <a:spLocks noGrp="1"/>
          </p:cNvSpPr>
          <p:nvPr>
            <p:ph type="sldNum" sz="quarter" idx="10"/>
          </p:nvPr>
        </p:nvSpPr>
        <p:spPr/>
        <p:txBody>
          <a:bodyPr/>
          <a:lstStyle/>
          <a:p>
            <a:fld id="{46A8DC0A-5140-4445-8709-44B50677A3D2}" type="slidenum">
              <a:rPr lang="en-GB" smtClean="0"/>
              <a:pPr/>
              <a:t>25</a:t>
            </a:fld>
            <a:endParaRPr lang="en-GB"/>
          </a:p>
        </p:txBody>
      </p:sp>
    </p:spTree>
    <p:extLst>
      <p:ext uri="{BB962C8B-B14F-4D97-AF65-F5344CB8AC3E}">
        <p14:creationId xmlns:p14="http://schemas.microsoft.com/office/powerpoint/2010/main" val="1027680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Highlighted text</a:t>
            </a:r>
            <a:r>
              <a:rPr lang="en-GB" baseline="0" dirty="0" smtClean="0"/>
              <a:t> is the search criteria used to return a raw pick-list as per the previous slide.  A match confidence flag is useful to include in the implementation, e.g. &lt;MATCH&gt; and &lt;MATCH_DESCRIPTION&gt; tags above. </a:t>
            </a:r>
            <a:endParaRPr lang="en-GB" dirty="0"/>
          </a:p>
        </p:txBody>
      </p:sp>
      <p:sp>
        <p:nvSpPr>
          <p:cNvPr id="4" name="Slide Number Placeholder 3"/>
          <p:cNvSpPr>
            <a:spLocks noGrp="1"/>
          </p:cNvSpPr>
          <p:nvPr>
            <p:ph type="sldNum" sz="quarter" idx="10"/>
          </p:nvPr>
        </p:nvSpPr>
        <p:spPr/>
        <p:txBody>
          <a:bodyPr/>
          <a:lstStyle/>
          <a:p>
            <a:fld id="{46A8DC0A-5140-4445-8709-44B50677A3D2}" type="slidenum">
              <a:rPr lang="en-GB" smtClean="0"/>
              <a:pPr/>
              <a:t>26</a:t>
            </a:fld>
            <a:endParaRPr lang="en-GB"/>
          </a:p>
        </p:txBody>
      </p:sp>
    </p:spTree>
    <p:extLst>
      <p:ext uri="{BB962C8B-B14F-4D97-AF65-F5344CB8AC3E}">
        <p14:creationId xmlns:p14="http://schemas.microsoft.com/office/powerpoint/2010/main" val="4064578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800">
                <a:solidFill>
                  <a:srgbClr val="669999"/>
                </a:solidFill>
                <a:latin typeface="Arial" pitchFamily="34" charset="0"/>
              </a:defRPr>
            </a:lvl1pPr>
            <a:lvl2pPr marL="742950" indent="-285750">
              <a:defRPr sz="2800">
                <a:solidFill>
                  <a:srgbClr val="669999"/>
                </a:solidFill>
                <a:latin typeface="Arial" pitchFamily="34" charset="0"/>
              </a:defRPr>
            </a:lvl2pPr>
            <a:lvl3pPr marL="1143000" indent="-228600">
              <a:defRPr sz="2800">
                <a:solidFill>
                  <a:srgbClr val="669999"/>
                </a:solidFill>
                <a:latin typeface="Arial" pitchFamily="34" charset="0"/>
              </a:defRPr>
            </a:lvl3pPr>
            <a:lvl4pPr marL="1600200" indent="-228600">
              <a:defRPr sz="2800">
                <a:solidFill>
                  <a:srgbClr val="669999"/>
                </a:solidFill>
                <a:latin typeface="Arial" pitchFamily="34" charset="0"/>
              </a:defRPr>
            </a:lvl4pPr>
            <a:lvl5pPr marL="2057400" indent="-228600">
              <a:defRPr sz="2800">
                <a:solidFill>
                  <a:srgbClr val="669999"/>
                </a:solidFill>
                <a:latin typeface="Arial" pitchFamily="34" charset="0"/>
              </a:defRPr>
            </a:lvl5pPr>
            <a:lvl6pPr marL="2514600" indent="-228600" eaLnBrk="0" fontAlgn="base" hangingPunct="0">
              <a:spcBef>
                <a:spcPct val="0"/>
              </a:spcBef>
              <a:spcAft>
                <a:spcPct val="0"/>
              </a:spcAft>
              <a:defRPr sz="2800">
                <a:solidFill>
                  <a:srgbClr val="669999"/>
                </a:solidFill>
                <a:latin typeface="Arial" pitchFamily="34" charset="0"/>
              </a:defRPr>
            </a:lvl6pPr>
            <a:lvl7pPr marL="2971800" indent="-228600" eaLnBrk="0" fontAlgn="base" hangingPunct="0">
              <a:spcBef>
                <a:spcPct val="0"/>
              </a:spcBef>
              <a:spcAft>
                <a:spcPct val="0"/>
              </a:spcAft>
              <a:defRPr sz="2800">
                <a:solidFill>
                  <a:srgbClr val="669999"/>
                </a:solidFill>
                <a:latin typeface="Arial" pitchFamily="34" charset="0"/>
              </a:defRPr>
            </a:lvl7pPr>
            <a:lvl8pPr marL="3429000" indent="-228600" eaLnBrk="0" fontAlgn="base" hangingPunct="0">
              <a:spcBef>
                <a:spcPct val="0"/>
              </a:spcBef>
              <a:spcAft>
                <a:spcPct val="0"/>
              </a:spcAft>
              <a:defRPr sz="2800">
                <a:solidFill>
                  <a:srgbClr val="669999"/>
                </a:solidFill>
                <a:latin typeface="Arial" pitchFamily="34" charset="0"/>
              </a:defRPr>
            </a:lvl8pPr>
            <a:lvl9pPr marL="3886200" indent="-228600" eaLnBrk="0" fontAlgn="base" hangingPunct="0">
              <a:spcBef>
                <a:spcPct val="0"/>
              </a:spcBef>
              <a:spcAft>
                <a:spcPct val="0"/>
              </a:spcAft>
              <a:defRPr sz="2800">
                <a:solidFill>
                  <a:srgbClr val="669999"/>
                </a:solidFill>
                <a:latin typeface="Arial" pitchFamily="34" charset="0"/>
              </a:defRPr>
            </a:lvl9pPr>
          </a:lstStyle>
          <a:p>
            <a:fld id="{BA33E887-5EFE-404C-95FE-0E3786A6B1DD}" type="slidenum">
              <a:rPr lang="en-GB" sz="1200">
                <a:solidFill>
                  <a:schemeClr val="tx1"/>
                </a:solidFill>
              </a:rPr>
              <a:pPr/>
              <a:t>27</a:t>
            </a:fld>
            <a:endParaRPr lang="en-GB" sz="1200">
              <a:solidFill>
                <a:schemeClr val="tx1"/>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GB" b="1"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800">
                <a:solidFill>
                  <a:srgbClr val="669999"/>
                </a:solidFill>
                <a:latin typeface="Arial" pitchFamily="34" charset="0"/>
              </a:defRPr>
            </a:lvl1pPr>
            <a:lvl2pPr marL="742950" indent="-285750">
              <a:defRPr sz="2800">
                <a:solidFill>
                  <a:srgbClr val="669999"/>
                </a:solidFill>
                <a:latin typeface="Arial" pitchFamily="34" charset="0"/>
              </a:defRPr>
            </a:lvl2pPr>
            <a:lvl3pPr marL="1143000" indent="-228600">
              <a:defRPr sz="2800">
                <a:solidFill>
                  <a:srgbClr val="669999"/>
                </a:solidFill>
                <a:latin typeface="Arial" pitchFamily="34" charset="0"/>
              </a:defRPr>
            </a:lvl3pPr>
            <a:lvl4pPr marL="1600200" indent="-228600">
              <a:defRPr sz="2800">
                <a:solidFill>
                  <a:srgbClr val="669999"/>
                </a:solidFill>
                <a:latin typeface="Arial" pitchFamily="34" charset="0"/>
              </a:defRPr>
            </a:lvl4pPr>
            <a:lvl5pPr marL="2057400" indent="-228600">
              <a:defRPr sz="2800">
                <a:solidFill>
                  <a:srgbClr val="669999"/>
                </a:solidFill>
                <a:latin typeface="Arial" pitchFamily="34" charset="0"/>
              </a:defRPr>
            </a:lvl5pPr>
            <a:lvl6pPr marL="2514600" indent="-228600" eaLnBrk="0" fontAlgn="base" hangingPunct="0">
              <a:spcBef>
                <a:spcPct val="0"/>
              </a:spcBef>
              <a:spcAft>
                <a:spcPct val="0"/>
              </a:spcAft>
              <a:defRPr sz="2800">
                <a:solidFill>
                  <a:srgbClr val="669999"/>
                </a:solidFill>
                <a:latin typeface="Arial" pitchFamily="34" charset="0"/>
              </a:defRPr>
            </a:lvl6pPr>
            <a:lvl7pPr marL="2971800" indent="-228600" eaLnBrk="0" fontAlgn="base" hangingPunct="0">
              <a:spcBef>
                <a:spcPct val="0"/>
              </a:spcBef>
              <a:spcAft>
                <a:spcPct val="0"/>
              </a:spcAft>
              <a:defRPr sz="2800">
                <a:solidFill>
                  <a:srgbClr val="669999"/>
                </a:solidFill>
                <a:latin typeface="Arial" pitchFamily="34" charset="0"/>
              </a:defRPr>
            </a:lvl7pPr>
            <a:lvl8pPr marL="3429000" indent="-228600" eaLnBrk="0" fontAlgn="base" hangingPunct="0">
              <a:spcBef>
                <a:spcPct val="0"/>
              </a:spcBef>
              <a:spcAft>
                <a:spcPct val="0"/>
              </a:spcAft>
              <a:defRPr sz="2800">
                <a:solidFill>
                  <a:srgbClr val="669999"/>
                </a:solidFill>
                <a:latin typeface="Arial" pitchFamily="34" charset="0"/>
              </a:defRPr>
            </a:lvl8pPr>
            <a:lvl9pPr marL="3886200" indent="-228600" eaLnBrk="0" fontAlgn="base" hangingPunct="0">
              <a:spcBef>
                <a:spcPct val="0"/>
              </a:spcBef>
              <a:spcAft>
                <a:spcPct val="0"/>
              </a:spcAft>
              <a:defRPr sz="2800">
                <a:solidFill>
                  <a:srgbClr val="669999"/>
                </a:solidFill>
                <a:latin typeface="Arial" pitchFamily="34" charset="0"/>
              </a:defRPr>
            </a:lvl9pPr>
          </a:lstStyle>
          <a:p>
            <a:fld id="{A8EAD665-F3D9-4E8F-A922-F4AF122A0043}" type="slidenum">
              <a:rPr lang="en-GB" sz="1200">
                <a:solidFill>
                  <a:schemeClr val="tx1"/>
                </a:solidFill>
              </a:rPr>
              <a:pPr/>
              <a:t>4</a:t>
            </a:fld>
            <a:endParaRPr lang="en-GB" sz="120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GB" dirty="0" smtClean="0">
                <a:latin typeface="Arial" pitchFamily="34" charset="0"/>
              </a:rPr>
              <a:t>All</a:t>
            </a:r>
            <a:r>
              <a:rPr lang="en-GB" baseline="0" dirty="0" smtClean="0">
                <a:latin typeface="Arial" pitchFamily="34" charset="0"/>
              </a:rPr>
              <a:t> tables in the CSV data contain lifecycle information.  This richness of information gives additional functionality to anyone wishing to manage the lifecycle of each table.</a:t>
            </a:r>
            <a:endParaRPr lang="en-GB"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800">
                <a:solidFill>
                  <a:srgbClr val="669999"/>
                </a:solidFill>
                <a:latin typeface="Arial" pitchFamily="34" charset="0"/>
              </a:defRPr>
            </a:lvl1pPr>
            <a:lvl2pPr marL="742950" indent="-285750">
              <a:defRPr sz="2800">
                <a:solidFill>
                  <a:srgbClr val="669999"/>
                </a:solidFill>
                <a:latin typeface="Arial" pitchFamily="34" charset="0"/>
              </a:defRPr>
            </a:lvl2pPr>
            <a:lvl3pPr marL="1143000" indent="-228600">
              <a:defRPr sz="2800">
                <a:solidFill>
                  <a:srgbClr val="669999"/>
                </a:solidFill>
                <a:latin typeface="Arial" pitchFamily="34" charset="0"/>
              </a:defRPr>
            </a:lvl3pPr>
            <a:lvl4pPr marL="1600200" indent="-228600">
              <a:defRPr sz="2800">
                <a:solidFill>
                  <a:srgbClr val="669999"/>
                </a:solidFill>
                <a:latin typeface="Arial" pitchFamily="34" charset="0"/>
              </a:defRPr>
            </a:lvl4pPr>
            <a:lvl5pPr marL="2057400" indent="-228600">
              <a:defRPr sz="2800">
                <a:solidFill>
                  <a:srgbClr val="669999"/>
                </a:solidFill>
                <a:latin typeface="Arial" pitchFamily="34" charset="0"/>
              </a:defRPr>
            </a:lvl5pPr>
            <a:lvl6pPr marL="2514600" indent="-228600" eaLnBrk="0" fontAlgn="base" hangingPunct="0">
              <a:spcBef>
                <a:spcPct val="0"/>
              </a:spcBef>
              <a:spcAft>
                <a:spcPct val="0"/>
              </a:spcAft>
              <a:defRPr sz="2800">
                <a:solidFill>
                  <a:srgbClr val="669999"/>
                </a:solidFill>
                <a:latin typeface="Arial" pitchFamily="34" charset="0"/>
              </a:defRPr>
            </a:lvl6pPr>
            <a:lvl7pPr marL="2971800" indent="-228600" eaLnBrk="0" fontAlgn="base" hangingPunct="0">
              <a:spcBef>
                <a:spcPct val="0"/>
              </a:spcBef>
              <a:spcAft>
                <a:spcPct val="0"/>
              </a:spcAft>
              <a:defRPr sz="2800">
                <a:solidFill>
                  <a:srgbClr val="669999"/>
                </a:solidFill>
                <a:latin typeface="Arial" pitchFamily="34" charset="0"/>
              </a:defRPr>
            </a:lvl7pPr>
            <a:lvl8pPr marL="3429000" indent="-228600" eaLnBrk="0" fontAlgn="base" hangingPunct="0">
              <a:spcBef>
                <a:spcPct val="0"/>
              </a:spcBef>
              <a:spcAft>
                <a:spcPct val="0"/>
              </a:spcAft>
              <a:defRPr sz="2800">
                <a:solidFill>
                  <a:srgbClr val="669999"/>
                </a:solidFill>
                <a:latin typeface="Arial" pitchFamily="34" charset="0"/>
              </a:defRPr>
            </a:lvl8pPr>
            <a:lvl9pPr marL="3886200" indent="-228600" eaLnBrk="0" fontAlgn="base" hangingPunct="0">
              <a:spcBef>
                <a:spcPct val="0"/>
              </a:spcBef>
              <a:spcAft>
                <a:spcPct val="0"/>
              </a:spcAft>
              <a:defRPr sz="2800">
                <a:solidFill>
                  <a:srgbClr val="669999"/>
                </a:solidFill>
                <a:latin typeface="Arial" pitchFamily="34" charset="0"/>
              </a:defRPr>
            </a:lvl9pPr>
          </a:lstStyle>
          <a:p>
            <a:fld id="{A8EAD665-F3D9-4E8F-A922-F4AF122A0043}" type="slidenum">
              <a:rPr lang="en-GB" sz="1200">
                <a:solidFill>
                  <a:schemeClr val="tx1"/>
                </a:solidFill>
              </a:rPr>
              <a:pPr/>
              <a:t>5</a:t>
            </a:fld>
            <a:endParaRPr lang="en-GB" sz="120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GB" dirty="0" smtClean="0">
                <a:latin typeface="Arial" pitchFamily="34" charset="0"/>
              </a:rPr>
              <a:t>The</a:t>
            </a:r>
            <a:r>
              <a:rPr lang="en-GB" baseline="0" dirty="0" smtClean="0">
                <a:latin typeface="Arial" pitchFamily="34" charset="0"/>
              </a:rPr>
              <a:t> Premium data model allows for address multiplicities.  </a:t>
            </a:r>
          </a:p>
          <a:p>
            <a:pPr eaLnBrk="1" hangingPunct="1"/>
            <a:endParaRPr lang="en-GB" baseline="0" dirty="0" smtClean="0">
              <a:latin typeface="Arial" pitchFamily="34" charset="0"/>
            </a:endParaRPr>
          </a:p>
          <a:p>
            <a:pPr eaLnBrk="1" hangingPunct="1"/>
            <a:r>
              <a:rPr lang="en-GB" baseline="0" dirty="0" smtClean="0">
                <a:latin typeface="Arial" pitchFamily="34" charset="0"/>
              </a:rPr>
              <a:t>Class = This allows for more than one classification for an object.  Typically this complex functionality is used by Local Authorities to capture an ‘Open’ classification (in use) and a ‘closed’ classification (archived). </a:t>
            </a:r>
          </a:p>
          <a:p>
            <a:pPr eaLnBrk="1" hangingPunct="1"/>
            <a:endParaRPr lang="en-GB" baseline="0" dirty="0" smtClean="0">
              <a:latin typeface="Arial" pitchFamily="34" charset="0"/>
            </a:endParaRPr>
          </a:p>
          <a:p>
            <a:pPr eaLnBrk="1" hangingPunct="1"/>
            <a:r>
              <a:rPr lang="en-GB" baseline="0" dirty="0" smtClean="0">
                <a:latin typeface="Arial" pitchFamily="34" charset="0"/>
              </a:rPr>
              <a:t>Cross Ref = Currently a BLPU could have a AL2 </a:t>
            </a:r>
            <a:r>
              <a:rPr lang="en-GB" baseline="0" dirty="0" err="1" smtClean="0">
                <a:latin typeface="Arial" pitchFamily="34" charset="0"/>
              </a:rPr>
              <a:t>Xref</a:t>
            </a:r>
            <a:r>
              <a:rPr lang="en-GB" baseline="0" dirty="0" smtClean="0">
                <a:latin typeface="Arial" pitchFamily="34" charset="0"/>
              </a:rPr>
              <a:t>, Topo </a:t>
            </a:r>
            <a:r>
              <a:rPr lang="en-GB" baseline="0" dirty="0" err="1" smtClean="0">
                <a:latin typeface="Arial" pitchFamily="34" charset="0"/>
              </a:rPr>
              <a:t>Xref</a:t>
            </a:r>
            <a:r>
              <a:rPr lang="en-GB" baseline="0" dirty="0" smtClean="0">
                <a:latin typeface="Arial" pitchFamily="34" charset="0"/>
              </a:rPr>
              <a:t>, ITN </a:t>
            </a:r>
            <a:r>
              <a:rPr lang="en-GB" baseline="0" dirty="0" err="1" smtClean="0">
                <a:latin typeface="Arial" pitchFamily="34" charset="0"/>
              </a:rPr>
              <a:t>Xref</a:t>
            </a:r>
            <a:r>
              <a:rPr lang="en-GB" baseline="0" dirty="0" smtClean="0">
                <a:latin typeface="Arial" pitchFamily="34" charset="0"/>
              </a:rPr>
              <a:t>, VOA Council Tax </a:t>
            </a:r>
            <a:r>
              <a:rPr lang="en-GB" baseline="0" dirty="0" err="1" smtClean="0">
                <a:latin typeface="Arial" pitchFamily="34" charset="0"/>
              </a:rPr>
              <a:t>Xref</a:t>
            </a:r>
            <a:r>
              <a:rPr lang="en-GB" baseline="0" dirty="0" smtClean="0">
                <a:latin typeface="Arial" pitchFamily="34" charset="0"/>
              </a:rPr>
              <a:t>, VOA NDR </a:t>
            </a:r>
            <a:r>
              <a:rPr lang="en-GB" baseline="0" dirty="0" err="1" smtClean="0">
                <a:latin typeface="Arial" pitchFamily="34" charset="0"/>
              </a:rPr>
              <a:t>Xref</a:t>
            </a:r>
            <a:r>
              <a:rPr lang="en-GB" baseline="0" dirty="0" smtClean="0">
                <a:latin typeface="Arial" pitchFamily="34" charset="0"/>
              </a:rPr>
              <a:t>, Ward and </a:t>
            </a:r>
            <a:r>
              <a:rPr lang="en-GB" baseline="0" dirty="0" err="1" smtClean="0">
                <a:latin typeface="Arial" pitchFamily="34" charset="0"/>
              </a:rPr>
              <a:t>Parich</a:t>
            </a:r>
            <a:r>
              <a:rPr lang="en-GB" baseline="0" dirty="0" smtClean="0">
                <a:latin typeface="Arial" pitchFamily="34" charset="0"/>
              </a:rPr>
              <a:t> </a:t>
            </a:r>
            <a:r>
              <a:rPr lang="en-GB" baseline="0" dirty="0" err="1" smtClean="0">
                <a:latin typeface="Arial" pitchFamily="34" charset="0"/>
              </a:rPr>
              <a:t>Xrefs</a:t>
            </a:r>
            <a:r>
              <a:rPr lang="en-GB" baseline="0" dirty="0" smtClean="0">
                <a:latin typeface="Arial" pitchFamily="34" charset="0"/>
              </a:rPr>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smtClean="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latin typeface="Arial" pitchFamily="34" charset="0"/>
              </a:rPr>
              <a:t>Organisation =Typically this complex functionality is used by Local Authorities to capture an ‘Open’ organisation (in use) and a ‘closed’ organisation (archived). </a:t>
            </a:r>
          </a:p>
          <a:p>
            <a:pPr eaLnBrk="1" hangingPunct="1"/>
            <a:endParaRPr lang="en-GB" baseline="0" dirty="0" smtClean="0">
              <a:latin typeface="Arial" pitchFamily="34" charset="0"/>
            </a:endParaRPr>
          </a:p>
          <a:p>
            <a:pPr eaLnBrk="1" hangingPunct="1"/>
            <a:r>
              <a:rPr lang="en-GB" baseline="0" dirty="0" smtClean="0">
                <a:latin typeface="Arial" pitchFamily="34" charset="0"/>
              </a:rPr>
              <a:t>Street Description = Allows for alternative languages to be captured for the street.</a:t>
            </a:r>
          </a:p>
          <a:p>
            <a:pPr eaLnBrk="1" hangingPunct="1"/>
            <a:endParaRPr lang="en-GB" baseline="0" dirty="0" smtClean="0">
              <a:latin typeface="Arial" pitchFamily="34" charset="0"/>
            </a:endParaRPr>
          </a:p>
          <a:p>
            <a:pPr eaLnBrk="1" hangingPunct="1"/>
            <a:r>
              <a:rPr lang="en-GB" baseline="0" dirty="0" smtClean="0">
                <a:latin typeface="Arial" pitchFamily="34" charset="0"/>
              </a:rPr>
              <a:t>Geographic Address = Allows for more than 1 address to be linked to a BLPU (e.g. Approved, Alternative, Provisional, Historic, alternative languages).  </a:t>
            </a:r>
            <a:endParaRPr lang="en-GB"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755BE-168A-4774-A465-53503666E0EE}" type="slidenum">
              <a:rPr lang="en-GB"/>
              <a:pPr/>
              <a:t>6</a:t>
            </a:fld>
            <a:endParaRPr lang="en-GB"/>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p:spPr>
        <p:txBody>
          <a:bodyPr/>
          <a:lstStyle/>
          <a:p>
            <a:pPr>
              <a:lnSpc>
                <a:spcPct val="80000"/>
              </a:lnSpc>
            </a:pPr>
            <a:endParaRPr lang="en-US" sz="8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ADC1635-10B3-4BDF-B1C1-45A72EA85990}" type="slidenum">
              <a:rPr lang="en-GB" sz="1200" smtClean="0">
                <a:latin typeface="Arial" charset="0"/>
              </a:rPr>
              <a:pPr/>
              <a:t>7</a:t>
            </a:fld>
            <a:endParaRPr lang="en-GB" sz="1200" smtClean="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p:spPr>
        <p:txBody>
          <a:bodyPr/>
          <a:lstStyle/>
          <a:p>
            <a:pPr eaLnBrk="1" hangingPunct="1">
              <a:lnSpc>
                <a:spcPct val="80000"/>
              </a:lnSpc>
            </a:pPr>
            <a:endParaRPr lang="en-US" sz="80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51CED-9F99-46AD-A9C4-47E0FACE0D8A}" type="slidenum">
              <a:rPr lang="en-GB"/>
              <a:pPr/>
              <a:t>8</a:t>
            </a:fld>
            <a:endParaRPr lang="en-GB"/>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914400" y="4343400"/>
            <a:ext cx="5029200" cy="4114800"/>
          </a:xfrm>
        </p:spPr>
        <p:txBody>
          <a:bodyPr/>
          <a:lstStyle/>
          <a:p>
            <a:pPr>
              <a:lnSpc>
                <a:spcPct val="80000"/>
              </a:lnSpc>
            </a:pPr>
            <a:endParaRPr lang="en-US"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BC173-EFC2-4DAA-A2A1-5FFD0B7F300E}" type="slidenum">
              <a:rPr lang="en-GB"/>
              <a:pPr/>
              <a:t>9</a:t>
            </a:fld>
            <a:endParaRPr lang="en-GB"/>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4400" y="4343400"/>
            <a:ext cx="5029200" cy="4114800"/>
          </a:xfrm>
        </p:spPr>
        <p:txBody>
          <a:bodyPr/>
          <a:lstStyle/>
          <a:p>
            <a:pPr>
              <a:lnSpc>
                <a:spcPct val="80000"/>
              </a:lnSpc>
            </a:pPr>
            <a:endParaRPr lang="en-US" sz="8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5C249-C12B-4E60-9781-BC37E686EDB4}" type="slidenum">
              <a:rPr lang="en-GB"/>
              <a:pPr/>
              <a:t>10</a:t>
            </a:fld>
            <a:endParaRPr lang="en-GB"/>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14400" y="4343400"/>
            <a:ext cx="5029200" cy="4114800"/>
          </a:xfrm>
        </p:spPr>
        <p:txBody>
          <a:bodyPr/>
          <a:lstStyle/>
          <a:p>
            <a:pPr>
              <a:lnSpc>
                <a:spcPct val="80000"/>
              </a:lnSpc>
            </a:pPr>
            <a:endParaRPr lang="en-US" sz="8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194" name="Picture 2" descr="powerpoint_mapping_graphic 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195" name="Rectangle 3"/>
          <p:cNvSpPr>
            <a:spLocks noGrp="1" noChangeArrowheads="1"/>
          </p:cNvSpPr>
          <p:nvPr>
            <p:ph type="subTitle" idx="1"/>
          </p:nvPr>
        </p:nvSpPr>
        <p:spPr>
          <a:xfrm>
            <a:off x="992188" y="4508500"/>
            <a:ext cx="6115050" cy="863600"/>
          </a:xfrm>
        </p:spPr>
        <p:txBody>
          <a:bodyPr/>
          <a:lstStyle>
            <a:lvl1pPr marL="0" indent="0">
              <a:buFontTx/>
              <a:buNone/>
              <a:defRPr>
                <a:solidFill>
                  <a:schemeClr val="tx2"/>
                </a:solidFill>
              </a:defRPr>
            </a:lvl1pPr>
          </a:lstStyle>
          <a:p>
            <a:pPr lvl="0"/>
            <a:r>
              <a:rPr lang="en-GB" noProof="0" smtClean="0"/>
              <a:t>Click to edit Master subtitle style</a:t>
            </a:r>
          </a:p>
        </p:txBody>
      </p:sp>
      <p:sp>
        <p:nvSpPr>
          <p:cNvPr id="8196" name="Rectangle 4"/>
          <p:cNvSpPr>
            <a:spLocks noGrp="1" noChangeArrowheads="1"/>
          </p:cNvSpPr>
          <p:nvPr>
            <p:ph type="ctrTitle"/>
          </p:nvPr>
        </p:nvSpPr>
        <p:spPr>
          <a:xfrm>
            <a:off x="971550" y="2420938"/>
            <a:ext cx="7486650" cy="1152525"/>
          </a:xfrm>
        </p:spPr>
        <p:txBody>
          <a:bodyPr/>
          <a:lstStyle>
            <a:lvl1pPr>
              <a:defRPr sz="3200">
                <a:solidFill>
                  <a:schemeClr val="tx2"/>
                </a:solidFill>
              </a:defRPr>
            </a:lvl1pPr>
          </a:lstStyle>
          <a:p>
            <a:pPr lvl="0"/>
            <a:r>
              <a:rPr lang="en-GB" noProof="0" smtClean="0"/>
              <a:t>Presentation title</a:t>
            </a:r>
          </a:p>
        </p:txBody>
      </p:sp>
      <p:grpSp>
        <p:nvGrpSpPr>
          <p:cNvPr id="8197" name="Group 5"/>
          <p:cNvGrpSpPr>
            <a:grpSpLocks/>
          </p:cNvGrpSpPr>
          <p:nvPr/>
        </p:nvGrpSpPr>
        <p:grpSpPr bwMode="auto">
          <a:xfrm>
            <a:off x="0" y="6613525"/>
            <a:ext cx="9151938" cy="252413"/>
            <a:chOff x="0" y="4162"/>
            <a:chExt cx="5765" cy="159"/>
          </a:xfrm>
        </p:grpSpPr>
        <p:sp>
          <p:nvSpPr>
            <p:cNvPr id="8198" name="Rectangle 6"/>
            <p:cNvSpPr>
              <a:spLocks noChangeArrowheads="1"/>
            </p:cNvSpPr>
            <p:nvPr/>
          </p:nvSpPr>
          <p:spPr bwMode="auto">
            <a:xfrm>
              <a:off x="0" y="4162"/>
              <a:ext cx="5765" cy="159"/>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99" name="Rectangle 7"/>
            <p:cNvSpPr>
              <a:spLocks noChangeArrowheads="1"/>
            </p:cNvSpPr>
            <p:nvPr/>
          </p:nvSpPr>
          <p:spPr bwMode="auto">
            <a:xfrm>
              <a:off x="1" y="4162"/>
              <a:ext cx="680" cy="159"/>
            </a:xfrm>
            <a:prstGeom prst="rect">
              <a:avLst/>
            </a:prstGeom>
            <a:solidFill>
              <a:srgbClr val="FF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8200" name="Rectangle 8"/>
          <p:cNvSpPr>
            <a:spLocks noGrp="1" noChangeArrowheads="1"/>
          </p:cNvSpPr>
          <p:nvPr>
            <p:ph type="ftr" sz="quarter" idx="3"/>
          </p:nvPr>
        </p:nvSpPr>
        <p:spPr>
          <a:xfrm>
            <a:off x="4572000" y="6621463"/>
            <a:ext cx="3600450" cy="196850"/>
          </a:xfrm>
        </p:spPr>
        <p:txBody>
          <a:bodyPr/>
          <a:lstStyle>
            <a:lvl1pPr>
              <a:defRPr/>
            </a:lvl1pPr>
          </a:lstStyle>
          <a:p>
            <a:endParaRPr lang="en-GB"/>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GB"/>
              <a:t>Slide </a:t>
            </a:r>
            <a:fld id="{AD03DB9E-792B-46CA-BEFC-A6F20AF60688}"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359658091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2913" y="582613"/>
            <a:ext cx="1939925" cy="53673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71550" y="582613"/>
            <a:ext cx="5668963" cy="53673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GB"/>
              <a:t>Slide </a:t>
            </a:r>
            <a:fld id="{399C6E7A-C377-4859-8D5A-5ABE76E5858F}"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354849343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71550" y="582613"/>
            <a:ext cx="7732713" cy="830262"/>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971550" y="1700213"/>
            <a:ext cx="7761288" cy="4249737"/>
          </a:xfrm>
        </p:spPr>
        <p:txBody>
          <a:bodyPr/>
          <a:lstStyle/>
          <a:p>
            <a:endParaRPr lang="en-GB"/>
          </a:p>
        </p:txBody>
      </p:sp>
      <p:sp>
        <p:nvSpPr>
          <p:cNvPr id="4" name="Slide Number Placeholder 3"/>
          <p:cNvSpPr>
            <a:spLocks noGrp="1"/>
          </p:cNvSpPr>
          <p:nvPr>
            <p:ph type="sldNum" sz="quarter" idx="10"/>
          </p:nvPr>
        </p:nvSpPr>
        <p:spPr>
          <a:xfrm>
            <a:off x="8154988" y="6608763"/>
            <a:ext cx="665162" cy="203200"/>
          </a:xfrm>
        </p:spPr>
        <p:txBody>
          <a:bodyPr/>
          <a:lstStyle>
            <a:lvl1pPr>
              <a:defRPr/>
            </a:lvl1pPr>
          </a:lstStyle>
          <a:p>
            <a:r>
              <a:rPr lang="en-GB"/>
              <a:t>Slide </a:t>
            </a:r>
            <a:fld id="{EC7C1186-5AF0-43D8-A7A8-127FE1062A60}" type="slidenum">
              <a:rPr lang="en-GB"/>
              <a:pPr/>
              <a:t>‹#›</a:t>
            </a:fld>
            <a:endParaRPr lang="en-GB"/>
          </a:p>
        </p:txBody>
      </p:sp>
      <p:sp>
        <p:nvSpPr>
          <p:cNvPr id="5" name="Footer Placeholder 4"/>
          <p:cNvSpPr>
            <a:spLocks noGrp="1"/>
          </p:cNvSpPr>
          <p:nvPr>
            <p:ph type="ftr" sz="quarter" idx="11"/>
          </p:nvPr>
        </p:nvSpPr>
        <p:spPr>
          <a:xfrm>
            <a:off x="4572000" y="6621463"/>
            <a:ext cx="3600450" cy="187325"/>
          </a:xfrm>
        </p:spPr>
        <p:txBody>
          <a:bodyPr/>
          <a:lstStyle>
            <a:lvl1pPr>
              <a:defRPr/>
            </a:lvl1pPr>
          </a:lstStyle>
          <a:p>
            <a:endParaRPr lang="en-GB"/>
          </a:p>
        </p:txBody>
      </p:sp>
    </p:spTree>
    <p:extLst>
      <p:ext uri="{BB962C8B-B14F-4D97-AF65-F5344CB8AC3E}">
        <p14:creationId xmlns:p14="http://schemas.microsoft.com/office/powerpoint/2010/main" val="15616810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GB"/>
              <a:t>Slide </a:t>
            </a:r>
            <a:fld id="{9A71CCEC-0DBA-4292-B3BF-15932DD99669}"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167329083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GB"/>
              <a:t>Slide </a:t>
            </a:r>
            <a:fld id="{1D1D85EA-0087-4DC7-80E4-2DF6DA5E8CA6}"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59208067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71550" y="1700213"/>
            <a:ext cx="3803650" cy="4249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927600" y="1700213"/>
            <a:ext cx="3805238" cy="4249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r>
              <a:rPr lang="en-GB"/>
              <a:t>Slide </a:t>
            </a:r>
            <a:fld id="{00E835F7-44E9-420B-9777-14125F3E3755}" type="slidenum">
              <a:rPr lang="en-GB"/>
              <a:pPr/>
              <a:t>‹#›</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7611188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r>
              <a:rPr lang="en-GB"/>
              <a:t>Slide </a:t>
            </a:r>
            <a:fld id="{BF6A45F3-418C-4E54-87DC-B931DC97A52B}" type="slidenum">
              <a:rPr lang="en-GB"/>
              <a:pPr/>
              <a:t>‹#›</a:t>
            </a:fld>
            <a:endParaRPr lang="en-GB"/>
          </a:p>
        </p:txBody>
      </p:sp>
      <p:sp>
        <p:nvSpPr>
          <p:cNvPr id="8" name="Footer Placeholder 7"/>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28111498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r>
              <a:rPr lang="en-GB"/>
              <a:t>Slide </a:t>
            </a:r>
            <a:fld id="{BEC8DD68-A83F-4AF3-9DB3-35FC0F29B865}" type="slidenum">
              <a:rPr lang="en-GB"/>
              <a:pPr/>
              <a:t>‹#›</a:t>
            </a:fld>
            <a:endParaRPr lang="en-GB"/>
          </a:p>
        </p:txBody>
      </p:sp>
      <p:sp>
        <p:nvSpPr>
          <p:cNvPr id="4" name="Footer Placeholder 3"/>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17766063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GB"/>
              <a:t>Slide </a:t>
            </a:r>
            <a:fld id="{A8DB421A-FE78-47DD-A664-C43C94E1AFC9}" type="slidenum">
              <a:rPr lang="en-GB"/>
              <a:pPr/>
              <a:t>‹#›</a:t>
            </a:fld>
            <a:endParaRPr lang="en-GB"/>
          </a:p>
        </p:txBody>
      </p:sp>
      <p:sp>
        <p:nvSpPr>
          <p:cNvPr id="3" name="Footer Placeholder 2"/>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1286905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GB"/>
              <a:t>Slide </a:t>
            </a:r>
            <a:fld id="{CD4FA570-A435-4B4B-9227-3D0E86BF4A0C}" type="slidenum">
              <a:rPr lang="en-GB"/>
              <a:pPr/>
              <a:t>‹#›</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324300072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GB"/>
              <a:t>Slide </a:t>
            </a:r>
            <a:fld id="{645C822F-848F-4DF6-B8FD-A68B5D872382}" type="slidenum">
              <a:rPr lang="en-GB"/>
              <a:pPr/>
              <a:t>‹#›</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13052147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6613525"/>
            <a:ext cx="9151938" cy="252413"/>
            <a:chOff x="0" y="4162"/>
            <a:chExt cx="5765" cy="159"/>
          </a:xfrm>
        </p:grpSpPr>
        <p:sp>
          <p:nvSpPr>
            <p:cNvPr id="7171" name="Rectangle 3"/>
            <p:cNvSpPr>
              <a:spLocks noChangeArrowheads="1"/>
            </p:cNvSpPr>
            <p:nvPr/>
          </p:nvSpPr>
          <p:spPr bwMode="auto">
            <a:xfrm>
              <a:off x="0" y="4162"/>
              <a:ext cx="5765" cy="159"/>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172" name="Rectangle 4"/>
            <p:cNvSpPr>
              <a:spLocks noChangeArrowheads="1"/>
            </p:cNvSpPr>
            <p:nvPr/>
          </p:nvSpPr>
          <p:spPr bwMode="auto">
            <a:xfrm>
              <a:off x="1" y="4162"/>
              <a:ext cx="680" cy="159"/>
            </a:xfrm>
            <a:prstGeom prst="rect">
              <a:avLst/>
            </a:prstGeom>
            <a:solidFill>
              <a:srgbClr val="FF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7173" name="Rectangle 5"/>
          <p:cNvSpPr>
            <a:spLocks noGrp="1" noChangeArrowheads="1"/>
          </p:cNvSpPr>
          <p:nvPr>
            <p:ph type="body" idx="1"/>
          </p:nvPr>
        </p:nvSpPr>
        <p:spPr bwMode="auto">
          <a:xfrm>
            <a:off x="971550" y="1700213"/>
            <a:ext cx="7761288"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7174" name="Rectangle 6"/>
          <p:cNvSpPr>
            <a:spLocks noGrp="1" noChangeArrowheads="1"/>
          </p:cNvSpPr>
          <p:nvPr>
            <p:ph type="title"/>
          </p:nvPr>
        </p:nvSpPr>
        <p:spPr bwMode="auto">
          <a:xfrm>
            <a:off x="971550" y="582613"/>
            <a:ext cx="7732713" cy="830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Title</a:t>
            </a:r>
          </a:p>
        </p:txBody>
      </p:sp>
      <p:sp>
        <p:nvSpPr>
          <p:cNvPr id="7175" name="Rectangle 7"/>
          <p:cNvSpPr>
            <a:spLocks noGrp="1" noChangeArrowheads="1"/>
          </p:cNvSpPr>
          <p:nvPr>
            <p:ph type="sldNum" sz="quarter" idx="4"/>
          </p:nvPr>
        </p:nvSpPr>
        <p:spPr bwMode="auto">
          <a:xfrm>
            <a:off x="8154988" y="6608763"/>
            <a:ext cx="665162"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tx2"/>
                </a:solidFill>
                <a:latin typeface="+mn-lt"/>
              </a:defRPr>
            </a:lvl1pPr>
          </a:lstStyle>
          <a:p>
            <a:r>
              <a:rPr lang="en-GB"/>
              <a:t>Slide </a:t>
            </a:r>
            <a:fld id="{379E28C4-2E03-4B29-AE5C-11C19E9FDE0A}" type="slidenum">
              <a:rPr lang="en-GB"/>
              <a:pPr/>
              <a:t>‹#›</a:t>
            </a:fld>
            <a:endParaRPr lang="en-GB"/>
          </a:p>
        </p:txBody>
      </p:sp>
      <p:sp>
        <p:nvSpPr>
          <p:cNvPr id="7176" name="Rectangle 8"/>
          <p:cNvSpPr>
            <a:spLocks noGrp="1" noChangeArrowheads="1"/>
          </p:cNvSpPr>
          <p:nvPr>
            <p:ph type="ftr" sz="quarter" idx="3"/>
          </p:nvPr>
        </p:nvSpPr>
        <p:spPr bwMode="auto">
          <a:xfrm>
            <a:off x="4572000" y="6621463"/>
            <a:ext cx="360045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tx2"/>
                </a:solidFill>
                <a:latin typeface="+mn-lt"/>
              </a:defRPr>
            </a:lvl1pPr>
          </a:lstStyle>
          <a:p>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txStyles>
    <p:titleStyle>
      <a:lvl1pPr algn="l" rtl="0" eaLnBrk="0" fontAlgn="base" hangingPunct="0">
        <a:spcBef>
          <a:spcPct val="0"/>
        </a:spcBef>
        <a:spcAft>
          <a:spcPct val="0"/>
        </a:spcAft>
        <a:defRPr sz="2800">
          <a:solidFill>
            <a:srgbClr val="669999"/>
          </a:solidFill>
          <a:latin typeface="+mj-lt"/>
          <a:ea typeface="+mj-ea"/>
          <a:cs typeface="+mj-cs"/>
        </a:defRPr>
      </a:lvl1pPr>
      <a:lvl2pPr algn="l" rtl="0" eaLnBrk="0" fontAlgn="base" hangingPunct="0">
        <a:spcBef>
          <a:spcPct val="0"/>
        </a:spcBef>
        <a:spcAft>
          <a:spcPct val="0"/>
        </a:spcAft>
        <a:defRPr sz="2800">
          <a:solidFill>
            <a:srgbClr val="669999"/>
          </a:solidFill>
          <a:latin typeface="Arial" pitchFamily="34" charset="0"/>
        </a:defRPr>
      </a:lvl2pPr>
      <a:lvl3pPr algn="l" rtl="0" eaLnBrk="0" fontAlgn="base" hangingPunct="0">
        <a:spcBef>
          <a:spcPct val="0"/>
        </a:spcBef>
        <a:spcAft>
          <a:spcPct val="0"/>
        </a:spcAft>
        <a:defRPr sz="2800">
          <a:solidFill>
            <a:srgbClr val="669999"/>
          </a:solidFill>
          <a:latin typeface="Arial" pitchFamily="34" charset="0"/>
        </a:defRPr>
      </a:lvl3pPr>
      <a:lvl4pPr algn="l" rtl="0" eaLnBrk="0" fontAlgn="base" hangingPunct="0">
        <a:spcBef>
          <a:spcPct val="0"/>
        </a:spcBef>
        <a:spcAft>
          <a:spcPct val="0"/>
        </a:spcAft>
        <a:defRPr sz="2800">
          <a:solidFill>
            <a:srgbClr val="669999"/>
          </a:solidFill>
          <a:latin typeface="Arial" pitchFamily="34" charset="0"/>
        </a:defRPr>
      </a:lvl4pPr>
      <a:lvl5pPr algn="l" rtl="0" eaLnBrk="0" fontAlgn="base" hangingPunct="0">
        <a:spcBef>
          <a:spcPct val="0"/>
        </a:spcBef>
        <a:spcAft>
          <a:spcPct val="0"/>
        </a:spcAft>
        <a:defRPr sz="2800">
          <a:solidFill>
            <a:srgbClr val="669999"/>
          </a:solidFill>
          <a:latin typeface="Arial" pitchFamily="34" charset="0"/>
        </a:defRPr>
      </a:lvl5pPr>
      <a:lvl6pPr marL="457200" algn="l" rtl="0" eaLnBrk="0" fontAlgn="base" hangingPunct="0">
        <a:spcBef>
          <a:spcPct val="0"/>
        </a:spcBef>
        <a:spcAft>
          <a:spcPct val="0"/>
        </a:spcAft>
        <a:defRPr sz="2800">
          <a:solidFill>
            <a:srgbClr val="669999"/>
          </a:solidFill>
          <a:latin typeface="Arial" pitchFamily="34" charset="0"/>
        </a:defRPr>
      </a:lvl6pPr>
      <a:lvl7pPr marL="914400" algn="l" rtl="0" eaLnBrk="0" fontAlgn="base" hangingPunct="0">
        <a:spcBef>
          <a:spcPct val="0"/>
        </a:spcBef>
        <a:spcAft>
          <a:spcPct val="0"/>
        </a:spcAft>
        <a:defRPr sz="2800">
          <a:solidFill>
            <a:srgbClr val="669999"/>
          </a:solidFill>
          <a:latin typeface="Arial" pitchFamily="34" charset="0"/>
        </a:defRPr>
      </a:lvl7pPr>
      <a:lvl8pPr marL="1371600" algn="l" rtl="0" eaLnBrk="0" fontAlgn="base" hangingPunct="0">
        <a:spcBef>
          <a:spcPct val="0"/>
        </a:spcBef>
        <a:spcAft>
          <a:spcPct val="0"/>
        </a:spcAft>
        <a:defRPr sz="2800">
          <a:solidFill>
            <a:srgbClr val="669999"/>
          </a:solidFill>
          <a:latin typeface="Arial" pitchFamily="34" charset="0"/>
        </a:defRPr>
      </a:lvl8pPr>
      <a:lvl9pPr marL="1828800" algn="l" rtl="0" eaLnBrk="0" fontAlgn="base" hangingPunct="0">
        <a:spcBef>
          <a:spcPct val="0"/>
        </a:spcBef>
        <a:spcAft>
          <a:spcPct val="0"/>
        </a:spcAft>
        <a:defRPr sz="2800">
          <a:solidFill>
            <a:srgbClr val="669999"/>
          </a:solidFill>
          <a:latin typeface="Arial" pitchFamily="34" charset="0"/>
        </a:defRPr>
      </a:lvl9pPr>
    </p:titleStyle>
    <p:bodyStyle>
      <a:lvl1pPr marL="342900" indent="-342900" algn="l" rtl="0" eaLnBrk="0" fontAlgn="base" hangingPunct="0">
        <a:spcBef>
          <a:spcPct val="30000"/>
        </a:spcBef>
        <a:spcAft>
          <a:spcPct val="0"/>
        </a:spcAft>
        <a:buClr>
          <a:schemeClr val="tx1"/>
        </a:buClr>
        <a:buChar char="•"/>
        <a:defRPr sz="2000">
          <a:solidFill>
            <a:schemeClr val="tx1"/>
          </a:solidFill>
          <a:latin typeface="+mn-lt"/>
          <a:ea typeface="+mn-ea"/>
          <a:cs typeface="+mn-cs"/>
        </a:defRPr>
      </a:lvl1pPr>
      <a:lvl2pPr marL="742950" indent="-285750" algn="l" rtl="0" eaLnBrk="0" fontAlgn="base" hangingPunct="0">
        <a:spcBef>
          <a:spcPct val="30000"/>
        </a:spcBef>
        <a:spcAft>
          <a:spcPct val="0"/>
        </a:spcAft>
        <a:buClr>
          <a:schemeClr val="tx1"/>
        </a:buClr>
        <a:buChar char="•"/>
        <a:defRPr sz="2000">
          <a:solidFill>
            <a:schemeClr val="tx1"/>
          </a:solidFill>
          <a:latin typeface="+mn-lt"/>
        </a:defRPr>
      </a:lvl2pPr>
      <a:lvl3pPr marL="1143000" indent="-228600" algn="l" rtl="0" eaLnBrk="0" fontAlgn="base" hangingPunct="0">
        <a:spcBef>
          <a:spcPct val="30000"/>
        </a:spcBef>
        <a:spcAft>
          <a:spcPct val="0"/>
        </a:spcAft>
        <a:buClr>
          <a:schemeClr val="tx1"/>
        </a:buClr>
        <a:buChar char="•"/>
        <a:defRPr sz="2000">
          <a:solidFill>
            <a:schemeClr val="tx1"/>
          </a:solidFill>
          <a:latin typeface="+mn-lt"/>
        </a:defRPr>
      </a:lvl3pPr>
      <a:lvl4pPr marL="1600200" indent="-228600" algn="l" rtl="0" eaLnBrk="0" fontAlgn="base" hangingPunct="0">
        <a:spcBef>
          <a:spcPct val="30000"/>
        </a:spcBef>
        <a:spcAft>
          <a:spcPct val="0"/>
        </a:spcAft>
        <a:buClr>
          <a:schemeClr val="tx1"/>
        </a:buClr>
        <a:buChar char="•"/>
        <a:defRPr sz="2000">
          <a:solidFill>
            <a:schemeClr val="tx1"/>
          </a:solidFill>
          <a:latin typeface="+mn-lt"/>
        </a:defRPr>
      </a:lvl4pPr>
      <a:lvl5pPr marL="2057400" indent="-228600" algn="l" rtl="0" eaLnBrk="0" fontAlgn="base" hangingPunct="0">
        <a:spcBef>
          <a:spcPct val="30000"/>
        </a:spcBef>
        <a:spcAft>
          <a:spcPct val="0"/>
        </a:spcAft>
        <a:buClr>
          <a:schemeClr val="tx1"/>
        </a:buClr>
        <a:buChar char="•"/>
        <a:defRPr sz="2000">
          <a:solidFill>
            <a:schemeClr val="tx1"/>
          </a:solidFill>
          <a:latin typeface="+mn-lt"/>
        </a:defRPr>
      </a:lvl5pPr>
      <a:lvl6pPr marL="2514600" indent="-228600" algn="l" rtl="0" eaLnBrk="0" fontAlgn="base" hangingPunct="0">
        <a:spcBef>
          <a:spcPct val="30000"/>
        </a:spcBef>
        <a:spcAft>
          <a:spcPct val="0"/>
        </a:spcAft>
        <a:buClr>
          <a:schemeClr val="tx1"/>
        </a:buClr>
        <a:buChar char="•"/>
        <a:defRPr sz="2000">
          <a:solidFill>
            <a:schemeClr val="tx1"/>
          </a:solidFill>
          <a:latin typeface="+mn-lt"/>
        </a:defRPr>
      </a:lvl6pPr>
      <a:lvl7pPr marL="2971800" indent="-228600" algn="l" rtl="0" eaLnBrk="0" fontAlgn="base" hangingPunct="0">
        <a:spcBef>
          <a:spcPct val="30000"/>
        </a:spcBef>
        <a:spcAft>
          <a:spcPct val="0"/>
        </a:spcAft>
        <a:buClr>
          <a:schemeClr val="tx1"/>
        </a:buClr>
        <a:buChar char="•"/>
        <a:defRPr sz="2000">
          <a:solidFill>
            <a:schemeClr val="tx1"/>
          </a:solidFill>
          <a:latin typeface="+mn-lt"/>
        </a:defRPr>
      </a:lvl7pPr>
      <a:lvl8pPr marL="3429000" indent="-228600" algn="l" rtl="0" eaLnBrk="0" fontAlgn="base" hangingPunct="0">
        <a:spcBef>
          <a:spcPct val="30000"/>
        </a:spcBef>
        <a:spcAft>
          <a:spcPct val="0"/>
        </a:spcAft>
        <a:buClr>
          <a:schemeClr val="tx1"/>
        </a:buClr>
        <a:buChar char="•"/>
        <a:defRPr sz="2000">
          <a:solidFill>
            <a:schemeClr val="tx1"/>
          </a:solidFill>
          <a:latin typeface="+mn-lt"/>
        </a:defRPr>
      </a:lvl8pPr>
      <a:lvl9pPr marL="3886200" indent="-228600" algn="l" rtl="0" eaLnBrk="0" fontAlgn="base" hangingPunct="0">
        <a:spcBef>
          <a:spcPct val="3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79488" y="2133600"/>
            <a:ext cx="7486650" cy="1081088"/>
          </a:xfrm>
        </p:spPr>
        <p:txBody>
          <a:bodyPr/>
          <a:lstStyle/>
          <a:p>
            <a:r>
              <a:rPr lang="en-GB" dirty="0" smtClean="0"/>
              <a:t>Working with AddressBase® Premium</a:t>
            </a:r>
            <a:br>
              <a:rPr lang="en-GB" dirty="0" smtClean="0"/>
            </a:br>
            <a:endParaRPr lang="en-GB" dirty="0" smtClean="0"/>
          </a:p>
        </p:txBody>
      </p:sp>
      <p:sp>
        <p:nvSpPr>
          <p:cNvPr id="4099" name="Rectangle 3"/>
          <p:cNvSpPr>
            <a:spLocks noGrp="1" noChangeArrowheads="1"/>
          </p:cNvSpPr>
          <p:nvPr>
            <p:ph type="subTitle" idx="1"/>
          </p:nvPr>
        </p:nvSpPr>
        <p:spPr>
          <a:xfrm>
            <a:off x="982663" y="4005263"/>
            <a:ext cx="6115050" cy="1439862"/>
          </a:xfrm>
        </p:spPr>
        <p:txBody>
          <a:bodyPr/>
          <a:lstStyle/>
          <a:p>
            <a:r>
              <a:rPr lang="en-GB" dirty="0" smtClean="0"/>
              <a:t>Graham Sanson	</a:t>
            </a:r>
          </a:p>
          <a:p>
            <a:r>
              <a:rPr lang="en-GB" dirty="0" smtClean="0"/>
              <a:t>Technical Product Manager</a:t>
            </a:r>
          </a:p>
          <a:p>
            <a:endParaRPr lang="en-GB" dirty="0" smtClean="0"/>
          </a:p>
          <a:p>
            <a:r>
              <a:rPr lang="en-GB" sz="1800" dirty="0" smtClean="0"/>
              <a:t>September 2013</a:t>
            </a:r>
          </a:p>
        </p:txBody>
      </p:sp>
    </p:spTree>
    <p:extLst>
      <p:ext uri="{BB962C8B-B14F-4D97-AF65-F5344CB8AC3E}">
        <p14:creationId xmlns:p14="http://schemas.microsoft.com/office/powerpoint/2010/main" val="316375823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9389" y="188913"/>
            <a:ext cx="7272932" cy="576262"/>
          </a:xfrm>
          <a:noFill/>
        </p:spPr>
        <p:txBody>
          <a:bodyPr/>
          <a:lstStyle/>
          <a:p>
            <a:r>
              <a:rPr lang="en-GB" dirty="0" smtClean="0"/>
              <a:t>Address </a:t>
            </a:r>
            <a:r>
              <a:rPr lang="en-GB" dirty="0"/>
              <a:t>filters – </a:t>
            </a:r>
            <a:r>
              <a:rPr lang="en-GB" dirty="0" smtClean="0">
                <a:solidFill>
                  <a:srgbClr val="FF0000"/>
                </a:solidFill>
              </a:rPr>
              <a:t>Classifications</a:t>
            </a:r>
            <a:endParaRPr lang="en-GB" dirty="0">
              <a:solidFill>
                <a:srgbClr val="FF0000"/>
              </a:solidFill>
            </a:endParaRPr>
          </a:p>
        </p:txBody>
      </p:sp>
      <p:sp>
        <p:nvSpPr>
          <p:cNvPr id="32771" name="Rectangle 3"/>
          <p:cNvSpPr>
            <a:spLocks noChangeArrowheads="1"/>
          </p:cNvSpPr>
          <p:nvPr/>
        </p:nvSpPr>
        <p:spPr bwMode="auto">
          <a:xfrm>
            <a:off x="2771775" y="981075"/>
            <a:ext cx="1512888" cy="25923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BLPU</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latin typeface="Arial" pitchFamily="34" charset="0"/>
              </a:rPr>
              <a:t>LOGICAL_STATUS</a:t>
            </a:r>
          </a:p>
          <a:p>
            <a:pPr algn="l"/>
            <a:r>
              <a:rPr lang="en-GB" sz="800" b="1" dirty="0">
                <a:latin typeface="Arial" pitchFamily="34" charset="0"/>
              </a:rPr>
              <a:t>BLPU_STATE</a:t>
            </a:r>
          </a:p>
          <a:p>
            <a:pPr algn="l"/>
            <a:endParaRPr lang="en-GB" sz="800" b="1" dirty="0" smtClean="0">
              <a:latin typeface="Arial" pitchFamily="34" charset="0"/>
            </a:endParaRPr>
          </a:p>
          <a:p>
            <a:pPr algn="l"/>
            <a:endParaRPr lang="en-GB" sz="800" b="1" dirty="0" smtClean="0">
              <a:latin typeface="Arial" pitchFamily="34" charset="0"/>
            </a:endParaRPr>
          </a:p>
          <a:p>
            <a:pPr algn="l"/>
            <a:r>
              <a:rPr lang="en-GB" sz="800" b="1" dirty="0" smtClean="0">
                <a:latin typeface="Arial" pitchFamily="34" charset="0"/>
              </a:rPr>
              <a:t>X_COORDINATE</a:t>
            </a:r>
            <a:endParaRPr lang="en-GB" sz="800" b="1" dirty="0">
              <a:latin typeface="Arial" pitchFamily="34" charset="0"/>
            </a:endParaRPr>
          </a:p>
          <a:p>
            <a:pPr algn="l"/>
            <a:r>
              <a:rPr lang="en-GB" sz="800" b="1" dirty="0">
                <a:latin typeface="Arial" pitchFamily="34" charset="0"/>
              </a:rPr>
              <a:t>Y_COORDINATE</a:t>
            </a:r>
          </a:p>
          <a:p>
            <a:pPr algn="l"/>
            <a:r>
              <a:rPr lang="en-GB" sz="800" b="1" dirty="0">
                <a:latin typeface="Arial" pitchFamily="34" charset="0"/>
              </a:rPr>
              <a:t>RPC</a:t>
            </a:r>
          </a:p>
          <a:p>
            <a:pPr algn="l"/>
            <a:r>
              <a:rPr lang="en-GB" sz="800" b="1" dirty="0">
                <a:latin typeface="Arial" pitchFamily="34" charset="0"/>
              </a:rPr>
              <a:t>LOCAL_CUSTODIAN_CODE</a:t>
            </a:r>
          </a:p>
          <a:p>
            <a:pPr algn="l"/>
            <a:endParaRPr lang="en-GB" sz="800" b="1" dirty="0" smtClean="0">
              <a:latin typeface="Arial" pitchFamily="34" charset="0"/>
            </a:endParaRPr>
          </a:p>
          <a:p>
            <a:pPr algn="l"/>
            <a:endParaRPr lang="en-GB" sz="800" b="1" dirty="0">
              <a:latin typeface="Arial" pitchFamily="34" charset="0"/>
            </a:endParaRPr>
          </a:p>
          <a:p>
            <a:pPr algn="l"/>
            <a:endParaRPr lang="en-GB" sz="800" b="1" dirty="0" smtClean="0">
              <a:latin typeface="Arial" pitchFamily="34" charset="0"/>
            </a:endParaRPr>
          </a:p>
          <a:p>
            <a:pPr algn="l"/>
            <a:endParaRPr lang="en-GB" sz="800" b="1" dirty="0">
              <a:latin typeface="Arial" pitchFamily="34" charset="0"/>
            </a:endParaRPr>
          </a:p>
          <a:p>
            <a:pPr algn="l"/>
            <a:r>
              <a:rPr lang="en-GB" sz="800" b="1" dirty="0" smtClean="0">
                <a:latin typeface="Arial" pitchFamily="34" charset="0"/>
              </a:rPr>
              <a:t>POSTAL_ADDRESS</a:t>
            </a:r>
            <a:endParaRPr lang="en-GB" sz="800" b="1" dirty="0">
              <a:latin typeface="Arial" pitchFamily="34" charset="0"/>
            </a:endParaRPr>
          </a:p>
          <a:p>
            <a:pPr algn="l"/>
            <a:r>
              <a:rPr lang="en-GB" sz="800" b="1" dirty="0">
                <a:latin typeface="Arial" pitchFamily="34" charset="0"/>
              </a:rPr>
              <a:t>POSTCODE_LOCATOR</a:t>
            </a:r>
          </a:p>
          <a:p>
            <a:pPr algn="l"/>
            <a:r>
              <a:rPr lang="en-GB" sz="800" b="1" dirty="0">
                <a:latin typeface="Arial" pitchFamily="34" charset="0"/>
              </a:rPr>
              <a:t>MULTI_OCC_COUNT</a:t>
            </a:r>
          </a:p>
        </p:txBody>
      </p:sp>
      <p:sp>
        <p:nvSpPr>
          <p:cNvPr id="32772" name="Rectangle 4"/>
          <p:cNvSpPr>
            <a:spLocks noChangeArrowheads="1"/>
          </p:cNvSpPr>
          <p:nvPr/>
        </p:nvSpPr>
        <p:spPr bwMode="auto">
          <a:xfrm>
            <a:off x="4427538" y="981075"/>
            <a:ext cx="1511300" cy="34575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LPI</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endParaRPr lang="en-GB" sz="800" b="1" dirty="0" smtClean="0">
              <a:latin typeface="Arial" pitchFamily="34" charset="0"/>
            </a:endParaRPr>
          </a:p>
          <a:p>
            <a:pPr algn="l"/>
            <a:r>
              <a:rPr lang="en-GB" sz="800" b="1" dirty="0" smtClean="0">
                <a:latin typeface="Arial" pitchFamily="34" charset="0"/>
              </a:rPr>
              <a:t>LANGUAGE</a:t>
            </a:r>
            <a:endParaRPr lang="en-GB" sz="800" b="1" dirty="0">
              <a:latin typeface="Arial" pitchFamily="34" charset="0"/>
            </a:endParaRPr>
          </a:p>
          <a:p>
            <a:pPr algn="l"/>
            <a:r>
              <a:rPr lang="en-GB" sz="800" b="1" dirty="0">
                <a:latin typeface="Arial" pitchFamily="34" charset="0"/>
              </a:rPr>
              <a:t>LOGICAL_STATUS</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a:p>
            <a:pPr algn="l"/>
            <a:r>
              <a:rPr lang="en-GB" sz="800" b="1" dirty="0">
                <a:latin typeface="Arial" pitchFamily="34" charset="0"/>
              </a:rPr>
              <a:t>SAO_START_NUMBER</a:t>
            </a:r>
          </a:p>
          <a:p>
            <a:pPr algn="l"/>
            <a:r>
              <a:rPr lang="en-GB" sz="800" b="1" dirty="0">
                <a:latin typeface="Arial" pitchFamily="34" charset="0"/>
              </a:rPr>
              <a:t>SAO_START_SUFFIX</a:t>
            </a:r>
          </a:p>
          <a:p>
            <a:pPr algn="l"/>
            <a:r>
              <a:rPr lang="en-GB" sz="800" b="1" dirty="0">
                <a:latin typeface="Arial" pitchFamily="34" charset="0"/>
              </a:rPr>
              <a:t>SAO_END_NUMBER</a:t>
            </a:r>
          </a:p>
          <a:p>
            <a:pPr algn="l"/>
            <a:r>
              <a:rPr lang="en-GB" sz="800" b="1" dirty="0">
                <a:latin typeface="Arial" pitchFamily="34" charset="0"/>
              </a:rPr>
              <a:t>SAO_END_SUFFIX</a:t>
            </a:r>
          </a:p>
          <a:p>
            <a:pPr algn="l"/>
            <a:r>
              <a:rPr lang="en-GB" sz="800" b="1" dirty="0">
                <a:latin typeface="Arial" pitchFamily="34" charset="0"/>
              </a:rPr>
              <a:t>SAO_TEXT</a:t>
            </a:r>
          </a:p>
          <a:p>
            <a:pPr algn="l"/>
            <a:r>
              <a:rPr lang="en-GB" sz="800" b="1" dirty="0">
                <a:latin typeface="Arial" pitchFamily="34" charset="0"/>
              </a:rPr>
              <a:t>PAO_START_NUMBER</a:t>
            </a:r>
          </a:p>
          <a:p>
            <a:pPr algn="l"/>
            <a:r>
              <a:rPr lang="en-GB" sz="800" b="1" dirty="0">
                <a:latin typeface="Arial" pitchFamily="34" charset="0"/>
              </a:rPr>
              <a:t>PAO_START_SUFFIX</a:t>
            </a:r>
          </a:p>
          <a:p>
            <a:pPr algn="l"/>
            <a:r>
              <a:rPr lang="en-GB" sz="800" b="1" dirty="0">
                <a:latin typeface="Arial" pitchFamily="34" charset="0"/>
              </a:rPr>
              <a:t>PAO_END_NUMBER</a:t>
            </a:r>
          </a:p>
          <a:p>
            <a:pPr algn="l"/>
            <a:r>
              <a:rPr lang="en-GB" sz="800" b="1" dirty="0">
                <a:latin typeface="Arial" pitchFamily="34" charset="0"/>
              </a:rPr>
              <a:t>PAO_END_SUFFIX</a:t>
            </a:r>
          </a:p>
          <a:p>
            <a:pPr algn="l"/>
            <a:r>
              <a:rPr lang="en-GB" sz="800" b="1" dirty="0">
                <a:latin typeface="Arial" pitchFamily="34" charset="0"/>
              </a:rPr>
              <a:t>PAO_TEXT</a:t>
            </a:r>
          </a:p>
          <a:p>
            <a:pPr algn="l"/>
            <a:r>
              <a:rPr lang="en-GB" sz="800" b="1" dirty="0">
                <a:latin typeface="Arial" pitchFamily="34" charset="0"/>
              </a:rPr>
              <a:t>USRN</a:t>
            </a:r>
          </a:p>
          <a:p>
            <a:pPr algn="l"/>
            <a:r>
              <a:rPr lang="en-GB" sz="800" b="1" dirty="0">
                <a:latin typeface="Arial" pitchFamily="34" charset="0"/>
              </a:rPr>
              <a:t>USRN_MATCH_INDICATOR</a:t>
            </a:r>
          </a:p>
          <a:p>
            <a:pPr algn="l"/>
            <a:r>
              <a:rPr lang="en-GB" sz="800" b="1" dirty="0">
                <a:latin typeface="Arial" pitchFamily="34" charset="0"/>
              </a:rPr>
              <a:t>AREA_NAME</a:t>
            </a:r>
          </a:p>
          <a:p>
            <a:pPr algn="l"/>
            <a:r>
              <a:rPr lang="en-GB" sz="800" b="1" dirty="0">
                <a:latin typeface="Arial" pitchFamily="34" charset="0"/>
              </a:rPr>
              <a:t>LEVEL</a:t>
            </a:r>
          </a:p>
          <a:p>
            <a:pPr algn="l"/>
            <a:r>
              <a:rPr lang="en-GB" sz="800" b="1" dirty="0">
                <a:latin typeface="Arial" pitchFamily="34" charset="0"/>
              </a:rPr>
              <a:t>OFFICIAL_FLAG</a:t>
            </a:r>
          </a:p>
        </p:txBody>
      </p:sp>
      <p:sp>
        <p:nvSpPr>
          <p:cNvPr id="32773"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Delivery Point Address</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PARENT_ADDRESSABLE_UPRN</a:t>
            </a:r>
          </a:p>
          <a:p>
            <a:pPr algn="l"/>
            <a:r>
              <a:rPr lang="en-GB" sz="800" b="1" dirty="0">
                <a:solidFill>
                  <a:srgbClr val="FFFFFF"/>
                </a:solidFill>
                <a:latin typeface="Arial" pitchFamily="34" charset="0"/>
              </a:rPr>
              <a:t>RM_UDPRN</a:t>
            </a:r>
          </a:p>
          <a:p>
            <a:pPr algn="l"/>
            <a:r>
              <a:rPr lang="en-GB" sz="800" b="1" dirty="0">
                <a:latin typeface="Arial" pitchFamily="34" charset="0"/>
              </a:rPr>
              <a:t>ORGANISATION_NAME</a:t>
            </a:r>
          </a:p>
          <a:p>
            <a:pPr algn="l"/>
            <a:r>
              <a:rPr lang="en-GB" sz="800" b="1" dirty="0">
                <a:latin typeface="Arial" pitchFamily="34" charset="0"/>
              </a:rPr>
              <a:t>DEPARTMENT_NAME</a:t>
            </a:r>
          </a:p>
          <a:p>
            <a:pPr algn="l"/>
            <a:r>
              <a:rPr lang="en-GB" sz="800" b="1" dirty="0">
                <a:latin typeface="Arial" pitchFamily="34" charset="0"/>
              </a:rPr>
              <a:t>SUB_BUILDING_NAME</a:t>
            </a:r>
          </a:p>
          <a:p>
            <a:pPr algn="l"/>
            <a:r>
              <a:rPr lang="en-GB" sz="800" b="1" dirty="0">
                <a:latin typeface="Arial" pitchFamily="34" charset="0"/>
              </a:rPr>
              <a:t>BUILDING_NAME</a:t>
            </a:r>
          </a:p>
          <a:p>
            <a:pPr algn="l"/>
            <a:r>
              <a:rPr lang="en-GB" sz="800" b="1" dirty="0">
                <a:latin typeface="Arial" pitchFamily="34" charset="0"/>
              </a:rPr>
              <a:t>BUILDING_NUMBER</a:t>
            </a:r>
          </a:p>
          <a:p>
            <a:pPr algn="l"/>
            <a:r>
              <a:rPr lang="en-GB" sz="800" b="1" dirty="0">
                <a:latin typeface="Arial" pitchFamily="34" charset="0"/>
              </a:rPr>
              <a:t>DEPENDENT_THOROUGHFARE_NAME</a:t>
            </a:r>
          </a:p>
          <a:p>
            <a:pPr algn="l"/>
            <a:r>
              <a:rPr lang="en-GB" sz="800" b="1" dirty="0">
                <a:latin typeface="Arial" pitchFamily="34" charset="0"/>
              </a:rPr>
              <a:t>THROUGHFARE_NAME</a:t>
            </a:r>
          </a:p>
          <a:p>
            <a:pPr algn="l"/>
            <a:r>
              <a:rPr lang="en-GB" sz="800" b="1" dirty="0">
                <a:latin typeface="Arial" pitchFamily="34" charset="0"/>
              </a:rPr>
              <a:t>DOUBLE_DEPENDENT_LOCALITY</a:t>
            </a:r>
          </a:p>
          <a:p>
            <a:pPr algn="l"/>
            <a:r>
              <a:rPr lang="en-GB" sz="800" b="1" dirty="0">
                <a:latin typeface="Arial" pitchFamily="34" charset="0"/>
              </a:rPr>
              <a:t>DEPENDENT_LOCALITY</a:t>
            </a:r>
          </a:p>
          <a:p>
            <a:pPr algn="l"/>
            <a:r>
              <a:rPr lang="en-GB" sz="800" b="1" dirty="0">
                <a:latin typeface="Arial" pitchFamily="34" charset="0"/>
              </a:rPr>
              <a:t>POST_TOWN</a:t>
            </a:r>
          </a:p>
          <a:p>
            <a:pPr algn="l"/>
            <a:r>
              <a:rPr lang="en-GB" sz="800" b="1" dirty="0">
                <a:latin typeface="Arial" pitchFamily="34" charset="0"/>
              </a:rPr>
              <a:t>POSTCODE</a:t>
            </a:r>
          </a:p>
          <a:p>
            <a:pPr algn="l"/>
            <a:r>
              <a:rPr lang="en-GB" sz="800" b="1" dirty="0">
                <a:latin typeface="Arial" pitchFamily="34" charset="0"/>
              </a:rPr>
              <a:t>POSTCODE_TYPE</a:t>
            </a:r>
          </a:p>
          <a:p>
            <a:pPr algn="l"/>
            <a:r>
              <a:rPr lang="en-GB" sz="800" b="1" dirty="0">
                <a:latin typeface="Arial" pitchFamily="34" charset="0"/>
              </a:rPr>
              <a:t>WELSH_DEPENDENT_THOROUGHFARE_NAME</a:t>
            </a:r>
          </a:p>
          <a:p>
            <a:pPr algn="l"/>
            <a:r>
              <a:rPr lang="en-GB" sz="800" b="1" dirty="0">
                <a:latin typeface="Arial" pitchFamily="34" charset="0"/>
              </a:rPr>
              <a:t>WELSH_THOROUGHFARE_NAME</a:t>
            </a:r>
          </a:p>
          <a:p>
            <a:pPr algn="l"/>
            <a:r>
              <a:rPr lang="en-GB" sz="800" b="1" dirty="0">
                <a:latin typeface="Arial" pitchFamily="34" charset="0"/>
              </a:rPr>
              <a:t>WELSH_DOUBLE_DEPENDENT_LOCALITY</a:t>
            </a:r>
          </a:p>
          <a:p>
            <a:pPr algn="l"/>
            <a:r>
              <a:rPr lang="en-GB" sz="800" b="1" dirty="0">
                <a:latin typeface="Arial" pitchFamily="34" charset="0"/>
              </a:rPr>
              <a:t>WELSH_DEPENDENT_LOCALITY</a:t>
            </a:r>
          </a:p>
          <a:p>
            <a:pPr algn="l"/>
            <a:r>
              <a:rPr lang="en-GB" sz="800" b="1" dirty="0">
                <a:latin typeface="Arial" pitchFamily="34" charset="0"/>
              </a:rPr>
              <a:t>WELSH_POST_TOWN</a:t>
            </a:r>
          </a:p>
          <a:p>
            <a:pPr algn="l"/>
            <a:r>
              <a:rPr lang="en-GB" sz="800" b="1" dirty="0">
                <a:latin typeface="Arial" pitchFamily="34" charset="0"/>
              </a:rPr>
              <a:t>RM_PO_BOX_NUMBER</a:t>
            </a:r>
          </a:p>
          <a:p>
            <a:pPr algn="l"/>
            <a:r>
              <a:rPr lang="en-GB" sz="800" b="1" dirty="0">
                <a:solidFill>
                  <a:srgbClr val="FFFFFF"/>
                </a:solidFill>
                <a:latin typeface="Arial" pitchFamily="34" charset="0"/>
              </a:rPr>
              <a:t>RM_PROCESS_DATE</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p:txBody>
      </p:sp>
      <p:sp>
        <p:nvSpPr>
          <p:cNvPr id="32775" name="Rectangle 7"/>
          <p:cNvSpPr>
            <a:spLocks noChangeArrowheads="1"/>
          </p:cNvSpPr>
          <p:nvPr/>
        </p:nvSpPr>
        <p:spPr bwMode="auto">
          <a:xfrm>
            <a:off x="7740650" y="2062163"/>
            <a:ext cx="1225550" cy="16557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Organisation</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ORG_KEY</a:t>
            </a:r>
          </a:p>
          <a:p>
            <a:pPr algn="l"/>
            <a:r>
              <a:rPr lang="en-GB" sz="800" b="1" dirty="0">
                <a:latin typeface="Arial" pitchFamily="34" charset="0"/>
              </a:rPr>
              <a:t>ORGANISATION</a:t>
            </a:r>
          </a:p>
          <a:p>
            <a:pPr algn="l"/>
            <a:r>
              <a:rPr lang="en-GB" sz="800" b="1" dirty="0">
                <a:latin typeface="Arial" pitchFamily="34" charset="0"/>
              </a:rPr>
              <a:t>LEGAL_NAME</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p:txBody>
      </p:sp>
      <p:sp>
        <p:nvSpPr>
          <p:cNvPr id="32776" name="Rectangle 8"/>
          <p:cNvSpPr>
            <a:spLocks noChangeArrowheads="1"/>
          </p:cNvSpPr>
          <p:nvPr/>
        </p:nvSpPr>
        <p:spPr bwMode="auto">
          <a:xfrm>
            <a:off x="7740650" y="3789363"/>
            <a:ext cx="1223963" cy="151288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Successor X Ref</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SUCC_KEY</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a:p>
            <a:pPr algn="l"/>
            <a:r>
              <a:rPr lang="en-GB" sz="800" b="1" dirty="0">
                <a:latin typeface="Arial" pitchFamily="34" charset="0"/>
              </a:rPr>
              <a:t>SUCCESSOR</a:t>
            </a:r>
          </a:p>
        </p:txBody>
      </p:sp>
      <p:sp>
        <p:nvSpPr>
          <p:cNvPr id="32777" name="Rectangle 9"/>
          <p:cNvSpPr>
            <a:spLocks noChangeArrowheads="1"/>
          </p:cNvSpPr>
          <p:nvPr/>
        </p:nvSpPr>
        <p:spPr bwMode="auto">
          <a:xfrm>
            <a:off x="2771775" y="3644900"/>
            <a:ext cx="1512888" cy="17287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Classification</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endParaRPr lang="en-GB" sz="800" b="1" dirty="0" smtClean="0">
              <a:solidFill>
                <a:schemeClr val="accent1"/>
              </a:solidFill>
              <a:latin typeface="Arial" pitchFamily="34" charset="0"/>
            </a:endParaRPr>
          </a:p>
          <a:p>
            <a:pPr algn="l"/>
            <a:r>
              <a:rPr lang="en-GB" sz="800" b="1" dirty="0" smtClean="0">
                <a:solidFill>
                  <a:srgbClr val="FF0000"/>
                </a:solidFill>
                <a:latin typeface="Arial" pitchFamily="34" charset="0"/>
              </a:rPr>
              <a:t>CLASSIFICATION_CODE</a:t>
            </a:r>
            <a:endParaRPr lang="en-GB" sz="800" b="1" dirty="0">
              <a:solidFill>
                <a:srgbClr val="FF0000"/>
              </a:solidFill>
              <a:latin typeface="Arial" pitchFamily="34" charset="0"/>
            </a:endParaRPr>
          </a:p>
          <a:p>
            <a:pPr algn="l"/>
            <a:r>
              <a:rPr lang="en-GB" sz="800" b="1" dirty="0">
                <a:solidFill>
                  <a:srgbClr val="FF0000"/>
                </a:solidFill>
                <a:latin typeface="Arial" pitchFamily="34" charset="0"/>
              </a:rPr>
              <a:t>CLASS_SCHEME</a:t>
            </a:r>
          </a:p>
          <a:p>
            <a:pPr algn="l"/>
            <a:r>
              <a:rPr lang="en-GB" sz="800" b="1" dirty="0">
                <a:solidFill>
                  <a:srgbClr val="FF0000"/>
                </a:solidFill>
                <a:latin typeface="Arial" pitchFamily="34" charset="0"/>
              </a:rPr>
              <a:t>SCHEME_VERSION</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p:txBody>
      </p:sp>
      <p:sp>
        <p:nvSpPr>
          <p:cNvPr id="32778" name="Rectangle 10"/>
          <p:cNvSpPr>
            <a:spLocks noChangeArrowheads="1"/>
          </p:cNvSpPr>
          <p:nvPr/>
        </p:nvSpPr>
        <p:spPr bwMode="auto">
          <a:xfrm>
            <a:off x="6084888" y="981075"/>
            <a:ext cx="1511300" cy="2736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USRN</a:t>
            </a:r>
          </a:p>
          <a:p>
            <a:pPr algn="l"/>
            <a:r>
              <a:rPr lang="en-GB" sz="800" b="1" dirty="0">
                <a:latin typeface="Arial" pitchFamily="34" charset="0"/>
              </a:rPr>
              <a:t>RECORD_TYPE</a:t>
            </a:r>
          </a:p>
          <a:p>
            <a:pPr algn="l"/>
            <a:r>
              <a:rPr lang="en-GB" sz="800" b="1" dirty="0">
                <a:latin typeface="Arial" pitchFamily="34" charset="0"/>
              </a:rPr>
              <a:t>SWA_ORG_REF_NAMING</a:t>
            </a:r>
          </a:p>
          <a:p>
            <a:pPr algn="l"/>
            <a:r>
              <a:rPr lang="en-GB" sz="800" b="1" dirty="0">
                <a:latin typeface="Arial" pitchFamily="34" charset="0"/>
              </a:rPr>
              <a:t>STATE</a:t>
            </a:r>
          </a:p>
          <a:p>
            <a:pPr algn="l"/>
            <a:endParaRPr lang="en-GB" sz="800" b="1" dirty="0" smtClean="0">
              <a:solidFill>
                <a:srgbClr val="FF0000"/>
              </a:solidFill>
              <a:latin typeface="Arial" pitchFamily="34" charset="0"/>
            </a:endParaRPr>
          </a:p>
          <a:p>
            <a:pPr algn="l"/>
            <a:r>
              <a:rPr lang="en-GB" sz="800" b="1" dirty="0" smtClean="0">
                <a:latin typeface="Arial" pitchFamily="34" charset="0"/>
              </a:rPr>
              <a:t>STREET_SURFACE</a:t>
            </a:r>
            <a:endParaRPr lang="en-GB" sz="800" b="1" dirty="0">
              <a:latin typeface="Arial" pitchFamily="34" charset="0"/>
            </a:endParaRPr>
          </a:p>
          <a:p>
            <a:pPr algn="l"/>
            <a:r>
              <a:rPr lang="en-GB" sz="800" b="1" dirty="0">
                <a:solidFill>
                  <a:srgbClr val="FF0000"/>
                </a:solidFill>
                <a:latin typeface="Arial" pitchFamily="34" charset="0"/>
              </a:rPr>
              <a:t>STREET_CLASSIFICATION</a:t>
            </a:r>
          </a:p>
          <a:p>
            <a:pPr algn="l"/>
            <a:r>
              <a:rPr lang="en-GB" sz="800" b="1" dirty="0" smtClean="0">
                <a:latin typeface="Arial" pitchFamily="34" charset="0"/>
              </a:rPr>
              <a:t>VERSION</a:t>
            </a:r>
            <a:endParaRPr lang="en-GB" sz="800" b="1" dirty="0">
              <a:latin typeface="Arial" pitchFamily="34" charset="0"/>
            </a:endParaRPr>
          </a:p>
          <a:p>
            <a:pPr algn="l"/>
            <a:r>
              <a:rPr lang="en-GB" sz="800" b="1" dirty="0">
                <a:solidFill>
                  <a:srgbClr val="FFFFFF"/>
                </a:solidFill>
                <a:latin typeface="Arial" pitchFamily="34" charset="0"/>
              </a:rPr>
              <a:t>STREET_START_DATE</a:t>
            </a:r>
          </a:p>
          <a:p>
            <a:pPr algn="l"/>
            <a:r>
              <a:rPr lang="en-GB" sz="800" b="1" dirty="0">
                <a:solidFill>
                  <a:srgbClr val="FFFFFF"/>
                </a:solidFill>
                <a:latin typeface="Arial" pitchFamily="34" charset="0"/>
              </a:rPr>
              <a:t>STREET_END_DATE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RECORD_ENTRY_DATE</a:t>
            </a:r>
          </a:p>
          <a:p>
            <a:pPr algn="l"/>
            <a:r>
              <a:rPr lang="en-GB" sz="800" b="1" dirty="0">
                <a:latin typeface="Arial" pitchFamily="34" charset="0"/>
              </a:rPr>
              <a:t>STREET_START_X</a:t>
            </a:r>
          </a:p>
          <a:p>
            <a:pPr algn="l"/>
            <a:r>
              <a:rPr lang="en-GB" sz="800" b="1" dirty="0">
                <a:latin typeface="Arial" pitchFamily="34" charset="0"/>
              </a:rPr>
              <a:t>STREET_START_Y</a:t>
            </a:r>
          </a:p>
          <a:p>
            <a:pPr algn="l"/>
            <a:r>
              <a:rPr lang="en-GB" sz="800" b="1" dirty="0">
                <a:latin typeface="Arial" pitchFamily="34" charset="0"/>
              </a:rPr>
              <a:t>STREET_END_X</a:t>
            </a:r>
          </a:p>
          <a:p>
            <a:pPr algn="l"/>
            <a:r>
              <a:rPr lang="en-GB" sz="800" b="1" dirty="0">
                <a:latin typeface="Arial" pitchFamily="34" charset="0"/>
              </a:rPr>
              <a:t>STREET_END_Y</a:t>
            </a:r>
          </a:p>
          <a:p>
            <a:pPr algn="l"/>
            <a:r>
              <a:rPr lang="en-GB" sz="800" b="1" dirty="0">
                <a:latin typeface="Arial" pitchFamily="34" charset="0"/>
              </a:rPr>
              <a:t>STREET_TOLERANCE</a:t>
            </a:r>
          </a:p>
        </p:txBody>
      </p:sp>
      <p:sp>
        <p:nvSpPr>
          <p:cNvPr id="32779" name="Rectangle 11"/>
          <p:cNvSpPr>
            <a:spLocks noChangeArrowheads="1"/>
          </p:cNvSpPr>
          <p:nvPr/>
        </p:nvSpPr>
        <p:spPr bwMode="auto">
          <a:xfrm>
            <a:off x="6084888" y="3789363"/>
            <a:ext cx="1512887"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 Descriptor</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USRN</a:t>
            </a:r>
          </a:p>
          <a:p>
            <a:pPr algn="l"/>
            <a:r>
              <a:rPr lang="en-GB" sz="800" b="1" dirty="0">
                <a:latin typeface="Arial" pitchFamily="34" charset="0"/>
              </a:rPr>
              <a:t>STREET_DESCRIPTION</a:t>
            </a:r>
          </a:p>
          <a:p>
            <a:pPr algn="l"/>
            <a:r>
              <a:rPr lang="en-GB" sz="800" b="1" dirty="0">
                <a:latin typeface="Arial" pitchFamily="34" charset="0"/>
              </a:rPr>
              <a:t>LOCALITY_NAME</a:t>
            </a:r>
          </a:p>
          <a:p>
            <a:pPr algn="l"/>
            <a:r>
              <a:rPr lang="en-GB" sz="800" b="1" dirty="0">
                <a:latin typeface="Arial" pitchFamily="34" charset="0"/>
              </a:rPr>
              <a:t>TOWN_NAME</a:t>
            </a:r>
          </a:p>
          <a:p>
            <a:pPr algn="l"/>
            <a:r>
              <a:rPr lang="en-GB" sz="800" b="1" dirty="0" smtClean="0">
                <a:latin typeface="Arial" pitchFamily="34" charset="0"/>
              </a:rPr>
              <a:t>ADMINISTRATIVE_AREA</a:t>
            </a:r>
            <a:endParaRPr lang="en-GB" sz="800" b="1" dirty="0">
              <a:latin typeface="Arial" pitchFamily="34" charset="0"/>
            </a:endParaRPr>
          </a:p>
          <a:p>
            <a:pPr algn="l"/>
            <a:r>
              <a:rPr lang="en-GB" sz="800" b="1" dirty="0">
                <a:latin typeface="Arial" pitchFamily="34" charset="0"/>
              </a:rPr>
              <a:t>LANGUAGE</a:t>
            </a:r>
          </a:p>
        </p:txBody>
      </p:sp>
      <p:sp>
        <p:nvSpPr>
          <p:cNvPr id="32780" name="Text Box 12"/>
          <p:cNvSpPr txBox="1">
            <a:spLocks noChangeArrowheads="1"/>
          </p:cNvSpPr>
          <p:nvPr/>
        </p:nvSpPr>
        <p:spPr bwMode="auto">
          <a:xfrm>
            <a:off x="395288" y="5445696"/>
            <a:ext cx="8072437" cy="1151656"/>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algn="l" defTabSz="957263">
              <a:defRPr>
                <a:solidFill>
                  <a:schemeClr val="tx1"/>
                </a:solidFill>
                <a:latin typeface="Arial" pitchFamily="34" charset="0"/>
              </a:defRPr>
            </a:lvl1pPr>
            <a:lvl2pPr marL="479425" algn="l" defTabSz="957263">
              <a:defRPr>
                <a:solidFill>
                  <a:schemeClr val="tx1"/>
                </a:solidFill>
                <a:latin typeface="Arial" pitchFamily="34" charset="0"/>
              </a:defRPr>
            </a:lvl2pPr>
            <a:lvl3pPr marL="957263" algn="l" defTabSz="957263">
              <a:defRPr>
                <a:solidFill>
                  <a:schemeClr val="tx1"/>
                </a:solidFill>
                <a:latin typeface="Arial" pitchFamily="34" charset="0"/>
              </a:defRPr>
            </a:lvl3pPr>
            <a:lvl4pPr marL="1436688" algn="l" defTabSz="957263">
              <a:defRPr>
                <a:solidFill>
                  <a:schemeClr val="tx1"/>
                </a:solidFill>
                <a:latin typeface="Arial" pitchFamily="34" charset="0"/>
              </a:defRPr>
            </a:lvl4pPr>
            <a:lvl5pPr marL="1916113" algn="l" defTabSz="957263">
              <a:defRPr>
                <a:solidFill>
                  <a:schemeClr val="tx1"/>
                </a:solidFill>
                <a:latin typeface="Arial" pitchFamily="34" charset="0"/>
              </a:defRPr>
            </a:lvl5pPr>
            <a:lvl6pPr marL="2373313" defTabSz="957263" fontAlgn="base">
              <a:spcBef>
                <a:spcPct val="0"/>
              </a:spcBef>
              <a:spcAft>
                <a:spcPct val="0"/>
              </a:spcAft>
              <a:defRPr>
                <a:solidFill>
                  <a:schemeClr val="tx1"/>
                </a:solidFill>
                <a:latin typeface="Arial" pitchFamily="34" charset="0"/>
              </a:defRPr>
            </a:lvl6pPr>
            <a:lvl7pPr marL="2830513" defTabSz="957263" fontAlgn="base">
              <a:spcBef>
                <a:spcPct val="0"/>
              </a:spcBef>
              <a:spcAft>
                <a:spcPct val="0"/>
              </a:spcAft>
              <a:defRPr>
                <a:solidFill>
                  <a:schemeClr val="tx1"/>
                </a:solidFill>
                <a:latin typeface="Arial" pitchFamily="34" charset="0"/>
              </a:defRPr>
            </a:lvl7pPr>
            <a:lvl8pPr marL="3287713" defTabSz="957263" fontAlgn="base">
              <a:spcBef>
                <a:spcPct val="0"/>
              </a:spcBef>
              <a:spcAft>
                <a:spcPct val="0"/>
              </a:spcAft>
              <a:defRPr>
                <a:solidFill>
                  <a:schemeClr val="tx1"/>
                </a:solidFill>
                <a:latin typeface="Arial" pitchFamily="34" charset="0"/>
              </a:defRPr>
            </a:lvl8pPr>
            <a:lvl9pPr marL="3744913" defTabSz="957263" fontAlgn="base">
              <a:spcBef>
                <a:spcPct val="0"/>
              </a:spcBef>
              <a:spcAft>
                <a:spcPct val="0"/>
              </a:spcAft>
              <a:defRPr>
                <a:solidFill>
                  <a:schemeClr val="tx1"/>
                </a:solidFill>
                <a:latin typeface="Arial" pitchFamily="34" charset="0"/>
              </a:defRPr>
            </a:lvl9pPr>
          </a:lstStyle>
          <a:p>
            <a:r>
              <a:rPr lang="en-GB" sz="1800" dirty="0">
                <a:solidFill>
                  <a:srgbClr val="0000FF"/>
                </a:solidFill>
                <a:ea typeface="ＭＳ Ｐゴシック" pitchFamily="34" charset="-128"/>
              </a:rPr>
              <a:t>Each </a:t>
            </a:r>
            <a:r>
              <a:rPr lang="en-GB" sz="1800" dirty="0" smtClean="0">
                <a:solidFill>
                  <a:srgbClr val="0000FF"/>
                </a:solidFill>
                <a:ea typeface="ＭＳ Ｐゴシック" pitchFamily="34" charset="-128"/>
              </a:rPr>
              <a:t>Basic Land and Property Unit </a:t>
            </a:r>
            <a:r>
              <a:rPr lang="en-GB" sz="1800" dirty="0">
                <a:solidFill>
                  <a:srgbClr val="0000FF"/>
                </a:solidFill>
                <a:ea typeface="ＭＳ Ｐゴシック" pitchFamily="34" charset="-128"/>
              </a:rPr>
              <a:t>has one or </a:t>
            </a:r>
            <a:r>
              <a:rPr lang="en-GB" sz="1800" dirty="0" smtClean="0">
                <a:solidFill>
                  <a:srgbClr val="0000FF"/>
                </a:solidFill>
                <a:ea typeface="ＭＳ Ｐゴシック" pitchFamily="34" charset="-128"/>
              </a:rPr>
              <a:t>more </a:t>
            </a:r>
            <a:r>
              <a:rPr lang="en-GB" sz="1800" dirty="0">
                <a:solidFill>
                  <a:srgbClr val="0000FF"/>
                </a:solidFill>
                <a:ea typeface="ＭＳ Ｐゴシック" pitchFamily="34" charset="-128"/>
              </a:rPr>
              <a:t>classifications associated with it. This is a four-tier structure as illustrated above</a:t>
            </a:r>
            <a:r>
              <a:rPr lang="en-GB" sz="1800" dirty="0" smtClean="0">
                <a:solidFill>
                  <a:srgbClr val="0000FF"/>
                </a:solidFill>
                <a:ea typeface="ＭＳ Ｐゴシック" pitchFamily="34" charset="-128"/>
              </a:rPr>
              <a:t>.  Streets are also classified.</a:t>
            </a:r>
            <a:endParaRPr lang="en-GB" sz="1800" dirty="0">
              <a:solidFill>
                <a:srgbClr val="0000FF"/>
              </a:solidFill>
              <a:ea typeface="ＭＳ Ｐゴシック" pitchFamily="34" charset="-128"/>
            </a:endParaRPr>
          </a:p>
        </p:txBody>
      </p:sp>
      <p:sp>
        <p:nvSpPr>
          <p:cNvPr id="13" name="Rectangle 6"/>
          <p:cNvSpPr>
            <a:spLocks noChangeArrowheads="1"/>
          </p:cNvSpPr>
          <p:nvPr/>
        </p:nvSpPr>
        <p:spPr bwMode="auto">
          <a:xfrm>
            <a:off x="7740650" y="188913"/>
            <a:ext cx="1223963" cy="18002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APP X Ref</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r>
              <a:rPr lang="en-GB" sz="800" b="1" dirty="0">
                <a:latin typeface="Arial" pitchFamily="34" charset="0"/>
              </a:rPr>
              <a:t>CROSS_REFERENCE</a:t>
            </a:r>
            <a:endParaRPr lang="en-GB" sz="800" b="1" dirty="0" smtClean="0">
              <a:latin typeface="Arial" pitchFamily="34" charset="0"/>
            </a:endParaRPr>
          </a:p>
          <a:p>
            <a:pPr algn="l"/>
            <a:r>
              <a:rPr lang="en-GB" sz="800" b="1" dirty="0" smtClean="0">
                <a:latin typeface="Arial" pitchFamily="34" charset="0"/>
              </a:rPr>
              <a:t>VERSION </a:t>
            </a:r>
            <a:endParaRPr lang="en-GB" sz="800" b="1" dirty="0">
              <a:latin typeface="Arial" pitchFamily="34" charset="0"/>
            </a:endParaRPr>
          </a:p>
          <a:p>
            <a:pPr algn="l"/>
            <a:r>
              <a:rPr lang="en-GB" sz="800" b="1" dirty="0">
                <a:latin typeface="Arial" pitchFamily="34" charset="0"/>
              </a:rPr>
              <a:t>SOURCE</a:t>
            </a:r>
          </a:p>
        </p:txBody>
      </p:sp>
      <p:sp>
        <p:nvSpPr>
          <p:cNvPr id="14" name="Rectangle 7"/>
          <p:cNvSpPr>
            <a:spLocks noChangeArrowheads="1"/>
          </p:cNvSpPr>
          <p:nvPr/>
        </p:nvSpPr>
        <p:spPr bwMode="auto">
          <a:xfrm>
            <a:off x="2771105" y="3644428"/>
            <a:ext cx="1512863" cy="1728788"/>
          </a:xfrm>
          <a:prstGeom prst="rect">
            <a:avLst/>
          </a:prstGeom>
          <a:solidFill>
            <a:schemeClr val="accent1"/>
          </a:solidFill>
          <a:ln w="9525">
            <a:solidFill>
              <a:schemeClr val="tx1"/>
            </a:solidFill>
            <a:miter lim="800000"/>
            <a:headEnd/>
            <a:tailEnd/>
          </a:ln>
          <a:effectLst/>
          <a:extLst/>
        </p:spPr>
        <p:txBody>
          <a:bodyPr/>
          <a:lstStyle/>
          <a:p>
            <a:pPr algn="l">
              <a:spcBef>
                <a:spcPct val="30000"/>
              </a:spcBef>
              <a:buClr>
                <a:schemeClr val="tx1"/>
              </a:buClr>
            </a:pPr>
            <a:r>
              <a:rPr lang="en-GB" sz="800" b="1" dirty="0" smtClean="0">
                <a:solidFill>
                  <a:srgbClr val="FF0000"/>
                </a:solidFill>
                <a:latin typeface="Arial" pitchFamily="34" charset="0"/>
              </a:rPr>
              <a:t>CLASSIFICATION CODE</a:t>
            </a:r>
            <a:endParaRPr lang="en-GB" sz="800" b="1" dirty="0">
              <a:solidFill>
                <a:srgbClr val="FF0000"/>
              </a:solidFill>
              <a:latin typeface="Arial" pitchFamily="34" charset="0"/>
            </a:endParaRPr>
          </a:p>
          <a:p>
            <a:pPr algn="l">
              <a:spcBef>
                <a:spcPct val="30000"/>
              </a:spcBef>
              <a:buClr>
                <a:schemeClr val="tx1"/>
              </a:buClr>
            </a:pPr>
            <a:r>
              <a:rPr lang="en-GB" sz="900" dirty="0" smtClean="0">
                <a:solidFill>
                  <a:schemeClr val="hlink"/>
                </a:solidFill>
                <a:latin typeface="Arial" pitchFamily="34" charset="0"/>
              </a:rPr>
              <a:t>C</a:t>
            </a:r>
            <a:r>
              <a:rPr lang="en-GB" sz="900" dirty="0" smtClean="0">
                <a:solidFill>
                  <a:srgbClr val="FF00FF"/>
                </a:solidFill>
                <a:latin typeface="Arial" pitchFamily="34" charset="0"/>
              </a:rPr>
              <a:t>H</a:t>
            </a:r>
            <a:r>
              <a:rPr lang="en-GB" sz="900" dirty="0" smtClean="0">
                <a:solidFill>
                  <a:schemeClr val="folHlink"/>
                </a:solidFill>
                <a:latin typeface="Arial" pitchFamily="34" charset="0"/>
              </a:rPr>
              <a:t>01</a:t>
            </a:r>
            <a:r>
              <a:rPr lang="en-GB" sz="900" dirty="0" smtClean="0">
                <a:solidFill>
                  <a:srgbClr val="0000FF"/>
                </a:solidFill>
                <a:latin typeface="Arial" pitchFamily="34" charset="0"/>
              </a:rPr>
              <a:t>YH</a:t>
            </a:r>
            <a:endParaRPr lang="en-GB" sz="900" dirty="0">
              <a:solidFill>
                <a:srgbClr val="0000FF"/>
              </a:solidFill>
              <a:latin typeface="Arial" pitchFamily="34" charset="0"/>
            </a:endParaRPr>
          </a:p>
          <a:p>
            <a:pPr algn="l">
              <a:spcBef>
                <a:spcPct val="30000"/>
              </a:spcBef>
              <a:buClr>
                <a:schemeClr val="tx1"/>
              </a:buClr>
            </a:pPr>
            <a:r>
              <a:rPr lang="en-GB" sz="800" dirty="0" smtClean="0">
                <a:solidFill>
                  <a:schemeClr val="hlink"/>
                </a:solidFill>
                <a:latin typeface="Arial" pitchFamily="34" charset="0"/>
              </a:rPr>
              <a:t>C</a:t>
            </a:r>
            <a:r>
              <a:rPr lang="en-GB" sz="800" dirty="0" smtClean="0">
                <a:latin typeface="Arial" pitchFamily="34" charset="0"/>
              </a:rPr>
              <a:t> </a:t>
            </a:r>
            <a:r>
              <a:rPr lang="en-GB" sz="800" dirty="0">
                <a:latin typeface="Arial" pitchFamily="34" charset="0"/>
              </a:rPr>
              <a:t>- </a:t>
            </a:r>
            <a:r>
              <a:rPr lang="en-GB" sz="800" b="1" dirty="0">
                <a:latin typeface="Arial" pitchFamily="34" charset="0"/>
              </a:rPr>
              <a:t>Commercial</a:t>
            </a:r>
          </a:p>
          <a:p>
            <a:pPr algn="l">
              <a:spcBef>
                <a:spcPct val="30000"/>
              </a:spcBef>
              <a:buClr>
                <a:schemeClr val="tx1"/>
              </a:buClr>
            </a:pPr>
            <a:r>
              <a:rPr lang="en-GB" sz="800" dirty="0">
                <a:latin typeface="Arial" pitchFamily="34" charset="0"/>
              </a:rPr>
              <a:t>  </a:t>
            </a:r>
            <a:r>
              <a:rPr lang="en-GB" sz="800" dirty="0">
                <a:solidFill>
                  <a:srgbClr val="FF00FF"/>
                </a:solidFill>
                <a:latin typeface="Arial" pitchFamily="34" charset="0"/>
              </a:rPr>
              <a:t>H</a:t>
            </a:r>
            <a:r>
              <a:rPr lang="en-GB" sz="800" dirty="0">
                <a:latin typeface="Arial" pitchFamily="34" charset="0"/>
              </a:rPr>
              <a:t> - </a:t>
            </a:r>
            <a:r>
              <a:rPr lang="en-GB" sz="800" b="1" dirty="0" smtClean="0">
                <a:latin typeface="Arial" pitchFamily="34" charset="0"/>
              </a:rPr>
              <a:t>Hotel/Motel/</a:t>
            </a:r>
          </a:p>
          <a:p>
            <a:pPr algn="l">
              <a:spcBef>
                <a:spcPct val="30000"/>
              </a:spcBef>
              <a:buClr>
                <a:schemeClr val="tx1"/>
              </a:buClr>
            </a:pPr>
            <a:r>
              <a:rPr lang="en-GB" sz="800" dirty="0">
                <a:latin typeface="Arial" pitchFamily="34" charset="0"/>
              </a:rPr>
              <a:t> </a:t>
            </a:r>
            <a:r>
              <a:rPr lang="en-GB" sz="800" dirty="0" smtClean="0">
                <a:latin typeface="Arial" pitchFamily="34" charset="0"/>
              </a:rPr>
              <a:t>       </a:t>
            </a:r>
            <a:r>
              <a:rPr lang="en-GB" sz="800" b="1" dirty="0" smtClean="0">
                <a:latin typeface="Arial" pitchFamily="34" charset="0"/>
              </a:rPr>
              <a:t>Boarding/Guest </a:t>
            </a:r>
          </a:p>
          <a:p>
            <a:pPr algn="l">
              <a:spcBef>
                <a:spcPct val="30000"/>
              </a:spcBef>
              <a:buClr>
                <a:schemeClr val="tx1"/>
              </a:buClr>
            </a:pPr>
            <a:r>
              <a:rPr lang="en-GB" sz="800" b="1" dirty="0">
                <a:latin typeface="Arial" pitchFamily="34" charset="0"/>
              </a:rPr>
              <a:t> </a:t>
            </a:r>
            <a:r>
              <a:rPr lang="en-GB" sz="800" b="1" dirty="0" smtClean="0">
                <a:latin typeface="Arial" pitchFamily="34" charset="0"/>
              </a:rPr>
              <a:t>       House</a:t>
            </a:r>
            <a:endParaRPr lang="en-GB" sz="800" b="1" dirty="0">
              <a:latin typeface="Arial" pitchFamily="34" charset="0"/>
            </a:endParaRPr>
          </a:p>
          <a:p>
            <a:pPr algn="l">
              <a:spcBef>
                <a:spcPct val="30000"/>
              </a:spcBef>
              <a:buClr>
                <a:schemeClr val="tx1"/>
              </a:buClr>
            </a:pPr>
            <a:r>
              <a:rPr lang="en-GB" sz="800" dirty="0">
                <a:latin typeface="Arial" pitchFamily="34" charset="0"/>
              </a:rPr>
              <a:t>    </a:t>
            </a:r>
            <a:r>
              <a:rPr lang="en-GB" sz="800" dirty="0">
                <a:solidFill>
                  <a:schemeClr val="folHlink"/>
                </a:solidFill>
                <a:latin typeface="Arial" pitchFamily="34" charset="0"/>
              </a:rPr>
              <a:t>01</a:t>
            </a:r>
            <a:r>
              <a:rPr lang="en-GB" sz="800" dirty="0">
                <a:latin typeface="Arial" pitchFamily="34" charset="0"/>
              </a:rPr>
              <a:t> - </a:t>
            </a:r>
            <a:r>
              <a:rPr lang="en-GB" sz="800" b="1" dirty="0" smtClean="0">
                <a:latin typeface="Arial" pitchFamily="34" charset="0"/>
              </a:rPr>
              <a:t>Hostel</a:t>
            </a:r>
            <a:endParaRPr lang="en-GB" sz="800" b="1" dirty="0">
              <a:latin typeface="Arial" pitchFamily="34" charset="0"/>
            </a:endParaRPr>
          </a:p>
          <a:p>
            <a:pPr algn="l">
              <a:spcBef>
                <a:spcPct val="30000"/>
              </a:spcBef>
              <a:buClr>
                <a:schemeClr val="tx1"/>
              </a:buClr>
            </a:pPr>
            <a:r>
              <a:rPr lang="en-GB" sz="800" dirty="0">
                <a:latin typeface="Arial" pitchFamily="34" charset="0"/>
              </a:rPr>
              <a:t>      </a:t>
            </a:r>
            <a:r>
              <a:rPr lang="en-GB" sz="800" dirty="0">
                <a:solidFill>
                  <a:srgbClr val="0000FF"/>
                </a:solidFill>
                <a:latin typeface="Arial" pitchFamily="34" charset="0"/>
              </a:rPr>
              <a:t>YH</a:t>
            </a:r>
            <a:r>
              <a:rPr lang="en-GB" sz="800" dirty="0">
                <a:latin typeface="Arial" pitchFamily="34" charset="0"/>
              </a:rPr>
              <a:t> - </a:t>
            </a:r>
            <a:r>
              <a:rPr lang="en-GB" sz="800" b="1" dirty="0" smtClean="0">
                <a:latin typeface="Arial" pitchFamily="34" charset="0"/>
              </a:rPr>
              <a:t>Youth </a:t>
            </a:r>
            <a:r>
              <a:rPr lang="en-GB" sz="800" b="1" dirty="0">
                <a:latin typeface="Arial" pitchFamily="34" charset="0"/>
              </a:rPr>
              <a:t>Hostel</a:t>
            </a:r>
          </a:p>
        </p:txBody>
      </p:sp>
      <p:sp>
        <p:nvSpPr>
          <p:cNvPr id="17" name="Rectangle 7"/>
          <p:cNvSpPr>
            <a:spLocks noChangeArrowheads="1"/>
          </p:cNvSpPr>
          <p:nvPr/>
        </p:nvSpPr>
        <p:spPr bwMode="auto">
          <a:xfrm>
            <a:off x="6081402" y="980728"/>
            <a:ext cx="1514934" cy="2736850"/>
          </a:xfrm>
          <a:prstGeom prst="rect">
            <a:avLst/>
          </a:prstGeom>
          <a:solidFill>
            <a:schemeClr val="accent1"/>
          </a:solidFill>
          <a:ln w="9525">
            <a:solidFill>
              <a:schemeClr val="tx1"/>
            </a:solidFill>
            <a:miter lim="800000"/>
            <a:headEnd/>
            <a:tailEnd/>
          </a:ln>
          <a:effectLst/>
          <a:extLst/>
        </p:spPr>
        <p:txBody>
          <a:bodyPr/>
          <a:lstStyle/>
          <a:p>
            <a:pPr algn="l">
              <a:spcBef>
                <a:spcPct val="30000"/>
              </a:spcBef>
              <a:buClr>
                <a:schemeClr val="tx1"/>
              </a:buClr>
            </a:pPr>
            <a:r>
              <a:rPr lang="en-GB" sz="800" b="1" smtClean="0">
                <a:solidFill>
                  <a:srgbClr val="FF0000"/>
                </a:solidFill>
                <a:latin typeface="Arial" pitchFamily="34" charset="0"/>
              </a:rPr>
              <a:t>STREET CLASSIFICATION:</a:t>
            </a:r>
            <a:endParaRPr lang="en-GB" sz="800" b="1" dirty="0" smtClean="0">
              <a:solidFill>
                <a:srgbClr val="FF0000"/>
              </a:solidFill>
              <a:latin typeface="Arial" pitchFamily="34" charset="0"/>
            </a:endParaRPr>
          </a:p>
          <a:p>
            <a:pPr algn="l">
              <a:spcBef>
                <a:spcPct val="30000"/>
              </a:spcBef>
              <a:buClr>
                <a:schemeClr val="tx1"/>
              </a:buClr>
            </a:pPr>
            <a:endParaRPr lang="en-GB" sz="800" b="1" dirty="0" smtClean="0">
              <a:solidFill>
                <a:srgbClr val="FF0000"/>
              </a:solidFill>
              <a:latin typeface="Arial" pitchFamily="34" charset="0"/>
            </a:endParaRPr>
          </a:p>
          <a:p>
            <a:pPr algn="l">
              <a:spcBef>
                <a:spcPct val="30000"/>
              </a:spcBef>
              <a:buClr>
                <a:schemeClr val="tx1"/>
              </a:buClr>
            </a:pPr>
            <a:endParaRPr lang="en-GB" sz="800" b="1" dirty="0">
              <a:solidFill>
                <a:srgbClr val="FF0000"/>
              </a:solidFill>
              <a:latin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27178826"/>
              </p:ext>
            </p:extLst>
          </p:nvPr>
        </p:nvGraphicFramePr>
        <p:xfrm>
          <a:off x="6156176" y="1340768"/>
          <a:ext cx="1368153" cy="1999863"/>
        </p:xfrm>
        <a:graphic>
          <a:graphicData uri="http://schemas.openxmlformats.org/drawingml/2006/table">
            <a:tbl>
              <a:tblPr firstRow="1" bandRow="1">
                <a:tableStyleId>{5C22544A-7EE6-4342-B048-85BDC9FD1C3A}</a:tableStyleId>
              </a:tblPr>
              <a:tblGrid>
                <a:gridCol w="504057"/>
                <a:gridCol w="864096"/>
              </a:tblGrid>
              <a:tr h="232530">
                <a:tc>
                  <a:txBody>
                    <a:bodyPr/>
                    <a:lstStyle/>
                    <a:p>
                      <a:r>
                        <a:rPr lang="en-GB" sz="900" b="1" dirty="0" smtClean="0"/>
                        <a:t>Value</a:t>
                      </a:r>
                      <a:endParaRPr lang="en-GB" sz="900" b="1" dirty="0"/>
                    </a:p>
                  </a:txBody>
                  <a:tcPr/>
                </a:tc>
                <a:tc>
                  <a:txBody>
                    <a:bodyPr/>
                    <a:lstStyle/>
                    <a:p>
                      <a:r>
                        <a:rPr lang="en-GB" sz="900" b="1" dirty="0" smtClean="0"/>
                        <a:t>Description</a:t>
                      </a:r>
                      <a:endParaRPr lang="en-GB" sz="900" b="1" dirty="0"/>
                    </a:p>
                  </a:txBody>
                  <a:tcPr/>
                </a:tc>
              </a:tr>
              <a:tr h="345271">
                <a:tc>
                  <a:txBody>
                    <a:bodyPr/>
                    <a:lstStyle/>
                    <a:p>
                      <a:r>
                        <a:rPr lang="en-GB" sz="900" b="1" dirty="0" smtClean="0"/>
                        <a:t>4</a:t>
                      </a:r>
                      <a:endParaRPr lang="en-GB" sz="900" b="1" dirty="0"/>
                    </a:p>
                  </a:txBody>
                  <a:tcPr/>
                </a:tc>
                <a:tc>
                  <a:txBody>
                    <a:bodyPr/>
                    <a:lstStyle/>
                    <a:p>
                      <a:r>
                        <a:rPr lang="en-GB" sz="900" b="1" dirty="0" smtClean="0"/>
                        <a:t>Pedestrian</a:t>
                      </a:r>
                      <a:endParaRPr lang="en-GB" sz="900" b="1" dirty="0"/>
                    </a:p>
                  </a:txBody>
                  <a:tcPr/>
                </a:tc>
              </a:tr>
              <a:tr h="289725">
                <a:tc>
                  <a:txBody>
                    <a:bodyPr/>
                    <a:lstStyle/>
                    <a:p>
                      <a:r>
                        <a:rPr lang="en-GB" sz="900" b="1" dirty="0" smtClean="0"/>
                        <a:t>6</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Cycle</a:t>
                      </a:r>
                    </a:p>
                    <a:p>
                      <a:endParaRPr lang="en-GB" sz="900" b="1" dirty="0"/>
                    </a:p>
                  </a:txBody>
                  <a:tcPr/>
                </a:tc>
              </a:tr>
              <a:tr h="345271">
                <a:tc>
                  <a:txBody>
                    <a:bodyPr/>
                    <a:lstStyle/>
                    <a:p>
                      <a:r>
                        <a:rPr lang="en-GB" sz="900" b="1" dirty="0" smtClean="0"/>
                        <a:t>8</a:t>
                      </a:r>
                      <a:endParaRPr lang="en-GB" sz="900" b="1" dirty="0"/>
                    </a:p>
                  </a:txBody>
                  <a:tcPr/>
                </a:tc>
                <a:tc>
                  <a:txBody>
                    <a:bodyPr/>
                    <a:lstStyle/>
                    <a:p>
                      <a:r>
                        <a:rPr lang="en-GB" sz="900" b="1" dirty="0" smtClean="0"/>
                        <a:t>All vehicles</a:t>
                      </a:r>
                      <a:endParaRPr lang="en-GB" sz="900" b="1" dirty="0"/>
                    </a:p>
                  </a:txBody>
                  <a:tcPr/>
                </a:tc>
              </a:tr>
              <a:tr h="345271">
                <a:tc>
                  <a:txBody>
                    <a:bodyPr/>
                    <a:lstStyle/>
                    <a:p>
                      <a:r>
                        <a:rPr lang="en-GB" sz="900" b="1" dirty="0" smtClean="0"/>
                        <a:t>9</a:t>
                      </a:r>
                      <a:endParaRPr lang="en-GB" sz="900" b="1" dirty="0"/>
                    </a:p>
                  </a:txBody>
                  <a:tcPr/>
                </a:tc>
                <a:tc>
                  <a:txBody>
                    <a:bodyPr/>
                    <a:lstStyle/>
                    <a:p>
                      <a:r>
                        <a:rPr lang="en-GB" sz="900" b="1" dirty="0" smtClean="0"/>
                        <a:t>Restricted byway</a:t>
                      </a:r>
                      <a:endParaRPr lang="en-GB" sz="900" b="1" dirty="0"/>
                    </a:p>
                  </a:txBody>
                  <a:tcPr/>
                </a:tc>
              </a:tr>
              <a:tr h="345271">
                <a:tc>
                  <a:txBody>
                    <a:bodyPr/>
                    <a:lstStyle/>
                    <a:p>
                      <a:r>
                        <a:rPr lang="en-GB" sz="900" b="1" dirty="0" smtClean="0"/>
                        <a:t>10</a:t>
                      </a:r>
                      <a:endParaRPr lang="en-GB" sz="900" b="1" dirty="0"/>
                    </a:p>
                  </a:txBody>
                  <a:tcPr/>
                </a:tc>
                <a:tc>
                  <a:txBody>
                    <a:bodyPr/>
                    <a:lstStyle/>
                    <a:p>
                      <a:r>
                        <a:rPr lang="en-GB" sz="900" b="1" dirty="0" smtClean="0"/>
                        <a:t>Bridleway</a:t>
                      </a:r>
                      <a:endParaRPr lang="en-GB" sz="900" b="1" dirty="0"/>
                    </a:p>
                  </a:txBody>
                  <a:tcPr/>
                </a:tc>
              </a:tr>
            </a:tbl>
          </a:graphicData>
        </a:graphic>
      </p:graphicFrame>
    </p:spTree>
    <p:extLst>
      <p:ext uri="{BB962C8B-B14F-4D97-AF65-F5344CB8AC3E}">
        <p14:creationId xmlns:p14="http://schemas.microsoft.com/office/powerpoint/2010/main" val="1259354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9389" y="188913"/>
            <a:ext cx="7272932" cy="576262"/>
          </a:xfrm>
          <a:noFill/>
        </p:spPr>
        <p:txBody>
          <a:bodyPr/>
          <a:lstStyle/>
          <a:p>
            <a:r>
              <a:rPr lang="en-GB" dirty="0" smtClean="0"/>
              <a:t>Address filters – </a:t>
            </a:r>
            <a:r>
              <a:rPr lang="en-GB" dirty="0" smtClean="0">
                <a:solidFill>
                  <a:srgbClr val="FF0000"/>
                </a:solidFill>
              </a:rPr>
              <a:t>State/Status</a:t>
            </a:r>
            <a:endParaRPr lang="en-GB" dirty="0">
              <a:solidFill>
                <a:srgbClr val="FF0000"/>
              </a:solidFill>
            </a:endParaRPr>
          </a:p>
        </p:txBody>
      </p:sp>
      <p:sp>
        <p:nvSpPr>
          <p:cNvPr id="32771" name="Rectangle 3"/>
          <p:cNvSpPr>
            <a:spLocks noChangeArrowheads="1"/>
          </p:cNvSpPr>
          <p:nvPr/>
        </p:nvSpPr>
        <p:spPr bwMode="auto">
          <a:xfrm>
            <a:off x="2771775" y="981075"/>
            <a:ext cx="1512888" cy="25923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BLPU</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0000"/>
                </a:solidFill>
                <a:latin typeface="Arial" pitchFamily="34" charset="0"/>
              </a:rPr>
              <a:t>LOGICAL_STATUS</a:t>
            </a:r>
          </a:p>
          <a:p>
            <a:pPr algn="l"/>
            <a:r>
              <a:rPr lang="en-GB" sz="800" b="1" dirty="0" smtClean="0">
                <a:solidFill>
                  <a:srgbClr val="FF0000"/>
                </a:solidFill>
                <a:latin typeface="Arial" pitchFamily="34" charset="0"/>
              </a:rPr>
              <a:t>BLPU_STATE (optional)</a:t>
            </a:r>
            <a:endParaRPr lang="en-GB" sz="800" b="1" dirty="0">
              <a:solidFill>
                <a:srgbClr val="FF0000"/>
              </a:solidFill>
              <a:latin typeface="Arial" pitchFamily="34" charset="0"/>
            </a:endParaRPr>
          </a:p>
          <a:p>
            <a:pPr algn="l"/>
            <a:r>
              <a:rPr lang="en-GB" sz="800" b="1" dirty="0">
                <a:solidFill>
                  <a:srgbClr val="FFFFFF"/>
                </a:solidFill>
                <a:latin typeface="Arial" pitchFamily="34" charset="0"/>
              </a:rPr>
              <a:t>BLPU_STATE_DATE</a:t>
            </a:r>
          </a:p>
          <a:p>
            <a:pPr algn="l"/>
            <a:r>
              <a:rPr lang="en-GB" sz="800" b="1" dirty="0">
                <a:solidFill>
                  <a:srgbClr val="FFFFFF"/>
                </a:solidFill>
                <a:latin typeface="Arial" pitchFamily="34" charset="0"/>
              </a:rPr>
              <a:t>PARENT_UPRN</a:t>
            </a:r>
          </a:p>
          <a:p>
            <a:pPr algn="l"/>
            <a:r>
              <a:rPr lang="en-GB" sz="800" b="1" dirty="0">
                <a:latin typeface="Arial" pitchFamily="34" charset="0"/>
              </a:rPr>
              <a:t>X_COORDINATE</a:t>
            </a:r>
          </a:p>
          <a:p>
            <a:pPr algn="l"/>
            <a:r>
              <a:rPr lang="en-GB" sz="800" b="1" dirty="0">
                <a:latin typeface="Arial" pitchFamily="34" charset="0"/>
              </a:rPr>
              <a:t>Y_COORDINATE</a:t>
            </a:r>
          </a:p>
          <a:p>
            <a:pPr algn="l"/>
            <a:r>
              <a:rPr lang="en-GB" sz="800" b="1" dirty="0">
                <a:latin typeface="Arial" pitchFamily="34" charset="0"/>
              </a:rPr>
              <a:t>RPC</a:t>
            </a:r>
          </a:p>
          <a:p>
            <a:pPr algn="l"/>
            <a:r>
              <a:rPr lang="en-GB" sz="800" b="1" dirty="0">
                <a:latin typeface="Arial" pitchFamily="34" charset="0"/>
              </a:rPr>
              <a:t>LOCAL_CUSTODIAN_CODE</a:t>
            </a:r>
          </a:p>
          <a:p>
            <a:pPr algn="l"/>
            <a:endParaRPr lang="en-GB" sz="800" b="1" dirty="0" smtClean="0">
              <a:solidFill>
                <a:srgbClr val="FF0000"/>
              </a:solidFill>
              <a:latin typeface="Arial" pitchFamily="34" charset="0"/>
            </a:endParaRPr>
          </a:p>
          <a:p>
            <a:pPr algn="l"/>
            <a:endParaRPr lang="en-GB" sz="800" b="1" dirty="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a:solidFill>
                <a:srgbClr val="FF0000"/>
              </a:solidFill>
              <a:latin typeface="Arial" pitchFamily="34" charset="0"/>
            </a:endParaRPr>
          </a:p>
          <a:p>
            <a:pPr algn="l"/>
            <a:r>
              <a:rPr lang="en-GB" sz="800" b="1" dirty="0" smtClean="0">
                <a:latin typeface="Arial" pitchFamily="34" charset="0"/>
              </a:rPr>
              <a:t>POSTAL_ADDRESS</a:t>
            </a:r>
            <a:endParaRPr lang="en-GB" sz="800" b="1" dirty="0">
              <a:latin typeface="Arial" pitchFamily="34" charset="0"/>
            </a:endParaRPr>
          </a:p>
          <a:p>
            <a:pPr algn="l"/>
            <a:r>
              <a:rPr lang="en-GB" sz="800" b="1" dirty="0">
                <a:latin typeface="Arial" pitchFamily="34" charset="0"/>
              </a:rPr>
              <a:t>POSTCODE_LOCATOR</a:t>
            </a:r>
          </a:p>
          <a:p>
            <a:pPr algn="l"/>
            <a:r>
              <a:rPr lang="en-GB" sz="800" b="1" dirty="0">
                <a:latin typeface="Arial" pitchFamily="34" charset="0"/>
              </a:rPr>
              <a:t>MULTI_OCC_COUNT</a:t>
            </a:r>
          </a:p>
        </p:txBody>
      </p:sp>
      <p:sp>
        <p:nvSpPr>
          <p:cNvPr id="32772" name="Rectangle 4"/>
          <p:cNvSpPr>
            <a:spLocks noChangeArrowheads="1"/>
          </p:cNvSpPr>
          <p:nvPr/>
        </p:nvSpPr>
        <p:spPr bwMode="auto">
          <a:xfrm>
            <a:off x="4427538" y="981075"/>
            <a:ext cx="1511300" cy="34575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LPI</a:t>
            </a:r>
          </a:p>
          <a:p>
            <a:pPr algn="l"/>
            <a:endParaRPr lang="en-GB" sz="400" b="1" u="sng" dirty="0">
              <a:solidFill>
                <a:srgbClr val="0000FF"/>
              </a:solidFill>
              <a:latin typeface="Arial" pitchFamily="34" charset="0"/>
            </a:endParaRPr>
          </a:p>
          <a:p>
            <a:pPr algn="l"/>
            <a:r>
              <a:rPr lang="en-GB" sz="800" b="1" dirty="0" smtClean="0">
                <a:solidFill>
                  <a:srgbClr val="FFFFFF"/>
                </a:solidFill>
                <a:latin typeface="Arial" pitchFamily="34" charset="0"/>
              </a:rPr>
              <a:t>RECORD_IDENTIFIER</a:t>
            </a:r>
          </a:p>
          <a:p>
            <a:pPr algn="l"/>
            <a:r>
              <a:rPr lang="en-GB" sz="800" b="1" dirty="0" smtClean="0">
                <a:solidFill>
                  <a:srgbClr val="FFFFFF"/>
                </a:solidFill>
                <a:latin typeface="Arial" pitchFamily="34" charset="0"/>
              </a:rPr>
              <a:t>CHANGE_TYPE</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LPI_KEY</a:t>
            </a:r>
          </a:p>
          <a:p>
            <a:pPr algn="l"/>
            <a:r>
              <a:rPr lang="en-GB" sz="800" b="1" dirty="0">
                <a:latin typeface="Arial" pitchFamily="34" charset="0"/>
              </a:rPr>
              <a:t>LANGUAGE</a:t>
            </a:r>
          </a:p>
          <a:p>
            <a:pPr algn="l"/>
            <a:r>
              <a:rPr lang="en-GB" sz="800" b="1" dirty="0">
                <a:solidFill>
                  <a:srgbClr val="FF0000"/>
                </a:solidFill>
                <a:latin typeface="Arial" pitchFamily="34" charset="0"/>
              </a:rPr>
              <a:t>LOGICAL_STATUS</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a:p>
            <a:pPr algn="l"/>
            <a:r>
              <a:rPr lang="en-GB" sz="800" b="1" dirty="0">
                <a:latin typeface="Arial" pitchFamily="34" charset="0"/>
              </a:rPr>
              <a:t>SAO_START_NUMBER</a:t>
            </a:r>
          </a:p>
          <a:p>
            <a:pPr algn="l"/>
            <a:r>
              <a:rPr lang="en-GB" sz="800" b="1" dirty="0">
                <a:latin typeface="Arial" pitchFamily="34" charset="0"/>
              </a:rPr>
              <a:t>SAO_START_SUFFIX</a:t>
            </a:r>
          </a:p>
          <a:p>
            <a:pPr algn="l"/>
            <a:r>
              <a:rPr lang="en-GB" sz="800" b="1" dirty="0">
                <a:latin typeface="Arial" pitchFamily="34" charset="0"/>
              </a:rPr>
              <a:t>SAO_END_NUMBER</a:t>
            </a:r>
          </a:p>
          <a:p>
            <a:pPr algn="l"/>
            <a:r>
              <a:rPr lang="en-GB" sz="800" b="1" dirty="0">
                <a:latin typeface="Arial" pitchFamily="34" charset="0"/>
              </a:rPr>
              <a:t>SAO_END_SUFFIX</a:t>
            </a:r>
          </a:p>
          <a:p>
            <a:pPr algn="l"/>
            <a:r>
              <a:rPr lang="en-GB" sz="800" b="1" dirty="0">
                <a:latin typeface="Arial" pitchFamily="34" charset="0"/>
              </a:rPr>
              <a:t>SAO_TEXT</a:t>
            </a:r>
          </a:p>
          <a:p>
            <a:pPr algn="l"/>
            <a:r>
              <a:rPr lang="en-GB" sz="800" b="1" dirty="0">
                <a:latin typeface="Arial" pitchFamily="34" charset="0"/>
              </a:rPr>
              <a:t>PAO_START_NUMBER</a:t>
            </a:r>
          </a:p>
          <a:p>
            <a:pPr algn="l"/>
            <a:r>
              <a:rPr lang="en-GB" sz="800" b="1" dirty="0">
                <a:latin typeface="Arial" pitchFamily="34" charset="0"/>
              </a:rPr>
              <a:t>PAO_START_SUFFIX</a:t>
            </a:r>
          </a:p>
          <a:p>
            <a:pPr algn="l"/>
            <a:r>
              <a:rPr lang="en-GB" sz="800" b="1" dirty="0">
                <a:latin typeface="Arial" pitchFamily="34" charset="0"/>
              </a:rPr>
              <a:t>PAO_END_NUMBER</a:t>
            </a:r>
          </a:p>
          <a:p>
            <a:pPr algn="l"/>
            <a:r>
              <a:rPr lang="en-GB" sz="800" b="1" dirty="0">
                <a:latin typeface="Arial" pitchFamily="34" charset="0"/>
              </a:rPr>
              <a:t>PAO_END_SUFFIX</a:t>
            </a:r>
          </a:p>
          <a:p>
            <a:pPr algn="l"/>
            <a:r>
              <a:rPr lang="en-GB" sz="800" b="1" dirty="0">
                <a:latin typeface="Arial" pitchFamily="34" charset="0"/>
              </a:rPr>
              <a:t>PAO_TEXT</a:t>
            </a:r>
          </a:p>
          <a:p>
            <a:pPr algn="l"/>
            <a:r>
              <a:rPr lang="en-GB" sz="800" b="1" dirty="0">
                <a:solidFill>
                  <a:srgbClr val="FFFFFF"/>
                </a:solidFill>
                <a:latin typeface="Arial" pitchFamily="34" charset="0"/>
              </a:rPr>
              <a:t>USRN</a:t>
            </a:r>
          </a:p>
          <a:p>
            <a:pPr algn="l"/>
            <a:r>
              <a:rPr lang="en-GB" sz="800" b="1" dirty="0">
                <a:latin typeface="Arial" pitchFamily="34" charset="0"/>
              </a:rPr>
              <a:t>USRN_MATCH_INDICATOR</a:t>
            </a:r>
          </a:p>
          <a:p>
            <a:pPr algn="l"/>
            <a:r>
              <a:rPr lang="en-GB" sz="800" b="1" dirty="0">
                <a:latin typeface="Arial" pitchFamily="34" charset="0"/>
              </a:rPr>
              <a:t>AREA_NAME</a:t>
            </a:r>
          </a:p>
          <a:p>
            <a:pPr algn="l"/>
            <a:r>
              <a:rPr lang="en-GB" sz="800" b="1" dirty="0">
                <a:latin typeface="Arial" pitchFamily="34" charset="0"/>
              </a:rPr>
              <a:t>LEVEL</a:t>
            </a:r>
          </a:p>
          <a:p>
            <a:pPr algn="l"/>
            <a:r>
              <a:rPr lang="en-GB" sz="800" b="1" dirty="0">
                <a:solidFill>
                  <a:srgbClr val="FF0000"/>
                </a:solidFill>
                <a:latin typeface="Arial" pitchFamily="34" charset="0"/>
              </a:rPr>
              <a:t>OFFICIAL_FLAG</a:t>
            </a:r>
          </a:p>
        </p:txBody>
      </p:sp>
      <p:sp>
        <p:nvSpPr>
          <p:cNvPr id="32773"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pitchFamily="34" charset="0"/>
              </a:rPr>
              <a:t>Delivery Point Address</a:t>
            </a:r>
          </a:p>
          <a:p>
            <a:pPr algn="l"/>
            <a:endParaRPr lang="en-GB" sz="400" b="1" u="sng">
              <a:solidFill>
                <a:srgbClr val="0000FF"/>
              </a:solidFill>
              <a:latin typeface="Arial" pitchFamily="34" charset="0"/>
            </a:endParaRPr>
          </a:p>
          <a:p>
            <a:pPr algn="l"/>
            <a:r>
              <a:rPr lang="en-GB" sz="800" b="1">
                <a:solidFill>
                  <a:srgbClr val="FFFFFF"/>
                </a:solidFill>
                <a:latin typeface="Arial" pitchFamily="34" charset="0"/>
              </a:rPr>
              <a:t>RECORD_IDENTIFIER</a:t>
            </a:r>
          </a:p>
          <a:p>
            <a:pPr algn="l"/>
            <a:r>
              <a:rPr lang="en-GB" sz="800" b="1">
                <a:solidFill>
                  <a:srgbClr val="FFFFFF"/>
                </a:solidFill>
                <a:latin typeface="Arial" pitchFamily="34" charset="0"/>
              </a:rPr>
              <a:t>CHANGE_TYPE</a:t>
            </a:r>
          </a:p>
          <a:p>
            <a:pPr algn="l"/>
            <a:r>
              <a:rPr lang="en-GB" sz="800" b="1">
                <a:solidFill>
                  <a:srgbClr val="FFFFFF"/>
                </a:solidFill>
                <a:latin typeface="Arial" pitchFamily="34" charset="0"/>
              </a:rPr>
              <a:t>PRO_ORDER</a:t>
            </a:r>
          </a:p>
          <a:p>
            <a:pPr algn="l"/>
            <a:r>
              <a:rPr lang="en-GB" sz="800" b="1">
                <a:solidFill>
                  <a:srgbClr val="FFFFFF"/>
                </a:solidFill>
                <a:latin typeface="Arial" pitchFamily="34" charset="0"/>
              </a:rPr>
              <a:t>UPRN</a:t>
            </a:r>
          </a:p>
          <a:p>
            <a:pPr algn="l"/>
            <a:r>
              <a:rPr lang="en-GB" sz="800" b="1">
                <a:solidFill>
                  <a:srgbClr val="FFFFFF"/>
                </a:solidFill>
                <a:latin typeface="Arial" pitchFamily="34" charset="0"/>
              </a:rPr>
              <a:t>PARENT_ADDRESSABLE_UPRN</a:t>
            </a:r>
          </a:p>
          <a:p>
            <a:pPr algn="l"/>
            <a:r>
              <a:rPr lang="en-GB" sz="800" b="1">
                <a:solidFill>
                  <a:srgbClr val="FFFFFF"/>
                </a:solidFill>
                <a:latin typeface="Arial" pitchFamily="34" charset="0"/>
              </a:rPr>
              <a:t>RM_UDPRN</a:t>
            </a:r>
          </a:p>
          <a:p>
            <a:pPr algn="l"/>
            <a:r>
              <a:rPr lang="en-GB" sz="800" b="1">
                <a:latin typeface="Arial" pitchFamily="34" charset="0"/>
              </a:rPr>
              <a:t>ORGANISATION_NAME</a:t>
            </a:r>
          </a:p>
          <a:p>
            <a:pPr algn="l"/>
            <a:r>
              <a:rPr lang="en-GB" sz="800" b="1">
                <a:latin typeface="Arial" pitchFamily="34" charset="0"/>
              </a:rPr>
              <a:t>DEPARTMENT_NAME</a:t>
            </a:r>
          </a:p>
          <a:p>
            <a:pPr algn="l"/>
            <a:r>
              <a:rPr lang="en-GB" sz="800" b="1">
                <a:latin typeface="Arial" pitchFamily="34" charset="0"/>
              </a:rPr>
              <a:t>SUB_BUILDING_NAME</a:t>
            </a:r>
          </a:p>
          <a:p>
            <a:pPr algn="l"/>
            <a:r>
              <a:rPr lang="en-GB" sz="800" b="1">
                <a:latin typeface="Arial" pitchFamily="34" charset="0"/>
              </a:rPr>
              <a:t>BUILDING_NAME</a:t>
            </a:r>
          </a:p>
          <a:p>
            <a:pPr algn="l"/>
            <a:r>
              <a:rPr lang="en-GB" sz="800" b="1">
                <a:latin typeface="Arial" pitchFamily="34" charset="0"/>
              </a:rPr>
              <a:t>BUILDING_NUMBER</a:t>
            </a:r>
          </a:p>
          <a:p>
            <a:pPr algn="l"/>
            <a:r>
              <a:rPr lang="en-GB" sz="800" b="1">
                <a:latin typeface="Arial" pitchFamily="34" charset="0"/>
              </a:rPr>
              <a:t>DEPENDENT_THOROUGHFARE_NAME</a:t>
            </a:r>
          </a:p>
          <a:p>
            <a:pPr algn="l"/>
            <a:r>
              <a:rPr lang="en-GB" sz="800" b="1">
                <a:latin typeface="Arial" pitchFamily="34" charset="0"/>
              </a:rPr>
              <a:t>THROUGHFARE_NAME</a:t>
            </a:r>
          </a:p>
          <a:p>
            <a:pPr algn="l"/>
            <a:r>
              <a:rPr lang="en-GB" sz="800" b="1">
                <a:latin typeface="Arial" pitchFamily="34" charset="0"/>
              </a:rPr>
              <a:t>DOUBLE_DEPENDENT_LOCALITY</a:t>
            </a:r>
          </a:p>
          <a:p>
            <a:pPr algn="l"/>
            <a:r>
              <a:rPr lang="en-GB" sz="800" b="1">
                <a:latin typeface="Arial" pitchFamily="34" charset="0"/>
              </a:rPr>
              <a:t>DEPENDENT_LOCALITY</a:t>
            </a:r>
          </a:p>
          <a:p>
            <a:pPr algn="l"/>
            <a:r>
              <a:rPr lang="en-GB" sz="800" b="1">
                <a:latin typeface="Arial" pitchFamily="34" charset="0"/>
              </a:rPr>
              <a:t>POST_TOWN</a:t>
            </a:r>
          </a:p>
          <a:p>
            <a:pPr algn="l"/>
            <a:r>
              <a:rPr lang="en-GB" sz="800" b="1">
                <a:latin typeface="Arial" pitchFamily="34" charset="0"/>
              </a:rPr>
              <a:t>POSTCODE</a:t>
            </a:r>
          </a:p>
          <a:p>
            <a:pPr algn="l"/>
            <a:r>
              <a:rPr lang="en-GB" sz="800" b="1">
                <a:latin typeface="Arial" pitchFamily="34" charset="0"/>
              </a:rPr>
              <a:t>POSTCODE_TYPE</a:t>
            </a:r>
          </a:p>
          <a:p>
            <a:pPr algn="l"/>
            <a:r>
              <a:rPr lang="en-GB" sz="800" b="1">
                <a:latin typeface="Arial" pitchFamily="34" charset="0"/>
              </a:rPr>
              <a:t>WELSH_DEPENDENT_THOROUGHFARE_NAME</a:t>
            </a:r>
          </a:p>
          <a:p>
            <a:pPr algn="l"/>
            <a:r>
              <a:rPr lang="en-GB" sz="800" b="1">
                <a:latin typeface="Arial" pitchFamily="34" charset="0"/>
              </a:rPr>
              <a:t>WELSH_THOROUGHFARE_NAME</a:t>
            </a:r>
          </a:p>
          <a:p>
            <a:pPr algn="l"/>
            <a:r>
              <a:rPr lang="en-GB" sz="800" b="1">
                <a:latin typeface="Arial" pitchFamily="34" charset="0"/>
              </a:rPr>
              <a:t>WELSH_DOUBLE_DEPENDENT_LOCALITY</a:t>
            </a:r>
          </a:p>
          <a:p>
            <a:pPr algn="l"/>
            <a:r>
              <a:rPr lang="en-GB" sz="800" b="1">
                <a:latin typeface="Arial" pitchFamily="34" charset="0"/>
              </a:rPr>
              <a:t>WELSH_DEPENDENT_LOCALITY</a:t>
            </a:r>
          </a:p>
          <a:p>
            <a:pPr algn="l"/>
            <a:r>
              <a:rPr lang="en-GB" sz="800" b="1">
                <a:latin typeface="Arial" pitchFamily="34" charset="0"/>
              </a:rPr>
              <a:t>WELSH_POST_TOWN</a:t>
            </a:r>
          </a:p>
          <a:p>
            <a:pPr algn="l"/>
            <a:r>
              <a:rPr lang="en-GB" sz="800" b="1">
                <a:latin typeface="Arial" pitchFamily="34" charset="0"/>
              </a:rPr>
              <a:t>RM_PO_BOX_NUMBER</a:t>
            </a:r>
          </a:p>
          <a:p>
            <a:pPr algn="l"/>
            <a:r>
              <a:rPr lang="en-GB" sz="800" b="1">
                <a:solidFill>
                  <a:srgbClr val="FFFFFF"/>
                </a:solidFill>
                <a:latin typeface="Arial" pitchFamily="34" charset="0"/>
              </a:rPr>
              <a:t>RM_PROCESS_DATE</a:t>
            </a:r>
          </a:p>
          <a:p>
            <a:pPr algn="l"/>
            <a:r>
              <a:rPr lang="en-GB" sz="800" b="1">
                <a:solidFill>
                  <a:srgbClr val="FFFFFF"/>
                </a:solidFill>
                <a:latin typeface="Arial" pitchFamily="34" charset="0"/>
              </a:rPr>
              <a:t>START_DATE</a:t>
            </a:r>
          </a:p>
          <a:p>
            <a:pPr algn="l"/>
            <a:r>
              <a:rPr lang="en-GB" sz="800" b="1">
                <a:solidFill>
                  <a:srgbClr val="FFFFFF"/>
                </a:solidFill>
                <a:latin typeface="Arial" pitchFamily="34" charset="0"/>
              </a:rPr>
              <a:t>END_DATE</a:t>
            </a:r>
          </a:p>
          <a:p>
            <a:pPr algn="l"/>
            <a:r>
              <a:rPr lang="en-GB" sz="800" b="1">
                <a:solidFill>
                  <a:srgbClr val="FFFFFF"/>
                </a:solidFill>
                <a:latin typeface="Arial" pitchFamily="34" charset="0"/>
              </a:rPr>
              <a:t>LAST_UPDATE_DATE</a:t>
            </a:r>
          </a:p>
          <a:p>
            <a:pPr algn="l"/>
            <a:r>
              <a:rPr lang="en-GB" sz="800" b="1">
                <a:solidFill>
                  <a:srgbClr val="FFFFFF"/>
                </a:solidFill>
                <a:latin typeface="Arial" pitchFamily="34" charset="0"/>
              </a:rPr>
              <a:t>ENTRY_DATE</a:t>
            </a:r>
          </a:p>
        </p:txBody>
      </p:sp>
      <p:sp>
        <p:nvSpPr>
          <p:cNvPr id="32775" name="Rectangle 7"/>
          <p:cNvSpPr>
            <a:spLocks noChangeArrowheads="1"/>
          </p:cNvSpPr>
          <p:nvPr/>
        </p:nvSpPr>
        <p:spPr bwMode="auto">
          <a:xfrm>
            <a:off x="7740650" y="2062163"/>
            <a:ext cx="1225550" cy="16557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Organisation</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ORG_KEY</a:t>
            </a:r>
          </a:p>
          <a:p>
            <a:pPr algn="l"/>
            <a:r>
              <a:rPr lang="en-GB" sz="800" b="1" dirty="0">
                <a:latin typeface="Arial" pitchFamily="34" charset="0"/>
              </a:rPr>
              <a:t>ORGANISATION</a:t>
            </a:r>
          </a:p>
          <a:p>
            <a:pPr algn="l"/>
            <a:r>
              <a:rPr lang="en-GB" sz="800" b="1" dirty="0">
                <a:latin typeface="Arial" pitchFamily="34" charset="0"/>
              </a:rPr>
              <a:t>LEGAL_NAME</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p:txBody>
      </p:sp>
      <p:sp>
        <p:nvSpPr>
          <p:cNvPr id="32778" name="Rectangle 10"/>
          <p:cNvSpPr>
            <a:spLocks noChangeArrowheads="1"/>
          </p:cNvSpPr>
          <p:nvPr/>
        </p:nvSpPr>
        <p:spPr bwMode="auto">
          <a:xfrm>
            <a:off x="6084888" y="981075"/>
            <a:ext cx="1511300" cy="2736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USRN</a:t>
            </a:r>
          </a:p>
          <a:p>
            <a:pPr algn="l"/>
            <a:r>
              <a:rPr lang="en-GB" sz="800" b="1" dirty="0">
                <a:latin typeface="Arial" pitchFamily="34" charset="0"/>
              </a:rPr>
              <a:t>RECORD_TYPE</a:t>
            </a:r>
          </a:p>
          <a:p>
            <a:pPr algn="l"/>
            <a:r>
              <a:rPr lang="en-GB" sz="800" b="1" dirty="0">
                <a:latin typeface="Arial" pitchFamily="34" charset="0"/>
              </a:rPr>
              <a:t>SWA_ORG_REF_NAMING</a:t>
            </a:r>
          </a:p>
          <a:p>
            <a:pPr algn="l"/>
            <a:r>
              <a:rPr lang="en-GB" sz="800" b="1" dirty="0">
                <a:solidFill>
                  <a:srgbClr val="FF0000"/>
                </a:solidFill>
                <a:latin typeface="Arial" pitchFamily="34" charset="0"/>
              </a:rPr>
              <a:t>STATE</a:t>
            </a:r>
          </a:p>
          <a:p>
            <a:pPr algn="l"/>
            <a:endParaRPr lang="en-GB" sz="800" b="1" dirty="0" smtClean="0">
              <a:solidFill>
                <a:srgbClr val="FF0000"/>
              </a:solidFill>
              <a:latin typeface="Arial" pitchFamily="34" charset="0"/>
            </a:endParaRPr>
          </a:p>
          <a:p>
            <a:pPr algn="l"/>
            <a:r>
              <a:rPr lang="en-GB" sz="800" b="1" dirty="0" smtClean="0">
                <a:solidFill>
                  <a:srgbClr val="FF0000"/>
                </a:solidFill>
                <a:latin typeface="Arial" pitchFamily="34" charset="0"/>
              </a:rPr>
              <a:t>STREET_SURFACE</a:t>
            </a:r>
            <a:endParaRPr lang="en-GB" sz="800" b="1" dirty="0">
              <a:solidFill>
                <a:srgbClr val="FF0000"/>
              </a:solidFill>
              <a:latin typeface="Arial" pitchFamily="34" charset="0"/>
            </a:endParaRPr>
          </a:p>
          <a:p>
            <a:pPr algn="l"/>
            <a:endParaRPr lang="en-GB" sz="800" b="1" dirty="0" smtClean="0">
              <a:solidFill>
                <a:srgbClr val="FF0000"/>
              </a:solidFill>
              <a:latin typeface="Arial" pitchFamily="34" charset="0"/>
            </a:endParaRPr>
          </a:p>
          <a:p>
            <a:pPr algn="l"/>
            <a:r>
              <a:rPr lang="en-GB" sz="800" b="1" dirty="0">
                <a:solidFill>
                  <a:srgbClr val="FF0000"/>
                </a:solidFill>
                <a:latin typeface="Arial" pitchFamily="34" charset="0"/>
              </a:rPr>
              <a:t>VERSION </a:t>
            </a:r>
          </a:p>
          <a:p>
            <a:pPr algn="l"/>
            <a:r>
              <a:rPr lang="en-GB" sz="800" b="1" dirty="0">
                <a:solidFill>
                  <a:srgbClr val="FFFFFF"/>
                </a:solidFill>
                <a:latin typeface="Arial" pitchFamily="34" charset="0"/>
              </a:rPr>
              <a:t>STREET_START_DATE</a:t>
            </a:r>
          </a:p>
          <a:p>
            <a:pPr algn="l"/>
            <a:r>
              <a:rPr lang="en-GB" sz="800" b="1" dirty="0">
                <a:solidFill>
                  <a:srgbClr val="FFFFFF"/>
                </a:solidFill>
                <a:latin typeface="Arial" pitchFamily="34" charset="0"/>
              </a:rPr>
              <a:t>STREET_END_DATE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RECORD_ENTRY_DATE</a:t>
            </a:r>
          </a:p>
          <a:p>
            <a:pPr algn="l"/>
            <a:r>
              <a:rPr lang="en-GB" sz="800" b="1" dirty="0">
                <a:latin typeface="Arial" pitchFamily="34" charset="0"/>
              </a:rPr>
              <a:t>STREET_START_X</a:t>
            </a:r>
          </a:p>
          <a:p>
            <a:pPr algn="l"/>
            <a:r>
              <a:rPr lang="en-GB" sz="800" b="1" dirty="0">
                <a:latin typeface="Arial" pitchFamily="34" charset="0"/>
              </a:rPr>
              <a:t>STREET_START_Y</a:t>
            </a:r>
          </a:p>
          <a:p>
            <a:pPr algn="l"/>
            <a:r>
              <a:rPr lang="en-GB" sz="800" b="1" dirty="0">
                <a:latin typeface="Arial" pitchFamily="34" charset="0"/>
              </a:rPr>
              <a:t>STREET_END_X</a:t>
            </a:r>
          </a:p>
          <a:p>
            <a:pPr algn="l"/>
            <a:r>
              <a:rPr lang="en-GB" sz="800" b="1" dirty="0">
                <a:latin typeface="Arial" pitchFamily="34" charset="0"/>
              </a:rPr>
              <a:t>STREET_END_Y</a:t>
            </a:r>
          </a:p>
          <a:p>
            <a:pPr algn="l"/>
            <a:r>
              <a:rPr lang="en-GB" sz="800" b="1" dirty="0">
                <a:latin typeface="Arial" pitchFamily="34" charset="0"/>
              </a:rPr>
              <a:t>STREET_TOLERANCE</a:t>
            </a:r>
          </a:p>
        </p:txBody>
      </p:sp>
      <p:sp>
        <p:nvSpPr>
          <p:cNvPr id="32779" name="Rectangle 11"/>
          <p:cNvSpPr>
            <a:spLocks noChangeArrowheads="1"/>
          </p:cNvSpPr>
          <p:nvPr/>
        </p:nvSpPr>
        <p:spPr bwMode="auto">
          <a:xfrm>
            <a:off x="6084888" y="3789363"/>
            <a:ext cx="1512887"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 Descriptor</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USRN</a:t>
            </a:r>
          </a:p>
          <a:p>
            <a:pPr algn="l"/>
            <a:r>
              <a:rPr lang="en-GB" sz="800" b="1" dirty="0">
                <a:latin typeface="Arial" pitchFamily="34" charset="0"/>
              </a:rPr>
              <a:t>STREET_DESCRIPTION</a:t>
            </a:r>
          </a:p>
          <a:p>
            <a:pPr algn="l"/>
            <a:r>
              <a:rPr lang="en-GB" sz="800" b="1" dirty="0">
                <a:latin typeface="Arial" pitchFamily="34" charset="0"/>
              </a:rPr>
              <a:t>LOCALITY_NAME</a:t>
            </a:r>
          </a:p>
          <a:p>
            <a:pPr algn="l"/>
            <a:r>
              <a:rPr lang="en-GB" sz="800" b="1" dirty="0">
                <a:latin typeface="Arial" pitchFamily="34" charset="0"/>
              </a:rPr>
              <a:t>TOWN_NAME</a:t>
            </a:r>
          </a:p>
          <a:p>
            <a:pPr algn="l"/>
            <a:r>
              <a:rPr lang="en-GB" sz="800" b="1" dirty="0" smtClean="0">
                <a:latin typeface="Arial" pitchFamily="34" charset="0"/>
              </a:rPr>
              <a:t>ADMINISTRATIVE_AREA</a:t>
            </a:r>
            <a:endParaRPr lang="en-GB" sz="800" b="1" dirty="0">
              <a:latin typeface="Arial" pitchFamily="34" charset="0"/>
            </a:endParaRPr>
          </a:p>
          <a:p>
            <a:pPr algn="l"/>
            <a:r>
              <a:rPr lang="en-GB" sz="800" b="1" dirty="0">
                <a:latin typeface="Arial" pitchFamily="34" charset="0"/>
              </a:rPr>
              <a:t>LANGUAGE</a:t>
            </a:r>
          </a:p>
        </p:txBody>
      </p:sp>
      <p:sp>
        <p:nvSpPr>
          <p:cNvPr id="32780" name="Text Box 12"/>
          <p:cNvSpPr txBox="1">
            <a:spLocks noChangeArrowheads="1"/>
          </p:cNvSpPr>
          <p:nvPr/>
        </p:nvSpPr>
        <p:spPr bwMode="auto">
          <a:xfrm>
            <a:off x="395288" y="5445696"/>
            <a:ext cx="8072437" cy="935632"/>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algn="l" defTabSz="957263">
              <a:defRPr>
                <a:solidFill>
                  <a:schemeClr val="tx1"/>
                </a:solidFill>
                <a:latin typeface="Arial" pitchFamily="34" charset="0"/>
              </a:defRPr>
            </a:lvl1pPr>
            <a:lvl2pPr marL="479425" algn="l" defTabSz="957263">
              <a:defRPr>
                <a:solidFill>
                  <a:schemeClr val="tx1"/>
                </a:solidFill>
                <a:latin typeface="Arial" pitchFamily="34" charset="0"/>
              </a:defRPr>
            </a:lvl2pPr>
            <a:lvl3pPr marL="957263" algn="l" defTabSz="957263">
              <a:defRPr>
                <a:solidFill>
                  <a:schemeClr val="tx1"/>
                </a:solidFill>
                <a:latin typeface="Arial" pitchFamily="34" charset="0"/>
              </a:defRPr>
            </a:lvl3pPr>
            <a:lvl4pPr marL="1436688" algn="l" defTabSz="957263">
              <a:defRPr>
                <a:solidFill>
                  <a:schemeClr val="tx1"/>
                </a:solidFill>
                <a:latin typeface="Arial" pitchFamily="34" charset="0"/>
              </a:defRPr>
            </a:lvl4pPr>
            <a:lvl5pPr marL="1916113" algn="l" defTabSz="957263">
              <a:defRPr>
                <a:solidFill>
                  <a:schemeClr val="tx1"/>
                </a:solidFill>
                <a:latin typeface="Arial" pitchFamily="34" charset="0"/>
              </a:defRPr>
            </a:lvl5pPr>
            <a:lvl6pPr marL="2373313" defTabSz="957263" fontAlgn="base">
              <a:spcBef>
                <a:spcPct val="0"/>
              </a:spcBef>
              <a:spcAft>
                <a:spcPct val="0"/>
              </a:spcAft>
              <a:defRPr>
                <a:solidFill>
                  <a:schemeClr val="tx1"/>
                </a:solidFill>
                <a:latin typeface="Arial" pitchFamily="34" charset="0"/>
              </a:defRPr>
            </a:lvl6pPr>
            <a:lvl7pPr marL="2830513" defTabSz="957263" fontAlgn="base">
              <a:spcBef>
                <a:spcPct val="0"/>
              </a:spcBef>
              <a:spcAft>
                <a:spcPct val="0"/>
              </a:spcAft>
              <a:defRPr>
                <a:solidFill>
                  <a:schemeClr val="tx1"/>
                </a:solidFill>
                <a:latin typeface="Arial" pitchFamily="34" charset="0"/>
              </a:defRPr>
            </a:lvl7pPr>
            <a:lvl8pPr marL="3287713" defTabSz="957263" fontAlgn="base">
              <a:spcBef>
                <a:spcPct val="0"/>
              </a:spcBef>
              <a:spcAft>
                <a:spcPct val="0"/>
              </a:spcAft>
              <a:defRPr>
                <a:solidFill>
                  <a:schemeClr val="tx1"/>
                </a:solidFill>
                <a:latin typeface="Arial" pitchFamily="34" charset="0"/>
              </a:defRPr>
            </a:lvl8pPr>
            <a:lvl9pPr marL="3744913" defTabSz="957263" fontAlgn="base">
              <a:spcBef>
                <a:spcPct val="0"/>
              </a:spcBef>
              <a:spcAft>
                <a:spcPct val="0"/>
              </a:spcAft>
              <a:defRPr>
                <a:solidFill>
                  <a:schemeClr val="tx1"/>
                </a:solidFill>
                <a:latin typeface="Arial" pitchFamily="34" charset="0"/>
              </a:defRPr>
            </a:lvl9pPr>
          </a:lstStyle>
          <a:p>
            <a:r>
              <a:rPr lang="en-GB" sz="1800" dirty="0" smtClean="0">
                <a:solidFill>
                  <a:srgbClr val="0000FF"/>
                </a:solidFill>
                <a:ea typeface="ＭＳ Ｐゴシック" pitchFamily="34" charset="-128"/>
              </a:rPr>
              <a:t>This information describes </a:t>
            </a:r>
            <a:r>
              <a:rPr lang="en-GB" sz="1800" dirty="0">
                <a:solidFill>
                  <a:srgbClr val="0000FF"/>
                </a:solidFill>
                <a:ea typeface="ＭＳ Ｐゴシック" pitchFamily="34" charset="-128"/>
              </a:rPr>
              <a:t>the </a:t>
            </a:r>
            <a:r>
              <a:rPr lang="en-GB" sz="1800" dirty="0" smtClean="0">
                <a:solidFill>
                  <a:srgbClr val="0000FF"/>
                </a:solidFill>
                <a:ea typeface="ＭＳ Ｐゴシック" pitchFamily="34" charset="-128"/>
              </a:rPr>
              <a:t>physical state or status of an address.  For many users, these are the critical attributes on which to filter results.  </a:t>
            </a:r>
            <a:endParaRPr lang="en-GB" sz="1800" dirty="0">
              <a:solidFill>
                <a:srgbClr val="0000FF"/>
              </a:solidFill>
              <a:ea typeface="ＭＳ Ｐゴシック" pitchFamily="34" charset="-128"/>
            </a:endParaRPr>
          </a:p>
        </p:txBody>
      </p:sp>
      <p:sp>
        <p:nvSpPr>
          <p:cNvPr id="13" name="Rectangle 6"/>
          <p:cNvSpPr>
            <a:spLocks noChangeArrowheads="1"/>
          </p:cNvSpPr>
          <p:nvPr/>
        </p:nvSpPr>
        <p:spPr bwMode="auto">
          <a:xfrm>
            <a:off x="7740650" y="188913"/>
            <a:ext cx="1223963" cy="18002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APP X Ref</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endParaRPr lang="en-GB" sz="800" b="1" dirty="0" smtClean="0">
              <a:latin typeface="Arial" pitchFamily="34" charset="0"/>
            </a:endParaRPr>
          </a:p>
          <a:p>
            <a:pPr algn="l"/>
            <a:r>
              <a:rPr lang="en-GB" sz="800" b="1" dirty="0">
                <a:solidFill>
                  <a:srgbClr val="FF0000"/>
                </a:solidFill>
                <a:latin typeface="Arial" pitchFamily="34" charset="0"/>
              </a:rPr>
              <a:t>VERSION (optional)</a:t>
            </a:r>
            <a:endParaRPr lang="en-GB" sz="800" b="1" dirty="0" smtClean="0">
              <a:solidFill>
                <a:srgbClr val="FF0000"/>
              </a:solidFill>
              <a:latin typeface="Arial" pitchFamily="34" charset="0"/>
            </a:endParaRPr>
          </a:p>
        </p:txBody>
      </p:sp>
      <p:sp>
        <p:nvSpPr>
          <p:cNvPr id="14" name="Rectangle 8"/>
          <p:cNvSpPr>
            <a:spLocks noChangeArrowheads="1"/>
          </p:cNvSpPr>
          <p:nvPr/>
        </p:nvSpPr>
        <p:spPr bwMode="auto">
          <a:xfrm>
            <a:off x="7740650" y="3789363"/>
            <a:ext cx="1223963" cy="151288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Successor X Ref</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SUCC_KEY</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a:p>
            <a:pPr algn="l"/>
            <a:r>
              <a:rPr lang="en-GB" sz="800" b="1" dirty="0">
                <a:solidFill>
                  <a:srgbClr val="FF0000"/>
                </a:solidFill>
                <a:latin typeface="Arial" pitchFamily="34" charset="0"/>
              </a:rPr>
              <a:t>SUCCESSOR</a:t>
            </a:r>
          </a:p>
        </p:txBody>
      </p:sp>
      <p:sp>
        <p:nvSpPr>
          <p:cNvPr id="15" name="Rectangle 7"/>
          <p:cNvSpPr>
            <a:spLocks noChangeArrowheads="1"/>
          </p:cNvSpPr>
          <p:nvPr/>
        </p:nvSpPr>
        <p:spPr bwMode="auto">
          <a:xfrm>
            <a:off x="2771800" y="1657816"/>
            <a:ext cx="1512863" cy="1915200"/>
          </a:xfrm>
          <a:prstGeom prst="rect">
            <a:avLst/>
          </a:prstGeom>
          <a:solidFill>
            <a:schemeClr val="accent1"/>
          </a:solidFill>
          <a:ln w="9525">
            <a:solidFill>
              <a:schemeClr val="tx1"/>
            </a:solidFill>
            <a:miter lim="800000"/>
            <a:headEnd/>
            <a:tailEnd/>
          </a:ln>
          <a:effectLst/>
          <a:extLst/>
        </p:spPr>
        <p:txBody>
          <a:bodyPr/>
          <a:lstStyle/>
          <a:p>
            <a:pPr algn="l"/>
            <a:r>
              <a:rPr lang="en-GB" sz="800" b="1" dirty="0">
                <a:solidFill>
                  <a:srgbClr val="FF0000"/>
                </a:solidFill>
                <a:latin typeface="Arial" pitchFamily="34" charset="0"/>
              </a:rPr>
              <a:t>LOGICAL_STATUS</a:t>
            </a:r>
          </a:p>
        </p:txBody>
      </p:sp>
      <p:graphicFrame>
        <p:nvGraphicFramePr>
          <p:cNvPr id="16" name="Table 15"/>
          <p:cNvGraphicFramePr>
            <a:graphicFrameLocks noGrp="1"/>
          </p:cNvGraphicFramePr>
          <p:nvPr>
            <p:extLst>
              <p:ext uri="{D42A27DB-BD31-4B8C-83A1-F6EECF244321}">
                <p14:modId xmlns:p14="http://schemas.microsoft.com/office/powerpoint/2010/main" val="48512270"/>
              </p:ext>
            </p:extLst>
          </p:nvPr>
        </p:nvGraphicFramePr>
        <p:xfrm>
          <a:off x="2843808" y="1916832"/>
          <a:ext cx="1368153" cy="914400"/>
        </p:xfrm>
        <a:graphic>
          <a:graphicData uri="http://schemas.openxmlformats.org/drawingml/2006/table">
            <a:tbl>
              <a:tblPr firstRow="1" bandRow="1">
                <a:tableStyleId>{5C22544A-7EE6-4342-B048-85BDC9FD1C3A}</a:tableStyleId>
              </a:tblPr>
              <a:tblGrid>
                <a:gridCol w="504057"/>
                <a:gridCol w="864096"/>
              </a:tblGrid>
              <a:tr h="116925">
                <a:tc>
                  <a:txBody>
                    <a:bodyPr/>
                    <a:lstStyle/>
                    <a:p>
                      <a:r>
                        <a:rPr lang="en-GB" sz="900" b="1" dirty="0" smtClean="0"/>
                        <a:t>Value</a:t>
                      </a:r>
                      <a:endParaRPr lang="en-GB" sz="900" b="1" dirty="0"/>
                    </a:p>
                  </a:txBody>
                  <a:tcPr/>
                </a:tc>
                <a:tc>
                  <a:txBody>
                    <a:bodyPr/>
                    <a:lstStyle/>
                    <a:p>
                      <a:r>
                        <a:rPr lang="en-GB" sz="900" b="1" dirty="0" smtClean="0"/>
                        <a:t>Description</a:t>
                      </a:r>
                      <a:endParaRPr lang="en-GB" sz="900" b="1" dirty="0"/>
                    </a:p>
                  </a:txBody>
                  <a:tcPr/>
                </a:tc>
              </a:tr>
              <a:tr h="173615">
                <a:tc>
                  <a:txBody>
                    <a:bodyPr/>
                    <a:lstStyle/>
                    <a:p>
                      <a:r>
                        <a:rPr lang="en-GB" sz="900" b="1" dirty="0" smtClean="0"/>
                        <a:t>6</a:t>
                      </a:r>
                      <a:endParaRPr lang="en-GB" sz="900" b="1" dirty="0"/>
                    </a:p>
                  </a:txBody>
                  <a:tcPr/>
                </a:tc>
                <a:tc>
                  <a:txBody>
                    <a:bodyPr/>
                    <a:lstStyle/>
                    <a:p>
                      <a:r>
                        <a:rPr lang="en-GB" sz="900" b="1" dirty="0" smtClean="0"/>
                        <a:t>Provisional</a:t>
                      </a:r>
                      <a:endParaRPr lang="en-GB" sz="900" b="1" dirty="0"/>
                    </a:p>
                  </a:txBody>
                  <a:tcPr/>
                </a:tc>
              </a:tr>
              <a:tr h="183918">
                <a:tc>
                  <a:txBody>
                    <a:bodyPr/>
                    <a:lstStyle/>
                    <a:p>
                      <a:r>
                        <a:rPr lang="en-GB" sz="900" b="1" dirty="0" smtClean="0"/>
                        <a:t>1</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Approved</a:t>
                      </a:r>
                      <a:endParaRPr lang="en-GB" sz="900" b="1" dirty="0"/>
                    </a:p>
                  </a:txBody>
                  <a:tcPr/>
                </a:tc>
              </a:tr>
              <a:tr h="173615">
                <a:tc>
                  <a:txBody>
                    <a:bodyPr/>
                    <a:lstStyle/>
                    <a:p>
                      <a:r>
                        <a:rPr lang="en-GB" sz="900" b="1" dirty="0" smtClean="0"/>
                        <a:t>8</a:t>
                      </a:r>
                      <a:endParaRPr lang="en-GB" sz="900" b="1" dirty="0"/>
                    </a:p>
                  </a:txBody>
                  <a:tcPr/>
                </a:tc>
                <a:tc>
                  <a:txBody>
                    <a:bodyPr/>
                    <a:lstStyle/>
                    <a:p>
                      <a:r>
                        <a:rPr lang="en-GB" sz="900" b="1" dirty="0" smtClean="0"/>
                        <a:t>Historic</a:t>
                      </a:r>
                      <a:endParaRPr lang="en-GB" sz="900" b="1" dirty="0"/>
                    </a:p>
                  </a:txBody>
                  <a:tcPr/>
                </a:tc>
              </a:tr>
            </a:tbl>
          </a:graphicData>
        </a:graphic>
      </p:graphicFrame>
      <p:sp>
        <p:nvSpPr>
          <p:cNvPr id="17" name="Rectangle 7"/>
          <p:cNvSpPr>
            <a:spLocks noChangeArrowheads="1"/>
          </p:cNvSpPr>
          <p:nvPr/>
        </p:nvSpPr>
        <p:spPr bwMode="auto">
          <a:xfrm>
            <a:off x="4428000" y="1897200"/>
            <a:ext cx="1512863" cy="1893600"/>
          </a:xfrm>
          <a:prstGeom prst="rect">
            <a:avLst/>
          </a:prstGeom>
          <a:solidFill>
            <a:schemeClr val="accent1"/>
          </a:solidFill>
          <a:ln w="9525">
            <a:solidFill>
              <a:schemeClr val="tx1"/>
            </a:solidFill>
            <a:miter lim="800000"/>
            <a:headEnd/>
            <a:tailEnd/>
          </a:ln>
          <a:effectLst/>
          <a:extLst/>
        </p:spPr>
        <p:txBody>
          <a:bodyPr/>
          <a:lstStyle/>
          <a:p>
            <a:pPr algn="l"/>
            <a:r>
              <a:rPr lang="en-GB" sz="800" b="1" dirty="0">
                <a:solidFill>
                  <a:srgbClr val="FF0000"/>
                </a:solidFill>
                <a:latin typeface="Arial" pitchFamily="34" charset="0"/>
              </a:rPr>
              <a:t>LOGICAL_STATUS</a:t>
            </a:r>
          </a:p>
        </p:txBody>
      </p:sp>
      <p:graphicFrame>
        <p:nvGraphicFramePr>
          <p:cNvPr id="18" name="Table 17"/>
          <p:cNvGraphicFramePr>
            <a:graphicFrameLocks noGrp="1"/>
          </p:cNvGraphicFramePr>
          <p:nvPr>
            <p:extLst>
              <p:ext uri="{D42A27DB-BD31-4B8C-83A1-F6EECF244321}">
                <p14:modId xmlns:p14="http://schemas.microsoft.com/office/powerpoint/2010/main" val="2894467507"/>
              </p:ext>
            </p:extLst>
          </p:nvPr>
        </p:nvGraphicFramePr>
        <p:xfrm>
          <a:off x="4499992" y="2141984"/>
          <a:ext cx="1368153" cy="1143000"/>
        </p:xfrm>
        <a:graphic>
          <a:graphicData uri="http://schemas.openxmlformats.org/drawingml/2006/table">
            <a:tbl>
              <a:tblPr firstRow="1" bandRow="1">
                <a:tableStyleId>{5C22544A-7EE6-4342-B048-85BDC9FD1C3A}</a:tableStyleId>
              </a:tblPr>
              <a:tblGrid>
                <a:gridCol w="504057"/>
                <a:gridCol w="864096"/>
              </a:tblGrid>
              <a:tr h="0">
                <a:tc>
                  <a:txBody>
                    <a:bodyPr/>
                    <a:lstStyle/>
                    <a:p>
                      <a:r>
                        <a:rPr lang="en-GB" sz="900" b="1" dirty="0" smtClean="0"/>
                        <a:t>Value</a:t>
                      </a:r>
                      <a:endParaRPr lang="en-GB" sz="900" b="1" dirty="0"/>
                    </a:p>
                  </a:txBody>
                  <a:tcPr/>
                </a:tc>
                <a:tc>
                  <a:txBody>
                    <a:bodyPr/>
                    <a:lstStyle/>
                    <a:p>
                      <a:r>
                        <a:rPr lang="en-GB" sz="900" b="1" smtClean="0"/>
                        <a:t>Description</a:t>
                      </a:r>
                      <a:endParaRPr lang="en-GB" sz="900" b="1" dirty="0"/>
                    </a:p>
                  </a:txBody>
                  <a:tcPr/>
                </a:tc>
              </a:tr>
              <a:tr h="165042">
                <a:tc>
                  <a:txBody>
                    <a:bodyPr/>
                    <a:lstStyle/>
                    <a:p>
                      <a:r>
                        <a:rPr lang="en-GB" sz="900" b="1" dirty="0" smtClean="0"/>
                        <a:t>6</a:t>
                      </a:r>
                      <a:endParaRPr lang="en-GB" sz="900" b="1" dirty="0"/>
                    </a:p>
                  </a:txBody>
                  <a:tcPr/>
                </a:tc>
                <a:tc>
                  <a:txBody>
                    <a:bodyPr/>
                    <a:lstStyle/>
                    <a:p>
                      <a:r>
                        <a:rPr lang="en-GB" sz="900" b="1" dirty="0" smtClean="0"/>
                        <a:t>Provisional</a:t>
                      </a:r>
                      <a:endParaRPr lang="en-GB" sz="900" b="1" dirty="0"/>
                    </a:p>
                  </a:txBody>
                  <a:tcPr/>
                </a:tc>
              </a:tr>
              <a:tr h="174836">
                <a:tc>
                  <a:txBody>
                    <a:bodyPr/>
                    <a:lstStyle/>
                    <a:p>
                      <a:r>
                        <a:rPr lang="en-GB" sz="900" b="1" dirty="0" smtClean="0"/>
                        <a:t>1</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Approved</a:t>
                      </a:r>
                      <a:endParaRPr lang="en-GB" sz="900" b="1" dirty="0"/>
                    </a:p>
                  </a:txBody>
                  <a:tcPr/>
                </a:tc>
              </a:tr>
              <a:tr h="165042">
                <a:tc>
                  <a:txBody>
                    <a:bodyPr/>
                    <a:lstStyle/>
                    <a:p>
                      <a:r>
                        <a:rPr lang="en-GB" sz="900" b="1" dirty="0" smtClean="0"/>
                        <a:t>8</a:t>
                      </a:r>
                      <a:endParaRPr lang="en-GB" sz="900" b="1" dirty="0"/>
                    </a:p>
                  </a:txBody>
                  <a:tcPr/>
                </a:tc>
                <a:tc>
                  <a:txBody>
                    <a:bodyPr/>
                    <a:lstStyle/>
                    <a:p>
                      <a:r>
                        <a:rPr lang="en-GB" sz="900" b="1" dirty="0" smtClean="0"/>
                        <a:t>Historic</a:t>
                      </a:r>
                    </a:p>
                  </a:txBody>
                  <a:tcPr/>
                </a:tc>
              </a:tr>
              <a:tr h="0">
                <a:tc>
                  <a:txBody>
                    <a:bodyPr/>
                    <a:lstStyle/>
                    <a:p>
                      <a:r>
                        <a:rPr lang="en-GB" sz="900" b="1" dirty="0" smtClean="0"/>
                        <a:t>3</a:t>
                      </a:r>
                      <a:endParaRPr lang="en-GB" sz="900" b="1" dirty="0"/>
                    </a:p>
                  </a:txBody>
                  <a:tcPr/>
                </a:tc>
                <a:tc>
                  <a:txBody>
                    <a:bodyPr/>
                    <a:lstStyle/>
                    <a:p>
                      <a:r>
                        <a:rPr lang="en-GB" sz="900" b="1" dirty="0" smtClean="0"/>
                        <a:t>Alternative</a:t>
                      </a:r>
                    </a:p>
                  </a:txBody>
                  <a:tcPr/>
                </a:tc>
              </a:tr>
            </a:tbl>
          </a:graphicData>
        </a:graphic>
      </p:graphicFrame>
      <p:sp>
        <p:nvSpPr>
          <p:cNvPr id="19" name="Rectangle 7"/>
          <p:cNvSpPr>
            <a:spLocks noChangeArrowheads="1"/>
          </p:cNvSpPr>
          <p:nvPr/>
        </p:nvSpPr>
        <p:spPr bwMode="auto">
          <a:xfrm>
            <a:off x="2771105" y="1772369"/>
            <a:ext cx="1512863" cy="1800647"/>
          </a:xfrm>
          <a:prstGeom prst="rect">
            <a:avLst/>
          </a:prstGeom>
          <a:solidFill>
            <a:schemeClr val="accent1"/>
          </a:solidFill>
          <a:ln w="9525">
            <a:solidFill>
              <a:schemeClr val="tx1"/>
            </a:solidFill>
            <a:miter lim="800000"/>
            <a:headEnd/>
            <a:tailEnd/>
          </a:ln>
          <a:effectLst/>
          <a:extLst/>
        </p:spPr>
        <p:txBody>
          <a:bodyPr/>
          <a:lstStyle/>
          <a:p>
            <a:pPr algn="l"/>
            <a:r>
              <a:rPr lang="en-GB" sz="800" b="1" dirty="0" smtClean="0">
                <a:solidFill>
                  <a:srgbClr val="FF0000"/>
                </a:solidFill>
                <a:latin typeface="Arial" pitchFamily="34" charset="0"/>
              </a:rPr>
              <a:t>BLPU_STATE</a:t>
            </a:r>
            <a:endParaRPr lang="en-GB" sz="800" b="1" dirty="0">
              <a:solidFill>
                <a:srgbClr val="FF0000"/>
              </a:solidFill>
              <a:latin typeface="Arial" pitchFamily="34"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663007600"/>
              </p:ext>
            </p:extLst>
          </p:nvPr>
        </p:nvGraphicFramePr>
        <p:xfrm>
          <a:off x="2808000" y="1989139"/>
          <a:ext cx="1440509" cy="1371600"/>
        </p:xfrm>
        <a:graphic>
          <a:graphicData uri="http://schemas.openxmlformats.org/drawingml/2006/table">
            <a:tbl>
              <a:tblPr firstRow="1" bandRow="1">
                <a:tableStyleId>{5C22544A-7EE6-4342-B048-85BDC9FD1C3A}</a:tableStyleId>
              </a:tblPr>
              <a:tblGrid>
                <a:gridCol w="504057"/>
                <a:gridCol w="936452"/>
              </a:tblGrid>
              <a:tr h="207330">
                <a:tc>
                  <a:txBody>
                    <a:bodyPr/>
                    <a:lstStyle/>
                    <a:p>
                      <a:r>
                        <a:rPr lang="en-GB" sz="900" b="1" dirty="0" smtClean="0"/>
                        <a:t>Value</a:t>
                      </a:r>
                      <a:endParaRPr lang="en-GB" sz="900" b="1" dirty="0"/>
                    </a:p>
                  </a:txBody>
                  <a:tcPr/>
                </a:tc>
                <a:tc>
                  <a:txBody>
                    <a:bodyPr/>
                    <a:lstStyle/>
                    <a:p>
                      <a:r>
                        <a:rPr lang="en-GB" sz="900" b="1" dirty="0" smtClean="0"/>
                        <a:t>Description</a:t>
                      </a:r>
                      <a:endParaRPr lang="en-GB" sz="900" b="1" dirty="0"/>
                    </a:p>
                  </a:txBody>
                  <a:tcPr/>
                </a:tc>
              </a:tr>
              <a:tr h="207330">
                <a:tc>
                  <a:txBody>
                    <a:bodyPr/>
                    <a:lstStyle/>
                    <a:p>
                      <a:r>
                        <a:rPr lang="en-GB" sz="900" b="1" dirty="0" smtClean="0"/>
                        <a:t>1</a:t>
                      </a:r>
                      <a:endParaRPr lang="en-GB" sz="900" b="1" dirty="0"/>
                    </a:p>
                  </a:txBody>
                  <a:tcPr/>
                </a:tc>
                <a:tc>
                  <a:txBody>
                    <a:bodyPr/>
                    <a:lstStyle/>
                    <a:p>
                      <a:r>
                        <a:rPr lang="en-GB" sz="900" b="1" dirty="0" smtClean="0"/>
                        <a:t>Under Const.</a:t>
                      </a:r>
                      <a:endParaRPr lang="en-GB" sz="900" b="1" dirty="0"/>
                    </a:p>
                  </a:txBody>
                  <a:tcPr/>
                </a:tc>
              </a:tr>
              <a:tr h="207330">
                <a:tc>
                  <a:txBody>
                    <a:bodyPr/>
                    <a:lstStyle/>
                    <a:p>
                      <a:r>
                        <a:rPr lang="en-GB" sz="900" b="1" dirty="0" smtClean="0"/>
                        <a:t>2</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In use</a:t>
                      </a:r>
                      <a:endParaRPr lang="en-GB" sz="900" b="1" dirty="0"/>
                    </a:p>
                  </a:txBody>
                  <a:tcPr/>
                </a:tc>
              </a:tr>
              <a:tr h="207330">
                <a:tc>
                  <a:txBody>
                    <a:bodyPr/>
                    <a:lstStyle/>
                    <a:p>
                      <a:r>
                        <a:rPr lang="en-GB" sz="900" b="1" dirty="0" smtClean="0"/>
                        <a:t>3</a:t>
                      </a:r>
                      <a:endParaRPr lang="en-GB" sz="900" b="1" dirty="0"/>
                    </a:p>
                  </a:txBody>
                  <a:tcPr/>
                </a:tc>
                <a:tc>
                  <a:txBody>
                    <a:bodyPr/>
                    <a:lstStyle/>
                    <a:p>
                      <a:r>
                        <a:rPr lang="en-GB" sz="900" b="1" dirty="0" smtClean="0"/>
                        <a:t>Vacant</a:t>
                      </a:r>
                      <a:endParaRPr lang="en-GB" sz="900" b="1" dirty="0"/>
                    </a:p>
                  </a:txBody>
                  <a:tcPr/>
                </a:tc>
              </a:tr>
              <a:tr h="207330">
                <a:tc>
                  <a:txBody>
                    <a:bodyPr/>
                    <a:lstStyle/>
                    <a:p>
                      <a:r>
                        <a:rPr lang="en-GB" sz="900" b="1" dirty="0" smtClean="0"/>
                        <a:t>4</a:t>
                      </a:r>
                      <a:endParaRPr lang="en-GB" sz="900" b="1" dirty="0"/>
                    </a:p>
                  </a:txBody>
                  <a:tcPr/>
                </a:tc>
                <a:tc>
                  <a:txBody>
                    <a:bodyPr/>
                    <a:lstStyle/>
                    <a:p>
                      <a:r>
                        <a:rPr lang="en-GB" sz="900" b="1" dirty="0" smtClean="0"/>
                        <a:t>Demolished</a:t>
                      </a:r>
                      <a:endParaRPr lang="en-GB" sz="900" b="1" dirty="0"/>
                    </a:p>
                  </a:txBody>
                  <a:tcPr/>
                </a:tc>
              </a:tr>
              <a:tr h="207330">
                <a:tc>
                  <a:txBody>
                    <a:bodyPr/>
                    <a:lstStyle/>
                    <a:p>
                      <a:r>
                        <a:rPr lang="en-GB" sz="900" b="1" dirty="0" smtClean="0"/>
                        <a:t>5</a:t>
                      </a:r>
                      <a:endParaRPr lang="en-GB" sz="900" b="1" dirty="0"/>
                    </a:p>
                  </a:txBody>
                  <a:tcPr/>
                </a:tc>
                <a:tc>
                  <a:txBody>
                    <a:bodyPr/>
                    <a:lstStyle/>
                    <a:p>
                      <a:r>
                        <a:rPr lang="en-GB" sz="900" b="1" dirty="0" smtClean="0"/>
                        <a:t>Planning ok</a:t>
                      </a:r>
                      <a:endParaRPr lang="en-GB" sz="900" b="1" dirty="0"/>
                    </a:p>
                  </a:txBody>
                  <a:tcPr/>
                </a:tc>
              </a:tr>
            </a:tbl>
          </a:graphicData>
        </a:graphic>
      </p:graphicFrame>
      <p:sp>
        <p:nvSpPr>
          <p:cNvPr id="25" name="Rectangle 7"/>
          <p:cNvSpPr>
            <a:spLocks noChangeArrowheads="1"/>
          </p:cNvSpPr>
          <p:nvPr/>
        </p:nvSpPr>
        <p:spPr bwMode="auto">
          <a:xfrm>
            <a:off x="6083819" y="1897201"/>
            <a:ext cx="1512863" cy="1171760"/>
          </a:xfrm>
          <a:prstGeom prst="rect">
            <a:avLst/>
          </a:prstGeom>
          <a:solidFill>
            <a:schemeClr val="accent1"/>
          </a:solidFill>
          <a:ln w="9525">
            <a:solidFill>
              <a:schemeClr val="tx1"/>
            </a:solidFill>
            <a:miter lim="800000"/>
            <a:headEnd/>
            <a:tailEnd/>
          </a:ln>
          <a:effectLst/>
          <a:extLst/>
        </p:spPr>
        <p:txBody>
          <a:bodyPr/>
          <a:lstStyle/>
          <a:p>
            <a:pPr algn="l"/>
            <a:r>
              <a:rPr lang="en-GB" sz="800" b="1" dirty="0" smtClean="0">
                <a:solidFill>
                  <a:srgbClr val="FF0000"/>
                </a:solidFill>
                <a:latin typeface="Arial" pitchFamily="34" charset="0"/>
              </a:rPr>
              <a:t>STATE</a:t>
            </a:r>
            <a:endParaRPr lang="en-GB" sz="800" b="1" dirty="0">
              <a:solidFill>
                <a:srgbClr val="FF0000"/>
              </a:solidFill>
              <a:latin typeface="Arial" pitchFamily="34"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2374775431"/>
              </p:ext>
            </p:extLst>
          </p:nvPr>
        </p:nvGraphicFramePr>
        <p:xfrm>
          <a:off x="6120000" y="2111723"/>
          <a:ext cx="1440509" cy="914400"/>
        </p:xfrm>
        <a:graphic>
          <a:graphicData uri="http://schemas.openxmlformats.org/drawingml/2006/table">
            <a:tbl>
              <a:tblPr firstRow="1" bandRow="1">
                <a:tableStyleId>{5C22544A-7EE6-4342-B048-85BDC9FD1C3A}</a:tableStyleId>
              </a:tblPr>
              <a:tblGrid>
                <a:gridCol w="504057"/>
                <a:gridCol w="936452"/>
              </a:tblGrid>
              <a:tr h="207330">
                <a:tc>
                  <a:txBody>
                    <a:bodyPr/>
                    <a:lstStyle/>
                    <a:p>
                      <a:r>
                        <a:rPr lang="en-GB" sz="900" b="1" dirty="0" smtClean="0"/>
                        <a:t>Value</a:t>
                      </a:r>
                      <a:endParaRPr lang="en-GB" sz="900" b="1" dirty="0"/>
                    </a:p>
                  </a:txBody>
                  <a:tcPr/>
                </a:tc>
                <a:tc>
                  <a:txBody>
                    <a:bodyPr/>
                    <a:lstStyle/>
                    <a:p>
                      <a:r>
                        <a:rPr lang="en-GB" sz="900" b="1" dirty="0" smtClean="0"/>
                        <a:t>Description</a:t>
                      </a:r>
                      <a:endParaRPr lang="en-GB" sz="900" b="1" dirty="0"/>
                    </a:p>
                  </a:txBody>
                  <a:tcPr/>
                </a:tc>
              </a:tr>
              <a:tr h="207330">
                <a:tc>
                  <a:txBody>
                    <a:bodyPr/>
                    <a:lstStyle/>
                    <a:p>
                      <a:r>
                        <a:rPr lang="en-GB" sz="900" b="1" dirty="0" smtClean="0"/>
                        <a:t>1</a:t>
                      </a:r>
                      <a:endParaRPr lang="en-GB" sz="900" b="1" dirty="0"/>
                    </a:p>
                  </a:txBody>
                  <a:tcPr/>
                </a:tc>
                <a:tc>
                  <a:txBody>
                    <a:bodyPr/>
                    <a:lstStyle/>
                    <a:p>
                      <a:r>
                        <a:rPr lang="en-GB" sz="900" b="1" dirty="0" smtClean="0"/>
                        <a:t>Under Const.</a:t>
                      </a:r>
                      <a:endParaRPr lang="en-GB" sz="900" b="1" dirty="0"/>
                    </a:p>
                  </a:txBody>
                  <a:tcPr/>
                </a:tc>
              </a:tr>
              <a:tr h="207330">
                <a:tc>
                  <a:txBody>
                    <a:bodyPr/>
                    <a:lstStyle/>
                    <a:p>
                      <a:r>
                        <a:rPr lang="en-GB" sz="900" b="1" dirty="0" smtClean="0"/>
                        <a:t>2</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Open</a:t>
                      </a:r>
                      <a:endParaRPr lang="en-GB" sz="900" b="1" dirty="0"/>
                    </a:p>
                  </a:txBody>
                  <a:tcPr/>
                </a:tc>
              </a:tr>
              <a:tr h="207330">
                <a:tc>
                  <a:txBody>
                    <a:bodyPr/>
                    <a:lstStyle/>
                    <a:p>
                      <a:r>
                        <a:rPr lang="en-GB" sz="900" b="1" dirty="0" smtClean="0"/>
                        <a:t>4</a:t>
                      </a:r>
                      <a:endParaRPr lang="en-GB" sz="900" b="1" dirty="0"/>
                    </a:p>
                  </a:txBody>
                  <a:tcPr/>
                </a:tc>
                <a:tc>
                  <a:txBody>
                    <a:bodyPr/>
                    <a:lstStyle/>
                    <a:p>
                      <a:r>
                        <a:rPr lang="en-GB" sz="900" b="1" dirty="0" smtClean="0"/>
                        <a:t>Closed</a:t>
                      </a:r>
                      <a:endParaRPr lang="en-GB" sz="900" b="1" dirty="0"/>
                    </a:p>
                  </a:txBody>
                  <a:tcPr/>
                </a:tc>
              </a:tr>
            </a:tbl>
          </a:graphicData>
        </a:graphic>
      </p:graphicFrame>
      <p:sp>
        <p:nvSpPr>
          <p:cNvPr id="27" name="Rectangle 7"/>
          <p:cNvSpPr>
            <a:spLocks noChangeArrowheads="1"/>
          </p:cNvSpPr>
          <p:nvPr/>
        </p:nvSpPr>
        <p:spPr bwMode="auto">
          <a:xfrm>
            <a:off x="4427984" y="4212000"/>
            <a:ext cx="1512863" cy="945192"/>
          </a:xfrm>
          <a:prstGeom prst="rect">
            <a:avLst/>
          </a:prstGeom>
          <a:solidFill>
            <a:schemeClr val="accent1"/>
          </a:solidFill>
          <a:ln w="9525">
            <a:solidFill>
              <a:schemeClr val="tx1"/>
            </a:solidFill>
            <a:miter lim="800000"/>
            <a:headEnd/>
            <a:tailEnd/>
          </a:ln>
          <a:effectLst/>
          <a:extLst/>
        </p:spPr>
        <p:txBody>
          <a:bodyPr/>
          <a:lstStyle/>
          <a:p>
            <a:pPr algn="l"/>
            <a:r>
              <a:rPr lang="en-GB" sz="800" b="1" dirty="0" smtClean="0">
                <a:solidFill>
                  <a:srgbClr val="FF0000"/>
                </a:solidFill>
                <a:latin typeface="Arial" pitchFamily="34" charset="0"/>
              </a:rPr>
              <a:t>OFFICIAL_FLAG</a:t>
            </a:r>
            <a:endParaRPr lang="en-GB" sz="800" b="1" dirty="0">
              <a:solidFill>
                <a:srgbClr val="FF0000"/>
              </a:solidFill>
              <a:latin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21695753"/>
              </p:ext>
            </p:extLst>
          </p:nvPr>
        </p:nvGraphicFramePr>
        <p:xfrm>
          <a:off x="4499992" y="4412446"/>
          <a:ext cx="1368153" cy="685800"/>
        </p:xfrm>
        <a:graphic>
          <a:graphicData uri="http://schemas.openxmlformats.org/drawingml/2006/table">
            <a:tbl>
              <a:tblPr firstRow="1" bandRow="1">
                <a:tableStyleId>{5C22544A-7EE6-4342-B048-85BDC9FD1C3A}</a:tableStyleId>
              </a:tblPr>
              <a:tblGrid>
                <a:gridCol w="504057"/>
                <a:gridCol w="864096"/>
              </a:tblGrid>
              <a:tr h="176241">
                <a:tc>
                  <a:txBody>
                    <a:bodyPr/>
                    <a:lstStyle/>
                    <a:p>
                      <a:r>
                        <a:rPr lang="en-GB" sz="900" b="1" dirty="0" smtClean="0"/>
                        <a:t>Value</a:t>
                      </a:r>
                      <a:endParaRPr lang="en-GB" sz="900" b="1" dirty="0"/>
                    </a:p>
                  </a:txBody>
                  <a:tcPr/>
                </a:tc>
                <a:tc>
                  <a:txBody>
                    <a:bodyPr/>
                    <a:lstStyle/>
                    <a:p>
                      <a:r>
                        <a:rPr lang="en-GB" sz="900" b="1" dirty="0" smtClean="0"/>
                        <a:t>Description</a:t>
                      </a:r>
                      <a:endParaRPr lang="en-GB" sz="900" b="1" dirty="0"/>
                    </a:p>
                  </a:txBody>
                  <a:tcPr/>
                </a:tc>
              </a:tr>
              <a:tr h="176241">
                <a:tc>
                  <a:txBody>
                    <a:bodyPr/>
                    <a:lstStyle/>
                    <a:p>
                      <a:r>
                        <a:rPr lang="en-GB" sz="900" b="1" dirty="0" smtClean="0"/>
                        <a:t>Y</a:t>
                      </a:r>
                      <a:endParaRPr lang="en-GB" sz="900" b="1" dirty="0"/>
                    </a:p>
                  </a:txBody>
                  <a:tcPr/>
                </a:tc>
                <a:tc>
                  <a:txBody>
                    <a:bodyPr/>
                    <a:lstStyle/>
                    <a:p>
                      <a:r>
                        <a:rPr lang="en-GB" sz="900" b="1" dirty="0" smtClean="0"/>
                        <a:t>Official</a:t>
                      </a:r>
                      <a:endParaRPr lang="en-GB" sz="900" b="1" dirty="0"/>
                    </a:p>
                  </a:txBody>
                  <a:tcPr/>
                </a:tc>
              </a:tr>
              <a:tr h="176241">
                <a:tc>
                  <a:txBody>
                    <a:bodyPr/>
                    <a:lstStyle/>
                    <a:p>
                      <a:r>
                        <a:rPr lang="en-GB" sz="900" b="1" dirty="0" smtClean="0"/>
                        <a:t>N</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Unofficial</a:t>
                      </a:r>
                      <a:endParaRPr lang="en-GB" sz="900" b="1" dirty="0"/>
                    </a:p>
                  </a:txBody>
                  <a:tcPr/>
                </a:tc>
              </a:tr>
            </a:tbl>
          </a:graphicData>
        </a:graphic>
      </p:graphicFrame>
      <p:sp>
        <p:nvSpPr>
          <p:cNvPr id="29" name="Rectangle 7"/>
          <p:cNvSpPr>
            <a:spLocks noChangeArrowheads="1"/>
          </p:cNvSpPr>
          <p:nvPr/>
        </p:nvSpPr>
        <p:spPr bwMode="auto">
          <a:xfrm>
            <a:off x="7740352" y="4338000"/>
            <a:ext cx="1225550" cy="964250"/>
          </a:xfrm>
          <a:prstGeom prst="rect">
            <a:avLst/>
          </a:prstGeom>
          <a:solidFill>
            <a:schemeClr val="accent1"/>
          </a:solidFill>
          <a:ln w="9525">
            <a:solidFill>
              <a:schemeClr val="tx1"/>
            </a:solidFill>
            <a:miter lim="800000"/>
            <a:headEnd/>
            <a:tailEnd/>
          </a:ln>
          <a:effectLst/>
          <a:extLst/>
        </p:spPr>
        <p:txBody>
          <a:bodyPr/>
          <a:lstStyle/>
          <a:p>
            <a:pPr algn="l"/>
            <a:endParaRPr lang="en-GB" sz="800" b="1" dirty="0" smtClean="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a:solidFill>
                <a:srgbClr val="FF0000"/>
              </a:solidFill>
              <a:latin typeface="Arial" pitchFamily="34" charset="0"/>
            </a:endParaRPr>
          </a:p>
          <a:p>
            <a:pPr algn="l"/>
            <a:r>
              <a:rPr lang="en-GB" sz="800" b="1" dirty="0">
                <a:solidFill>
                  <a:srgbClr val="FF0000"/>
                </a:solidFill>
                <a:latin typeface="Arial" pitchFamily="34" charset="0"/>
              </a:rPr>
              <a:t>SUCCESSOR</a:t>
            </a:r>
          </a:p>
        </p:txBody>
      </p:sp>
      <p:graphicFrame>
        <p:nvGraphicFramePr>
          <p:cNvPr id="30" name="Table 29"/>
          <p:cNvGraphicFramePr>
            <a:graphicFrameLocks noGrp="1"/>
          </p:cNvGraphicFramePr>
          <p:nvPr>
            <p:extLst>
              <p:ext uri="{D42A27DB-BD31-4B8C-83A1-F6EECF244321}">
                <p14:modId xmlns:p14="http://schemas.microsoft.com/office/powerpoint/2010/main" val="1036516556"/>
              </p:ext>
            </p:extLst>
          </p:nvPr>
        </p:nvGraphicFramePr>
        <p:xfrm>
          <a:off x="7812360" y="4431506"/>
          <a:ext cx="1080120" cy="640080"/>
        </p:xfrm>
        <a:graphic>
          <a:graphicData uri="http://schemas.openxmlformats.org/drawingml/2006/table">
            <a:tbl>
              <a:tblPr firstRow="1" bandRow="1">
                <a:tableStyleId>{5C22544A-7EE6-4342-B048-85BDC9FD1C3A}</a:tableStyleId>
              </a:tblPr>
              <a:tblGrid>
                <a:gridCol w="1080120"/>
              </a:tblGrid>
              <a:tr h="176241">
                <a:tc>
                  <a:txBody>
                    <a:bodyPr/>
                    <a:lstStyle/>
                    <a:p>
                      <a:pPr algn="ctr"/>
                      <a:r>
                        <a:rPr lang="en-GB" sz="900" b="1" dirty="0" smtClean="0"/>
                        <a:t>NOT CURRENTLY</a:t>
                      </a:r>
                    </a:p>
                    <a:p>
                      <a:pPr algn="ctr"/>
                      <a:r>
                        <a:rPr lang="en-GB" sz="900" b="1" dirty="0" smtClean="0"/>
                        <a:t>AVAILABLE</a:t>
                      </a:r>
                    </a:p>
                    <a:p>
                      <a:endParaRPr lang="en-GB" sz="900" b="1" dirty="0"/>
                    </a:p>
                  </a:txBody>
                  <a:tcPr/>
                </a:tc>
              </a:tr>
            </a:tbl>
          </a:graphicData>
        </a:graphic>
      </p:graphicFrame>
      <p:sp>
        <p:nvSpPr>
          <p:cNvPr id="31" name="Rectangle 7"/>
          <p:cNvSpPr>
            <a:spLocks noChangeArrowheads="1"/>
          </p:cNvSpPr>
          <p:nvPr/>
        </p:nvSpPr>
        <p:spPr bwMode="auto">
          <a:xfrm>
            <a:off x="6084168" y="2138400"/>
            <a:ext cx="1512863" cy="1171760"/>
          </a:xfrm>
          <a:prstGeom prst="rect">
            <a:avLst/>
          </a:prstGeom>
          <a:solidFill>
            <a:schemeClr val="accent1"/>
          </a:solidFill>
          <a:ln w="9525">
            <a:solidFill>
              <a:schemeClr val="tx1"/>
            </a:solidFill>
            <a:miter lim="800000"/>
            <a:headEnd/>
            <a:tailEnd/>
          </a:ln>
          <a:effectLst/>
          <a:extLst/>
        </p:spPr>
        <p:txBody>
          <a:bodyPr/>
          <a:lstStyle/>
          <a:p>
            <a:pPr algn="l"/>
            <a:r>
              <a:rPr lang="en-GB" sz="800" b="1" dirty="0">
                <a:solidFill>
                  <a:srgbClr val="FF0000"/>
                </a:solidFill>
                <a:latin typeface="Arial" pitchFamily="34" charset="0"/>
              </a:rPr>
              <a:t>STREET_SURFACE</a:t>
            </a:r>
          </a:p>
          <a:p>
            <a:pPr algn="l"/>
            <a:endParaRPr lang="en-GB" sz="800" b="1" dirty="0">
              <a:solidFill>
                <a:srgbClr val="FF0000"/>
              </a:solidFill>
              <a:latin typeface="Arial" pitchFamily="34"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2240161740"/>
              </p:ext>
            </p:extLst>
          </p:nvPr>
        </p:nvGraphicFramePr>
        <p:xfrm>
          <a:off x="6120000" y="2327746"/>
          <a:ext cx="1440509" cy="914400"/>
        </p:xfrm>
        <a:graphic>
          <a:graphicData uri="http://schemas.openxmlformats.org/drawingml/2006/table">
            <a:tbl>
              <a:tblPr firstRow="1" bandRow="1">
                <a:tableStyleId>{5C22544A-7EE6-4342-B048-85BDC9FD1C3A}</a:tableStyleId>
              </a:tblPr>
              <a:tblGrid>
                <a:gridCol w="504057"/>
                <a:gridCol w="936452"/>
              </a:tblGrid>
              <a:tr h="207330">
                <a:tc>
                  <a:txBody>
                    <a:bodyPr/>
                    <a:lstStyle/>
                    <a:p>
                      <a:r>
                        <a:rPr lang="en-GB" sz="900" b="1" dirty="0" smtClean="0"/>
                        <a:t>Value</a:t>
                      </a:r>
                      <a:endParaRPr lang="en-GB" sz="900" b="1" dirty="0"/>
                    </a:p>
                  </a:txBody>
                  <a:tcPr/>
                </a:tc>
                <a:tc>
                  <a:txBody>
                    <a:bodyPr/>
                    <a:lstStyle/>
                    <a:p>
                      <a:r>
                        <a:rPr lang="en-GB" sz="900" b="1" dirty="0" smtClean="0"/>
                        <a:t>Description</a:t>
                      </a:r>
                      <a:endParaRPr lang="en-GB" sz="900" b="1" dirty="0"/>
                    </a:p>
                  </a:txBody>
                  <a:tcPr/>
                </a:tc>
              </a:tr>
              <a:tr h="207330">
                <a:tc>
                  <a:txBody>
                    <a:bodyPr/>
                    <a:lstStyle/>
                    <a:p>
                      <a:r>
                        <a:rPr lang="en-GB" sz="900" b="1" dirty="0" smtClean="0"/>
                        <a:t>1</a:t>
                      </a:r>
                      <a:endParaRPr lang="en-GB" sz="900" b="1" dirty="0"/>
                    </a:p>
                  </a:txBody>
                  <a:tcPr/>
                </a:tc>
                <a:tc>
                  <a:txBody>
                    <a:bodyPr/>
                    <a:lstStyle/>
                    <a:p>
                      <a:r>
                        <a:rPr lang="en-GB" sz="900" b="1" dirty="0" smtClean="0"/>
                        <a:t>Metalled</a:t>
                      </a:r>
                      <a:endParaRPr lang="en-GB" sz="900" b="1" dirty="0"/>
                    </a:p>
                  </a:txBody>
                  <a:tcPr/>
                </a:tc>
              </a:tr>
              <a:tr h="207330">
                <a:tc>
                  <a:txBody>
                    <a:bodyPr/>
                    <a:lstStyle/>
                    <a:p>
                      <a:r>
                        <a:rPr lang="en-GB" sz="900" b="1" dirty="0" smtClean="0"/>
                        <a:t>2</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UnMetalled</a:t>
                      </a:r>
                      <a:endParaRPr lang="en-GB" sz="900" b="1" dirty="0"/>
                    </a:p>
                  </a:txBody>
                  <a:tcPr/>
                </a:tc>
              </a:tr>
              <a:tr h="207330">
                <a:tc>
                  <a:txBody>
                    <a:bodyPr/>
                    <a:lstStyle/>
                    <a:p>
                      <a:r>
                        <a:rPr lang="en-GB" sz="900" b="1" dirty="0" smtClean="0"/>
                        <a:t>4</a:t>
                      </a:r>
                      <a:endParaRPr lang="en-GB" sz="900" b="1" dirty="0"/>
                    </a:p>
                  </a:txBody>
                  <a:tcPr/>
                </a:tc>
                <a:tc>
                  <a:txBody>
                    <a:bodyPr/>
                    <a:lstStyle/>
                    <a:p>
                      <a:r>
                        <a:rPr lang="en-GB" sz="900" b="1" dirty="0" smtClean="0"/>
                        <a:t>Mixed</a:t>
                      </a:r>
                      <a:endParaRPr lang="en-GB" sz="900" b="1" dirty="0"/>
                    </a:p>
                  </a:txBody>
                  <a:tcPr/>
                </a:tc>
              </a:tr>
            </a:tbl>
          </a:graphicData>
        </a:graphic>
      </p:graphicFrame>
    </p:spTree>
    <p:extLst>
      <p:ext uri="{BB962C8B-B14F-4D97-AF65-F5344CB8AC3E}">
        <p14:creationId xmlns:p14="http://schemas.microsoft.com/office/powerpoint/2010/main" val="34424063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5" grpId="0" animBg="1"/>
      <p:bldP spid="27" grpId="0" animBg="1"/>
      <p:bldP spid="29"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9389" y="188913"/>
            <a:ext cx="7272932" cy="576262"/>
          </a:xfrm>
          <a:noFill/>
        </p:spPr>
        <p:txBody>
          <a:bodyPr/>
          <a:lstStyle/>
          <a:p>
            <a:r>
              <a:rPr lang="en-GB" dirty="0" smtClean="0"/>
              <a:t>Address filters – </a:t>
            </a:r>
            <a:r>
              <a:rPr lang="en-GB" dirty="0">
                <a:solidFill>
                  <a:srgbClr val="FF0000"/>
                </a:solidFill>
              </a:rPr>
              <a:t>T</a:t>
            </a:r>
            <a:r>
              <a:rPr lang="en-GB" dirty="0" smtClean="0">
                <a:solidFill>
                  <a:srgbClr val="FF0000"/>
                </a:solidFill>
              </a:rPr>
              <a:t>ype</a:t>
            </a:r>
            <a:endParaRPr lang="en-GB" dirty="0">
              <a:solidFill>
                <a:srgbClr val="FF0000"/>
              </a:solidFill>
            </a:endParaRPr>
          </a:p>
        </p:txBody>
      </p:sp>
      <p:sp>
        <p:nvSpPr>
          <p:cNvPr id="32771" name="Rectangle 3"/>
          <p:cNvSpPr>
            <a:spLocks noChangeArrowheads="1"/>
          </p:cNvSpPr>
          <p:nvPr/>
        </p:nvSpPr>
        <p:spPr bwMode="auto">
          <a:xfrm>
            <a:off x="2771775" y="981075"/>
            <a:ext cx="1512888" cy="25923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BLPU</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endParaRPr lang="en-GB" sz="800" b="1" dirty="0" smtClean="0">
              <a:solidFill>
                <a:srgbClr val="FFFFFF"/>
              </a:solidFill>
              <a:latin typeface="Arial" pitchFamily="34" charset="0"/>
            </a:endParaRPr>
          </a:p>
          <a:p>
            <a:pPr algn="l"/>
            <a:endParaRPr lang="en-GB" sz="800" b="1" dirty="0">
              <a:solidFill>
                <a:srgbClr val="FFFFFF"/>
              </a:solidFill>
              <a:latin typeface="Arial" pitchFamily="34" charset="0"/>
            </a:endParaRPr>
          </a:p>
          <a:p>
            <a:pPr algn="l"/>
            <a:r>
              <a:rPr lang="en-GB" sz="800" b="1" dirty="0" smtClean="0">
                <a:solidFill>
                  <a:srgbClr val="FFFFFF"/>
                </a:solidFill>
                <a:latin typeface="Arial" pitchFamily="34" charset="0"/>
              </a:rPr>
              <a:t>BLPU_STATE_DATE</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PARENT_UPRN</a:t>
            </a:r>
          </a:p>
          <a:p>
            <a:pPr algn="l"/>
            <a:r>
              <a:rPr lang="en-GB" sz="800" b="1" dirty="0">
                <a:latin typeface="Arial" pitchFamily="34" charset="0"/>
              </a:rPr>
              <a:t>X_COORDINATE</a:t>
            </a:r>
          </a:p>
          <a:p>
            <a:pPr algn="l"/>
            <a:r>
              <a:rPr lang="en-GB" sz="800" b="1" dirty="0">
                <a:latin typeface="Arial" pitchFamily="34" charset="0"/>
              </a:rPr>
              <a:t>Y_COORDINATE</a:t>
            </a:r>
          </a:p>
          <a:p>
            <a:pPr algn="l"/>
            <a:r>
              <a:rPr lang="en-GB" sz="800" b="1" dirty="0">
                <a:latin typeface="Arial" pitchFamily="34" charset="0"/>
              </a:rPr>
              <a:t>RPC</a:t>
            </a:r>
          </a:p>
          <a:p>
            <a:pPr algn="l"/>
            <a:r>
              <a:rPr lang="en-GB" sz="800" b="1" dirty="0">
                <a:latin typeface="Arial" pitchFamily="34" charset="0"/>
              </a:rPr>
              <a:t>LOCAL_CUSTODIAN_CODE</a:t>
            </a:r>
          </a:p>
          <a:p>
            <a:pPr algn="l"/>
            <a:endParaRPr lang="en-GB" sz="800" b="1" dirty="0" smtClean="0">
              <a:solidFill>
                <a:srgbClr val="FF0000"/>
              </a:solidFill>
              <a:latin typeface="Arial" pitchFamily="34" charset="0"/>
            </a:endParaRPr>
          </a:p>
          <a:p>
            <a:pPr algn="l"/>
            <a:endParaRPr lang="en-GB" sz="800" b="1" dirty="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a:solidFill>
                <a:srgbClr val="FF0000"/>
              </a:solidFill>
              <a:latin typeface="Arial" pitchFamily="34" charset="0"/>
            </a:endParaRPr>
          </a:p>
          <a:p>
            <a:pPr algn="l"/>
            <a:r>
              <a:rPr lang="en-GB" sz="800" b="1" dirty="0" smtClean="0">
                <a:solidFill>
                  <a:srgbClr val="FF0000"/>
                </a:solidFill>
                <a:latin typeface="Arial" pitchFamily="34" charset="0"/>
              </a:rPr>
              <a:t>POSTAL_ADDRESS</a:t>
            </a:r>
            <a:endParaRPr lang="en-GB" sz="800" b="1" dirty="0">
              <a:solidFill>
                <a:srgbClr val="FF0000"/>
              </a:solidFill>
              <a:latin typeface="Arial" pitchFamily="34" charset="0"/>
            </a:endParaRPr>
          </a:p>
          <a:p>
            <a:pPr algn="l"/>
            <a:r>
              <a:rPr lang="en-GB" sz="800" b="1" dirty="0">
                <a:latin typeface="Arial" pitchFamily="34" charset="0"/>
              </a:rPr>
              <a:t>POSTCODE_LOCATOR</a:t>
            </a:r>
          </a:p>
          <a:p>
            <a:pPr algn="l"/>
            <a:r>
              <a:rPr lang="en-GB" sz="800" b="1" dirty="0">
                <a:solidFill>
                  <a:srgbClr val="FF0000"/>
                </a:solidFill>
                <a:latin typeface="Arial" pitchFamily="34" charset="0"/>
              </a:rPr>
              <a:t>MULTI_OCC_COUNT</a:t>
            </a:r>
          </a:p>
        </p:txBody>
      </p:sp>
      <p:sp>
        <p:nvSpPr>
          <p:cNvPr id="32772" name="Rectangle 4"/>
          <p:cNvSpPr>
            <a:spLocks noChangeArrowheads="1"/>
          </p:cNvSpPr>
          <p:nvPr/>
        </p:nvSpPr>
        <p:spPr bwMode="auto">
          <a:xfrm>
            <a:off x="4427538" y="981075"/>
            <a:ext cx="1511300" cy="34575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LPI</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LPI_KEY</a:t>
            </a:r>
          </a:p>
          <a:p>
            <a:pPr algn="l"/>
            <a:r>
              <a:rPr lang="en-GB" sz="800" b="1" dirty="0">
                <a:solidFill>
                  <a:srgbClr val="FF0000"/>
                </a:solidFill>
                <a:latin typeface="Arial" pitchFamily="34" charset="0"/>
              </a:rPr>
              <a:t>LANGUAGE</a:t>
            </a:r>
          </a:p>
          <a:p>
            <a:pPr algn="l"/>
            <a:endParaRPr lang="en-GB" sz="800" b="1" dirty="0" smtClean="0">
              <a:solidFill>
                <a:srgbClr val="FF0000"/>
              </a:solidFill>
              <a:latin typeface="Arial" pitchFamily="34" charset="0"/>
            </a:endParaRPr>
          </a:p>
          <a:p>
            <a:pPr algn="l"/>
            <a:r>
              <a:rPr lang="en-GB" sz="800" b="1" dirty="0" smtClean="0">
                <a:solidFill>
                  <a:srgbClr val="FFFFFF"/>
                </a:solidFill>
                <a:latin typeface="Arial" pitchFamily="34" charset="0"/>
              </a:rPr>
              <a:t>START_DATE</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a:p>
            <a:pPr algn="l"/>
            <a:r>
              <a:rPr lang="en-GB" sz="800" b="1" dirty="0">
                <a:latin typeface="Arial" pitchFamily="34" charset="0"/>
              </a:rPr>
              <a:t>SAO_START_NUMBER</a:t>
            </a:r>
          </a:p>
          <a:p>
            <a:pPr algn="l"/>
            <a:r>
              <a:rPr lang="en-GB" sz="800" b="1" dirty="0">
                <a:latin typeface="Arial" pitchFamily="34" charset="0"/>
              </a:rPr>
              <a:t>SAO_START_SUFFIX</a:t>
            </a:r>
          </a:p>
          <a:p>
            <a:pPr algn="l"/>
            <a:r>
              <a:rPr lang="en-GB" sz="800" b="1" dirty="0">
                <a:latin typeface="Arial" pitchFamily="34" charset="0"/>
              </a:rPr>
              <a:t>SAO_END_NUMBER</a:t>
            </a:r>
          </a:p>
          <a:p>
            <a:pPr algn="l"/>
            <a:r>
              <a:rPr lang="en-GB" sz="800" b="1" dirty="0">
                <a:latin typeface="Arial" pitchFamily="34" charset="0"/>
              </a:rPr>
              <a:t>SAO_END_SUFFIX</a:t>
            </a:r>
          </a:p>
          <a:p>
            <a:pPr algn="l"/>
            <a:r>
              <a:rPr lang="en-GB" sz="800" b="1" dirty="0">
                <a:latin typeface="Arial" pitchFamily="34" charset="0"/>
              </a:rPr>
              <a:t>SAO_TEXT</a:t>
            </a:r>
          </a:p>
          <a:p>
            <a:pPr algn="l"/>
            <a:r>
              <a:rPr lang="en-GB" sz="800" b="1" dirty="0">
                <a:latin typeface="Arial" pitchFamily="34" charset="0"/>
              </a:rPr>
              <a:t>PAO_START_NUMBER</a:t>
            </a:r>
          </a:p>
          <a:p>
            <a:pPr algn="l"/>
            <a:r>
              <a:rPr lang="en-GB" sz="800" b="1" dirty="0">
                <a:latin typeface="Arial" pitchFamily="34" charset="0"/>
              </a:rPr>
              <a:t>PAO_START_SUFFIX</a:t>
            </a:r>
          </a:p>
          <a:p>
            <a:pPr algn="l"/>
            <a:r>
              <a:rPr lang="en-GB" sz="800" b="1" dirty="0">
                <a:latin typeface="Arial" pitchFamily="34" charset="0"/>
              </a:rPr>
              <a:t>PAO_END_NUMBER</a:t>
            </a:r>
          </a:p>
          <a:p>
            <a:pPr algn="l"/>
            <a:r>
              <a:rPr lang="en-GB" sz="800" b="1" dirty="0">
                <a:latin typeface="Arial" pitchFamily="34" charset="0"/>
              </a:rPr>
              <a:t>PAO_END_SUFFIX</a:t>
            </a:r>
          </a:p>
          <a:p>
            <a:pPr algn="l"/>
            <a:r>
              <a:rPr lang="en-GB" sz="800" b="1" dirty="0">
                <a:latin typeface="Arial" pitchFamily="34" charset="0"/>
              </a:rPr>
              <a:t>PAO_TEXT</a:t>
            </a:r>
          </a:p>
          <a:p>
            <a:pPr algn="l"/>
            <a:r>
              <a:rPr lang="en-GB" sz="800" b="1" dirty="0">
                <a:solidFill>
                  <a:srgbClr val="FFFFFF"/>
                </a:solidFill>
                <a:latin typeface="Arial" pitchFamily="34" charset="0"/>
              </a:rPr>
              <a:t>USRN</a:t>
            </a:r>
          </a:p>
          <a:p>
            <a:pPr algn="l"/>
            <a:r>
              <a:rPr lang="en-GB" sz="800" b="1" dirty="0">
                <a:solidFill>
                  <a:srgbClr val="FF0000"/>
                </a:solidFill>
                <a:latin typeface="Arial" pitchFamily="34" charset="0"/>
              </a:rPr>
              <a:t>USRN_MATCH_INDICATOR</a:t>
            </a:r>
          </a:p>
          <a:p>
            <a:pPr algn="l"/>
            <a:r>
              <a:rPr lang="en-GB" sz="800" b="1" dirty="0">
                <a:latin typeface="Arial" pitchFamily="34" charset="0"/>
              </a:rPr>
              <a:t>AREA_NAME</a:t>
            </a:r>
          </a:p>
          <a:p>
            <a:pPr algn="l"/>
            <a:r>
              <a:rPr lang="en-GB" sz="800" b="1" dirty="0">
                <a:latin typeface="Arial" pitchFamily="34" charset="0"/>
              </a:rPr>
              <a:t>LEVEL</a:t>
            </a:r>
          </a:p>
          <a:p>
            <a:pPr algn="l"/>
            <a:endParaRPr lang="en-GB" sz="800" b="1" dirty="0">
              <a:solidFill>
                <a:srgbClr val="FF0000"/>
              </a:solidFill>
              <a:latin typeface="Arial" pitchFamily="34" charset="0"/>
            </a:endParaRPr>
          </a:p>
        </p:txBody>
      </p:sp>
      <p:sp>
        <p:nvSpPr>
          <p:cNvPr id="32773"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Delivery Point Address</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PARENT_ADDRESSABLE_UPRN</a:t>
            </a:r>
          </a:p>
          <a:p>
            <a:pPr algn="l"/>
            <a:r>
              <a:rPr lang="en-GB" sz="800" b="1" dirty="0">
                <a:solidFill>
                  <a:srgbClr val="FFFFFF"/>
                </a:solidFill>
                <a:latin typeface="Arial" pitchFamily="34" charset="0"/>
              </a:rPr>
              <a:t>RM_UDPRN</a:t>
            </a:r>
          </a:p>
          <a:p>
            <a:pPr algn="l"/>
            <a:r>
              <a:rPr lang="en-GB" sz="800" b="1" dirty="0">
                <a:latin typeface="Arial" pitchFamily="34" charset="0"/>
              </a:rPr>
              <a:t>ORGANISATION_NAME</a:t>
            </a:r>
          </a:p>
          <a:p>
            <a:pPr algn="l"/>
            <a:r>
              <a:rPr lang="en-GB" sz="800" b="1" dirty="0">
                <a:latin typeface="Arial" pitchFamily="34" charset="0"/>
              </a:rPr>
              <a:t>DEPARTMENT_NAME</a:t>
            </a:r>
          </a:p>
          <a:p>
            <a:pPr algn="l"/>
            <a:r>
              <a:rPr lang="en-GB" sz="800" b="1" dirty="0">
                <a:latin typeface="Arial" pitchFamily="34" charset="0"/>
              </a:rPr>
              <a:t>SUB_BUILDING_NAME</a:t>
            </a:r>
          </a:p>
          <a:p>
            <a:pPr algn="l"/>
            <a:r>
              <a:rPr lang="en-GB" sz="800" b="1" dirty="0">
                <a:latin typeface="Arial" pitchFamily="34" charset="0"/>
              </a:rPr>
              <a:t>BUILDING_NAME</a:t>
            </a:r>
          </a:p>
          <a:p>
            <a:pPr algn="l"/>
            <a:r>
              <a:rPr lang="en-GB" sz="800" b="1" dirty="0">
                <a:latin typeface="Arial" pitchFamily="34" charset="0"/>
              </a:rPr>
              <a:t>BUILDING_NUMBER</a:t>
            </a:r>
          </a:p>
          <a:p>
            <a:pPr algn="l"/>
            <a:r>
              <a:rPr lang="en-GB" sz="800" b="1" dirty="0">
                <a:latin typeface="Arial" pitchFamily="34" charset="0"/>
              </a:rPr>
              <a:t>DEPENDENT_THOROUGHFARE_NAME</a:t>
            </a:r>
          </a:p>
          <a:p>
            <a:pPr algn="l"/>
            <a:r>
              <a:rPr lang="en-GB" sz="800" b="1" dirty="0">
                <a:latin typeface="Arial" pitchFamily="34" charset="0"/>
              </a:rPr>
              <a:t>THROUGHFARE_NAME</a:t>
            </a:r>
          </a:p>
          <a:p>
            <a:pPr algn="l"/>
            <a:r>
              <a:rPr lang="en-GB" sz="800" b="1" dirty="0">
                <a:latin typeface="Arial" pitchFamily="34" charset="0"/>
              </a:rPr>
              <a:t>DOUBLE_DEPENDENT_LOCALITY</a:t>
            </a:r>
          </a:p>
          <a:p>
            <a:pPr algn="l"/>
            <a:r>
              <a:rPr lang="en-GB" sz="800" b="1" dirty="0">
                <a:latin typeface="Arial" pitchFamily="34" charset="0"/>
              </a:rPr>
              <a:t>DEPENDENT_LOCALITY</a:t>
            </a:r>
          </a:p>
          <a:p>
            <a:pPr algn="l"/>
            <a:r>
              <a:rPr lang="en-GB" sz="800" b="1" dirty="0">
                <a:latin typeface="Arial" pitchFamily="34" charset="0"/>
              </a:rPr>
              <a:t>POST_TOWN</a:t>
            </a:r>
          </a:p>
          <a:p>
            <a:pPr algn="l"/>
            <a:r>
              <a:rPr lang="en-GB" sz="800" b="1" dirty="0">
                <a:latin typeface="Arial" pitchFamily="34" charset="0"/>
              </a:rPr>
              <a:t>POSTCODE</a:t>
            </a:r>
          </a:p>
          <a:p>
            <a:pPr algn="l"/>
            <a:r>
              <a:rPr lang="en-GB" sz="800" b="1" dirty="0">
                <a:latin typeface="Arial" pitchFamily="34" charset="0"/>
              </a:rPr>
              <a:t>POSTCODE_TYPE</a:t>
            </a:r>
          </a:p>
          <a:p>
            <a:pPr algn="l"/>
            <a:r>
              <a:rPr lang="en-GB" sz="800" b="1" dirty="0">
                <a:latin typeface="Arial" pitchFamily="34" charset="0"/>
              </a:rPr>
              <a:t>WELSH_DEPENDENT_THOROUGHFARE_NAME</a:t>
            </a:r>
          </a:p>
          <a:p>
            <a:pPr algn="l"/>
            <a:r>
              <a:rPr lang="en-GB" sz="800" b="1" dirty="0">
                <a:latin typeface="Arial" pitchFamily="34" charset="0"/>
              </a:rPr>
              <a:t>WELSH_THOROUGHFARE_NAME</a:t>
            </a:r>
          </a:p>
          <a:p>
            <a:pPr algn="l"/>
            <a:r>
              <a:rPr lang="en-GB" sz="800" b="1" dirty="0">
                <a:latin typeface="Arial" pitchFamily="34" charset="0"/>
              </a:rPr>
              <a:t>WELSH_DOUBLE_DEPENDENT_LOCALITY</a:t>
            </a:r>
          </a:p>
          <a:p>
            <a:pPr algn="l"/>
            <a:r>
              <a:rPr lang="en-GB" sz="800" b="1" dirty="0">
                <a:latin typeface="Arial" pitchFamily="34" charset="0"/>
              </a:rPr>
              <a:t>WELSH_DEPENDENT_LOCALITY</a:t>
            </a:r>
          </a:p>
          <a:p>
            <a:pPr algn="l"/>
            <a:r>
              <a:rPr lang="en-GB" sz="800" b="1" dirty="0">
                <a:latin typeface="Arial" pitchFamily="34" charset="0"/>
              </a:rPr>
              <a:t>WELSH_POST_TOWN</a:t>
            </a:r>
          </a:p>
          <a:p>
            <a:pPr algn="l"/>
            <a:r>
              <a:rPr lang="en-GB" sz="800" b="1" dirty="0">
                <a:latin typeface="Arial" pitchFamily="34" charset="0"/>
              </a:rPr>
              <a:t>RM_PO_BOX_NUMBER</a:t>
            </a:r>
          </a:p>
          <a:p>
            <a:pPr algn="l"/>
            <a:r>
              <a:rPr lang="en-GB" sz="800" b="1" dirty="0">
                <a:solidFill>
                  <a:srgbClr val="FFFFFF"/>
                </a:solidFill>
                <a:latin typeface="Arial" pitchFamily="34" charset="0"/>
              </a:rPr>
              <a:t>RM_PROCESS_DATE</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p:txBody>
      </p:sp>
      <p:sp>
        <p:nvSpPr>
          <p:cNvPr id="32775" name="Rectangle 7"/>
          <p:cNvSpPr>
            <a:spLocks noChangeArrowheads="1"/>
          </p:cNvSpPr>
          <p:nvPr/>
        </p:nvSpPr>
        <p:spPr bwMode="auto">
          <a:xfrm>
            <a:off x="7740650" y="2062163"/>
            <a:ext cx="1225550" cy="16557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Organisation</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ORG_KEY</a:t>
            </a:r>
          </a:p>
          <a:p>
            <a:pPr algn="l"/>
            <a:r>
              <a:rPr lang="en-GB" sz="800" b="1" dirty="0">
                <a:latin typeface="Arial" pitchFamily="34" charset="0"/>
              </a:rPr>
              <a:t>ORGANISATION</a:t>
            </a:r>
          </a:p>
          <a:p>
            <a:pPr algn="l"/>
            <a:r>
              <a:rPr lang="en-GB" sz="800" b="1" dirty="0">
                <a:latin typeface="Arial" pitchFamily="34" charset="0"/>
              </a:rPr>
              <a:t>LEGAL_NAME</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p:txBody>
      </p:sp>
      <p:sp>
        <p:nvSpPr>
          <p:cNvPr id="32778" name="Rectangle 10"/>
          <p:cNvSpPr>
            <a:spLocks noChangeArrowheads="1"/>
          </p:cNvSpPr>
          <p:nvPr/>
        </p:nvSpPr>
        <p:spPr bwMode="auto">
          <a:xfrm>
            <a:off x="6084888" y="981075"/>
            <a:ext cx="1511300" cy="2736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USRN</a:t>
            </a:r>
          </a:p>
          <a:p>
            <a:pPr algn="l"/>
            <a:r>
              <a:rPr lang="en-GB" sz="800" b="1" dirty="0">
                <a:solidFill>
                  <a:srgbClr val="FF0000"/>
                </a:solidFill>
                <a:latin typeface="Arial" pitchFamily="34" charset="0"/>
              </a:rPr>
              <a:t>RECORD_TYPE</a:t>
            </a:r>
          </a:p>
          <a:p>
            <a:pPr algn="l"/>
            <a:r>
              <a:rPr lang="en-GB" sz="800" b="1" dirty="0">
                <a:latin typeface="Arial" pitchFamily="34" charset="0"/>
              </a:rPr>
              <a:t>SWA_ORG_REF_NAMING</a:t>
            </a:r>
          </a:p>
          <a:p>
            <a:pPr algn="l"/>
            <a:endParaRPr lang="en-GB" sz="800" b="1" dirty="0" smtClean="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smtClean="0">
              <a:solidFill>
                <a:srgbClr val="FF0000"/>
              </a:solidFill>
              <a:latin typeface="Arial" pitchFamily="34" charset="0"/>
            </a:endParaRPr>
          </a:p>
          <a:p>
            <a:pPr algn="l"/>
            <a:r>
              <a:rPr lang="en-GB" sz="800" b="1" dirty="0" smtClean="0">
                <a:solidFill>
                  <a:srgbClr val="FFFFFF"/>
                </a:solidFill>
                <a:latin typeface="Arial" pitchFamily="34" charset="0"/>
              </a:rPr>
              <a:t>STREET_START_DATE</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STREET_END_DATE</a:t>
            </a:r>
          </a:p>
          <a:p>
            <a:pPr algn="l"/>
            <a:r>
              <a:rPr lang="en-GB" sz="800" b="1" dirty="0" smtClean="0">
                <a:solidFill>
                  <a:srgbClr val="FFFFFF"/>
                </a:solidFill>
                <a:latin typeface="Arial" pitchFamily="34" charset="0"/>
              </a:rPr>
              <a:t>LAST_UPDATE_DATE</a:t>
            </a:r>
          </a:p>
          <a:p>
            <a:pPr algn="l"/>
            <a:r>
              <a:rPr lang="en-GB" sz="800" b="1" dirty="0" smtClean="0">
                <a:solidFill>
                  <a:srgbClr val="FFFFFF"/>
                </a:solidFill>
                <a:latin typeface="Arial" pitchFamily="34" charset="0"/>
              </a:rPr>
              <a:t>RECORD_ENTRY_DATE</a:t>
            </a:r>
            <a:endParaRPr lang="en-GB" sz="800" b="1" dirty="0">
              <a:solidFill>
                <a:srgbClr val="FFFFFF"/>
              </a:solidFill>
              <a:latin typeface="Arial" pitchFamily="34" charset="0"/>
            </a:endParaRPr>
          </a:p>
          <a:p>
            <a:pPr algn="l"/>
            <a:r>
              <a:rPr lang="en-GB" sz="800" b="1" dirty="0">
                <a:latin typeface="Arial" pitchFamily="34" charset="0"/>
              </a:rPr>
              <a:t>STREET_START_X</a:t>
            </a:r>
          </a:p>
          <a:p>
            <a:pPr algn="l"/>
            <a:r>
              <a:rPr lang="en-GB" sz="800" b="1" dirty="0">
                <a:latin typeface="Arial" pitchFamily="34" charset="0"/>
              </a:rPr>
              <a:t>STREET_START_Y</a:t>
            </a:r>
          </a:p>
          <a:p>
            <a:pPr algn="l"/>
            <a:r>
              <a:rPr lang="en-GB" sz="800" b="1" dirty="0">
                <a:latin typeface="Arial" pitchFamily="34" charset="0"/>
              </a:rPr>
              <a:t>STREET_END_X</a:t>
            </a:r>
          </a:p>
          <a:p>
            <a:pPr algn="l"/>
            <a:r>
              <a:rPr lang="en-GB" sz="800" b="1" dirty="0">
                <a:latin typeface="Arial" pitchFamily="34" charset="0"/>
              </a:rPr>
              <a:t>STREET_END_Y</a:t>
            </a:r>
          </a:p>
          <a:p>
            <a:pPr algn="l"/>
            <a:r>
              <a:rPr lang="en-GB" sz="800" b="1" dirty="0">
                <a:latin typeface="Arial" pitchFamily="34" charset="0"/>
              </a:rPr>
              <a:t>STREET_TOLERANCE</a:t>
            </a:r>
          </a:p>
        </p:txBody>
      </p:sp>
      <p:sp>
        <p:nvSpPr>
          <p:cNvPr id="32779" name="Rectangle 11"/>
          <p:cNvSpPr>
            <a:spLocks noChangeArrowheads="1"/>
          </p:cNvSpPr>
          <p:nvPr/>
        </p:nvSpPr>
        <p:spPr bwMode="auto">
          <a:xfrm>
            <a:off x="6084888" y="3789363"/>
            <a:ext cx="1512887"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 Descriptor</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USRN</a:t>
            </a:r>
          </a:p>
          <a:p>
            <a:pPr algn="l"/>
            <a:r>
              <a:rPr lang="en-GB" sz="800" b="1" dirty="0">
                <a:latin typeface="Arial" pitchFamily="34" charset="0"/>
              </a:rPr>
              <a:t>STREET_DESCRIPTION</a:t>
            </a:r>
          </a:p>
          <a:p>
            <a:pPr algn="l"/>
            <a:r>
              <a:rPr lang="en-GB" sz="800" b="1" dirty="0">
                <a:latin typeface="Arial" pitchFamily="34" charset="0"/>
              </a:rPr>
              <a:t>LOCALITY_NAME</a:t>
            </a:r>
          </a:p>
          <a:p>
            <a:pPr algn="l"/>
            <a:r>
              <a:rPr lang="en-GB" sz="800" b="1" dirty="0">
                <a:latin typeface="Arial" pitchFamily="34" charset="0"/>
              </a:rPr>
              <a:t>TOWN_NAME</a:t>
            </a:r>
          </a:p>
          <a:p>
            <a:pPr algn="l"/>
            <a:r>
              <a:rPr lang="en-GB" sz="800" b="1" dirty="0" smtClean="0">
                <a:latin typeface="Arial" pitchFamily="34" charset="0"/>
              </a:rPr>
              <a:t>ADMINISTRATIVE_AREA</a:t>
            </a:r>
            <a:endParaRPr lang="en-GB" sz="800" b="1" dirty="0">
              <a:latin typeface="Arial" pitchFamily="34" charset="0"/>
            </a:endParaRPr>
          </a:p>
          <a:p>
            <a:pPr algn="l"/>
            <a:r>
              <a:rPr lang="en-GB" sz="800" b="1" dirty="0">
                <a:solidFill>
                  <a:srgbClr val="FF0000"/>
                </a:solidFill>
                <a:latin typeface="Arial" pitchFamily="34" charset="0"/>
              </a:rPr>
              <a:t>LANGUAGE</a:t>
            </a:r>
          </a:p>
        </p:txBody>
      </p:sp>
      <p:sp>
        <p:nvSpPr>
          <p:cNvPr id="32780" name="Text Box 12"/>
          <p:cNvSpPr txBox="1">
            <a:spLocks noChangeArrowheads="1"/>
          </p:cNvSpPr>
          <p:nvPr/>
        </p:nvSpPr>
        <p:spPr bwMode="auto">
          <a:xfrm>
            <a:off x="395289" y="5445696"/>
            <a:ext cx="5688880" cy="1151656"/>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algn="l" defTabSz="957263">
              <a:defRPr>
                <a:solidFill>
                  <a:schemeClr val="tx1"/>
                </a:solidFill>
                <a:latin typeface="Arial" pitchFamily="34" charset="0"/>
              </a:defRPr>
            </a:lvl1pPr>
            <a:lvl2pPr marL="479425" algn="l" defTabSz="957263">
              <a:defRPr>
                <a:solidFill>
                  <a:schemeClr val="tx1"/>
                </a:solidFill>
                <a:latin typeface="Arial" pitchFamily="34" charset="0"/>
              </a:defRPr>
            </a:lvl2pPr>
            <a:lvl3pPr marL="957263" algn="l" defTabSz="957263">
              <a:defRPr>
                <a:solidFill>
                  <a:schemeClr val="tx1"/>
                </a:solidFill>
                <a:latin typeface="Arial" pitchFamily="34" charset="0"/>
              </a:defRPr>
            </a:lvl3pPr>
            <a:lvl4pPr marL="1436688" algn="l" defTabSz="957263">
              <a:defRPr>
                <a:solidFill>
                  <a:schemeClr val="tx1"/>
                </a:solidFill>
                <a:latin typeface="Arial" pitchFamily="34" charset="0"/>
              </a:defRPr>
            </a:lvl4pPr>
            <a:lvl5pPr marL="1916113" algn="l" defTabSz="957263">
              <a:defRPr>
                <a:solidFill>
                  <a:schemeClr val="tx1"/>
                </a:solidFill>
                <a:latin typeface="Arial" pitchFamily="34" charset="0"/>
              </a:defRPr>
            </a:lvl5pPr>
            <a:lvl6pPr marL="2373313" defTabSz="957263" fontAlgn="base">
              <a:spcBef>
                <a:spcPct val="0"/>
              </a:spcBef>
              <a:spcAft>
                <a:spcPct val="0"/>
              </a:spcAft>
              <a:defRPr>
                <a:solidFill>
                  <a:schemeClr val="tx1"/>
                </a:solidFill>
                <a:latin typeface="Arial" pitchFamily="34" charset="0"/>
              </a:defRPr>
            </a:lvl6pPr>
            <a:lvl7pPr marL="2830513" defTabSz="957263" fontAlgn="base">
              <a:spcBef>
                <a:spcPct val="0"/>
              </a:spcBef>
              <a:spcAft>
                <a:spcPct val="0"/>
              </a:spcAft>
              <a:defRPr>
                <a:solidFill>
                  <a:schemeClr val="tx1"/>
                </a:solidFill>
                <a:latin typeface="Arial" pitchFamily="34" charset="0"/>
              </a:defRPr>
            </a:lvl7pPr>
            <a:lvl8pPr marL="3287713" defTabSz="957263" fontAlgn="base">
              <a:spcBef>
                <a:spcPct val="0"/>
              </a:spcBef>
              <a:spcAft>
                <a:spcPct val="0"/>
              </a:spcAft>
              <a:defRPr>
                <a:solidFill>
                  <a:schemeClr val="tx1"/>
                </a:solidFill>
                <a:latin typeface="Arial" pitchFamily="34" charset="0"/>
              </a:defRPr>
            </a:lvl8pPr>
            <a:lvl9pPr marL="3744913" defTabSz="957263" fontAlgn="base">
              <a:spcBef>
                <a:spcPct val="0"/>
              </a:spcBef>
              <a:spcAft>
                <a:spcPct val="0"/>
              </a:spcAft>
              <a:defRPr>
                <a:solidFill>
                  <a:schemeClr val="tx1"/>
                </a:solidFill>
                <a:latin typeface="Arial" pitchFamily="34" charset="0"/>
              </a:defRPr>
            </a:lvl9pPr>
          </a:lstStyle>
          <a:p>
            <a:r>
              <a:rPr lang="en-GB" sz="1800" dirty="0" smtClean="0">
                <a:solidFill>
                  <a:srgbClr val="0000FF"/>
                </a:solidFill>
                <a:ea typeface="ＭＳ Ｐゴシック" pitchFamily="34" charset="-128"/>
              </a:rPr>
              <a:t>This information describes </a:t>
            </a:r>
            <a:r>
              <a:rPr lang="en-GB" sz="1800" dirty="0">
                <a:solidFill>
                  <a:srgbClr val="0000FF"/>
                </a:solidFill>
                <a:ea typeface="ＭＳ Ｐゴシック" pitchFamily="34" charset="-128"/>
              </a:rPr>
              <a:t>the </a:t>
            </a:r>
            <a:r>
              <a:rPr lang="en-GB" sz="1800" dirty="0" smtClean="0">
                <a:solidFill>
                  <a:srgbClr val="0000FF"/>
                </a:solidFill>
                <a:ea typeface="ＭＳ Ｐゴシック" pitchFamily="34" charset="-128"/>
              </a:rPr>
              <a:t>address type.  The postal address and usrn_match_indicator provide a useful way for users to group addresses (for example, identify non-postal addresses).</a:t>
            </a:r>
            <a:endParaRPr lang="en-GB" sz="1800" dirty="0">
              <a:solidFill>
                <a:srgbClr val="0000FF"/>
              </a:solidFill>
              <a:ea typeface="ＭＳ Ｐゴシック" pitchFamily="34" charset="-128"/>
            </a:endParaRPr>
          </a:p>
          <a:p>
            <a:endParaRPr lang="en-GB" sz="1800" dirty="0">
              <a:solidFill>
                <a:srgbClr val="0000FF"/>
              </a:solidFill>
              <a:ea typeface="ＭＳ Ｐゴシック" pitchFamily="34" charset="-128"/>
            </a:endParaRPr>
          </a:p>
        </p:txBody>
      </p:sp>
      <p:sp>
        <p:nvSpPr>
          <p:cNvPr id="12" name="Rectangle 7"/>
          <p:cNvSpPr>
            <a:spLocks noChangeArrowheads="1"/>
          </p:cNvSpPr>
          <p:nvPr/>
        </p:nvSpPr>
        <p:spPr bwMode="auto">
          <a:xfrm>
            <a:off x="4427985" y="3844800"/>
            <a:ext cx="1510853" cy="1312392"/>
          </a:xfrm>
          <a:prstGeom prst="rect">
            <a:avLst/>
          </a:prstGeom>
          <a:solidFill>
            <a:schemeClr val="accent1"/>
          </a:solidFill>
          <a:ln w="9525">
            <a:solidFill>
              <a:schemeClr val="tx1"/>
            </a:solidFill>
            <a:miter lim="800000"/>
            <a:headEnd/>
            <a:tailEnd/>
          </a:ln>
          <a:effectLst/>
          <a:extLst/>
        </p:spPr>
        <p:txBody>
          <a:bodyPr/>
          <a:lstStyle/>
          <a:p>
            <a:pPr algn="l"/>
            <a:r>
              <a:rPr lang="en-GB" sz="800" b="1" dirty="0" smtClean="0">
                <a:solidFill>
                  <a:srgbClr val="FF0000"/>
                </a:solidFill>
                <a:latin typeface="Arial" pitchFamily="34" charset="0"/>
              </a:rPr>
              <a:t>USRN_M_INDICATOR</a:t>
            </a:r>
            <a:endParaRPr lang="en-GB" sz="800" b="1" dirty="0">
              <a:solidFill>
                <a:srgbClr val="FF0000"/>
              </a:solidFill>
              <a:latin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356611237"/>
              </p:ext>
            </p:extLst>
          </p:nvPr>
        </p:nvGraphicFramePr>
        <p:xfrm>
          <a:off x="4464000" y="4046856"/>
          <a:ext cx="1441041" cy="1097280"/>
        </p:xfrm>
        <a:graphic>
          <a:graphicData uri="http://schemas.openxmlformats.org/drawingml/2006/table">
            <a:tbl>
              <a:tblPr firstRow="1" bandRow="1">
                <a:tableStyleId>{5C22544A-7EE6-4342-B048-85BDC9FD1C3A}</a:tableStyleId>
              </a:tblPr>
              <a:tblGrid>
                <a:gridCol w="540048"/>
                <a:gridCol w="900993"/>
              </a:tblGrid>
              <a:tr h="0">
                <a:tc>
                  <a:txBody>
                    <a:bodyPr/>
                    <a:lstStyle/>
                    <a:p>
                      <a:r>
                        <a:rPr lang="en-GB" sz="900" b="1" dirty="0" smtClean="0"/>
                        <a:t>Value</a:t>
                      </a:r>
                      <a:endParaRPr lang="en-GB" sz="900" b="1" dirty="0"/>
                    </a:p>
                  </a:txBody>
                  <a:tcPr/>
                </a:tc>
                <a:tc>
                  <a:txBody>
                    <a:bodyPr/>
                    <a:lstStyle/>
                    <a:p>
                      <a:r>
                        <a:rPr lang="en-GB" sz="900" b="1" dirty="0" smtClean="0"/>
                        <a:t>Description</a:t>
                      </a:r>
                      <a:endParaRPr lang="en-GB" sz="900" b="1" dirty="0"/>
                    </a:p>
                  </a:txBody>
                  <a:tcPr/>
                </a:tc>
              </a:tr>
              <a:tr h="165042">
                <a:tc>
                  <a:txBody>
                    <a:bodyPr/>
                    <a:lstStyle/>
                    <a:p>
                      <a:r>
                        <a:rPr lang="en-GB" sz="900" b="1" dirty="0" smtClean="0"/>
                        <a:t>1</a:t>
                      </a:r>
                      <a:endParaRPr lang="en-GB" sz="900" b="1" dirty="0"/>
                    </a:p>
                  </a:txBody>
                  <a:tcPr/>
                </a:tc>
                <a:tc>
                  <a:txBody>
                    <a:bodyPr/>
                    <a:lstStyle/>
                    <a:p>
                      <a:r>
                        <a:rPr lang="en-GB" sz="900" b="1" dirty="0" smtClean="0"/>
                        <a:t>LA</a:t>
                      </a:r>
                      <a:r>
                        <a:rPr lang="en-GB" sz="900" b="1" baseline="0" dirty="0" smtClean="0"/>
                        <a:t> OWPA manual match</a:t>
                      </a:r>
                      <a:endParaRPr lang="en-GB" sz="900" b="1" dirty="0"/>
                    </a:p>
                  </a:txBody>
                  <a:tcPr/>
                </a:tc>
              </a:tr>
              <a:tr h="174836">
                <a:tc>
                  <a:txBody>
                    <a:bodyPr/>
                    <a:lstStyle/>
                    <a:p>
                      <a:r>
                        <a:rPr lang="en-GB" sz="900" b="1" dirty="0" smtClean="0"/>
                        <a:t>2</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OS OWPA auto</a:t>
                      </a:r>
                      <a:r>
                        <a:rPr lang="en-GB" sz="900" b="1" baseline="0" dirty="0" smtClean="0"/>
                        <a:t> match</a:t>
                      </a:r>
                      <a:endParaRPr lang="en-GB" sz="900" b="1" dirty="0"/>
                    </a:p>
                  </a:txBody>
                  <a:tcPr/>
                </a:tc>
              </a:tr>
            </a:tbl>
          </a:graphicData>
        </a:graphic>
      </p:graphicFrame>
      <p:sp>
        <p:nvSpPr>
          <p:cNvPr id="15" name="Rectangle 7"/>
          <p:cNvSpPr>
            <a:spLocks noChangeArrowheads="1"/>
          </p:cNvSpPr>
          <p:nvPr/>
        </p:nvSpPr>
        <p:spPr bwMode="auto">
          <a:xfrm>
            <a:off x="2771800" y="1897988"/>
            <a:ext cx="1510853" cy="1386996"/>
          </a:xfrm>
          <a:prstGeom prst="rect">
            <a:avLst/>
          </a:prstGeom>
          <a:solidFill>
            <a:schemeClr val="accent1"/>
          </a:solidFill>
          <a:ln w="9525">
            <a:solidFill>
              <a:schemeClr val="tx1"/>
            </a:solidFill>
            <a:miter lim="800000"/>
            <a:headEnd/>
            <a:tailEnd/>
          </a:ln>
          <a:effectLst/>
          <a:extLst/>
        </p:spPr>
        <p:txBody>
          <a:bodyPr/>
          <a:lstStyle/>
          <a:p>
            <a:pPr algn="l"/>
            <a:endParaRPr lang="en-GB" sz="800" b="1" dirty="0" smtClean="0">
              <a:solidFill>
                <a:srgbClr val="FF0000"/>
              </a:solidFill>
              <a:latin typeface="Arial" pitchFamily="34" charset="0"/>
            </a:endParaRPr>
          </a:p>
          <a:p>
            <a:pPr algn="l"/>
            <a:endParaRPr lang="en-GB" sz="800" b="1" dirty="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a:solidFill>
                <a:srgbClr val="FF0000"/>
              </a:solidFill>
              <a:latin typeface="Arial" pitchFamily="34" charset="0"/>
            </a:endParaRPr>
          </a:p>
          <a:p>
            <a:pPr algn="l"/>
            <a:endParaRPr lang="en-GB" sz="800" b="1" dirty="0" smtClean="0">
              <a:solidFill>
                <a:srgbClr val="FF0000"/>
              </a:solidFill>
              <a:latin typeface="Arial" pitchFamily="34" charset="0"/>
            </a:endParaRPr>
          </a:p>
          <a:p>
            <a:pPr algn="l"/>
            <a:endParaRPr lang="en-GB" sz="800" b="1" dirty="0">
              <a:solidFill>
                <a:srgbClr val="FF0000"/>
              </a:solidFill>
              <a:latin typeface="Arial" pitchFamily="34" charset="0"/>
            </a:endParaRPr>
          </a:p>
          <a:p>
            <a:pPr algn="l"/>
            <a:r>
              <a:rPr lang="en-GB" sz="800" b="1" dirty="0" smtClean="0">
                <a:solidFill>
                  <a:srgbClr val="FF0000"/>
                </a:solidFill>
                <a:latin typeface="Arial" pitchFamily="34" charset="0"/>
              </a:rPr>
              <a:t>POSTAL_ADDRESS</a:t>
            </a:r>
            <a:endParaRPr lang="en-GB" sz="800" b="1" dirty="0">
              <a:solidFill>
                <a:srgbClr val="FF0000"/>
              </a:solidFill>
              <a:latin typeface="Arial"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637475219"/>
              </p:ext>
            </p:extLst>
          </p:nvPr>
        </p:nvGraphicFramePr>
        <p:xfrm>
          <a:off x="2843123" y="1997968"/>
          <a:ext cx="1368153" cy="1143000"/>
        </p:xfrm>
        <a:graphic>
          <a:graphicData uri="http://schemas.openxmlformats.org/drawingml/2006/table">
            <a:tbl>
              <a:tblPr firstRow="1" bandRow="1">
                <a:tableStyleId>{5C22544A-7EE6-4342-B048-85BDC9FD1C3A}</a:tableStyleId>
              </a:tblPr>
              <a:tblGrid>
                <a:gridCol w="504057"/>
                <a:gridCol w="864096"/>
              </a:tblGrid>
              <a:tr h="0">
                <a:tc>
                  <a:txBody>
                    <a:bodyPr/>
                    <a:lstStyle/>
                    <a:p>
                      <a:r>
                        <a:rPr lang="en-GB" sz="900" b="1" dirty="0" smtClean="0"/>
                        <a:t>Value</a:t>
                      </a:r>
                      <a:endParaRPr lang="en-GB" sz="900" b="1" dirty="0"/>
                    </a:p>
                  </a:txBody>
                  <a:tcPr/>
                </a:tc>
                <a:tc>
                  <a:txBody>
                    <a:bodyPr/>
                    <a:lstStyle/>
                    <a:p>
                      <a:r>
                        <a:rPr lang="en-GB" sz="900" b="1" smtClean="0"/>
                        <a:t>Description</a:t>
                      </a:r>
                      <a:endParaRPr lang="en-GB" sz="900" b="1" dirty="0"/>
                    </a:p>
                  </a:txBody>
                  <a:tcPr/>
                </a:tc>
              </a:tr>
              <a:tr h="165042">
                <a:tc>
                  <a:txBody>
                    <a:bodyPr/>
                    <a:lstStyle/>
                    <a:p>
                      <a:r>
                        <a:rPr lang="en-GB" sz="900" b="1" dirty="0" smtClean="0"/>
                        <a:t>S</a:t>
                      </a:r>
                      <a:endParaRPr lang="en-GB" sz="900" b="1" dirty="0"/>
                    </a:p>
                  </a:txBody>
                  <a:tcPr/>
                </a:tc>
                <a:tc>
                  <a:txBody>
                    <a:bodyPr/>
                    <a:lstStyle/>
                    <a:p>
                      <a:r>
                        <a:rPr lang="en-GB" sz="900" b="1" dirty="0" smtClean="0"/>
                        <a:t>Single</a:t>
                      </a:r>
                      <a:endParaRPr lang="en-GB" sz="900" b="1" dirty="0"/>
                    </a:p>
                  </a:txBody>
                  <a:tcPr/>
                </a:tc>
              </a:tr>
              <a:tr h="174836">
                <a:tc>
                  <a:txBody>
                    <a:bodyPr/>
                    <a:lstStyle/>
                    <a:p>
                      <a:r>
                        <a:rPr lang="en-GB" sz="900" b="1" dirty="0" smtClean="0"/>
                        <a:t>M</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Parent</a:t>
                      </a:r>
                      <a:endParaRPr lang="en-GB" sz="900" b="1" dirty="0"/>
                    </a:p>
                  </a:txBody>
                  <a:tcPr/>
                </a:tc>
              </a:tr>
              <a:tr h="165042">
                <a:tc>
                  <a:txBody>
                    <a:bodyPr/>
                    <a:lstStyle/>
                    <a:p>
                      <a:r>
                        <a:rPr lang="en-GB" sz="900" b="1" dirty="0" smtClean="0"/>
                        <a:t>C</a:t>
                      </a:r>
                      <a:endParaRPr lang="en-GB" sz="900" b="1" dirty="0"/>
                    </a:p>
                  </a:txBody>
                  <a:tcPr/>
                </a:tc>
                <a:tc>
                  <a:txBody>
                    <a:bodyPr/>
                    <a:lstStyle/>
                    <a:p>
                      <a:r>
                        <a:rPr lang="en-GB" sz="900" b="1" dirty="0" smtClean="0"/>
                        <a:t>Child</a:t>
                      </a:r>
                    </a:p>
                  </a:txBody>
                  <a:tcPr/>
                </a:tc>
              </a:tr>
              <a:tr h="0">
                <a:tc>
                  <a:txBody>
                    <a:bodyPr/>
                    <a:lstStyle/>
                    <a:p>
                      <a:r>
                        <a:rPr lang="en-GB" sz="900" b="1" dirty="0" smtClean="0"/>
                        <a:t>N</a:t>
                      </a:r>
                      <a:endParaRPr lang="en-GB" sz="900" b="1" dirty="0"/>
                    </a:p>
                  </a:txBody>
                  <a:tcPr/>
                </a:tc>
                <a:tc>
                  <a:txBody>
                    <a:bodyPr/>
                    <a:lstStyle/>
                    <a:p>
                      <a:r>
                        <a:rPr lang="en-GB" sz="900" b="1" dirty="0" smtClean="0"/>
                        <a:t>Non-Postal</a:t>
                      </a:r>
                    </a:p>
                  </a:txBody>
                  <a:tcPr/>
                </a:tc>
              </a:tr>
            </a:tbl>
          </a:graphicData>
        </a:graphic>
      </p:graphicFrame>
      <p:sp>
        <p:nvSpPr>
          <p:cNvPr id="17" name="Rectangle 7"/>
          <p:cNvSpPr>
            <a:spLocks noChangeArrowheads="1"/>
          </p:cNvSpPr>
          <p:nvPr/>
        </p:nvSpPr>
        <p:spPr bwMode="auto">
          <a:xfrm>
            <a:off x="6084168" y="1656000"/>
            <a:ext cx="1512863" cy="2061925"/>
          </a:xfrm>
          <a:prstGeom prst="rect">
            <a:avLst/>
          </a:prstGeom>
          <a:solidFill>
            <a:schemeClr val="accent1"/>
          </a:solidFill>
          <a:ln w="9525">
            <a:solidFill>
              <a:schemeClr val="tx1"/>
            </a:solidFill>
            <a:miter lim="800000"/>
            <a:headEnd/>
            <a:tailEnd/>
          </a:ln>
          <a:effectLst/>
          <a:extLst/>
        </p:spPr>
        <p:txBody>
          <a:bodyPr/>
          <a:lstStyle/>
          <a:p>
            <a:pPr algn="l"/>
            <a:r>
              <a:rPr lang="en-GB" sz="800" b="1" dirty="0" smtClean="0">
                <a:solidFill>
                  <a:srgbClr val="FF0000"/>
                </a:solidFill>
                <a:latin typeface="Arial" pitchFamily="34" charset="0"/>
              </a:rPr>
              <a:t>RECORD_TYPE</a:t>
            </a:r>
            <a:endParaRPr lang="en-GB" sz="800" b="1" dirty="0">
              <a:solidFill>
                <a:srgbClr val="FF0000"/>
              </a:solidFill>
              <a:latin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403584629"/>
              </p:ext>
            </p:extLst>
          </p:nvPr>
        </p:nvGraphicFramePr>
        <p:xfrm>
          <a:off x="6121076" y="1870523"/>
          <a:ext cx="1440509" cy="1810678"/>
        </p:xfrm>
        <a:graphic>
          <a:graphicData uri="http://schemas.openxmlformats.org/drawingml/2006/table">
            <a:tbl>
              <a:tblPr firstRow="1" bandRow="1">
                <a:tableStyleId>{5C22544A-7EE6-4342-B048-85BDC9FD1C3A}</a:tableStyleId>
              </a:tblPr>
              <a:tblGrid>
                <a:gridCol w="504057"/>
                <a:gridCol w="936452"/>
              </a:tblGrid>
              <a:tr h="258021">
                <a:tc>
                  <a:txBody>
                    <a:bodyPr/>
                    <a:lstStyle/>
                    <a:p>
                      <a:r>
                        <a:rPr lang="en-GB" sz="900" b="1" dirty="0" smtClean="0"/>
                        <a:t>Value</a:t>
                      </a:r>
                      <a:endParaRPr lang="en-GB" sz="900" b="1" dirty="0"/>
                    </a:p>
                  </a:txBody>
                  <a:tcPr/>
                </a:tc>
                <a:tc>
                  <a:txBody>
                    <a:bodyPr/>
                    <a:lstStyle/>
                    <a:p>
                      <a:r>
                        <a:rPr lang="en-GB" sz="900" b="1" dirty="0" smtClean="0"/>
                        <a:t>Description</a:t>
                      </a:r>
                      <a:endParaRPr lang="en-GB" sz="900" b="1" dirty="0"/>
                    </a:p>
                  </a:txBody>
                  <a:tcPr/>
                </a:tc>
              </a:tr>
              <a:tr h="258021">
                <a:tc>
                  <a:txBody>
                    <a:bodyPr/>
                    <a:lstStyle/>
                    <a:p>
                      <a:r>
                        <a:rPr lang="en-GB" sz="900" b="1" dirty="0" smtClean="0"/>
                        <a:t>1</a:t>
                      </a:r>
                      <a:endParaRPr lang="en-GB" sz="900" b="1" dirty="0"/>
                    </a:p>
                  </a:txBody>
                  <a:tcPr/>
                </a:tc>
                <a:tc>
                  <a:txBody>
                    <a:bodyPr/>
                    <a:lstStyle/>
                    <a:p>
                      <a:r>
                        <a:rPr lang="en-GB" sz="900" b="1" dirty="0" smtClean="0"/>
                        <a:t>Official</a:t>
                      </a:r>
                      <a:r>
                        <a:rPr lang="en-GB" sz="900" b="1" baseline="0" dirty="0" smtClean="0"/>
                        <a:t> name</a:t>
                      </a:r>
                      <a:endParaRPr lang="en-GB" sz="900" b="1" dirty="0"/>
                    </a:p>
                  </a:txBody>
                  <a:tcPr/>
                </a:tc>
              </a:tr>
              <a:tr h="258021">
                <a:tc>
                  <a:txBody>
                    <a:bodyPr/>
                    <a:lstStyle/>
                    <a:p>
                      <a:r>
                        <a:rPr lang="en-GB" sz="900" b="1" dirty="0" smtClean="0"/>
                        <a:t>2</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Description</a:t>
                      </a:r>
                      <a:endParaRPr lang="en-GB" sz="900" b="1" dirty="0"/>
                    </a:p>
                  </a:txBody>
                  <a:tcPr/>
                </a:tc>
              </a:tr>
              <a:tr h="258021">
                <a:tc>
                  <a:txBody>
                    <a:bodyPr/>
                    <a:lstStyle/>
                    <a:p>
                      <a:r>
                        <a:rPr lang="en-GB" sz="900" b="1" dirty="0" smtClean="0"/>
                        <a:t>3</a:t>
                      </a:r>
                      <a:endParaRPr lang="en-GB" sz="900" b="1" dirty="0"/>
                    </a:p>
                  </a:txBody>
                  <a:tcPr/>
                </a:tc>
                <a:tc>
                  <a:txBody>
                    <a:bodyPr/>
                    <a:lstStyle/>
                    <a:p>
                      <a:r>
                        <a:rPr lang="en-GB" sz="900" b="1" dirty="0" smtClean="0"/>
                        <a:t>Numbered</a:t>
                      </a:r>
                      <a:endParaRPr lang="en-GB" sz="900" b="1" dirty="0"/>
                    </a:p>
                  </a:txBody>
                  <a:tcPr/>
                </a:tc>
              </a:tr>
              <a:tr h="412834">
                <a:tc>
                  <a:txBody>
                    <a:bodyPr/>
                    <a:lstStyle/>
                    <a:p>
                      <a:r>
                        <a:rPr lang="en-GB" sz="900" b="1" dirty="0" smtClean="0"/>
                        <a:t>4</a:t>
                      </a:r>
                      <a:endParaRPr lang="en-GB" sz="900" b="1" dirty="0"/>
                    </a:p>
                  </a:txBody>
                  <a:tcPr/>
                </a:tc>
                <a:tc>
                  <a:txBody>
                    <a:bodyPr/>
                    <a:lstStyle/>
                    <a:p>
                      <a:r>
                        <a:rPr lang="en-GB" sz="900" b="1" dirty="0" smtClean="0"/>
                        <a:t>Unofficial</a:t>
                      </a:r>
                    </a:p>
                    <a:p>
                      <a:r>
                        <a:rPr lang="en-GB" sz="900" b="1" dirty="0" smtClean="0"/>
                        <a:t>name</a:t>
                      </a:r>
                      <a:endParaRPr lang="en-GB" sz="900" b="1" dirty="0"/>
                    </a:p>
                  </a:txBody>
                  <a:tcPr/>
                </a:tc>
              </a:tr>
              <a:tr h="258021">
                <a:tc>
                  <a:txBody>
                    <a:bodyPr/>
                    <a:lstStyle/>
                    <a:p>
                      <a:r>
                        <a:rPr lang="en-GB" sz="900" b="1" dirty="0" smtClean="0"/>
                        <a:t>9</a:t>
                      </a:r>
                      <a:endParaRPr lang="en-GB" sz="900" b="1" dirty="0"/>
                    </a:p>
                  </a:txBody>
                  <a:tcPr/>
                </a:tc>
                <a:tc>
                  <a:txBody>
                    <a:bodyPr/>
                    <a:lstStyle/>
                    <a:p>
                      <a:r>
                        <a:rPr lang="en-GB" sz="900" b="1" dirty="0" smtClean="0"/>
                        <a:t>LLPG access description</a:t>
                      </a:r>
                      <a:endParaRPr lang="en-GB" sz="900" b="1" dirty="0"/>
                    </a:p>
                  </a:txBody>
                  <a:tcPr/>
                </a:tc>
              </a:tr>
            </a:tbl>
          </a:graphicData>
        </a:graphic>
      </p:graphicFrame>
      <p:sp>
        <p:nvSpPr>
          <p:cNvPr id="19" name="Rectangle 7"/>
          <p:cNvSpPr>
            <a:spLocks noChangeArrowheads="1"/>
          </p:cNvSpPr>
          <p:nvPr/>
        </p:nvSpPr>
        <p:spPr bwMode="auto">
          <a:xfrm>
            <a:off x="4427984" y="1772816"/>
            <a:ext cx="1510853" cy="1224136"/>
          </a:xfrm>
          <a:prstGeom prst="rect">
            <a:avLst/>
          </a:prstGeom>
          <a:solidFill>
            <a:schemeClr val="accent1"/>
          </a:solidFill>
          <a:ln w="9525">
            <a:solidFill>
              <a:schemeClr val="tx1"/>
            </a:solidFill>
            <a:miter lim="800000"/>
            <a:headEnd/>
            <a:tailEnd/>
          </a:ln>
          <a:effectLst/>
          <a:extLst/>
        </p:spPr>
        <p:txBody>
          <a:bodyPr/>
          <a:lstStyle/>
          <a:p>
            <a:pPr algn="l"/>
            <a:r>
              <a:rPr lang="en-GB" sz="800" b="1" dirty="0" smtClean="0">
                <a:solidFill>
                  <a:srgbClr val="FF0000"/>
                </a:solidFill>
                <a:latin typeface="Arial" pitchFamily="34" charset="0"/>
              </a:rPr>
              <a:t>LANGUAGE</a:t>
            </a:r>
            <a:endParaRPr lang="en-GB" sz="800" b="1" dirty="0">
              <a:solidFill>
                <a:srgbClr val="FF0000"/>
              </a:solidFill>
              <a:latin typeface="Arial"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2750880301"/>
              </p:ext>
            </p:extLst>
          </p:nvPr>
        </p:nvGraphicFramePr>
        <p:xfrm>
          <a:off x="4499111" y="2010544"/>
          <a:ext cx="1368153" cy="914400"/>
        </p:xfrm>
        <a:graphic>
          <a:graphicData uri="http://schemas.openxmlformats.org/drawingml/2006/table">
            <a:tbl>
              <a:tblPr firstRow="1" bandRow="1">
                <a:tableStyleId>{5C22544A-7EE6-4342-B048-85BDC9FD1C3A}</a:tableStyleId>
              </a:tblPr>
              <a:tblGrid>
                <a:gridCol w="504057"/>
                <a:gridCol w="864096"/>
              </a:tblGrid>
              <a:tr h="0">
                <a:tc>
                  <a:txBody>
                    <a:bodyPr/>
                    <a:lstStyle/>
                    <a:p>
                      <a:r>
                        <a:rPr lang="en-GB" sz="900" b="1" dirty="0" smtClean="0"/>
                        <a:t>Value</a:t>
                      </a:r>
                      <a:endParaRPr lang="en-GB" sz="900" b="1" dirty="0"/>
                    </a:p>
                  </a:txBody>
                  <a:tcPr/>
                </a:tc>
                <a:tc>
                  <a:txBody>
                    <a:bodyPr/>
                    <a:lstStyle/>
                    <a:p>
                      <a:r>
                        <a:rPr lang="en-GB" sz="900" b="1" smtClean="0"/>
                        <a:t>Description</a:t>
                      </a:r>
                      <a:endParaRPr lang="en-GB" sz="900" b="1" dirty="0"/>
                    </a:p>
                  </a:txBody>
                  <a:tcPr/>
                </a:tc>
              </a:tr>
              <a:tr h="165042">
                <a:tc>
                  <a:txBody>
                    <a:bodyPr/>
                    <a:lstStyle/>
                    <a:p>
                      <a:r>
                        <a:rPr lang="en-GB" sz="900" b="1" dirty="0" smtClean="0"/>
                        <a:t>ENG</a:t>
                      </a:r>
                      <a:endParaRPr lang="en-GB" sz="900" b="1" dirty="0"/>
                    </a:p>
                  </a:txBody>
                  <a:tcPr/>
                </a:tc>
                <a:tc>
                  <a:txBody>
                    <a:bodyPr/>
                    <a:lstStyle/>
                    <a:p>
                      <a:r>
                        <a:rPr lang="en-GB" sz="900" b="1" dirty="0" smtClean="0"/>
                        <a:t>English</a:t>
                      </a:r>
                      <a:endParaRPr lang="en-GB" sz="900" b="1" dirty="0"/>
                    </a:p>
                  </a:txBody>
                  <a:tcPr/>
                </a:tc>
              </a:tr>
              <a:tr h="174836">
                <a:tc>
                  <a:txBody>
                    <a:bodyPr/>
                    <a:lstStyle/>
                    <a:p>
                      <a:r>
                        <a:rPr lang="en-GB" sz="900" b="1" dirty="0" smtClean="0"/>
                        <a:t>CYM</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Welsh</a:t>
                      </a:r>
                      <a:endParaRPr lang="en-GB" sz="900" b="1" dirty="0"/>
                    </a:p>
                  </a:txBody>
                  <a:tcPr/>
                </a:tc>
              </a:tr>
              <a:tr h="165042">
                <a:tc>
                  <a:txBody>
                    <a:bodyPr/>
                    <a:lstStyle/>
                    <a:p>
                      <a:r>
                        <a:rPr lang="en-GB" sz="900" b="1" dirty="0" smtClean="0"/>
                        <a:t>GAE</a:t>
                      </a:r>
                      <a:endParaRPr lang="en-GB" sz="900" b="1" dirty="0"/>
                    </a:p>
                  </a:txBody>
                  <a:tcPr/>
                </a:tc>
                <a:tc>
                  <a:txBody>
                    <a:bodyPr/>
                    <a:lstStyle/>
                    <a:p>
                      <a:r>
                        <a:rPr lang="en-GB" sz="900" b="1" dirty="0" smtClean="0"/>
                        <a:t>Gaelic</a:t>
                      </a:r>
                    </a:p>
                  </a:txBody>
                  <a:tcPr/>
                </a:tc>
              </a:tr>
            </a:tbl>
          </a:graphicData>
        </a:graphic>
      </p:graphicFrame>
      <p:sp>
        <p:nvSpPr>
          <p:cNvPr id="21" name="Rectangle 7"/>
          <p:cNvSpPr>
            <a:spLocks noChangeArrowheads="1"/>
          </p:cNvSpPr>
          <p:nvPr/>
        </p:nvSpPr>
        <p:spPr bwMode="auto">
          <a:xfrm>
            <a:off x="6084168" y="4950000"/>
            <a:ext cx="1510853" cy="1215304"/>
          </a:xfrm>
          <a:prstGeom prst="rect">
            <a:avLst/>
          </a:prstGeom>
          <a:solidFill>
            <a:schemeClr val="accent1"/>
          </a:solidFill>
          <a:ln w="9525">
            <a:solidFill>
              <a:schemeClr val="tx1"/>
            </a:solidFill>
            <a:miter lim="800000"/>
            <a:headEnd/>
            <a:tailEnd/>
          </a:ln>
          <a:effectLst/>
          <a:extLst/>
        </p:spPr>
        <p:txBody>
          <a:bodyPr/>
          <a:lstStyle/>
          <a:p>
            <a:pPr algn="l"/>
            <a:r>
              <a:rPr lang="en-GB" sz="800" b="1" dirty="0" smtClean="0">
                <a:solidFill>
                  <a:srgbClr val="FF0000"/>
                </a:solidFill>
                <a:latin typeface="Arial" pitchFamily="34" charset="0"/>
              </a:rPr>
              <a:t>LANGUAGE</a:t>
            </a:r>
            <a:endParaRPr lang="en-GB" sz="800" b="1" dirty="0">
              <a:solidFill>
                <a:srgbClr val="FF0000"/>
              </a:solidFill>
              <a:latin typeface="Arial"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012689406"/>
              </p:ext>
            </p:extLst>
          </p:nvPr>
        </p:nvGraphicFramePr>
        <p:xfrm>
          <a:off x="6157254" y="5157192"/>
          <a:ext cx="1368153" cy="914400"/>
        </p:xfrm>
        <a:graphic>
          <a:graphicData uri="http://schemas.openxmlformats.org/drawingml/2006/table">
            <a:tbl>
              <a:tblPr firstRow="1" bandRow="1">
                <a:tableStyleId>{5C22544A-7EE6-4342-B048-85BDC9FD1C3A}</a:tableStyleId>
              </a:tblPr>
              <a:tblGrid>
                <a:gridCol w="504057"/>
                <a:gridCol w="864096"/>
              </a:tblGrid>
              <a:tr h="0">
                <a:tc>
                  <a:txBody>
                    <a:bodyPr/>
                    <a:lstStyle/>
                    <a:p>
                      <a:r>
                        <a:rPr lang="en-GB" sz="900" b="1" dirty="0" smtClean="0"/>
                        <a:t>Value</a:t>
                      </a:r>
                      <a:endParaRPr lang="en-GB" sz="900" b="1" dirty="0"/>
                    </a:p>
                  </a:txBody>
                  <a:tcPr/>
                </a:tc>
                <a:tc>
                  <a:txBody>
                    <a:bodyPr/>
                    <a:lstStyle/>
                    <a:p>
                      <a:r>
                        <a:rPr lang="en-GB" sz="900" b="1" smtClean="0"/>
                        <a:t>Description</a:t>
                      </a:r>
                      <a:endParaRPr lang="en-GB" sz="900" b="1" dirty="0"/>
                    </a:p>
                  </a:txBody>
                  <a:tcPr/>
                </a:tc>
              </a:tr>
              <a:tr h="165042">
                <a:tc>
                  <a:txBody>
                    <a:bodyPr/>
                    <a:lstStyle/>
                    <a:p>
                      <a:r>
                        <a:rPr lang="en-GB" sz="900" b="1" dirty="0" smtClean="0"/>
                        <a:t>ENG</a:t>
                      </a:r>
                      <a:endParaRPr lang="en-GB" sz="900" b="1" dirty="0"/>
                    </a:p>
                  </a:txBody>
                  <a:tcPr/>
                </a:tc>
                <a:tc>
                  <a:txBody>
                    <a:bodyPr/>
                    <a:lstStyle/>
                    <a:p>
                      <a:r>
                        <a:rPr lang="en-GB" sz="900" b="1" dirty="0" smtClean="0"/>
                        <a:t>English</a:t>
                      </a:r>
                      <a:endParaRPr lang="en-GB" sz="900" b="1" dirty="0"/>
                    </a:p>
                  </a:txBody>
                  <a:tcPr/>
                </a:tc>
              </a:tr>
              <a:tr h="174836">
                <a:tc>
                  <a:txBody>
                    <a:bodyPr/>
                    <a:lstStyle/>
                    <a:p>
                      <a:r>
                        <a:rPr lang="en-GB" sz="900" b="1" dirty="0" smtClean="0"/>
                        <a:t>CYM</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Welsh</a:t>
                      </a:r>
                      <a:endParaRPr lang="en-GB" sz="900" b="1" dirty="0"/>
                    </a:p>
                  </a:txBody>
                  <a:tcPr/>
                </a:tc>
              </a:tr>
              <a:tr h="165042">
                <a:tc>
                  <a:txBody>
                    <a:bodyPr/>
                    <a:lstStyle/>
                    <a:p>
                      <a:r>
                        <a:rPr lang="en-GB" sz="900" b="1" dirty="0" smtClean="0"/>
                        <a:t>GAE</a:t>
                      </a:r>
                      <a:endParaRPr lang="en-GB" sz="900" b="1" dirty="0"/>
                    </a:p>
                  </a:txBody>
                  <a:tcPr/>
                </a:tc>
                <a:tc>
                  <a:txBody>
                    <a:bodyPr/>
                    <a:lstStyle/>
                    <a:p>
                      <a:r>
                        <a:rPr lang="en-GB" sz="900" b="1" dirty="0" smtClean="0"/>
                        <a:t>Gaelic</a:t>
                      </a:r>
                    </a:p>
                  </a:txBody>
                  <a:tcPr/>
                </a:tc>
              </a:tr>
            </a:tbl>
          </a:graphicData>
        </a:graphic>
      </p:graphicFrame>
    </p:spTree>
    <p:extLst>
      <p:ext uri="{BB962C8B-B14F-4D97-AF65-F5344CB8AC3E}">
        <p14:creationId xmlns:p14="http://schemas.microsoft.com/office/powerpoint/2010/main" val="606077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7" grpId="0" animBg="1"/>
      <p:bldP spid="19"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388" y="188913"/>
            <a:ext cx="7362825" cy="576262"/>
          </a:xfrm>
          <a:noFill/>
        </p:spPr>
        <p:txBody>
          <a:bodyPr/>
          <a:lstStyle/>
          <a:p>
            <a:r>
              <a:rPr lang="en-GB" dirty="0"/>
              <a:t>Address filters – </a:t>
            </a:r>
            <a:r>
              <a:rPr lang="en-GB" dirty="0" smtClean="0">
                <a:solidFill>
                  <a:srgbClr val="FF0000"/>
                </a:solidFill>
              </a:rPr>
              <a:t>Positional </a:t>
            </a:r>
            <a:r>
              <a:rPr lang="en-GB" dirty="0">
                <a:solidFill>
                  <a:srgbClr val="FF0000"/>
                </a:solidFill>
              </a:rPr>
              <a:t>elements</a:t>
            </a:r>
            <a:endParaRPr lang="en-GB" dirty="0"/>
          </a:p>
        </p:txBody>
      </p:sp>
      <p:sp>
        <p:nvSpPr>
          <p:cNvPr id="34819" name="Rectangle 3"/>
          <p:cNvSpPr>
            <a:spLocks noChangeArrowheads="1"/>
          </p:cNvSpPr>
          <p:nvPr/>
        </p:nvSpPr>
        <p:spPr bwMode="auto">
          <a:xfrm>
            <a:off x="2771775" y="981075"/>
            <a:ext cx="1512888" cy="25923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BLPU</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LOGICAL_STATUS</a:t>
            </a:r>
          </a:p>
          <a:p>
            <a:pPr algn="l"/>
            <a:r>
              <a:rPr lang="en-GB" sz="800" b="1" dirty="0">
                <a:solidFill>
                  <a:srgbClr val="FFFFFF"/>
                </a:solidFill>
                <a:latin typeface="Arial" pitchFamily="34" charset="0"/>
              </a:rPr>
              <a:t>BLPU_STATE</a:t>
            </a:r>
          </a:p>
          <a:p>
            <a:pPr algn="l"/>
            <a:r>
              <a:rPr lang="en-GB" sz="800" b="1" dirty="0">
                <a:solidFill>
                  <a:srgbClr val="FFFFFF"/>
                </a:solidFill>
                <a:latin typeface="Arial" pitchFamily="34" charset="0"/>
              </a:rPr>
              <a:t>BLPU_STATE_DATE</a:t>
            </a:r>
          </a:p>
          <a:p>
            <a:pPr algn="l"/>
            <a:r>
              <a:rPr lang="en-GB" sz="800" b="1" dirty="0">
                <a:solidFill>
                  <a:srgbClr val="FFFFFF"/>
                </a:solidFill>
                <a:latin typeface="Arial" pitchFamily="34" charset="0"/>
              </a:rPr>
              <a:t>PARENT_UPRN</a:t>
            </a:r>
          </a:p>
          <a:p>
            <a:pPr algn="l"/>
            <a:r>
              <a:rPr lang="en-GB" sz="800" b="1" dirty="0">
                <a:solidFill>
                  <a:schemeClr val="hlink"/>
                </a:solidFill>
                <a:latin typeface="Arial" pitchFamily="34" charset="0"/>
              </a:rPr>
              <a:t>X_COORDINATE</a:t>
            </a:r>
          </a:p>
          <a:p>
            <a:pPr algn="l"/>
            <a:r>
              <a:rPr lang="en-GB" sz="800" b="1" dirty="0">
                <a:solidFill>
                  <a:schemeClr val="hlink"/>
                </a:solidFill>
                <a:latin typeface="Arial" pitchFamily="34" charset="0"/>
              </a:rPr>
              <a:t>Y_COORDINATE</a:t>
            </a:r>
          </a:p>
          <a:p>
            <a:pPr algn="l"/>
            <a:r>
              <a:rPr lang="en-GB" sz="800" b="1" dirty="0" smtClean="0">
                <a:latin typeface="Arial" pitchFamily="34" charset="0"/>
              </a:rPr>
              <a:t>RPC</a:t>
            </a:r>
            <a:r>
              <a:rPr lang="en-GB" sz="800" b="1" dirty="0" smtClean="0">
                <a:solidFill>
                  <a:srgbClr val="FFFFFF"/>
                </a:solidFill>
                <a:latin typeface="Arial" pitchFamily="34" charset="0"/>
              </a:rPr>
              <a:t>PC</a:t>
            </a:r>
            <a:endParaRPr lang="en-GB" sz="800" b="1" dirty="0">
              <a:solidFill>
                <a:srgbClr val="FFFFFF"/>
              </a:solidFill>
              <a:latin typeface="Arial" pitchFamily="34" charset="0"/>
            </a:endParaRPr>
          </a:p>
          <a:p>
            <a:pPr algn="l"/>
            <a:r>
              <a:rPr lang="en-GB" sz="800" b="1" dirty="0" smtClean="0">
                <a:solidFill>
                  <a:srgbClr val="FF0000"/>
                </a:solidFill>
                <a:latin typeface="Arial" pitchFamily="34" charset="0"/>
              </a:rPr>
              <a:t>LOCAL_CUSTODIAN_CODE</a:t>
            </a:r>
          </a:p>
          <a:p>
            <a:pPr algn="l"/>
            <a:r>
              <a:rPr lang="en-GB" sz="800" b="1" dirty="0" smtClean="0">
                <a:solidFill>
                  <a:srgbClr val="FFFFFF"/>
                </a:solidFill>
                <a:latin typeface="Arial" pitchFamily="34" charset="0"/>
              </a:rPr>
              <a:t>START_DATE</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smtClean="0">
                <a:solidFill>
                  <a:srgbClr val="FFFFFF"/>
                </a:solidFill>
                <a:latin typeface="Arial" pitchFamily="34" charset="0"/>
              </a:rPr>
              <a:t>ENTRY_A</a:t>
            </a:r>
          </a:p>
          <a:p>
            <a:pPr algn="l"/>
            <a:r>
              <a:rPr lang="en-GB" sz="800" b="1" dirty="0" smtClean="0">
                <a:solidFill>
                  <a:srgbClr val="FFFFFF"/>
                </a:solidFill>
                <a:latin typeface="Arial" pitchFamily="34" charset="0"/>
              </a:rPr>
              <a:t>POSTAL_ADDRESS</a:t>
            </a:r>
            <a:endParaRPr lang="en-GB" sz="800" b="1" dirty="0">
              <a:solidFill>
                <a:srgbClr val="FFFFFF"/>
              </a:solidFill>
              <a:latin typeface="Arial" pitchFamily="34" charset="0"/>
            </a:endParaRPr>
          </a:p>
          <a:p>
            <a:pPr algn="l"/>
            <a:r>
              <a:rPr lang="en-GB" sz="800" b="1" dirty="0" smtClean="0">
                <a:latin typeface="Arial" pitchFamily="34" charset="0"/>
              </a:rPr>
              <a:t>POSTCODE_LOCATOR</a:t>
            </a:r>
            <a:endParaRPr lang="en-GB" sz="800" b="1" dirty="0">
              <a:latin typeface="Arial" pitchFamily="34" charset="0"/>
            </a:endParaRPr>
          </a:p>
        </p:txBody>
      </p:sp>
      <p:sp>
        <p:nvSpPr>
          <p:cNvPr id="34820" name="Rectangle 4"/>
          <p:cNvSpPr>
            <a:spLocks noChangeArrowheads="1"/>
          </p:cNvSpPr>
          <p:nvPr/>
        </p:nvSpPr>
        <p:spPr bwMode="auto">
          <a:xfrm>
            <a:off x="4427538" y="981075"/>
            <a:ext cx="1511300" cy="34575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LPI</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LPI_KEY</a:t>
            </a:r>
          </a:p>
          <a:p>
            <a:pPr algn="l"/>
            <a:r>
              <a:rPr lang="en-GB" sz="800" b="1" dirty="0">
                <a:solidFill>
                  <a:srgbClr val="FFFFFF"/>
                </a:solidFill>
                <a:latin typeface="Arial" pitchFamily="34" charset="0"/>
              </a:rPr>
              <a:t>LANGUAGE</a:t>
            </a:r>
          </a:p>
          <a:p>
            <a:pPr algn="l"/>
            <a:r>
              <a:rPr lang="en-GB" sz="800" b="1" dirty="0">
                <a:solidFill>
                  <a:srgbClr val="FFFFFF"/>
                </a:solidFill>
                <a:latin typeface="Arial" pitchFamily="34" charset="0"/>
              </a:rPr>
              <a:t>LOGICAL_STATUS</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a:p>
            <a:pPr algn="l"/>
            <a:r>
              <a:rPr lang="en-GB" sz="800" b="1" dirty="0">
                <a:latin typeface="Arial" pitchFamily="34" charset="0"/>
              </a:rPr>
              <a:t>SAO_START_NUMBER</a:t>
            </a:r>
          </a:p>
          <a:p>
            <a:pPr algn="l"/>
            <a:r>
              <a:rPr lang="en-GB" sz="800" b="1" dirty="0">
                <a:latin typeface="Arial" pitchFamily="34" charset="0"/>
              </a:rPr>
              <a:t>SAO_START_SUFFIX</a:t>
            </a:r>
          </a:p>
          <a:p>
            <a:pPr algn="l"/>
            <a:r>
              <a:rPr lang="en-GB" sz="800" b="1" dirty="0">
                <a:latin typeface="Arial" pitchFamily="34" charset="0"/>
              </a:rPr>
              <a:t>SAO_END_NUMBER</a:t>
            </a:r>
          </a:p>
          <a:p>
            <a:pPr algn="l"/>
            <a:r>
              <a:rPr lang="en-GB" sz="800" b="1" dirty="0">
                <a:latin typeface="Arial" pitchFamily="34" charset="0"/>
              </a:rPr>
              <a:t>SAO_END_SUFFIX</a:t>
            </a:r>
          </a:p>
          <a:p>
            <a:pPr algn="l"/>
            <a:r>
              <a:rPr lang="en-GB" sz="800" b="1" dirty="0">
                <a:latin typeface="Arial" pitchFamily="34" charset="0"/>
              </a:rPr>
              <a:t>SAO_TEXT</a:t>
            </a:r>
          </a:p>
          <a:p>
            <a:pPr algn="l"/>
            <a:r>
              <a:rPr lang="en-GB" sz="800" b="1" dirty="0">
                <a:latin typeface="Arial" pitchFamily="34" charset="0"/>
              </a:rPr>
              <a:t>PAO_START_NUMBER</a:t>
            </a:r>
          </a:p>
          <a:p>
            <a:pPr algn="l"/>
            <a:r>
              <a:rPr lang="en-GB" sz="800" b="1" dirty="0">
                <a:latin typeface="Arial" pitchFamily="34" charset="0"/>
              </a:rPr>
              <a:t>PAO_START_SUFFIX</a:t>
            </a:r>
          </a:p>
          <a:p>
            <a:pPr algn="l"/>
            <a:r>
              <a:rPr lang="en-GB" sz="800" b="1" dirty="0">
                <a:latin typeface="Arial" pitchFamily="34" charset="0"/>
              </a:rPr>
              <a:t>PAO_END_NUMBER</a:t>
            </a:r>
          </a:p>
          <a:p>
            <a:pPr algn="l"/>
            <a:r>
              <a:rPr lang="en-GB" sz="800" b="1" dirty="0">
                <a:latin typeface="Arial" pitchFamily="34" charset="0"/>
              </a:rPr>
              <a:t>PAO_END_SUFFIX</a:t>
            </a:r>
          </a:p>
          <a:p>
            <a:pPr algn="l"/>
            <a:r>
              <a:rPr lang="en-GB" sz="800" b="1" dirty="0">
                <a:latin typeface="Arial" pitchFamily="34" charset="0"/>
              </a:rPr>
              <a:t>PAO_TEXT</a:t>
            </a:r>
          </a:p>
          <a:p>
            <a:pPr algn="l"/>
            <a:r>
              <a:rPr lang="en-GB" sz="800" b="1" dirty="0">
                <a:solidFill>
                  <a:srgbClr val="FFFFFF"/>
                </a:solidFill>
                <a:latin typeface="Arial" pitchFamily="34" charset="0"/>
              </a:rPr>
              <a:t>USRN</a:t>
            </a:r>
          </a:p>
          <a:p>
            <a:pPr algn="l"/>
            <a:r>
              <a:rPr lang="en-GB" sz="800" b="1" dirty="0">
                <a:solidFill>
                  <a:srgbClr val="FFFFFF"/>
                </a:solidFill>
                <a:latin typeface="Arial" pitchFamily="34" charset="0"/>
              </a:rPr>
              <a:t>USRN_MATCH_INDICATOR</a:t>
            </a:r>
          </a:p>
          <a:p>
            <a:pPr algn="l"/>
            <a:r>
              <a:rPr lang="en-GB" sz="800" b="1" dirty="0">
                <a:latin typeface="Arial" pitchFamily="34" charset="0"/>
              </a:rPr>
              <a:t>AREA_NAME</a:t>
            </a:r>
          </a:p>
          <a:p>
            <a:pPr algn="l"/>
            <a:r>
              <a:rPr lang="en-GB" sz="800" b="1" dirty="0">
                <a:latin typeface="Arial" pitchFamily="34" charset="0"/>
              </a:rPr>
              <a:t>LEVEL</a:t>
            </a:r>
          </a:p>
          <a:p>
            <a:pPr algn="l"/>
            <a:r>
              <a:rPr lang="en-GB" sz="800" b="1" dirty="0">
                <a:solidFill>
                  <a:srgbClr val="FFFFFF"/>
                </a:solidFill>
                <a:latin typeface="Arial" pitchFamily="34" charset="0"/>
              </a:rPr>
              <a:t>OFFICIAL_FLAG</a:t>
            </a:r>
          </a:p>
        </p:txBody>
      </p:sp>
      <p:sp>
        <p:nvSpPr>
          <p:cNvPr id="34821"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pitchFamily="34" charset="0"/>
              </a:rPr>
              <a:t>Delivery Point Address</a:t>
            </a:r>
          </a:p>
          <a:p>
            <a:pPr algn="l"/>
            <a:endParaRPr lang="en-GB" sz="400" b="1" u="sng">
              <a:solidFill>
                <a:srgbClr val="0000FF"/>
              </a:solidFill>
              <a:latin typeface="Arial" pitchFamily="34" charset="0"/>
            </a:endParaRPr>
          </a:p>
          <a:p>
            <a:pPr algn="l"/>
            <a:r>
              <a:rPr lang="en-GB" sz="800" b="1">
                <a:solidFill>
                  <a:srgbClr val="FFFFFF"/>
                </a:solidFill>
                <a:latin typeface="Arial" pitchFamily="34" charset="0"/>
              </a:rPr>
              <a:t>RECORD_IDENTIFIER</a:t>
            </a:r>
          </a:p>
          <a:p>
            <a:pPr algn="l"/>
            <a:r>
              <a:rPr lang="en-GB" sz="800" b="1">
                <a:solidFill>
                  <a:srgbClr val="FFFFFF"/>
                </a:solidFill>
                <a:latin typeface="Arial" pitchFamily="34" charset="0"/>
              </a:rPr>
              <a:t>CHANGE_TYPE</a:t>
            </a:r>
          </a:p>
          <a:p>
            <a:pPr algn="l"/>
            <a:r>
              <a:rPr lang="en-GB" sz="800" b="1">
                <a:solidFill>
                  <a:srgbClr val="FFFFFF"/>
                </a:solidFill>
                <a:latin typeface="Arial" pitchFamily="34" charset="0"/>
              </a:rPr>
              <a:t>PRO_ORDER</a:t>
            </a:r>
          </a:p>
          <a:p>
            <a:pPr algn="l"/>
            <a:r>
              <a:rPr lang="en-GB" sz="800" b="1">
                <a:solidFill>
                  <a:srgbClr val="FFFFFF"/>
                </a:solidFill>
                <a:latin typeface="Arial" pitchFamily="34" charset="0"/>
              </a:rPr>
              <a:t>UPRN</a:t>
            </a:r>
          </a:p>
          <a:p>
            <a:pPr algn="l"/>
            <a:r>
              <a:rPr lang="en-GB" sz="800" b="1">
                <a:solidFill>
                  <a:srgbClr val="FFFFFF"/>
                </a:solidFill>
                <a:latin typeface="Arial" pitchFamily="34" charset="0"/>
              </a:rPr>
              <a:t>PARENT_ADDRESSABLE_UPRN</a:t>
            </a:r>
          </a:p>
          <a:p>
            <a:pPr algn="l"/>
            <a:r>
              <a:rPr lang="en-GB" sz="800" b="1">
                <a:solidFill>
                  <a:srgbClr val="FFFFFF"/>
                </a:solidFill>
                <a:latin typeface="Arial" pitchFamily="34" charset="0"/>
              </a:rPr>
              <a:t>RM_UDPRN</a:t>
            </a:r>
          </a:p>
          <a:p>
            <a:pPr algn="l"/>
            <a:r>
              <a:rPr lang="en-GB" sz="800" b="1">
                <a:latin typeface="Arial" pitchFamily="34" charset="0"/>
              </a:rPr>
              <a:t>ORGANISATION_NAME</a:t>
            </a:r>
          </a:p>
          <a:p>
            <a:pPr algn="l"/>
            <a:r>
              <a:rPr lang="en-GB" sz="800" b="1">
                <a:latin typeface="Arial" pitchFamily="34" charset="0"/>
              </a:rPr>
              <a:t>DEPARTMENT_NAME</a:t>
            </a:r>
          </a:p>
          <a:p>
            <a:pPr algn="l"/>
            <a:r>
              <a:rPr lang="en-GB" sz="800" b="1">
                <a:latin typeface="Arial" pitchFamily="34" charset="0"/>
              </a:rPr>
              <a:t>SUB_BUILDING_NAME</a:t>
            </a:r>
          </a:p>
          <a:p>
            <a:pPr algn="l"/>
            <a:r>
              <a:rPr lang="en-GB" sz="800" b="1">
                <a:latin typeface="Arial" pitchFamily="34" charset="0"/>
              </a:rPr>
              <a:t>BUILDING_NAME</a:t>
            </a:r>
          </a:p>
          <a:p>
            <a:pPr algn="l"/>
            <a:r>
              <a:rPr lang="en-GB" sz="800" b="1">
                <a:latin typeface="Arial" pitchFamily="34" charset="0"/>
              </a:rPr>
              <a:t>BUILDING_NUMBER</a:t>
            </a:r>
          </a:p>
          <a:p>
            <a:pPr algn="l"/>
            <a:r>
              <a:rPr lang="en-GB" sz="800" b="1">
                <a:latin typeface="Arial" pitchFamily="34" charset="0"/>
              </a:rPr>
              <a:t>DEPENDENT_THOROUGHFARE_NAME</a:t>
            </a:r>
          </a:p>
          <a:p>
            <a:pPr algn="l"/>
            <a:r>
              <a:rPr lang="en-GB" sz="800" b="1">
                <a:latin typeface="Arial" pitchFamily="34" charset="0"/>
              </a:rPr>
              <a:t>THROUGHFARE_NAME</a:t>
            </a:r>
          </a:p>
          <a:p>
            <a:pPr algn="l"/>
            <a:r>
              <a:rPr lang="en-GB" sz="800" b="1">
                <a:latin typeface="Arial" pitchFamily="34" charset="0"/>
              </a:rPr>
              <a:t>DOUBLE_DEPENDENT_LOCALITY</a:t>
            </a:r>
          </a:p>
          <a:p>
            <a:pPr algn="l"/>
            <a:r>
              <a:rPr lang="en-GB" sz="800" b="1">
                <a:latin typeface="Arial" pitchFamily="34" charset="0"/>
              </a:rPr>
              <a:t>DEPENDENT_LOCALITY</a:t>
            </a:r>
          </a:p>
          <a:p>
            <a:pPr algn="l"/>
            <a:r>
              <a:rPr lang="en-GB" sz="800" b="1">
                <a:latin typeface="Arial" pitchFamily="34" charset="0"/>
              </a:rPr>
              <a:t>POST_TOWN</a:t>
            </a:r>
          </a:p>
          <a:p>
            <a:pPr algn="l"/>
            <a:r>
              <a:rPr lang="en-GB" sz="800" b="1">
                <a:latin typeface="Arial" pitchFamily="34" charset="0"/>
              </a:rPr>
              <a:t>POSTCODE</a:t>
            </a:r>
          </a:p>
          <a:p>
            <a:pPr algn="l"/>
            <a:r>
              <a:rPr lang="en-GB" sz="800" b="1">
                <a:latin typeface="Arial" pitchFamily="34" charset="0"/>
              </a:rPr>
              <a:t>POSTCODE_TYPE</a:t>
            </a:r>
          </a:p>
          <a:p>
            <a:pPr algn="l"/>
            <a:r>
              <a:rPr lang="en-GB" sz="800" b="1">
                <a:latin typeface="Arial" pitchFamily="34" charset="0"/>
              </a:rPr>
              <a:t>WELSH_DEPENDENT_THOROUGHFARE_NAME</a:t>
            </a:r>
          </a:p>
          <a:p>
            <a:pPr algn="l"/>
            <a:r>
              <a:rPr lang="en-GB" sz="800" b="1">
                <a:latin typeface="Arial" pitchFamily="34" charset="0"/>
              </a:rPr>
              <a:t>WELSH_THOROUGHFARE_NAME</a:t>
            </a:r>
          </a:p>
          <a:p>
            <a:pPr algn="l"/>
            <a:r>
              <a:rPr lang="en-GB" sz="800" b="1">
                <a:latin typeface="Arial" pitchFamily="34" charset="0"/>
              </a:rPr>
              <a:t>WELSH_DOUBLE_DEPENDENT_LOCALITY</a:t>
            </a:r>
          </a:p>
          <a:p>
            <a:pPr algn="l"/>
            <a:r>
              <a:rPr lang="en-GB" sz="800" b="1">
                <a:latin typeface="Arial" pitchFamily="34" charset="0"/>
              </a:rPr>
              <a:t>WELSH_DEPENDENT_LOCALITY</a:t>
            </a:r>
          </a:p>
          <a:p>
            <a:pPr algn="l"/>
            <a:r>
              <a:rPr lang="en-GB" sz="800" b="1">
                <a:latin typeface="Arial" pitchFamily="34" charset="0"/>
              </a:rPr>
              <a:t>WELSH_POST_TOWN</a:t>
            </a:r>
          </a:p>
          <a:p>
            <a:pPr algn="l"/>
            <a:r>
              <a:rPr lang="en-GB" sz="800" b="1">
                <a:latin typeface="Arial" pitchFamily="34" charset="0"/>
              </a:rPr>
              <a:t>RM_PO_BOX_NUMBER</a:t>
            </a:r>
          </a:p>
          <a:p>
            <a:pPr algn="l"/>
            <a:r>
              <a:rPr lang="en-GB" sz="800" b="1">
                <a:solidFill>
                  <a:srgbClr val="FFFFFF"/>
                </a:solidFill>
                <a:latin typeface="Arial" pitchFamily="34" charset="0"/>
              </a:rPr>
              <a:t>RM_PROCESS_DATE</a:t>
            </a:r>
          </a:p>
          <a:p>
            <a:pPr algn="l"/>
            <a:r>
              <a:rPr lang="en-GB" sz="800" b="1">
                <a:solidFill>
                  <a:srgbClr val="FFFFFF"/>
                </a:solidFill>
                <a:latin typeface="Arial" pitchFamily="34" charset="0"/>
              </a:rPr>
              <a:t>START_DATE</a:t>
            </a:r>
          </a:p>
          <a:p>
            <a:pPr algn="l"/>
            <a:r>
              <a:rPr lang="en-GB" sz="800" b="1">
                <a:solidFill>
                  <a:srgbClr val="FFFFFF"/>
                </a:solidFill>
                <a:latin typeface="Arial" pitchFamily="34" charset="0"/>
              </a:rPr>
              <a:t>END_DATE</a:t>
            </a:r>
          </a:p>
          <a:p>
            <a:pPr algn="l"/>
            <a:r>
              <a:rPr lang="en-GB" sz="800" b="1">
                <a:solidFill>
                  <a:srgbClr val="FFFFFF"/>
                </a:solidFill>
                <a:latin typeface="Arial" pitchFamily="34" charset="0"/>
              </a:rPr>
              <a:t>LAST_UPDATE_DATE</a:t>
            </a:r>
          </a:p>
          <a:p>
            <a:pPr algn="l"/>
            <a:r>
              <a:rPr lang="en-GB" sz="800" b="1">
                <a:solidFill>
                  <a:srgbClr val="FFFFFF"/>
                </a:solidFill>
                <a:latin typeface="Arial" pitchFamily="34" charset="0"/>
              </a:rPr>
              <a:t>ENTRY_DATE</a:t>
            </a:r>
          </a:p>
        </p:txBody>
      </p:sp>
      <p:sp>
        <p:nvSpPr>
          <p:cNvPr id="34823" name="Rectangle 7"/>
          <p:cNvSpPr>
            <a:spLocks noChangeArrowheads="1"/>
          </p:cNvSpPr>
          <p:nvPr/>
        </p:nvSpPr>
        <p:spPr bwMode="auto">
          <a:xfrm>
            <a:off x="7740650" y="2062163"/>
            <a:ext cx="1225550" cy="16557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pitchFamily="34" charset="0"/>
              </a:rPr>
              <a:t>Organisation</a:t>
            </a:r>
          </a:p>
          <a:p>
            <a:pPr algn="l"/>
            <a:endParaRPr lang="en-GB" sz="400" b="1" u="sng">
              <a:solidFill>
                <a:srgbClr val="0000FF"/>
              </a:solidFill>
              <a:latin typeface="Arial" pitchFamily="34" charset="0"/>
            </a:endParaRPr>
          </a:p>
          <a:p>
            <a:pPr algn="l"/>
            <a:r>
              <a:rPr lang="en-GB" sz="800" b="1">
                <a:solidFill>
                  <a:srgbClr val="FFFFFF"/>
                </a:solidFill>
                <a:latin typeface="Arial" pitchFamily="34" charset="0"/>
              </a:rPr>
              <a:t>RECORD_IDENTIFIER</a:t>
            </a:r>
          </a:p>
          <a:p>
            <a:pPr algn="l"/>
            <a:r>
              <a:rPr lang="en-GB" sz="800" b="1">
                <a:solidFill>
                  <a:srgbClr val="FFFFFF"/>
                </a:solidFill>
                <a:latin typeface="Arial" pitchFamily="34" charset="0"/>
              </a:rPr>
              <a:t>CHANGE_TYPE</a:t>
            </a:r>
          </a:p>
          <a:p>
            <a:pPr algn="l"/>
            <a:r>
              <a:rPr lang="en-GB" sz="800" b="1">
                <a:solidFill>
                  <a:srgbClr val="FFFFFF"/>
                </a:solidFill>
                <a:latin typeface="Arial" pitchFamily="34" charset="0"/>
              </a:rPr>
              <a:t>PRO_ORDER</a:t>
            </a:r>
          </a:p>
          <a:p>
            <a:pPr algn="l"/>
            <a:r>
              <a:rPr lang="en-GB" sz="800" b="1">
                <a:solidFill>
                  <a:srgbClr val="FFFFFF"/>
                </a:solidFill>
                <a:latin typeface="Arial" pitchFamily="34" charset="0"/>
              </a:rPr>
              <a:t>UPRN</a:t>
            </a:r>
          </a:p>
          <a:p>
            <a:pPr algn="l"/>
            <a:r>
              <a:rPr lang="en-GB" sz="800" b="1">
                <a:solidFill>
                  <a:srgbClr val="FFFFFF"/>
                </a:solidFill>
                <a:latin typeface="Arial" pitchFamily="34" charset="0"/>
              </a:rPr>
              <a:t>ORG_KEY</a:t>
            </a:r>
          </a:p>
          <a:p>
            <a:pPr algn="l"/>
            <a:r>
              <a:rPr lang="en-GB" sz="800" b="1">
                <a:latin typeface="Arial" pitchFamily="34" charset="0"/>
              </a:rPr>
              <a:t>ORGANISATION</a:t>
            </a:r>
          </a:p>
          <a:p>
            <a:pPr algn="l"/>
            <a:r>
              <a:rPr lang="en-GB" sz="800" b="1">
                <a:latin typeface="Arial" pitchFamily="34" charset="0"/>
              </a:rPr>
              <a:t>LEGAL_NAME</a:t>
            </a:r>
          </a:p>
          <a:p>
            <a:pPr algn="l"/>
            <a:r>
              <a:rPr lang="en-GB" sz="800" b="1">
                <a:solidFill>
                  <a:srgbClr val="FFFFFF"/>
                </a:solidFill>
                <a:latin typeface="Arial" pitchFamily="34" charset="0"/>
              </a:rPr>
              <a:t>START_DATE</a:t>
            </a:r>
          </a:p>
          <a:p>
            <a:pPr algn="l"/>
            <a:r>
              <a:rPr lang="en-GB" sz="800" b="1">
                <a:solidFill>
                  <a:srgbClr val="FFFFFF"/>
                </a:solidFill>
                <a:latin typeface="Arial" pitchFamily="34" charset="0"/>
              </a:rPr>
              <a:t>END_DATE</a:t>
            </a:r>
          </a:p>
          <a:p>
            <a:pPr algn="l"/>
            <a:r>
              <a:rPr lang="en-GB" sz="800" b="1">
                <a:solidFill>
                  <a:srgbClr val="FFFFFF"/>
                </a:solidFill>
                <a:latin typeface="Arial" pitchFamily="34" charset="0"/>
              </a:rPr>
              <a:t>LAST_UPDATE_DATE</a:t>
            </a:r>
          </a:p>
          <a:p>
            <a:pPr algn="l"/>
            <a:r>
              <a:rPr lang="en-GB" sz="800" b="1">
                <a:solidFill>
                  <a:srgbClr val="FFFFFF"/>
                </a:solidFill>
                <a:latin typeface="Arial" pitchFamily="34" charset="0"/>
              </a:rPr>
              <a:t>ENTRY_DATE</a:t>
            </a:r>
          </a:p>
        </p:txBody>
      </p:sp>
      <p:sp>
        <p:nvSpPr>
          <p:cNvPr id="34826" name="Rectangle 10"/>
          <p:cNvSpPr>
            <a:spLocks noChangeArrowheads="1"/>
          </p:cNvSpPr>
          <p:nvPr/>
        </p:nvSpPr>
        <p:spPr bwMode="auto">
          <a:xfrm>
            <a:off x="6084888" y="981075"/>
            <a:ext cx="1511300" cy="2736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USRN</a:t>
            </a:r>
          </a:p>
          <a:p>
            <a:pPr algn="l"/>
            <a:r>
              <a:rPr lang="en-GB" sz="800" b="1" dirty="0" smtClean="0">
                <a:solidFill>
                  <a:srgbClr val="FFFFFF"/>
                </a:solidFill>
                <a:latin typeface="Arial" pitchFamily="34" charset="0"/>
              </a:rPr>
              <a:t>RECORD_TYPE</a:t>
            </a:r>
          </a:p>
          <a:p>
            <a:pPr algn="l"/>
            <a:r>
              <a:rPr lang="en-GB" sz="800" b="1" dirty="0" smtClean="0">
                <a:solidFill>
                  <a:srgbClr val="FF0000"/>
                </a:solidFill>
                <a:latin typeface="Arial" pitchFamily="34" charset="0"/>
              </a:rPr>
              <a:t>SWA_ORG_REF_NAMING</a:t>
            </a:r>
            <a:endParaRPr lang="en-GB" sz="800" b="1" dirty="0">
              <a:solidFill>
                <a:srgbClr val="FF0000"/>
              </a:solidFill>
              <a:latin typeface="Arial" pitchFamily="34" charset="0"/>
            </a:endParaRPr>
          </a:p>
          <a:p>
            <a:pPr algn="l"/>
            <a:r>
              <a:rPr lang="en-GB" sz="800" b="1" dirty="0" smtClean="0">
                <a:solidFill>
                  <a:srgbClr val="FFFFFF"/>
                </a:solidFill>
                <a:latin typeface="Arial" pitchFamily="34" charset="0"/>
              </a:rPr>
              <a:t>STATE_DATE</a:t>
            </a:r>
            <a:endParaRPr lang="en-GB" sz="800" b="1" dirty="0">
              <a:solidFill>
                <a:srgbClr val="FFFFFF"/>
              </a:solidFill>
              <a:latin typeface="Arial" pitchFamily="34" charset="0"/>
            </a:endParaRPr>
          </a:p>
          <a:p>
            <a:pPr algn="l"/>
            <a:endParaRPr lang="en-GB" sz="800" b="1" dirty="0" smtClean="0">
              <a:solidFill>
                <a:srgbClr val="FFFFFF"/>
              </a:solidFill>
              <a:latin typeface="Arial" pitchFamily="34" charset="0"/>
            </a:endParaRPr>
          </a:p>
          <a:p>
            <a:pPr algn="l"/>
            <a:endParaRPr lang="en-GB" sz="800" b="1" dirty="0">
              <a:solidFill>
                <a:srgbClr val="FFFFFF"/>
              </a:solidFill>
              <a:latin typeface="Arial" pitchFamily="34" charset="0"/>
            </a:endParaRPr>
          </a:p>
          <a:p>
            <a:pPr algn="l"/>
            <a:r>
              <a:rPr lang="en-GB" sz="800" b="1" dirty="0" smtClean="0">
                <a:solidFill>
                  <a:srgbClr val="FFFFFF"/>
                </a:solidFill>
                <a:latin typeface="Arial" pitchFamily="34" charset="0"/>
              </a:rPr>
              <a:t>VERSION</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STREET_START_DATE</a:t>
            </a:r>
          </a:p>
          <a:p>
            <a:pPr algn="l"/>
            <a:r>
              <a:rPr lang="en-GB" sz="800" b="1" dirty="0">
                <a:solidFill>
                  <a:srgbClr val="FFFFFF"/>
                </a:solidFill>
                <a:latin typeface="Arial" pitchFamily="34" charset="0"/>
              </a:rPr>
              <a:t>STREET_END_DATE</a:t>
            </a:r>
          </a:p>
          <a:p>
            <a:pPr algn="l"/>
            <a:r>
              <a:rPr lang="en-GB" sz="800" b="1" dirty="0" smtClean="0">
                <a:solidFill>
                  <a:srgbClr val="FFFFFF"/>
                </a:solidFill>
                <a:latin typeface="Arial" pitchFamily="34" charset="0"/>
              </a:rPr>
              <a:t>LAST_U</a:t>
            </a:r>
          </a:p>
          <a:p>
            <a:pPr algn="l"/>
            <a:r>
              <a:rPr lang="en-GB" sz="800" b="1" dirty="0" smtClean="0">
                <a:solidFill>
                  <a:srgbClr val="FFFFFF"/>
                </a:solidFill>
                <a:latin typeface="Arial" pitchFamily="34" charset="0"/>
              </a:rPr>
              <a:t>PDATE_DATE</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RECORD_ENTRY_DATE</a:t>
            </a:r>
          </a:p>
          <a:p>
            <a:pPr algn="l"/>
            <a:r>
              <a:rPr lang="en-GB" sz="800" b="1" dirty="0">
                <a:solidFill>
                  <a:srgbClr val="FF0000"/>
                </a:solidFill>
                <a:latin typeface="Arial" pitchFamily="34" charset="0"/>
              </a:rPr>
              <a:t>STREET_START_X</a:t>
            </a:r>
          </a:p>
          <a:p>
            <a:pPr algn="l"/>
            <a:r>
              <a:rPr lang="en-GB" sz="800" b="1" dirty="0">
                <a:solidFill>
                  <a:srgbClr val="FF0000"/>
                </a:solidFill>
                <a:latin typeface="Arial" pitchFamily="34" charset="0"/>
              </a:rPr>
              <a:t>STREET_START_Y</a:t>
            </a:r>
          </a:p>
          <a:p>
            <a:pPr algn="l"/>
            <a:r>
              <a:rPr lang="en-GB" sz="800" b="1" dirty="0">
                <a:solidFill>
                  <a:srgbClr val="FF0000"/>
                </a:solidFill>
                <a:latin typeface="Arial" pitchFamily="34" charset="0"/>
              </a:rPr>
              <a:t>STREET_END_X</a:t>
            </a:r>
          </a:p>
          <a:p>
            <a:pPr algn="l"/>
            <a:r>
              <a:rPr lang="en-GB" sz="800" b="1" dirty="0">
                <a:solidFill>
                  <a:srgbClr val="FF0000"/>
                </a:solidFill>
                <a:latin typeface="Arial" pitchFamily="34" charset="0"/>
              </a:rPr>
              <a:t>STREET_END_Y</a:t>
            </a:r>
          </a:p>
          <a:p>
            <a:pPr algn="l"/>
            <a:r>
              <a:rPr lang="en-GB" sz="800" b="1" dirty="0" smtClean="0">
                <a:latin typeface="Arial" pitchFamily="34" charset="0"/>
              </a:rPr>
              <a:t>STREET_TOLERANCE</a:t>
            </a:r>
            <a:endParaRPr lang="en-GB" sz="800" b="1" dirty="0">
              <a:solidFill>
                <a:srgbClr val="FFFFFF"/>
              </a:solidFill>
              <a:latin typeface="Arial" pitchFamily="34" charset="0"/>
            </a:endParaRPr>
          </a:p>
        </p:txBody>
      </p:sp>
      <p:sp>
        <p:nvSpPr>
          <p:cNvPr id="34827" name="Rectangle 11"/>
          <p:cNvSpPr>
            <a:spLocks noChangeArrowheads="1"/>
          </p:cNvSpPr>
          <p:nvPr/>
        </p:nvSpPr>
        <p:spPr bwMode="auto">
          <a:xfrm>
            <a:off x="6084888" y="3789363"/>
            <a:ext cx="1512887"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 Descriptor</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USRN</a:t>
            </a:r>
          </a:p>
          <a:p>
            <a:pPr algn="l"/>
            <a:r>
              <a:rPr lang="en-GB" sz="800" b="1" dirty="0">
                <a:latin typeface="Arial" pitchFamily="34" charset="0"/>
              </a:rPr>
              <a:t>STREET_DESCRIPTION</a:t>
            </a:r>
          </a:p>
          <a:p>
            <a:pPr algn="l"/>
            <a:r>
              <a:rPr lang="en-GB" sz="800" b="1" dirty="0">
                <a:latin typeface="Arial" pitchFamily="34" charset="0"/>
              </a:rPr>
              <a:t>LOCALITY_NAME</a:t>
            </a:r>
          </a:p>
          <a:p>
            <a:pPr algn="l"/>
            <a:r>
              <a:rPr lang="en-GB" sz="800" b="1" dirty="0" smtClean="0">
                <a:latin typeface="Arial" pitchFamily="34" charset="0"/>
              </a:rPr>
              <a:t>TOWN_NAME</a:t>
            </a:r>
          </a:p>
          <a:p>
            <a:pPr algn="l"/>
            <a:r>
              <a:rPr lang="en-GB" sz="800" b="1" dirty="0" smtClean="0">
                <a:latin typeface="Arial" pitchFamily="34" charset="0"/>
              </a:rPr>
              <a:t>ADMINISTRATIVE_AREA</a:t>
            </a:r>
          </a:p>
          <a:p>
            <a:pPr algn="l"/>
            <a:r>
              <a:rPr lang="en-GB" sz="800" b="1" dirty="0" smtClean="0">
                <a:solidFill>
                  <a:srgbClr val="FFFFFF"/>
                </a:solidFill>
                <a:latin typeface="Arial" pitchFamily="34" charset="0"/>
              </a:rPr>
              <a:t>ADMINISTRATIVE_AREA</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LANGUAGE</a:t>
            </a:r>
          </a:p>
        </p:txBody>
      </p:sp>
      <p:sp>
        <p:nvSpPr>
          <p:cNvPr id="34828" name="Text Box 12"/>
          <p:cNvSpPr txBox="1">
            <a:spLocks noChangeArrowheads="1"/>
          </p:cNvSpPr>
          <p:nvPr/>
        </p:nvSpPr>
        <p:spPr bwMode="auto">
          <a:xfrm>
            <a:off x="395288" y="5444257"/>
            <a:ext cx="8137525" cy="1081087"/>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algn="l" defTabSz="957263">
              <a:defRPr>
                <a:solidFill>
                  <a:schemeClr val="tx1"/>
                </a:solidFill>
                <a:latin typeface="Arial" pitchFamily="34" charset="0"/>
              </a:defRPr>
            </a:lvl1pPr>
            <a:lvl2pPr marL="479425" algn="l" defTabSz="957263">
              <a:defRPr>
                <a:solidFill>
                  <a:schemeClr val="tx1"/>
                </a:solidFill>
                <a:latin typeface="Arial" pitchFamily="34" charset="0"/>
              </a:defRPr>
            </a:lvl2pPr>
            <a:lvl3pPr marL="957263" algn="l" defTabSz="957263">
              <a:defRPr>
                <a:solidFill>
                  <a:schemeClr val="tx1"/>
                </a:solidFill>
                <a:latin typeface="Arial" pitchFamily="34" charset="0"/>
              </a:defRPr>
            </a:lvl3pPr>
            <a:lvl4pPr marL="1436688" algn="l" defTabSz="957263">
              <a:defRPr>
                <a:solidFill>
                  <a:schemeClr val="tx1"/>
                </a:solidFill>
                <a:latin typeface="Arial" pitchFamily="34" charset="0"/>
              </a:defRPr>
            </a:lvl4pPr>
            <a:lvl5pPr marL="1916113" algn="l" defTabSz="957263">
              <a:defRPr>
                <a:solidFill>
                  <a:schemeClr val="tx1"/>
                </a:solidFill>
                <a:latin typeface="Arial" pitchFamily="34" charset="0"/>
              </a:defRPr>
            </a:lvl5pPr>
            <a:lvl6pPr marL="2373313" defTabSz="957263" fontAlgn="base">
              <a:spcBef>
                <a:spcPct val="0"/>
              </a:spcBef>
              <a:spcAft>
                <a:spcPct val="0"/>
              </a:spcAft>
              <a:defRPr>
                <a:solidFill>
                  <a:schemeClr val="tx1"/>
                </a:solidFill>
                <a:latin typeface="Arial" pitchFamily="34" charset="0"/>
              </a:defRPr>
            </a:lvl6pPr>
            <a:lvl7pPr marL="2830513" defTabSz="957263" fontAlgn="base">
              <a:spcBef>
                <a:spcPct val="0"/>
              </a:spcBef>
              <a:spcAft>
                <a:spcPct val="0"/>
              </a:spcAft>
              <a:defRPr>
                <a:solidFill>
                  <a:schemeClr val="tx1"/>
                </a:solidFill>
                <a:latin typeface="Arial" pitchFamily="34" charset="0"/>
              </a:defRPr>
            </a:lvl7pPr>
            <a:lvl8pPr marL="3287713" defTabSz="957263" fontAlgn="base">
              <a:spcBef>
                <a:spcPct val="0"/>
              </a:spcBef>
              <a:spcAft>
                <a:spcPct val="0"/>
              </a:spcAft>
              <a:defRPr>
                <a:solidFill>
                  <a:schemeClr val="tx1"/>
                </a:solidFill>
                <a:latin typeface="Arial" pitchFamily="34" charset="0"/>
              </a:defRPr>
            </a:lvl8pPr>
            <a:lvl9pPr marL="3744913" defTabSz="957263" fontAlgn="base">
              <a:spcBef>
                <a:spcPct val="0"/>
              </a:spcBef>
              <a:spcAft>
                <a:spcPct val="0"/>
              </a:spcAft>
              <a:defRPr>
                <a:solidFill>
                  <a:schemeClr val="tx1"/>
                </a:solidFill>
                <a:latin typeface="Arial" pitchFamily="34" charset="0"/>
              </a:defRPr>
            </a:lvl9pPr>
          </a:lstStyle>
          <a:p>
            <a:r>
              <a:rPr lang="en-GB" sz="1800" dirty="0" smtClean="0">
                <a:solidFill>
                  <a:srgbClr val="0000FF"/>
                </a:solidFill>
                <a:ea typeface="ＭＳ Ｐゴシック" pitchFamily="34" charset="-128"/>
              </a:rPr>
              <a:t>Having the BLPU X and Y </a:t>
            </a:r>
            <a:r>
              <a:rPr lang="en-GB" sz="1800" dirty="0">
                <a:solidFill>
                  <a:srgbClr val="0000FF"/>
                </a:solidFill>
                <a:ea typeface="ＭＳ Ｐゴシック" pitchFamily="34" charset="-128"/>
              </a:rPr>
              <a:t>coordinate of the </a:t>
            </a:r>
            <a:r>
              <a:rPr lang="en-GB" sz="1800" dirty="0" smtClean="0">
                <a:solidFill>
                  <a:srgbClr val="0000FF"/>
                </a:solidFill>
                <a:ea typeface="ＭＳ Ｐゴシック" pitchFamily="34" charset="-128"/>
              </a:rPr>
              <a:t>land or property means it can be plotted on </a:t>
            </a:r>
            <a:r>
              <a:rPr lang="en-GB" sz="1800" dirty="0">
                <a:solidFill>
                  <a:srgbClr val="0000FF"/>
                </a:solidFill>
                <a:ea typeface="ＭＳ Ｐゴシック" pitchFamily="34" charset="-128"/>
              </a:rPr>
              <a:t>a map. This is critical for any spatial analysis that a user may want to </a:t>
            </a:r>
            <a:r>
              <a:rPr lang="en-GB" sz="1800" dirty="0" smtClean="0">
                <a:solidFill>
                  <a:srgbClr val="0000FF"/>
                </a:solidFill>
                <a:ea typeface="ＭＳ Ｐゴシック" pitchFamily="34" charset="-128"/>
              </a:rPr>
              <a:t>conduct.  The </a:t>
            </a:r>
            <a:r>
              <a:rPr lang="en-GB" sz="1800" dirty="0">
                <a:solidFill>
                  <a:srgbClr val="0000FF"/>
                </a:solidFill>
                <a:ea typeface="ＭＳ Ｐゴシック" pitchFamily="34" charset="-128"/>
              </a:rPr>
              <a:t>start and end coordinates of the </a:t>
            </a:r>
            <a:r>
              <a:rPr lang="en-GB" sz="1800" dirty="0" smtClean="0">
                <a:solidFill>
                  <a:srgbClr val="0000FF"/>
                </a:solidFill>
                <a:ea typeface="ＭＳ Ｐゴシック" pitchFamily="34" charset="-128"/>
              </a:rPr>
              <a:t>Street and the creating authority codes </a:t>
            </a:r>
            <a:r>
              <a:rPr lang="en-GB" sz="1800" dirty="0">
                <a:solidFill>
                  <a:srgbClr val="0000FF"/>
                </a:solidFill>
                <a:ea typeface="ＭＳ Ｐゴシック" pitchFamily="34" charset="-128"/>
              </a:rPr>
              <a:t>are also </a:t>
            </a:r>
            <a:r>
              <a:rPr lang="en-GB" sz="1800" dirty="0" smtClean="0">
                <a:solidFill>
                  <a:srgbClr val="0000FF"/>
                </a:solidFill>
                <a:ea typeface="ＭＳ Ｐゴシック" pitchFamily="34" charset="-128"/>
              </a:rPr>
              <a:t>included. </a:t>
            </a:r>
            <a:endParaRPr lang="en-GB" sz="1800" dirty="0">
              <a:solidFill>
                <a:srgbClr val="0000FF"/>
              </a:solidFill>
              <a:ea typeface="ＭＳ Ｐゴシック" pitchFamily="34" charset="-128"/>
            </a:endParaRPr>
          </a:p>
        </p:txBody>
      </p:sp>
    </p:spTree>
    <p:extLst>
      <p:ext uri="{BB962C8B-B14F-4D97-AF65-F5344CB8AC3E}">
        <p14:creationId xmlns:p14="http://schemas.microsoft.com/office/powerpoint/2010/main" val="126740516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388" y="188913"/>
            <a:ext cx="7362825" cy="576262"/>
          </a:xfrm>
          <a:noFill/>
        </p:spPr>
        <p:txBody>
          <a:bodyPr/>
          <a:lstStyle/>
          <a:p>
            <a:r>
              <a:rPr lang="en-GB" dirty="0"/>
              <a:t>Address filters – </a:t>
            </a:r>
            <a:r>
              <a:rPr lang="en-GB" dirty="0" smtClean="0">
                <a:solidFill>
                  <a:srgbClr val="FF0000"/>
                </a:solidFill>
              </a:rPr>
              <a:t>Accuracy</a:t>
            </a:r>
            <a:endParaRPr lang="en-GB" dirty="0">
              <a:solidFill>
                <a:srgbClr val="FF0000"/>
              </a:solidFill>
            </a:endParaRPr>
          </a:p>
        </p:txBody>
      </p:sp>
      <p:sp>
        <p:nvSpPr>
          <p:cNvPr id="34819" name="Rectangle 3"/>
          <p:cNvSpPr>
            <a:spLocks noChangeArrowheads="1"/>
          </p:cNvSpPr>
          <p:nvPr/>
        </p:nvSpPr>
        <p:spPr bwMode="auto">
          <a:xfrm>
            <a:off x="2771775" y="981075"/>
            <a:ext cx="1512888" cy="25923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BLPU</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LOGICAL_STATUS</a:t>
            </a:r>
          </a:p>
          <a:p>
            <a:pPr algn="l"/>
            <a:r>
              <a:rPr lang="en-GB" sz="800" b="1" dirty="0">
                <a:solidFill>
                  <a:srgbClr val="FFFFFF"/>
                </a:solidFill>
                <a:latin typeface="Arial" pitchFamily="34" charset="0"/>
              </a:rPr>
              <a:t>BLPU_STATE</a:t>
            </a:r>
          </a:p>
          <a:p>
            <a:pPr algn="l"/>
            <a:r>
              <a:rPr lang="en-GB" sz="800" b="1" dirty="0">
                <a:solidFill>
                  <a:srgbClr val="FFFFFF"/>
                </a:solidFill>
                <a:latin typeface="Arial" pitchFamily="34" charset="0"/>
              </a:rPr>
              <a:t>BLPU_STATE_DATE</a:t>
            </a:r>
          </a:p>
          <a:p>
            <a:pPr algn="l"/>
            <a:r>
              <a:rPr lang="en-GB" sz="800" b="1" dirty="0">
                <a:solidFill>
                  <a:srgbClr val="FFFFFF"/>
                </a:solidFill>
                <a:latin typeface="Arial" pitchFamily="34" charset="0"/>
              </a:rPr>
              <a:t>PARENT_UPRN</a:t>
            </a:r>
          </a:p>
          <a:p>
            <a:pPr algn="l"/>
            <a:endParaRPr lang="en-GB" sz="800" b="1" dirty="0" smtClean="0">
              <a:solidFill>
                <a:schemeClr val="hlink"/>
              </a:solidFill>
              <a:latin typeface="Arial" pitchFamily="34" charset="0"/>
            </a:endParaRPr>
          </a:p>
          <a:p>
            <a:pPr algn="l"/>
            <a:endParaRPr lang="en-GB" sz="800" b="1" dirty="0">
              <a:solidFill>
                <a:schemeClr val="hlink"/>
              </a:solidFill>
              <a:latin typeface="Arial" pitchFamily="34" charset="0"/>
            </a:endParaRPr>
          </a:p>
          <a:p>
            <a:pPr algn="l"/>
            <a:r>
              <a:rPr lang="en-GB" sz="800" b="1" dirty="0" smtClean="0">
                <a:solidFill>
                  <a:srgbClr val="FF0000"/>
                </a:solidFill>
                <a:latin typeface="Arial" pitchFamily="34" charset="0"/>
              </a:rPr>
              <a:t>RPC</a:t>
            </a:r>
            <a:endParaRPr lang="en-GB" sz="800" b="1" dirty="0">
              <a:solidFill>
                <a:srgbClr val="FF0000"/>
              </a:solidFill>
              <a:latin typeface="Arial" pitchFamily="34" charset="0"/>
            </a:endParaRPr>
          </a:p>
          <a:p>
            <a:pPr algn="l"/>
            <a:r>
              <a:rPr lang="en-GB" sz="800" b="1" dirty="0" smtClean="0">
                <a:solidFill>
                  <a:srgbClr val="FFFFFF"/>
                </a:solidFill>
                <a:latin typeface="Arial" pitchFamily="34" charset="0"/>
              </a:rPr>
              <a:t>PC</a:t>
            </a:r>
            <a:endParaRPr lang="en-GB" sz="800" b="1" dirty="0">
              <a:solidFill>
                <a:srgbClr val="FFFFFF"/>
              </a:solidFill>
              <a:latin typeface="Arial" pitchFamily="34" charset="0"/>
            </a:endParaRPr>
          </a:p>
          <a:p>
            <a:pPr algn="l"/>
            <a:endParaRPr lang="en-GB" sz="800" b="1" dirty="0" smtClean="0">
              <a:solidFill>
                <a:srgbClr val="FF0000"/>
              </a:solidFill>
              <a:latin typeface="Arial" pitchFamily="34" charset="0"/>
            </a:endParaRPr>
          </a:p>
          <a:p>
            <a:pPr algn="l"/>
            <a:r>
              <a:rPr lang="en-GB" sz="800" b="1" dirty="0" smtClean="0">
                <a:solidFill>
                  <a:srgbClr val="FFFFFF"/>
                </a:solidFill>
                <a:latin typeface="Arial" pitchFamily="34" charset="0"/>
              </a:rPr>
              <a:t>START_DATE</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END_DATE</a:t>
            </a:r>
          </a:p>
          <a:p>
            <a:pPr algn="l"/>
            <a:r>
              <a:rPr lang="en-GB" sz="800" b="1" dirty="0" smtClean="0">
                <a:solidFill>
                  <a:srgbClr val="FFFFFF"/>
                </a:solidFill>
                <a:latin typeface="Arial" pitchFamily="34" charset="0"/>
              </a:rPr>
              <a:t>LAST_UPDATE_DATEY_ATE</a:t>
            </a:r>
            <a:endParaRPr lang="en-GB" sz="800" b="1" dirty="0">
              <a:solidFill>
                <a:srgbClr val="FFFFFF"/>
              </a:solidFill>
              <a:latin typeface="Arial" pitchFamily="34" charset="0"/>
            </a:endParaRPr>
          </a:p>
          <a:p>
            <a:pPr algn="l"/>
            <a:r>
              <a:rPr lang="en-GB" sz="800" b="1" dirty="0" smtClean="0">
                <a:solidFill>
                  <a:srgbClr val="FFFFFF"/>
                </a:solidFill>
                <a:latin typeface="Arial" pitchFamily="34" charset="0"/>
              </a:rPr>
              <a:t>POSTAL_ADDRESS</a:t>
            </a:r>
            <a:endParaRPr lang="en-GB" sz="800" b="1" dirty="0">
              <a:solidFill>
                <a:srgbClr val="FFFFFF"/>
              </a:solidFill>
              <a:latin typeface="Arial" pitchFamily="34" charset="0"/>
            </a:endParaRPr>
          </a:p>
          <a:p>
            <a:pPr algn="l"/>
            <a:r>
              <a:rPr lang="en-GB" sz="800" b="1" dirty="0" smtClean="0">
                <a:latin typeface="Arial" pitchFamily="34" charset="0"/>
              </a:rPr>
              <a:t>POSTCODE_LOCATOR</a:t>
            </a:r>
            <a:r>
              <a:rPr lang="en-GB" sz="800" b="1" dirty="0" smtClean="0">
                <a:solidFill>
                  <a:srgbClr val="FFFFFF"/>
                </a:solidFill>
                <a:latin typeface="Arial" pitchFamily="34" charset="0"/>
              </a:rPr>
              <a:t>MUTI_OCC_COUNT</a:t>
            </a:r>
            <a:endParaRPr lang="en-GB" sz="800" b="1" dirty="0">
              <a:solidFill>
                <a:srgbClr val="FFFFFF"/>
              </a:solidFill>
              <a:latin typeface="Arial" pitchFamily="34" charset="0"/>
            </a:endParaRPr>
          </a:p>
        </p:txBody>
      </p:sp>
      <p:sp>
        <p:nvSpPr>
          <p:cNvPr id="34820" name="Rectangle 4"/>
          <p:cNvSpPr>
            <a:spLocks noChangeArrowheads="1"/>
          </p:cNvSpPr>
          <p:nvPr/>
        </p:nvSpPr>
        <p:spPr bwMode="auto">
          <a:xfrm>
            <a:off x="4427538" y="981075"/>
            <a:ext cx="1511300" cy="34575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LPI</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LPI_KEY</a:t>
            </a:r>
          </a:p>
          <a:p>
            <a:pPr algn="l"/>
            <a:r>
              <a:rPr lang="en-GB" sz="800" b="1" dirty="0">
                <a:solidFill>
                  <a:srgbClr val="FFFFFF"/>
                </a:solidFill>
                <a:latin typeface="Arial" pitchFamily="34" charset="0"/>
              </a:rPr>
              <a:t>LANGUAGE</a:t>
            </a:r>
          </a:p>
          <a:p>
            <a:pPr algn="l"/>
            <a:r>
              <a:rPr lang="en-GB" sz="800" b="1" dirty="0">
                <a:solidFill>
                  <a:srgbClr val="FFFFFF"/>
                </a:solidFill>
                <a:latin typeface="Arial" pitchFamily="34" charset="0"/>
              </a:rPr>
              <a:t>LOGICAL_STATUS</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a:p>
            <a:pPr algn="l"/>
            <a:r>
              <a:rPr lang="en-GB" sz="800" b="1" dirty="0">
                <a:latin typeface="Arial" pitchFamily="34" charset="0"/>
              </a:rPr>
              <a:t>SAO_START_NUMBER</a:t>
            </a:r>
          </a:p>
          <a:p>
            <a:pPr algn="l"/>
            <a:r>
              <a:rPr lang="en-GB" sz="800" b="1" dirty="0">
                <a:latin typeface="Arial" pitchFamily="34" charset="0"/>
              </a:rPr>
              <a:t>SAO_START_SUFFIX</a:t>
            </a:r>
          </a:p>
          <a:p>
            <a:pPr algn="l"/>
            <a:r>
              <a:rPr lang="en-GB" sz="800" b="1" dirty="0">
                <a:latin typeface="Arial" pitchFamily="34" charset="0"/>
              </a:rPr>
              <a:t>SAO_END_NUMBER</a:t>
            </a:r>
          </a:p>
          <a:p>
            <a:pPr algn="l"/>
            <a:r>
              <a:rPr lang="en-GB" sz="800" b="1" dirty="0">
                <a:latin typeface="Arial" pitchFamily="34" charset="0"/>
              </a:rPr>
              <a:t>SAO_END_SUFFIX</a:t>
            </a:r>
          </a:p>
          <a:p>
            <a:pPr algn="l"/>
            <a:r>
              <a:rPr lang="en-GB" sz="800" b="1" dirty="0">
                <a:latin typeface="Arial" pitchFamily="34" charset="0"/>
              </a:rPr>
              <a:t>SAO_TEXT</a:t>
            </a:r>
          </a:p>
          <a:p>
            <a:pPr algn="l"/>
            <a:r>
              <a:rPr lang="en-GB" sz="800" b="1" dirty="0">
                <a:latin typeface="Arial" pitchFamily="34" charset="0"/>
              </a:rPr>
              <a:t>PAO_START_NUMBER</a:t>
            </a:r>
          </a:p>
          <a:p>
            <a:pPr algn="l"/>
            <a:r>
              <a:rPr lang="en-GB" sz="800" b="1" dirty="0">
                <a:latin typeface="Arial" pitchFamily="34" charset="0"/>
              </a:rPr>
              <a:t>PAO_START_SUFFIX</a:t>
            </a:r>
          </a:p>
          <a:p>
            <a:pPr algn="l"/>
            <a:r>
              <a:rPr lang="en-GB" sz="800" b="1" dirty="0">
                <a:latin typeface="Arial" pitchFamily="34" charset="0"/>
              </a:rPr>
              <a:t>PAO_END_NUMBER</a:t>
            </a:r>
          </a:p>
          <a:p>
            <a:pPr algn="l"/>
            <a:r>
              <a:rPr lang="en-GB" sz="800" b="1" dirty="0">
                <a:latin typeface="Arial" pitchFamily="34" charset="0"/>
              </a:rPr>
              <a:t>PAO_END_SUFFIX</a:t>
            </a:r>
          </a:p>
          <a:p>
            <a:pPr algn="l"/>
            <a:r>
              <a:rPr lang="en-GB" sz="800" b="1" dirty="0">
                <a:latin typeface="Arial" pitchFamily="34" charset="0"/>
              </a:rPr>
              <a:t>PAO_TEXT</a:t>
            </a:r>
          </a:p>
          <a:p>
            <a:pPr algn="l"/>
            <a:r>
              <a:rPr lang="en-GB" sz="800" b="1" dirty="0">
                <a:solidFill>
                  <a:srgbClr val="FFFFFF"/>
                </a:solidFill>
                <a:latin typeface="Arial" pitchFamily="34" charset="0"/>
              </a:rPr>
              <a:t>USRN</a:t>
            </a:r>
          </a:p>
          <a:p>
            <a:pPr algn="l"/>
            <a:r>
              <a:rPr lang="en-GB" sz="800" b="1" dirty="0">
                <a:solidFill>
                  <a:srgbClr val="FFFFFF"/>
                </a:solidFill>
                <a:latin typeface="Arial" pitchFamily="34" charset="0"/>
              </a:rPr>
              <a:t>USRN_MATCH_INDICATOR</a:t>
            </a:r>
          </a:p>
          <a:p>
            <a:pPr algn="l"/>
            <a:r>
              <a:rPr lang="en-GB" sz="800" b="1" dirty="0">
                <a:latin typeface="Arial" pitchFamily="34" charset="0"/>
              </a:rPr>
              <a:t>AREA_NAME</a:t>
            </a:r>
          </a:p>
          <a:p>
            <a:pPr algn="l"/>
            <a:r>
              <a:rPr lang="en-GB" sz="800" b="1" dirty="0">
                <a:latin typeface="Arial" pitchFamily="34" charset="0"/>
              </a:rPr>
              <a:t>LEVEL</a:t>
            </a:r>
          </a:p>
          <a:p>
            <a:pPr algn="l"/>
            <a:r>
              <a:rPr lang="en-GB" sz="800" b="1" dirty="0">
                <a:solidFill>
                  <a:srgbClr val="FFFFFF"/>
                </a:solidFill>
                <a:latin typeface="Arial" pitchFamily="34" charset="0"/>
              </a:rPr>
              <a:t>OFFICIAL_FLAG</a:t>
            </a:r>
          </a:p>
        </p:txBody>
      </p:sp>
      <p:sp>
        <p:nvSpPr>
          <p:cNvPr id="34821"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pitchFamily="34" charset="0"/>
              </a:rPr>
              <a:t>Delivery Point Address</a:t>
            </a:r>
          </a:p>
          <a:p>
            <a:pPr algn="l"/>
            <a:endParaRPr lang="en-GB" sz="400" b="1" u="sng">
              <a:solidFill>
                <a:srgbClr val="0000FF"/>
              </a:solidFill>
              <a:latin typeface="Arial" pitchFamily="34" charset="0"/>
            </a:endParaRPr>
          </a:p>
          <a:p>
            <a:pPr algn="l"/>
            <a:r>
              <a:rPr lang="en-GB" sz="800" b="1">
                <a:solidFill>
                  <a:srgbClr val="FFFFFF"/>
                </a:solidFill>
                <a:latin typeface="Arial" pitchFamily="34" charset="0"/>
              </a:rPr>
              <a:t>RECORD_IDENTIFIER</a:t>
            </a:r>
          </a:p>
          <a:p>
            <a:pPr algn="l"/>
            <a:r>
              <a:rPr lang="en-GB" sz="800" b="1">
                <a:solidFill>
                  <a:srgbClr val="FFFFFF"/>
                </a:solidFill>
                <a:latin typeface="Arial" pitchFamily="34" charset="0"/>
              </a:rPr>
              <a:t>CHANGE_TYPE</a:t>
            </a:r>
          </a:p>
          <a:p>
            <a:pPr algn="l"/>
            <a:r>
              <a:rPr lang="en-GB" sz="800" b="1">
                <a:solidFill>
                  <a:srgbClr val="FFFFFF"/>
                </a:solidFill>
                <a:latin typeface="Arial" pitchFamily="34" charset="0"/>
              </a:rPr>
              <a:t>PRO_ORDER</a:t>
            </a:r>
          </a:p>
          <a:p>
            <a:pPr algn="l"/>
            <a:r>
              <a:rPr lang="en-GB" sz="800" b="1">
                <a:solidFill>
                  <a:srgbClr val="FFFFFF"/>
                </a:solidFill>
                <a:latin typeface="Arial" pitchFamily="34" charset="0"/>
              </a:rPr>
              <a:t>UPRN</a:t>
            </a:r>
          </a:p>
          <a:p>
            <a:pPr algn="l"/>
            <a:r>
              <a:rPr lang="en-GB" sz="800" b="1">
                <a:solidFill>
                  <a:srgbClr val="FFFFFF"/>
                </a:solidFill>
                <a:latin typeface="Arial" pitchFamily="34" charset="0"/>
              </a:rPr>
              <a:t>PARENT_ADDRESSABLE_UPRN</a:t>
            </a:r>
          </a:p>
          <a:p>
            <a:pPr algn="l"/>
            <a:r>
              <a:rPr lang="en-GB" sz="800" b="1">
                <a:solidFill>
                  <a:srgbClr val="FFFFFF"/>
                </a:solidFill>
                <a:latin typeface="Arial" pitchFamily="34" charset="0"/>
              </a:rPr>
              <a:t>RM_UDPRN</a:t>
            </a:r>
          </a:p>
          <a:p>
            <a:pPr algn="l"/>
            <a:r>
              <a:rPr lang="en-GB" sz="800" b="1">
                <a:latin typeface="Arial" pitchFamily="34" charset="0"/>
              </a:rPr>
              <a:t>ORGANISATION_NAME</a:t>
            </a:r>
          </a:p>
          <a:p>
            <a:pPr algn="l"/>
            <a:r>
              <a:rPr lang="en-GB" sz="800" b="1">
                <a:latin typeface="Arial" pitchFamily="34" charset="0"/>
              </a:rPr>
              <a:t>DEPARTMENT_NAME</a:t>
            </a:r>
          </a:p>
          <a:p>
            <a:pPr algn="l"/>
            <a:r>
              <a:rPr lang="en-GB" sz="800" b="1">
                <a:latin typeface="Arial" pitchFamily="34" charset="0"/>
              </a:rPr>
              <a:t>SUB_BUILDING_NAME</a:t>
            </a:r>
          </a:p>
          <a:p>
            <a:pPr algn="l"/>
            <a:r>
              <a:rPr lang="en-GB" sz="800" b="1">
                <a:latin typeface="Arial" pitchFamily="34" charset="0"/>
              </a:rPr>
              <a:t>BUILDING_NAME</a:t>
            </a:r>
          </a:p>
          <a:p>
            <a:pPr algn="l"/>
            <a:r>
              <a:rPr lang="en-GB" sz="800" b="1">
                <a:latin typeface="Arial" pitchFamily="34" charset="0"/>
              </a:rPr>
              <a:t>BUILDING_NUMBER</a:t>
            </a:r>
          </a:p>
          <a:p>
            <a:pPr algn="l"/>
            <a:r>
              <a:rPr lang="en-GB" sz="800" b="1">
                <a:latin typeface="Arial" pitchFamily="34" charset="0"/>
              </a:rPr>
              <a:t>DEPENDENT_THOROUGHFARE_NAME</a:t>
            </a:r>
          </a:p>
          <a:p>
            <a:pPr algn="l"/>
            <a:r>
              <a:rPr lang="en-GB" sz="800" b="1">
                <a:latin typeface="Arial" pitchFamily="34" charset="0"/>
              </a:rPr>
              <a:t>THROUGHFARE_NAME</a:t>
            </a:r>
          </a:p>
          <a:p>
            <a:pPr algn="l"/>
            <a:r>
              <a:rPr lang="en-GB" sz="800" b="1">
                <a:latin typeface="Arial" pitchFamily="34" charset="0"/>
              </a:rPr>
              <a:t>DOUBLE_DEPENDENT_LOCALITY</a:t>
            </a:r>
          </a:p>
          <a:p>
            <a:pPr algn="l"/>
            <a:r>
              <a:rPr lang="en-GB" sz="800" b="1">
                <a:latin typeface="Arial" pitchFamily="34" charset="0"/>
              </a:rPr>
              <a:t>DEPENDENT_LOCALITY</a:t>
            </a:r>
          </a:p>
          <a:p>
            <a:pPr algn="l"/>
            <a:r>
              <a:rPr lang="en-GB" sz="800" b="1">
                <a:latin typeface="Arial" pitchFamily="34" charset="0"/>
              </a:rPr>
              <a:t>POST_TOWN</a:t>
            </a:r>
          </a:p>
          <a:p>
            <a:pPr algn="l"/>
            <a:r>
              <a:rPr lang="en-GB" sz="800" b="1">
                <a:latin typeface="Arial" pitchFamily="34" charset="0"/>
              </a:rPr>
              <a:t>POSTCODE</a:t>
            </a:r>
          </a:p>
          <a:p>
            <a:pPr algn="l"/>
            <a:r>
              <a:rPr lang="en-GB" sz="800" b="1">
                <a:latin typeface="Arial" pitchFamily="34" charset="0"/>
              </a:rPr>
              <a:t>POSTCODE_TYPE</a:t>
            </a:r>
          </a:p>
          <a:p>
            <a:pPr algn="l"/>
            <a:r>
              <a:rPr lang="en-GB" sz="800" b="1">
                <a:latin typeface="Arial" pitchFamily="34" charset="0"/>
              </a:rPr>
              <a:t>WELSH_DEPENDENT_THOROUGHFARE_NAME</a:t>
            </a:r>
          </a:p>
          <a:p>
            <a:pPr algn="l"/>
            <a:r>
              <a:rPr lang="en-GB" sz="800" b="1">
                <a:latin typeface="Arial" pitchFamily="34" charset="0"/>
              </a:rPr>
              <a:t>WELSH_THOROUGHFARE_NAME</a:t>
            </a:r>
          </a:p>
          <a:p>
            <a:pPr algn="l"/>
            <a:r>
              <a:rPr lang="en-GB" sz="800" b="1">
                <a:latin typeface="Arial" pitchFamily="34" charset="0"/>
              </a:rPr>
              <a:t>WELSH_DOUBLE_DEPENDENT_LOCALITY</a:t>
            </a:r>
          </a:p>
          <a:p>
            <a:pPr algn="l"/>
            <a:r>
              <a:rPr lang="en-GB" sz="800" b="1">
                <a:latin typeface="Arial" pitchFamily="34" charset="0"/>
              </a:rPr>
              <a:t>WELSH_DEPENDENT_LOCALITY</a:t>
            </a:r>
          </a:p>
          <a:p>
            <a:pPr algn="l"/>
            <a:r>
              <a:rPr lang="en-GB" sz="800" b="1">
                <a:latin typeface="Arial" pitchFamily="34" charset="0"/>
              </a:rPr>
              <a:t>WELSH_POST_TOWN</a:t>
            </a:r>
          </a:p>
          <a:p>
            <a:pPr algn="l"/>
            <a:r>
              <a:rPr lang="en-GB" sz="800" b="1">
                <a:latin typeface="Arial" pitchFamily="34" charset="0"/>
              </a:rPr>
              <a:t>RM_PO_BOX_NUMBER</a:t>
            </a:r>
          </a:p>
          <a:p>
            <a:pPr algn="l"/>
            <a:r>
              <a:rPr lang="en-GB" sz="800" b="1">
                <a:solidFill>
                  <a:srgbClr val="FFFFFF"/>
                </a:solidFill>
                <a:latin typeface="Arial" pitchFamily="34" charset="0"/>
              </a:rPr>
              <a:t>RM_PROCESS_DATE</a:t>
            </a:r>
          </a:p>
          <a:p>
            <a:pPr algn="l"/>
            <a:r>
              <a:rPr lang="en-GB" sz="800" b="1">
                <a:solidFill>
                  <a:srgbClr val="FFFFFF"/>
                </a:solidFill>
                <a:latin typeface="Arial" pitchFamily="34" charset="0"/>
              </a:rPr>
              <a:t>START_DATE</a:t>
            </a:r>
          </a:p>
          <a:p>
            <a:pPr algn="l"/>
            <a:r>
              <a:rPr lang="en-GB" sz="800" b="1">
                <a:solidFill>
                  <a:srgbClr val="FFFFFF"/>
                </a:solidFill>
                <a:latin typeface="Arial" pitchFamily="34" charset="0"/>
              </a:rPr>
              <a:t>END_DATE</a:t>
            </a:r>
          </a:p>
          <a:p>
            <a:pPr algn="l"/>
            <a:r>
              <a:rPr lang="en-GB" sz="800" b="1">
                <a:solidFill>
                  <a:srgbClr val="FFFFFF"/>
                </a:solidFill>
                <a:latin typeface="Arial" pitchFamily="34" charset="0"/>
              </a:rPr>
              <a:t>LAST_UPDATE_DATE</a:t>
            </a:r>
          </a:p>
          <a:p>
            <a:pPr algn="l"/>
            <a:r>
              <a:rPr lang="en-GB" sz="800" b="1">
                <a:solidFill>
                  <a:srgbClr val="FFFFFF"/>
                </a:solidFill>
                <a:latin typeface="Arial" pitchFamily="34" charset="0"/>
              </a:rPr>
              <a:t>ENTRY_DATE</a:t>
            </a:r>
          </a:p>
        </p:txBody>
      </p:sp>
      <p:sp>
        <p:nvSpPr>
          <p:cNvPr id="34823" name="Rectangle 7"/>
          <p:cNvSpPr>
            <a:spLocks noChangeArrowheads="1"/>
          </p:cNvSpPr>
          <p:nvPr/>
        </p:nvSpPr>
        <p:spPr bwMode="auto">
          <a:xfrm>
            <a:off x="7740650" y="2062163"/>
            <a:ext cx="1225550" cy="16557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Organisation</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ORG_KEY</a:t>
            </a:r>
          </a:p>
          <a:p>
            <a:pPr algn="l"/>
            <a:r>
              <a:rPr lang="en-GB" sz="800" b="1" dirty="0">
                <a:latin typeface="Arial" pitchFamily="34" charset="0"/>
              </a:rPr>
              <a:t>ORGANISATION</a:t>
            </a:r>
          </a:p>
          <a:p>
            <a:pPr algn="l"/>
            <a:r>
              <a:rPr lang="en-GB" sz="800" b="1" dirty="0">
                <a:latin typeface="Arial" pitchFamily="34" charset="0"/>
              </a:rPr>
              <a:t>LEGAL_NAME</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smtClean="0">
                <a:solidFill>
                  <a:srgbClr val="FFFFFF"/>
                </a:solidFill>
                <a:latin typeface="Arial" pitchFamily="34" charset="0"/>
              </a:rPr>
              <a:t>LAST_UPTE_DATE</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ENTRY_DATE</a:t>
            </a:r>
          </a:p>
        </p:txBody>
      </p:sp>
      <p:sp>
        <p:nvSpPr>
          <p:cNvPr id="34826" name="Rectangle 10"/>
          <p:cNvSpPr>
            <a:spLocks noChangeArrowheads="1"/>
          </p:cNvSpPr>
          <p:nvPr/>
        </p:nvSpPr>
        <p:spPr bwMode="auto">
          <a:xfrm>
            <a:off x="6084888" y="981075"/>
            <a:ext cx="1511300" cy="2736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USRN</a:t>
            </a:r>
          </a:p>
          <a:p>
            <a:pPr algn="l"/>
            <a:r>
              <a:rPr lang="en-GB" sz="800" b="1" dirty="0" smtClean="0">
                <a:solidFill>
                  <a:srgbClr val="FFFFFF"/>
                </a:solidFill>
                <a:latin typeface="Arial" pitchFamily="34" charset="0"/>
              </a:rPr>
              <a:t>RECORD_TYPE</a:t>
            </a:r>
          </a:p>
          <a:p>
            <a:pPr algn="l"/>
            <a:endParaRPr lang="en-GB" sz="800" b="1" dirty="0" smtClean="0">
              <a:solidFill>
                <a:srgbClr val="FF0000"/>
              </a:solidFill>
              <a:latin typeface="Arial" pitchFamily="34" charset="0"/>
            </a:endParaRPr>
          </a:p>
          <a:p>
            <a:pPr algn="l"/>
            <a:r>
              <a:rPr lang="en-GB" sz="800" b="1" dirty="0" smtClean="0">
                <a:solidFill>
                  <a:srgbClr val="FFFFFF"/>
                </a:solidFill>
                <a:latin typeface="Arial" pitchFamily="34" charset="0"/>
              </a:rPr>
              <a:t>STATE_DATE</a:t>
            </a:r>
            <a:endParaRPr lang="en-GB" sz="800" b="1" dirty="0">
              <a:solidFill>
                <a:srgbClr val="FFFFFF"/>
              </a:solidFill>
              <a:latin typeface="Arial" pitchFamily="34" charset="0"/>
            </a:endParaRPr>
          </a:p>
          <a:p>
            <a:pPr algn="l"/>
            <a:endParaRPr lang="en-GB" sz="800" b="1" dirty="0" smtClean="0">
              <a:solidFill>
                <a:srgbClr val="FFFFFF"/>
              </a:solidFill>
              <a:latin typeface="Arial" pitchFamily="34" charset="0"/>
            </a:endParaRPr>
          </a:p>
          <a:p>
            <a:pPr algn="l"/>
            <a:endParaRPr lang="en-GB" sz="800" b="1" dirty="0">
              <a:solidFill>
                <a:srgbClr val="FFFFFF"/>
              </a:solidFill>
              <a:latin typeface="Arial" pitchFamily="34" charset="0"/>
            </a:endParaRPr>
          </a:p>
          <a:p>
            <a:pPr algn="l"/>
            <a:r>
              <a:rPr lang="en-GB" sz="800" b="1" dirty="0" smtClean="0">
                <a:solidFill>
                  <a:srgbClr val="FFFFFF"/>
                </a:solidFill>
                <a:latin typeface="Arial" pitchFamily="34" charset="0"/>
              </a:rPr>
              <a:t>VERSION</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STREET_START_DATE</a:t>
            </a:r>
          </a:p>
          <a:p>
            <a:pPr algn="l"/>
            <a:r>
              <a:rPr lang="en-GB" sz="800" b="1" dirty="0">
                <a:solidFill>
                  <a:srgbClr val="FFFFFF"/>
                </a:solidFill>
                <a:latin typeface="Arial" pitchFamily="34" charset="0"/>
              </a:rPr>
              <a:t>STREET_END_DATE</a:t>
            </a:r>
          </a:p>
          <a:p>
            <a:pPr algn="l"/>
            <a:r>
              <a:rPr lang="en-GB" sz="800" b="1" dirty="0" smtClean="0">
                <a:solidFill>
                  <a:srgbClr val="FFFFFF"/>
                </a:solidFill>
                <a:latin typeface="Arial" pitchFamily="34" charset="0"/>
              </a:rPr>
              <a:t>LAST_U</a:t>
            </a:r>
          </a:p>
          <a:p>
            <a:pPr algn="l"/>
            <a:r>
              <a:rPr lang="en-GB" sz="800" b="1" dirty="0" smtClean="0">
                <a:solidFill>
                  <a:srgbClr val="FFFFFF"/>
                </a:solidFill>
                <a:latin typeface="Arial" pitchFamily="34" charset="0"/>
              </a:rPr>
              <a:t>PDATE_DATE</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RECORD_ENTRY_DATE</a:t>
            </a:r>
          </a:p>
          <a:p>
            <a:pPr algn="l"/>
            <a:endParaRPr lang="en-GB" sz="800" b="1" dirty="0" smtClean="0">
              <a:latin typeface="Arial" pitchFamily="34" charset="0"/>
            </a:endParaRPr>
          </a:p>
          <a:p>
            <a:pPr algn="l"/>
            <a:endParaRPr lang="en-GB" sz="800" b="1" dirty="0">
              <a:latin typeface="Arial" pitchFamily="34" charset="0"/>
            </a:endParaRPr>
          </a:p>
          <a:p>
            <a:pPr algn="l"/>
            <a:endParaRPr lang="en-GB" sz="800" b="1" dirty="0" smtClean="0">
              <a:latin typeface="Arial" pitchFamily="34" charset="0"/>
            </a:endParaRPr>
          </a:p>
          <a:p>
            <a:pPr algn="l"/>
            <a:endParaRPr lang="en-GB" sz="800" b="1" dirty="0">
              <a:latin typeface="Arial" pitchFamily="34" charset="0"/>
            </a:endParaRPr>
          </a:p>
          <a:p>
            <a:pPr algn="l"/>
            <a:r>
              <a:rPr lang="en-GB" sz="800" b="1" dirty="0" smtClean="0">
                <a:solidFill>
                  <a:srgbClr val="FF0000"/>
                </a:solidFill>
                <a:latin typeface="Arial" pitchFamily="34" charset="0"/>
              </a:rPr>
              <a:t>STREET_TOLERANCE</a:t>
            </a:r>
            <a:r>
              <a:rPr lang="en-GB" sz="800" b="1" dirty="0" smtClean="0">
                <a:solidFill>
                  <a:srgbClr val="FFFFFF"/>
                </a:solidFill>
                <a:latin typeface="Arial" pitchFamily="34" charset="0"/>
              </a:rPr>
              <a:t>R</a:t>
            </a:r>
            <a:endParaRPr lang="en-GB" sz="800" b="1" dirty="0">
              <a:solidFill>
                <a:srgbClr val="FFFFFF"/>
              </a:solidFill>
              <a:latin typeface="Arial" pitchFamily="34" charset="0"/>
            </a:endParaRPr>
          </a:p>
        </p:txBody>
      </p:sp>
      <p:sp>
        <p:nvSpPr>
          <p:cNvPr id="34827" name="Rectangle 11"/>
          <p:cNvSpPr>
            <a:spLocks noChangeArrowheads="1"/>
          </p:cNvSpPr>
          <p:nvPr/>
        </p:nvSpPr>
        <p:spPr bwMode="auto">
          <a:xfrm>
            <a:off x="6084888" y="3789363"/>
            <a:ext cx="1512887"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 Descriptor</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USRN</a:t>
            </a:r>
          </a:p>
          <a:p>
            <a:pPr algn="l"/>
            <a:r>
              <a:rPr lang="en-GB" sz="800" b="1" dirty="0">
                <a:latin typeface="Arial" pitchFamily="34" charset="0"/>
              </a:rPr>
              <a:t>STREET_DESCRIPTION</a:t>
            </a:r>
          </a:p>
          <a:p>
            <a:pPr algn="l"/>
            <a:r>
              <a:rPr lang="en-GB" sz="800" b="1" dirty="0">
                <a:latin typeface="Arial" pitchFamily="34" charset="0"/>
              </a:rPr>
              <a:t>LOCALITY_NAME</a:t>
            </a:r>
          </a:p>
          <a:p>
            <a:pPr algn="l"/>
            <a:r>
              <a:rPr lang="en-GB" sz="800" b="1" dirty="0" smtClean="0">
                <a:latin typeface="Arial" pitchFamily="34" charset="0"/>
              </a:rPr>
              <a:t>TOWN_NAME</a:t>
            </a:r>
          </a:p>
          <a:p>
            <a:pPr algn="l"/>
            <a:r>
              <a:rPr lang="en-GB" sz="800" b="1" dirty="0" smtClean="0">
                <a:latin typeface="Arial" pitchFamily="34" charset="0"/>
              </a:rPr>
              <a:t>ADMINISTRATIVE_AREA</a:t>
            </a:r>
          </a:p>
          <a:p>
            <a:pPr algn="l"/>
            <a:r>
              <a:rPr lang="en-GB" sz="800" b="1" dirty="0" smtClean="0">
                <a:solidFill>
                  <a:srgbClr val="FFFFFF"/>
                </a:solidFill>
                <a:latin typeface="Arial" pitchFamily="34" charset="0"/>
              </a:rPr>
              <a:t>ADMINISTRATIVE_AREA</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LANGUAGE</a:t>
            </a:r>
          </a:p>
        </p:txBody>
      </p:sp>
      <p:sp>
        <p:nvSpPr>
          <p:cNvPr id="34828" name="Text Box 12"/>
          <p:cNvSpPr txBox="1">
            <a:spLocks noChangeArrowheads="1"/>
          </p:cNvSpPr>
          <p:nvPr/>
        </p:nvSpPr>
        <p:spPr bwMode="auto">
          <a:xfrm>
            <a:off x="395288" y="5445224"/>
            <a:ext cx="8137525" cy="1081087"/>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algn="l" defTabSz="957263">
              <a:defRPr>
                <a:solidFill>
                  <a:schemeClr val="tx1"/>
                </a:solidFill>
                <a:latin typeface="Arial" pitchFamily="34" charset="0"/>
              </a:defRPr>
            </a:lvl1pPr>
            <a:lvl2pPr marL="479425" algn="l" defTabSz="957263">
              <a:defRPr>
                <a:solidFill>
                  <a:schemeClr val="tx1"/>
                </a:solidFill>
                <a:latin typeface="Arial" pitchFamily="34" charset="0"/>
              </a:defRPr>
            </a:lvl2pPr>
            <a:lvl3pPr marL="957263" algn="l" defTabSz="957263">
              <a:defRPr>
                <a:solidFill>
                  <a:schemeClr val="tx1"/>
                </a:solidFill>
                <a:latin typeface="Arial" pitchFamily="34" charset="0"/>
              </a:defRPr>
            </a:lvl3pPr>
            <a:lvl4pPr marL="1436688" algn="l" defTabSz="957263">
              <a:defRPr>
                <a:solidFill>
                  <a:schemeClr val="tx1"/>
                </a:solidFill>
                <a:latin typeface="Arial" pitchFamily="34" charset="0"/>
              </a:defRPr>
            </a:lvl4pPr>
            <a:lvl5pPr marL="1916113" algn="l" defTabSz="957263">
              <a:defRPr>
                <a:solidFill>
                  <a:schemeClr val="tx1"/>
                </a:solidFill>
                <a:latin typeface="Arial" pitchFamily="34" charset="0"/>
              </a:defRPr>
            </a:lvl5pPr>
            <a:lvl6pPr marL="2373313" defTabSz="957263" fontAlgn="base">
              <a:spcBef>
                <a:spcPct val="0"/>
              </a:spcBef>
              <a:spcAft>
                <a:spcPct val="0"/>
              </a:spcAft>
              <a:defRPr>
                <a:solidFill>
                  <a:schemeClr val="tx1"/>
                </a:solidFill>
                <a:latin typeface="Arial" pitchFamily="34" charset="0"/>
              </a:defRPr>
            </a:lvl6pPr>
            <a:lvl7pPr marL="2830513" defTabSz="957263" fontAlgn="base">
              <a:spcBef>
                <a:spcPct val="0"/>
              </a:spcBef>
              <a:spcAft>
                <a:spcPct val="0"/>
              </a:spcAft>
              <a:defRPr>
                <a:solidFill>
                  <a:schemeClr val="tx1"/>
                </a:solidFill>
                <a:latin typeface="Arial" pitchFamily="34" charset="0"/>
              </a:defRPr>
            </a:lvl7pPr>
            <a:lvl8pPr marL="3287713" defTabSz="957263" fontAlgn="base">
              <a:spcBef>
                <a:spcPct val="0"/>
              </a:spcBef>
              <a:spcAft>
                <a:spcPct val="0"/>
              </a:spcAft>
              <a:defRPr>
                <a:solidFill>
                  <a:schemeClr val="tx1"/>
                </a:solidFill>
                <a:latin typeface="Arial" pitchFamily="34" charset="0"/>
              </a:defRPr>
            </a:lvl8pPr>
            <a:lvl9pPr marL="3744913" defTabSz="957263" fontAlgn="base">
              <a:spcBef>
                <a:spcPct val="0"/>
              </a:spcBef>
              <a:spcAft>
                <a:spcPct val="0"/>
              </a:spcAft>
              <a:defRPr>
                <a:solidFill>
                  <a:schemeClr val="tx1"/>
                </a:solidFill>
                <a:latin typeface="Arial" pitchFamily="34" charset="0"/>
              </a:defRPr>
            </a:lvl9pPr>
          </a:lstStyle>
          <a:p>
            <a:r>
              <a:rPr lang="en-GB" sz="1800" dirty="0" smtClean="0">
                <a:solidFill>
                  <a:srgbClr val="0000FF"/>
                </a:solidFill>
                <a:ea typeface="ＭＳ Ｐゴシック" pitchFamily="34" charset="-128"/>
              </a:rPr>
              <a:t>The RPC flag indicates the status/quality of the BLPU coordinates (address).</a:t>
            </a:r>
          </a:p>
          <a:p>
            <a:r>
              <a:rPr lang="en-GB" sz="1800" dirty="0" smtClean="0">
                <a:solidFill>
                  <a:srgbClr val="0000FF"/>
                </a:solidFill>
                <a:ea typeface="ＭＳ Ｐゴシック" pitchFamily="34" charset="-128"/>
              </a:rPr>
              <a:t>Street Tolerance states how accurate (in metres) the street coordinates are.</a:t>
            </a:r>
            <a:endParaRPr lang="en-GB" sz="1800" dirty="0">
              <a:solidFill>
                <a:srgbClr val="0000FF"/>
              </a:solidFill>
              <a:ea typeface="ＭＳ Ｐゴシック" pitchFamily="34" charset="-128"/>
            </a:endParaRPr>
          </a:p>
        </p:txBody>
      </p:sp>
      <p:sp>
        <p:nvSpPr>
          <p:cNvPr id="10" name="Rectangle 7"/>
          <p:cNvSpPr>
            <a:spLocks noChangeArrowheads="1"/>
          </p:cNvSpPr>
          <p:nvPr/>
        </p:nvSpPr>
        <p:spPr bwMode="auto">
          <a:xfrm>
            <a:off x="2771800" y="2390400"/>
            <a:ext cx="1512863" cy="2266336"/>
          </a:xfrm>
          <a:prstGeom prst="rect">
            <a:avLst/>
          </a:prstGeom>
          <a:solidFill>
            <a:schemeClr val="accent1"/>
          </a:solidFill>
          <a:ln w="9525">
            <a:solidFill>
              <a:schemeClr val="tx1"/>
            </a:solidFill>
            <a:miter lim="800000"/>
            <a:headEnd/>
            <a:tailEnd/>
          </a:ln>
          <a:effectLst/>
          <a:extLst/>
        </p:spPr>
        <p:txBody>
          <a:bodyPr/>
          <a:lstStyle/>
          <a:p>
            <a:pPr algn="l"/>
            <a:r>
              <a:rPr lang="en-GB" sz="800" b="1" dirty="0" smtClean="0">
                <a:solidFill>
                  <a:srgbClr val="FF0000"/>
                </a:solidFill>
                <a:latin typeface="Arial" pitchFamily="34" charset="0"/>
              </a:rPr>
              <a:t>RPC (REPRESENTATIVE POINT ACCURACY)</a:t>
            </a:r>
            <a:endParaRPr lang="en-GB" sz="800" b="1" dirty="0">
              <a:solidFill>
                <a:srgbClr val="FF0000"/>
              </a:solidFill>
              <a:latin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224973759"/>
              </p:ext>
            </p:extLst>
          </p:nvPr>
        </p:nvGraphicFramePr>
        <p:xfrm>
          <a:off x="2818514" y="2708920"/>
          <a:ext cx="1440509" cy="2005476"/>
        </p:xfrm>
        <a:graphic>
          <a:graphicData uri="http://schemas.openxmlformats.org/drawingml/2006/table">
            <a:tbl>
              <a:tblPr firstRow="1" bandRow="1">
                <a:tableStyleId>{5C22544A-7EE6-4342-B048-85BDC9FD1C3A}</a:tableStyleId>
              </a:tblPr>
              <a:tblGrid>
                <a:gridCol w="504057"/>
                <a:gridCol w="936452"/>
              </a:tblGrid>
              <a:tr h="273286">
                <a:tc>
                  <a:txBody>
                    <a:bodyPr/>
                    <a:lstStyle/>
                    <a:p>
                      <a:r>
                        <a:rPr lang="en-GB" sz="900" b="1" dirty="0" smtClean="0"/>
                        <a:t>Value</a:t>
                      </a:r>
                      <a:endParaRPr lang="en-GB" sz="900" b="1" dirty="0"/>
                    </a:p>
                  </a:txBody>
                  <a:tcPr/>
                </a:tc>
                <a:tc>
                  <a:txBody>
                    <a:bodyPr/>
                    <a:lstStyle/>
                    <a:p>
                      <a:r>
                        <a:rPr lang="en-GB" sz="900" b="1" dirty="0" smtClean="0"/>
                        <a:t>Description</a:t>
                      </a:r>
                      <a:endParaRPr lang="en-GB" sz="900" b="1" dirty="0"/>
                    </a:p>
                  </a:txBody>
                  <a:tcPr/>
                </a:tc>
              </a:tr>
              <a:tr h="273286">
                <a:tc>
                  <a:txBody>
                    <a:bodyPr/>
                    <a:lstStyle/>
                    <a:p>
                      <a:r>
                        <a:rPr lang="en-GB" sz="900" b="1" dirty="0" smtClean="0"/>
                        <a:t>1</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Centre BLPU</a:t>
                      </a:r>
                      <a:endParaRPr lang="en-GB" sz="900" b="1" dirty="0"/>
                    </a:p>
                  </a:txBody>
                  <a:tcPr/>
                </a:tc>
              </a:tr>
              <a:tr h="273286">
                <a:tc>
                  <a:txBody>
                    <a:bodyPr/>
                    <a:lstStyle/>
                    <a:p>
                      <a:r>
                        <a:rPr lang="en-GB" sz="900" b="1" dirty="0" smtClean="0"/>
                        <a:t>2</a:t>
                      </a:r>
                      <a:endParaRPr lang="en-GB" sz="9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t>Within BLPU </a:t>
                      </a:r>
                      <a:endParaRPr lang="en-GB" sz="900" b="1" dirty="0"/>
                    </a:p>
                  </a:txBody>
                  <a:tcPr/>
                </a:tc>
              </a:tr>
              <a:tr h="273286">
                <a:tc>
                  <a:txBody>
                    <a:bodyPr/>
                    <a:lstStyle/>
                    <a:p>
                      <a:r>
                        <a:rPr lang="en-GB" sz="900" b="1" dirty="0" smtClean="0"/>
                        <a:t>3</a:t>
                      </a:r>
                      <a:endParaRPr lang="en-GB" sz="900" b="1" dirty="0"/>
                    </a:p>
                  </a:txBody>
                  <a:tcPr/>
                </a:tc>
                <a:tc>
                  <a:txBody>
                    <a:bodyPr/>
                    <a:lstStyle/>
                    <a:p>
                      <a:r>
                        <a:rPr lang="en-GB" sz="900" b="1" dirty="0" smtClean="0"/>
                        <a:t>SW corner of 100m grid sq.</a:t>
                      </a:r>
                      <a:endParaRPr lang="en-GB" sz="900" b="1" dirty="0"/>
                    </a:p>
                  </a:txBody>
                  <a:tcPr/>
                </a:tc>
              </a:tr>
              <a:tr h="273286">
                <a:tc>
                  <a:txBody>
                    <a:bodyPr/>
                    <a:lstStyle/>
                    <a:p>
                      <a:r>
                        <a:rPr lang="en-GB" sz="900" b="1" dirty="0" smtClean="0"/>
                        <a:t>4</a:t>
                      </a:r>
                      <a:endParaRPr lang="en-GB" sz="900" b="1" dirty="0"/>
                    </a:p>
                  </a:txBody>
                  <a:tcPr/>
                </a:tc>
                <a:tc>
                  <a:txBody>
                    <a:bodyPr/>
                    <a:lstStyle/>
                    <a:p>
                      <a:r>
                        <a:rPr lang="en-GB" sz="900" b="1" baseline="0" dirty="0" smtClean="0"/>
                        <a:t>Street start</a:t>
                      </a:r>
                      <a:endParaRPr lang="en-GB" sz="900" b="1" dirty="0"/>
                    </a:p>
                  </a:txBody>
                  <a:tcPr/>
                </a:tc>
              </a:tr>
              <a:tr h="273286">
                <a:tc>
                  <a:txBody>
                    <a:bodyPr/>
                    <a:lstStyle/>
                    <a:p>
                      <a:r>
                        <a:rPr lang="en-GB" sz="900" b="1" dirty="0" smtClean="0"/>
                        <a:t>5</a:t>
                      </a:r>
                      <a:endParaRPr lang="en-GB" sz="900" b="1" dirty="0"/>
                    </a:p>
                  </a:txBody>
                  <a:tcPr/>
                </a:tc>
                <a:tc>
                  <a:txBody>
                    <a:bodyPr/>
                    <a:lstStyle/>
                    <a:p>
                      <a:r>
                        <a:rPr lang="en-GB" sz="800" b="1" dirty="0" smtClean="0"/>
                        <a:t>Postcode unit</a:t>
                      </a:r>
                      <a:endParaRPr lang="en-GB" sz="800" b="1" dirty="0"/>
                    </a:p>
                  </a:txBody>
                  <a:tcPr/>
                </a:tc>
              </a:tr>
              <a:tr h="273286">
                <a:tc>
                  <a:txBody>
                    <a:bodyPr/>
                    <a:lstStyle/>
                    <a:p>
                      <a:r>
                        <a:rPr lang="en-GB" sz="900" b="1" dirty="0" smtClean="0"/>
                        <a:t>9</a:t>
                      </a:r>
                      <a:endParaRPr lang="en-GB" sz="900" b="1" dirty="0"/>
                    </a:p>
                  </a:txBody>
                  <a:tcPr/>
                </a:tc>
                <a:tc>
                  <a:txBody>
                    <a:bodyPr/>
                    <a:lstStyle/>
                    <a:p>
                      <a:r>
                        <a:rPr lang="en-GB" sz="900" b="1" dirty="0" smtClean="0"/>
                        <a:t>Centre Auth.</a:t>
                      </a:r>
                      <a:endParaRPr lang="en-GB" sz="900" b="1" dirty="0"/>
                    </a:p>
                  </a:txBody>
                  <a:tcPr/>
                </a:tc>
              </a:tr>
            </a:tbl>
          </a:graphicData>
        </a:graphic>
      </p:graphicFrame>
    </p:spTree>
    <p:extLst>
      <p:ext uri="{BB962C8B-B14F-4D97-AF65-F5344CB8AC3E}">
        <p14:creationId xmlns:p14="http://schemas.microsoft.com/office/powerpoint/2010/main" val="39067153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388" y="188913"/>
            <a:ext cx="7921004" cy="576262"/>
          </a:xfrm>
          <a:noFill/>
        </p:spPr>
        <p:txBody>
          <a:bodyPr/>
          <a:lstStyle/>
          <a:p>
            <a:r>
              <a:rPr lang="en-GB" dirty="0"/>
              <a:t>Address – </a:t>
            </a:r>
            <a:r>
              <a:rPr lang="en-GB" dirty="0" smtClean="0">
                <a:solidFill>
                  <a:srgbClr val="FF0000"/>
                </a:solidFill>
              </a:rPr>
              <a:t>Local Authority (Geographic Address)</a:t>
            </a:r>
            <a:endParaRPr lang="en-GB" dirty="0">
              <a:solidFill>
                <a:srgbClr val="FF0000"/>
              </a:solidFill>
            </a:endParaRPr>
          </a:p>
        </p:txBody>
      </p:sp>
      <p:sp>
        <p:nvSpPr>
          <p:cNvPr id="36867" name="Rectangle 3"/>
          <p:cNvSpPr>
            <a:spLocks noChangeArrowheads="1"/>
          </p:cNvSpPr>
          <p:nvPr/>
        </p:nvSpPr>
        <p:spPr bwMode="auto">
          <a:xfrm>
            <a:off x="2771775" y="981075"/>
            <a:ext cx="1512888" cy="25923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BLPU</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LOGICAL_STATUS</a:t>
            </a:r>
          </a:p>
          <a:p>
            <a:pPr algn="l"/>
            <a:r>
              <a:rPr lang="en-GB" sz="800" b="1" dirty="0">
                <a:solidFill>
                  <a:srgbClr val="FFFFFF"/>
                </a:solidFill>
                <a:latin typeface="Arial" pitchFamily="34" charset="0"/>
              </a:rPr>
              <a:t>BLPU_STATE</a:t>
            </a:r>
          </a:p>
          <a:p>
            <a:pPr algn="l"/>
            <a:r>
              <a:rPr lang="en-GB" sz="800" b="1" dirty="0">
                <a:solidFill>
                  <a:srgbClr val="FFFFFF"/>
                </a:solidFill>
                <a:latin typeface="Arial" pitchFamily="34" charset="0"/>
              </a:rPr>
              <a:t>BLPU_STATE_DATE</a:t>
            </a:r>
          </a:p>
          <a:p>
            <a:pPr algn="l"/>
            <a:r>
              <a:rPr lang="en-GB" sz="800" b="1" dirty="0">
                <a:solidFill>
                  <a:srgbClr val="FFFFFF"/>
                </a:solidFill>
                <a:latin typeface="Arial" pitchFamily="34" charset="0"/>
              </a:rPr>
              <a:t>PARENT_UPRN</a:t>
            </a:r>
          </a:p>
          <a:p>
            <a:pPr algn="l"/>
            <a:r>
              <a:rPr lang="en-GB" sz="800" b="1" dirty="0">
                <a:solidFill>
                  <a:srgbClr val="FFFFFF"/>
                </a:solidFill>
                <a:latin typeface="Arial" pitchFamily="34" charset="0"/>
              </a:rPr>
              <a:t>X_COORDINATE</a:t>
            </a:r>
          </a:p>
          <a:p>
            <a:pPr algn="l"/>
            <a:r>
              <a:rPr lang="en-GB" sz="800" b="1" dirty="0">
                <a:solidFill>
                  <a:srgbClr val="FFFFFF"/>
                </a:solidFill>
                <a:latin typeface="Arial" pitchFamily="34" charset="0"/>
              </a:rPr>
              <a:t>Y_COORDINATE</a:t>
            </a:r>
          </a:p>
          <a:p>
            <a:pPr algn="l"/>
            <a:r>
              <a:rPr lang="en-GB" sz="800" b="1" dirty="0">
                <a:solidFill>
                  <a:srgbClr val="FFFFFF"/>
                </a:solidFill>
                <a:latin typeface="Arial" pitchFamily="34" charset="0"/>
              </a:rPr>
              <a:t>RPC</a:t>
            </a:r>
          </a:p>
          <a:p>
            <a:pPr algn="l"/>
            <a:r>
              <a:rPr lang="en-GB" sz="800" b="1" dirty="0">
                <a:solidFill>
                  <a:srgbClr val="FFFFFF"/>
                </a:solidFill>
                <a:latin typeface="Arial" pitchFamily="34" charset="0"/>
              </a:rPr>
              <a:t>LOCAL_CUSTODIAN_CODE</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a:p>
            <a:pPr algn="l"/>
            <a:endParaRPr lang="en-GB" sz="800" b="1" dirty="0" smtClean="0">
              <a:solidFill>
                <a:srgbClr val="FF0000"/>
              </a:solidFill>
              <a:latin typeface="Arial" pitchFamily="34" charset="0"/>
            </a:endParaRPr>
          </a:p>
          <a:p>
            <a:pPr algn="l"/>
            <a:r>
              <a:rPr lang="en-GB" sz="800" b="1" dirty="0" smtClean="0">
                <a:solidFill>
                  <a:srgbClr val="FF0000"/>
                </a:solidFill>
                <a:latin typeface="Arial" pitchFamily="34" charset="0"/>
              </a:rPr>
              <a:t>POSTCODE_LOCATOR</a:t>
            </a:r>
            <a:endParaRPr lang="en-GB" sz="800" b="1" dirty="0">
              <a:solidFill>
                <a:srgbClr val="FF0000"/>
              </a:solidFill>
              <a:latin typeface="Arial" pitchFamily="34" charset="0"/>
            </a:endParaRPr>
          </a:p>
          <a:p>
            <a:pPr algn="l"/>
            <a:r>
              <a:rPr lang="en-GB" sz="800" b="1" dirty="0">
                <a:solidFill>
                  <a:srgbClr val="FFFFFF"/>
                </a:solidFill>
                <a:latin typeface="Arial" pitchFamily="34" charset="0"/>
              </a:rPr>
              <a:t>MULTI_OCC_COUNT</a:t>
            </a:r>
          </a:p>
        </p:txBody>
      </p:sp>
      <p:sp>
        <p:nvSpPr>
          <p:cNvPr id="36868" name="Rectangle 4"/>
          <p:cNvSpPr>
            <a:spLocks noChangeArrowheads="1"/>
          </p:cNvSpPr>
          <p:nvPr/>
        </p:nvSpPr>
        <p:spPr bwMode="auto">
          <a:xfrm>
            <a:off x="4427538" y="981075"/>
            <a:ext cx="1511300" cy="34575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LPI</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LPI_KEY</a:t>
            </a:r>
          </a:p>
          <a:p>
            <a:pPr algn="l"/>
            <a:r>
              <a:rPr lang="en-GB" sz="800" b="1" dirty="0">
                <a:solidFill>
                  <a:srgbClr val="FFFFFF"/>
                </a:solidFill>
                <a:latin typeface="Arial" pitchFamily="34" charset="0"/>
              </a:rPr>
              <a:t>LANGUAGE</a:t>
            </a:r>
          </a:p>
          <a:p>
            <a:pPr algn="l"/>
            <a:r>
              <a:rPr lang="en-GB" sz="800" b="1" dirty="0">
                <a:solidFill>
                  <a:srgbClr val="FFFFFF"/>
                </a:solidFill>
                <a:latin typeface="Arial" pitchFamily="34" charset="0"/>
              </a:rPr>
              <a:t>LOGICAL_STATUS</a:t>
            </a:r>
          </a:p>
          <a:p>
            <a:pPr algn="l"/>
            <a:r>
              <a:rPr lang="en-GB" sz="800" b="1" dirty="0">
                <a:solidFill>
                  <a:srgbClr val="FFFFFF"/>
                </a:solidFill>
                <a:latin typeface="Arial" pitchFamily="34" charset="0"/>
              </a:rPr>
              <a:t>START_DATE</a:t>
            </a:r>
          </a:p>
          <a:p>
            <a:pPr algn="l"/>
            <a:r>
              <a:rPr lang="en-GB" sz="800" b="1" dirty="0" smtClean="0">
                <a:solidFill>
                  <a:srgbClr val="FFFFFF"/>
                </a:solidFill>
                <a:latin typeface="Arial" pitchFamily="34" charset="0"/>
              </a:rPr>
              <a:t>END_DATE</a:t>
            </a:r>
          </a:p>
          <a:p>
            <a:pPr algn="l"/>
            <a:endParaRPr lang="en-GB" sz="800" b="1" dirty="0">
              <a:solidFill>
                <a:srgbClr val="FFFFFF"/>
              </a:solidFill>
              <a:latin typeface="Arial" pitchFamily="34" charset="0"/>
            </a:endParaRPr>
          </a:p>
          <a:p>
            <a:pPr algn="l"/>
            <a:endParaRPr lang="en-GB" sz="800" b="1" dirty="0" smtClean="0">
              <a:solidFill>
                <a:srgbClr val="FF0000"/>
              </a:solidFill>
              <a:latin typeface="Arial" pitchFamily="34" charset="0"/>
            </a:endParaRPr>
          </a:p>
          <a:p>
            <a:pPr algn="l"/>
            <a:r>
              <a:rPr lang="en-GB" sz="800" b="1" dirty="0" smtClean="0">
                <a:solidFill>
                  <a:srgbClr val="FF0000"/>
                </a:solidFill>
                <a:latin typeface="Arial" pitchFamily="34" charset="0"/>
              </a:rPr>
              <a:t>SAO_START_NUMBER</a:t>
            </a:r>
            <a:endParaRPr lang="en-GB" sz="800" b="1" dirty="0">
              <a:solidFill>
                <a:srgbClr val="FF0000"/>
              </a:solidFill>
              <a:latin typeface="Arial" pitchFamily="34" charset="0"/>
            </a:endParaRPr>
          </a:p>
          <a:p>
            <a:pPr algn="l"/>
            <a:r>
              <a:rPr lang="en-GB" sz="800" b="1" dirty="0">
                <a:solidFill>
                  <a:srgbClr val="FF0000"/>
                </a:solidFill>
                <a:latin typeface="Arial" pitchFamily="34" charset="0"/>
              </a:rPr>
              <a:t>SAO_START_SUFFIX</a:t>
            </a:r>
          </a:p>
          <a:p>
            <a:pPr algn="l"/>
            <a:r>
              <a:rPr lang="en-GB" sz="800" b="1" dirty="0">
                <a:solidFill>
                  <a:srgbClr val="FF0000"/>
                </a:solidFill>
                <a:latin typeface="Arial" pitchFamily="34" charset="0"/>
              </a:rPr>
              <a:t>SAO_END_NUMBER</a:t>
            </a:r>
          </a:p>
          <a:p>
            <a:pPr algn="l"/>
            <a:r>
              <a:rPr lang="en-GB" sz="800" b="1" dirty="0">
                <a:solidFill>
                  <a:srgbClr val="FF0000"/>
                </a:solidFill>
                <a:latin typeface="Arial" pitchFamily="34" charset="0"/>
              </a:rPr>
              <a:t>SAO_END_SUFFIX</a:t>
            </a:r>
          </a:p>
          <a:p>
            <a:pPr algn="l"/>
            <a:r>
              <a:rPr lang="en-GB" sz="800" b="1" dirty="0">
                <a:solidFill>
                  <a:srgbClr val="FF0000"/>
                </a:solidFill>
                <a:latin typeface="Arial" pitchFamily="34" charset="0"/>
              </a:rPr>
              <a:t>SAO_TEXT</a:t>
            </a:r>
          </a:p>
          <a:p>
            <a:pPr algn="l"/>
            <a:r>
              <a:rPr lang="en-GB" sz="800" b="1" dirty="0">
                <a:solidFill>
                  <a:srgbClr val="FF0000"/>
                </a:solidFill>
                <a:latin typeface="Arial" pitchFamily="34" charset="0"/>
              </a:rPr>
              <a:t>PAO_START_NUMBER</a:t>
            </a:r>
          </a:p>
          <a:p>
            <a:pPr algn="l"/>
            <a:r>
              <a:rPr lang="en-GB" sz="800" b="1" dirty="0">
                <a:solidFill>
                  <a:srgbClr val="FF0000"/>
                </a:solidFill>
                <a:latin typeface="Arial" pitchFamily="34" charset="0"/>
              </a:rPr>
              <a:t>PAO_START_SUFFIX</a:t>
            </a:r>
          </a:p>
          <a:p>
            <a:pPr algn="l"/>
            <a:r>
              <a:rPr lang="en-GB" sz="800" b="1" dirty="0">
                <a:solidFill>
                  <a:srgbClr val="FF0000"/>
                </a:solidFill>
                <a:latin typeface="Arial" pitchFamily="34" charset="0"/>
              </a:rPr>
              <a:t>PAO_END_NUMBER</a:t>
            </a:r>
          </a:p>
          <a:p>
            <a:pPr algn="l"/>
            <a:r>
              <a:rPr lang="en-GB" sz="800" b="1" dirty="0">
                <a:solidFill>
                  <a:srgbClr val="FF0000"/>
                </a:solidFill>
                <a:latin typeface="Arial" pitchFamily="34" charset="0"/>
              </a:rPr>
              <a:t>PAO_END_SUFFIX</a:t>
            </a:r>
          </a:p>
          <a:p>
            <a:pPr algn="l"/>
            <a:r>
              <a:rPr lang="en-GB" sz="800" b="1" dirty="0">
                <a:solidFill>
                  <a:srgbClr val="FF0000"/>
                </a:solidFill>
                <a:latin typeface="Arial" pitchFamily="34" charset="0"/>
              </a:rPr>
              <a:t>PAO_TEXT</a:t>
            </a:r>
          </a:p>
          <a:p>
            <a:pPr algn="l"/>
            <a:endParaRPr lang="en-GB" sz="800" b="1" dirty="0" smtClean="0">
              <a:solidFill>
                <a:srgbClr val="FF0000"/>
              </a:solidFill>
              <a:latin typeface="Arial" pitchFamily="34" charset="0"/>
            </a:endParaRPr>
          </a:p>
          <a:p>
            <a:pPr algn="l"/>
            <a:endParaRPr lang="en-GB" sz="800" b="1" dirty="0" smtClean="0">
              <a:solidFill>
                <a:srgbClr val="FF0000"/>
              </a:solidFill>
              <a:latin typeface="Arial" pitchFamily="34" charset="0"/>
            </a:endParaRPr>
          </a:p>
          <a:p>
            <a:pPr algn="l"/>
            <a:r>
              <a:rPr lang="en-GB" sz="800" b="1" dirty="0" smtClean="0">
                <a:solidFill>
                  <a:srgbClr val="FF0000"/>
                </a:solidFill>
                <a:latin typeface="Arial" pitchFamily="34" charset="0"/>
              </a:rPr>
              <a:t>AREA_NAME</a:t>
            </a:r>
            <a:endParaRPr lang="en-GB" sz="800" b="1" dirty="0">
              <a:solidFill>
                <a:srgbClr val="FF0000"/>
              </a:solidFill>
              <a:latin typeface="Arial" pitchFamily="34" charset="0"/>
            </a:endParaRPr>
          </a:p>
          <a:p>
            <a:pPr algn="l"/>
            <a:r>
              <a:rPr lang="en-GB" sz="800" b="1" dirty="0">
                <a:solidFill>
                  <a:srgbClr val="FF0000"/>
                </a:solidFill>
                <a:latin typeface="Arial" pitchFamily="34" charset="0"/>
              </a:rPr>
              <a:t>LEVEL</a:t>
            </a:r>
          </a:p>
          <a:p>
            <a:pPr algn="l"/>
            <a:r>
              <a:rPr lang="en-GB" sz="800" b="1" dirty="0">
                <a:solidFill>
                  <a:srgbClr val="FFFFFF"/>
                </a:solidFill>
                <a:latin typeface="Arial" pitchFamily="34" charset="0"/>
              </a:rPr>
              <a:t>OFFICIAL_FLAG</a:t>
            </a:r>
          </a:p>
        </p:txBody>
      </p:sp>
      <p:sp>
        <p:nvSpPr>
          <p:cNvPr id="36869"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Delivery Point Address</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PARENT_ADDRESSABLE_UPRN</a:t>
            </a:r>
          </a:p>
          <a:p>
            <a:pPr algn="l"/>
            <a:r>
              <a:rPr lang="en-GB" sz="800" b="1" dirty="0">
                <a:solidFill>
                  <a:srgbClr val="FFFFFF"/>
                </a:solidFill>
                <a:latin typeface="Arial" pitchFamily="34" charset="0"/>
              </a:rPr>
              <a:t>RM_UDPRN</a:t>
            </a:r>
          </a:p>
          <a:p>
            <a:pPr algn="l"/>
            <a:r>
              <a:rPr lang="en-GB" sz="800" b="1" dirty="0">
                <a:latin typeface="Arial" pitchFamily="34" charset="0"/>
              </a:rPr>
              <a:t>ORGANISATION_NAME</a:t>
            </a:r>
          </a:p>
          <a:p>
            <a:pPr algn="l"/>
            <a:r>
              <a:rPr lang="en-GB" sz="800" b="1" dirty="0">
                <a:latin typeface="Arial" pitchFamily="34" charset="0"/>
              </a:rPr>
              <a:t>DEPARTMENT_NAME</a:t>
            </a:r>
          </a:p>
          <a:p>
            <a:pPr algn="l"/>
            <a:r>
              <a:rPr lang="en-GB" sz="800" b="1" dirty="0">
                <a:latin typeface="Arial" pitchFamily="34" charset="0"/>
              </a:rPr>
              <a:t>SUB_BUILDING_NAME</a:t>
            </a:r>
          </a:p>
          <a:p>
            <a:pPr algn="l"/>
            <a:r>
              <a:rPr lang="en-GB" sz="800" b="1" dirty="0">
                <a:latin typeface="Arial" pitchFamily="34" charset="0"/>
              </a:rPr>
              <a:t>BUILDING_NAME</a:t>
            </a:r>
          </a:p>
          <a:p>
            <a:pPr algn="l"/>
            <a:r>
              <a:rPr lang="en-GB" sz="800" b="1" dirty="0">
                <a:latin typeface="Arial" pitchFamily="34" charset="0"/>
              </a:rPr>
              <a:t>BUILDING_NUMBER</a:t>
            </a:r>
          </a:p>
          <a:p>
            <a:pPr algn="l"/>
            <a:r>
              <a:rPr lang="en-GB" sz="800" b="1" dirty="0">
                <a:latin typeface="Arial" pitchFamily="34" charset="0"/>
              </a:rPr>
              <a:t>DEPENDENT_THOROUGHFARE_NAME</a:t>
            </a:r>
          </a:p>
          <a:p>
            <a:pPr algn="l"/>
            <a:r>
              <a:rPr lang="en-GB" sz="800" b="1" dirty="0">
                <a:latin typeface="Arial" pitchFamily="34" charset="0"/>
              </a:rPr>
              <a:t>THROUGHFARE_NAME</a:t>
            </a:r>
          </a:p>
          <a:p>
            <a:pPr algn="l"/>
            <a:r>
              <a:rPr lang="en-GB" sz="800" b="1" dirty="0">
                <a:latin typeface="Arial" pitchFamily="34" charset="0"/>
              </a:rPr>
              <a:t>DOUBLE_DEPENDENT_LOCALITY</a:t>
            </a:r>
          </a:p>
          <a:p>
            <a:pPr algn="l"/>
            <a:r>
              <a:rPr lang="en-GB" sz="800" b="1" dirty="0">
                <a:latin typeface="Arial" pitchFamily="34" charset="0"/>
              </a:rPr>
              <a:t>DEPENDENT_LOCALITY</a:t>
            </a:r>
          </a:p>
          <a:p>
            <a:pPr algn="l"/>
            <a:r>
              <a:rPr lang="en-GB" sz="800" b="1" dirty="0">
                <a:latin typeface="Arial" pitchFamily="34" charset="0"/>
              </a:rPr>
              <a:t>POST_TOWN</a:t>
            </a:r>
          </a:p>
          <a:p>
            <a:pPr algn="l"/>
            <a:r>
              <a:rPr lang="en-GB" sz="800" b="1" dirty="0">
                <a:latin typeface="Arial" pitchFamily="34" charset="0"/>
              </a:rPr>
              <a:t>POSTCODE</a:t>
            </a:r>
          </a:p>
          <a:p>
            <a:pPr algn="l"/>
            <a:r>
              <a:rPr lang="en-GB" sz="800" b="1" dirty="0">
                <a:latin typeface="Arial" pitchFamily="34" charset="0"/>
              </a:rPr>
              <a:t>POSTCODE_TYPE</a:t>
            </a:r>
          </a:p>
          <a:p>
            <a:pPr algn="l"/>
            <a:r>
              <a:rPr lang="en-GB" sz="800" b="1" dirty="0">
                <a:latin typeface="Arial" pitchFamily="34" charset="0"/>
              </a:rPr>
              <a:t>WELSH_DEPENDENT_THOROUGHFARE_NAME</a:t>
            </a:r>
          </a:p>
          <a:p>
            <a:pPr algn="l"/>
            <a:r>
              <a:rPr lang="en-GB" sz="800" b="1" dirty="0">
                <a:latin typeface="Arial" pitchFamily="34" charset="0"/>
              </a:rPr>
              <a:t>WELSH_THOROUGHFARE_NAME</a:t>
            </a:r>
          </a:p>
          <a:p>
            <a:pPr algn="l"/>
            <a:r>
              <a:rPr lang="en-GB" sz="800" b="1" dirty="0">
                <a:latin typeface="Arial" pitchFamily="34" charset="0"/>
              </a:rPr>
              <a:t>WELSH_DOUBLE_DEPENDENT_LOCALITY</a:t>
            </a:r>
          </a:p>
          <a:p>
            <a:pPr algn="l"/>
            <a:r>
              <a:rPr lang="en-GB" sz="800" b="1" dirty="0">
                <a:latin typeface="Arial" pitchFamily="34" charset="0"/>
              </a:rPr>
              <a:t>WELSH_DEPENDENT_LOCALITY</a:t>
            </a:r>
          </a:p>
          <a:p>
            <a:pPr algn="l"/>
            <a:r>
              <a:rPr lang="en-GB" sz="800" b="1" dirty="0">
                <a:latin typeface="Arial" pitchFamily="34" charset="0"/>
              </a:rPr>
              <a:t>WELSH_POST_TOWN</a:t>
            </a:r>
          </a:p>
          <a:p>
            <a:pPr algn="l"/>
            <a:r>
              <a:rPr lang="en-GB" sz="800" b="1" dirty="0">
                <a:latin typeface="Arial" pitchFamily="34" charset="0"/>
              </a:rPr>
              <a:t>RM_PO_BOX_NUMBER</a:t>
            </a:r>
          </a:p>
          <a:p>
            <a:pPr algn="l"/>
            <a:r>
              <a:rPr lang="en-GB" sz="800" b="1" dirty="0">
                <a:solidFill>
                  <a:srgbClr val="FFFFFF"/>
                </a:solidFill>
                <a:latin typeface="Arial" pitchFamily="34" charset="0"/>
              </a:rPr>
              <a:t>RM_PROCESS_DATE</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p:txBody>
      </p:sp>
      <p:sp>
        <p:nvSpPr>
          <p:cNvPr id="36871" name="Rectangle 7"/>
          <p:cNvSpPr>
            <a:spLocks noChangeArrowheads="1"/>
          </p:cNvSpPr>
          <p:nvPr/>
        </p:nvSpPr>
        <p:spPr bwMode="auto">
          <a:xfrm>
            <a:off x="7740650" y="2062163"/>
            <a:ext cx="1225550" cy="16557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Organisation</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ORG_KEY</a:t>
            </a:r>
          </a:p>
          <a:p>
            <a:pPr algn="l"/>
            <a:r>
              <a:rPr lang="en-GB" sz="800" b="1" dirty="0">
                <a:solidFill>
                  <a:srgbClr val="FF0000"/>
                </a:solidFill>
                <a:latin typeface="Arial" pitchFamily="34" charset="0"/>
              </a:rPr>
              <a:t>ORGANISATION</a:t>
            </a:r>
          </a:p>
          <a:p>
            <a:pPr algn="l"/>
            <a:r>
              <a:rPr lang="en-GB" sz="800" b="1" dirty="0">
                <a:solidFill>
                  <a:srgbClr val="FF0000"/>
                </a:solidFill>
                <a:latin typeface="Arial" pitchFamily="34" charset="0"/>
              </a:rPr>
              <a:t>LEGAL_NAME</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p:txBody>
      </p:sp>
      <p:sp>
        <p:nvSpPr>
          <p:cNvPr id="36875" name="Rectangle 11"/>
          <p:cNvSpPr>
            <a:spLocks noChangeArrowheads="1"/>
          </p:cNvSpPr>
          <p:nvPr/>
        </p:nvSpPr>
        <p:spPr bwMode="auto">
          <a:xfrm>
            <a:off x="6084888" y="3789363"/>
            <a:ext cx="1512887"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 Descriptor</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USRN</a:t>
            </a:r>
          </a:p>
          <a:p>
            <a:pPr algn="l"/>
            <a:r>
              <a:rPr lang="en-GB" sz="800" b="1" dirty="0">
                <a:solidFill>
                  <a:srgbClr val="FF0000"/>
                </a:solidFill>
                <a:latin typeface="Arial" pitchFamily="34" charset="0"/>
              </a:rPr>
              <a:t>STREET_DESCRIPTION</a:t>
            </a:r>
          </a:p>
          <a:p>
            <a:pPr algn="l"/>
            <a:r>
              <a:rPr lang="en-GB" sz="800" b="1" dirty="0">
                <a:solidFill>
                  <a:srgbClr val="FF0000"/>
                </a:solidFill>
                <a:latin typeface="Arial" pitchFamily="34" charset="0"/>
              </a:rPr>
              <a:t>LOCALITY_NAME</a:t>
            </a:r>
          </a:p>
          <a:p>
            <a:pPr algn="l"/>
            <a:r>
              <a:rPr lang="en-GB" sz="800" b="1" dirty="0" smtClean="0">
                <a:solidFill>
                  <a:srgbClr val="FF0000"/>
                </a:solidFill>
                <a:latin typeface="Arial" pitchFamily="34" charset="0"/>
              </a:rPr>
              <a:t>TOWN_NAME</a:t>
            </a:r>
          </a:p>
          <a:p>
            <a:pPr algn="l"/>
            <a:r>
              <a:rPr lang="en-GB" sz="800" b="1" dirty="0" smtClean="0">
                <a:solidFill>
                  <a:srgbClr val="FF0000"/>
                </a:solidFill>
                <a:latin typeface="Arial" pitchFamily="34" charset="0"/>
              </a:rPr>
              <a:t>ADMINISTRATIVE_AREA</a:t>
            </a:r>
            <a:endParaRPr lang="en-GB" sz="800" b="1" dirty="0">
              <a:solidFill>
                <a:srgbClr val="FF0000"/>
              </a:solidFill>
              <a:latin typeface="Arial" pitchFamily="34" charset="0"/>
            </a:endParaRPr>
          </a:p>
          <a:p>
            <a:pPr algn="l"/>
            <a:r>
              <a:rPr lang="en-GB" sz="800" b="1" dirty="0" smtClean="0">
                <a:solidFill>
                  <a:srgbClr val="FFFFFF"/>
                </a:solidFill>
                <a:latin typeface="Arial" pitchFamily="34" charset="0"/>
              </a:rPr>
              <a:t>ADMINISTRATIVE_AREA</a:t>
            </a:r>
            <a:endParaRPr lang="en-GB" sz="800" b="1" dirty="0">
              <a:solidFill>
                <a:srgbClr val="FFFFFF"/>
              </a:solidFill>
              <a:latin typeface="Arial" pitchFamily="34" charset="0"/>
            </a:endParaRPr>
          </a:p>
          <a:p>
            <a:pPr algn="l"/>
            <a:r>
              <a:rPr lang="en-GB" sz="800" b="1" dirty="0">
                <a:solidFill>
                  <a:srgbClr val="FFFFFF"/>
                </a:solidFill>
                <a:latin typeface="Arial" pitchFamily="34" charset="0"/>
              </a:rPr>
              <a:t>LANGUAGE</a:t>
            </a:r>
          </a:p>
        </p:txBody>
      </p:sp>
      <p:sp>
        <p:nvSpPr>
          <p:cNvPr id="36876" name="Text Box 12"/>
          <p:cNvSpPr txBox="1">
            <a:spLocks noChangeArrowheads="1"/>
          </p:cNvSpPr>
          <p:nvPr/>
        </p:nvSpPr>
        <p:spPr bwMode="auto">
          <a:xfrm>
            <a:off x="358775" y="5444257"/>
            <a:ext cx="8245673" cy="1081087"/>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algn="l" defTabSz="957263">
              <a:defRPr>
                <a:solidFill>
                  <a:schemeClr val="tx1"/>
                </a:solidFill>
                <a:latin typeface="Arial" pitchFamily="34" charset="0"/>
              </a:defRPr>
            </a:lvl1pPr>
            <a:lvl2pPr marL="479425" algn="l" defTabSz="957263">
              <a:defRPr>
                <a:solidFill>
                  <a:schemeClr val="tx1"/>
                </a:solidFill>
                <a:latin typeface="Arial" pitchFamily="34" charset="0"/>
              </a:defRPr>
            </a:lvl2pPr>
            <a:lvl3pPr marL="957263" algn="l" defTabSz="957263">
              <a:defRPr>
                <a:solidFill>
                  <a:schemeClr val="tx1"/>
                </a:solidFill>
                <a:latin typeface="Arial" pitchFamily="34" charset="0"/>
              </a:defRPr>
            </a:lvl3pPr>
            <a:lvl4pPr marL="1436688" algn="l" defTabSz="957263">
              <a:defRPr>
                <a:solidFill>
                  <a:schemeClr val="tx1"/>
                </a:solidFill>
                <a:latin typeface="Arial" pitchFamily="34" charset="0"/>
              </a:defRPr>
            </a:lvl4pPr>
            <a:lvl5pPr marL="1916113" algn="l" defTabSz="957263">
              <a:defRPr>
                <a:solidFill>
                  <a:schemeClr val="tx1"/>
                </a:solidFill>
                <a:latin typeface="Arial" pitchFamily="34" charset="0"/>
              </a:defRPr>
            </a:lvl5pPr>
            <a:lvl6pPr marL="2373313" defTabSz="957263" fontAlgn="base">
              <a:spcBef>
                <a:spcPct val="0"/>
              </a:spcBef>
              <a:spcAft>
                <a:spcPct val="0"/>
              </a:spcAft>
              <a:defRPr>
                <a:solidFill>
                  <a:schemeClr val="tx1"/>
                </a:solidFill>
                <a:latin typeface="Arial" pitchFamily="34" charset="0"/>
              </a:defRPr>
            </a:lvl6pPr>
            <a:lvl7pPr marL="2830513" defTabSz="957263" fontAlgn="base">
              <a:spcBef>
                <a:spcPct val="0"/>
              </a:spcBef>
              <a:spcAft>
                <a:spcPct val="0"/>
              </a:spcAft>
              <a:defRPr>
                <a:solidFill>
                  <a:schemeClr val="tx1"/>
                </a:solidFill>
                <a:latin typeface="Arial" pitchFamily="34" charset="0"/>
              </a:defRPr>
            </a:lvl7pPr>
            <a:lvl8pPr marL="3287713" defTabSz="957263" fontAlgn="base">
              <a:spcBef>
                <a:spcPct val="0"/>
              </a:spcBef>
              <a:spcAft>
                <a:spcPct val="0"/>
              </a:spcAft>
              <a:defRPr>
                <a:solidFill>
                  <a:schemeClr val="tx1"/>
                </a:solidFill>
                <a:latin typeface="Arial" pitchFamily="34" charset="0"/>
              </a:defRPr>
            </a:lvl8pPr>
            <a:lvl9pPr marL="3744913" defTabSz="957263" fontAlgn="base">
              <a:spcBef>
                <a:spcPct val="0"/>
              </a:spcBef>
              <a:spcAft>
                <a:spcPct val="0"/>
              </a:spcAft>
              <a:defRPr>
                <a:solidFill>
                  <a:schemeClr val="tx1"/>
                </a:solidFill>
                <a:latin typeface="Arial" pitchFamily="34" charset="0"/>
              </a:defRPr>
            </a:lvl9pPr>
          </a:lstStyle>
          <a:p>
            <a:r>
              <a:rPr lang="en-GB" sz="1800" dirty="0" smtClean="0">
                <a:solidFill>
                  <a:srgbClr val="0000FF"/>
                </a:solidFill>
                <a:ea typeface="ＭＳ Ｐゴシック" pitchFamily="34" charset="-128"/>
              </a:rPr>
              <a:t>These attributes form the core elements of the geographic address.  The geographic address is based on the British standard for addressing (BS7666) and is the legal address as created under statutory authority by 380 Local Authorities.</a:t>
            </a:r>
            <a:endParaRPr lang="en-GB" sz="1800" dirty="0">
              <a:solidFill>
                <a:srgbClr val="0000FF"/>
              </a:solidFill>
              <a:ea typeface="ＭＳ Ｐゴシック" pitchFamily="34" charset="-128"/>
            </a:endParaRPr>
          </a:p>
        </p:txBody>
      </p:sp>
    </p:spTree>
    <p:extLst>
      <p:ext uri="{BB962C8B-B14F-4D97-AF65-F5344CB8AC3E}">
        <p14:creationId xmlns:p14="http://schemas.microsoft.com/office/powerpoint/2010/main" val="70748638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388" y="188913"/>
            <a:ext cx="7921004" cy="576262"/>
          </a:xfrm>
          <a:noFill/>
        </p:spPr>
        <p:txBody>
          <a:bodyPr/>
          <a:lstStyle/>
          <a:p>
            <a:r>
              <a:rPr lang="en-GB" dirty="0" smtClean="0"/>
              <a:t>Address </a:t>
            </a:r>
            <a:r>
              <a:rPr lang="en-GB" dirty="0"/>
              <a:t>–</a:t>
            </a:r>
            <a:r>
              <a:rPr lang="en-GB" dirty="0" smtClean="0"/>
              <a:t> </a:t>
            </a:r>
            <a:r>
              <a:rPr lang="en-GB" dirty="0">
                <a:solidFill>
                  <a:srgbClr val="FF0000"/>
                </a:solidFill>
              </a:rPr>
              <a:t>Royal </a:t>
            </a:r>
            <a:r>
              <a:rPr lang="en-GB" dirty="0" smtClean="0">
                <a:solidFill>
                  <a:srgbClr val="FF0000"/>
                </a:solidFill>
              </a:rPr>
              <a:t>Mail (Delivery Point Address)</a:t>
            </a:r>
            <a:endParaRPr lang="en-GB" dirty="0">
              <a:solidFill>
                <a:srgbClr val="FF0000"/>
              </a:solidFill>
            </a:endParaRPr>
          </a:p>
        </p:txBody>
      </p:sp>
      <p:sp>
        <p:nvSpPr>
          <p:cNvPr id="36869"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Delivery Point Address</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r>
              <a:rPr lang="en-GB" sz="800" b="1" dirty="0">
                <a:solidFill>
                  <a:srgbClr val="FFFFFF"/>
                </a:solidFill>
                <a:latin typeface="Arial" pitchFamily="34" charset="0"/>
              </a:rPr>
              <a:t>UPRN</a:t>
            </a:r>
          </a:p>
          <a:p>
            <a:pPr algn="l"/>
            <a:r>
              <a:rPr lang="en-GB" sz="800" b="1" dirty="0">
                <a:solidFill>
                  <a:srgbClr val="FFFFFF"/>
                </a:solidFill>
                <a:latin typeface="Arial" pitchFamily="34" charset="0"/>
              </a:rPr>
              <a:t>PARENT_ADDRESSABLE_UPRN</a:t>
            </a:r>
          </a:p>
          <a:p>
            <a:pPr algn="l"/>
            <a:r>
              <a:rPr lang="en-GB" sz="800" b="1" dirty="0">
                <a:solidFill>
                  <a:srgbClr val="FFFFFF"/>
                </a:solidFill>
                <a:latin typeface="Arial" pitchFamily="34" charset="0"/>
              </a:rPr>
              <a:t>RM_UDPRN</a:t>
            </a:r>
          </a:p>
          <a:p>
            <a:pPr algn="l"/>
            <a:r>
              <a:rPr lang="en-GB" sz="800" b="1" dirty="0">
                <a:solidFill>
                  <a:schemeClr val="hlink"/>
                </a:solidFill>
                <a:latin typeface="Arial" pitchFamily="34" charset="0"/>
              </a:rPr>
              <a:t>ORGANISATION_NAME</a:t>
            </a:r>
          </a:p>
          <a:p>
            <a:pPr algn="l"/>
            <a:r>
              <a:rPr lang="en-GB" sz="800" b="1" dirty="0">
                <a:solidFill>
                  <a:schemeClr val="hlink"/>
                </a:solidFill>
                <a:latin typeface="Arial" pitchFamily="34" charset="0"/>
              </a:rPr>
              <a:t>DEPARTMENT_NAME</a:t>
            </a:r>
          </a:p>
          <a:p>
            <a:pPr algn="l"/>
            <a:r>
              <a:rPr lang="en-GB" sz="800" b="1" dirty="0">
                <a:solidFill>
                  <a:schemeClr val="hlink"/>
                </a:solidFill>
                <a:latin typeface="Arial" pitchFamily="34" charset="0"/>
              </a:rPr>
              <a:t>SUB_BUILDING_NAME</a:t>
            </a:r>
          </a:p>
          <a:p>
            <a:pPr algn="l"/>
            <a:r>
              <a:rPr lang="en-GB" sz="800" b="1" dirty="0">
                <a:solidFill>
                  <a:schemeClr val="hlink"/>
                </a:solidFill>
                <a:latin typeface="Arial" pitchFamily="34" charset="0"/>
              </a:rPr>
              <a:t>BUILDING_NAME</a:t>
            </a:r>
          </a:p>
          <a:p>
            <a:pPr algn="l"/>
            <a:r>
              <a:rPr lang="en-GB" sz="800" b="1" dirty="0">
                <a:solidFill>
                  <a:schemeClr val="hlink"/>
                </a:solidFill>
                <a:latin typeface="Arial" pitchFamily="34" charset="0"/>
              </a:rPr>
              <a:t>BUILDING_NUMBER</a:t>
            </a:r>
          </a:p>
          <a:p>
            <a:pPr algn="l"/>
            <a:r>
              <a:rPr lang="en-GB" sz="800" b="1" dirty="0">
                <a:solidFill>
                  <a:schemeClr val="hlink"/>
                </a:solidFill>
                <a:latin typeface="Arial" pitchFamily="34" charset="0"/>
              </a:rPr>
              <a:t>DEPENDENT_THOROUGHFARE_NAME</a:t>
            </a:r>
          </a:p>
          <a:p>
            <a:pPr algn="l"/>
            <a:r>
              <a:rPr lang="en-GB" sz="800" b="1" dirty="0">
                <a:solidFill>
                  <a:schemeClr val="hlink"/>
                </a:solidFill>
                <a:latin typeface="Arial" pitchFamily="34" charset="0"/>
              </a:rPr>
              <a:t>THROUGHFARE_NAME</a:t>
            </a:r>
          </a:p>
          <a:p>
            <a:pPr algn="l"/>
            <a:r>
              <a:rPr lang="en-GB" sz="800" b="1" dirty="0">
                <a:solidFill>
                  <a:schemeClr val="hlink"/>
                </a:solidFill>
                <a:latin typeface="Arial" pitchFamily="34" charset="0"/>
              </a:rPr>
              <a:t>DOUBLE_DEPENDENT_LOCALITY</a:t>
            </a:r>
          </a:p>
          <a:p>
            <a:pPr algn="l"/>
            <a:r>
              <a:rPr lang="en-GB" sz="800" b="1" dirty="0">
                <a:solidFill>
                  <a:schemeClr val="hlink"/>
                </a:solidFill>
                <a:latin typeface="Arial" pitchFamily="34" charset="0"/>
              </a:rPr>
              <a:t>DEPENDENT_LOCALITY</a:t>
            </a:r>
          </a:p>
          <a:p>
            <a:pPr algn="l"/>
            <a:r>
              <a:rPr lang="en-GB" sz="800" b="1" dirty="0">
                <a:solidFill>
                  <a:schemeClr val="hlink"/>
                </a:solidFill>
                <a:latin typeface="Arial" pitchFamily="34" charset="0"/>
              </a:rPr>
              <a:t>POST_TOWN</a:t>
            </a:r>
          </a:p>
          <a:p>
            <a:pPr algn="l"/>
            <a:r>
              <a:rPr lang="en-GB" sz="800" b="1" dirty="0">
                <a:solidFill>
                  <a:schemeClr val="hlink"/>
                </a:solidFill>
                <a:latin typeface="Arial" pitchFamily="34" charset="0"/>
              </a:rPr>
              <a:t>POSTCODE</a:t>
            </a:r>
          </a:p>
          <a:p>
            <a:pPr algn="l"/>
            <a:r>
              <a:rPr lang="en-GB" sz="800" b="1" dirty="0">
                <a:solidFill>
                  <a:schemeClr val="hlink"/>
                </a:solidFill>
                <a:latin typeface="Arial" pitchFamily="34" charset="0"/>
              </a:rPr>
              <a:t>POSTCODE_TYPE</a:t>
            </a:r>
          </a:p>
          <a:p>
            <a:pPr algn="l"/>
            <a:r>
              <a:rPr lang="en-GB" sz="800" b="1" dirty="0">
                <a:solidFill>
                  <a:schemeClr val="hlink"/>
                </a:solidFill>
                <a:latin typeface="Arial" pitchFamily="34" charset="0"/>
              </a:rPr>
              <a:t>WELSH_DEPENDENT_THOROUGHFARE_NAME</a:t>
            </a:r>
          </a:p>
          <a:p>
            <a:pPr algn="l"/>
            <a:r>
              <a:rPr lang="en-GB" sz="800" b="1" dirty="0">
                <a:solidFill>
                  <a:schemeClr val="hlink"/>
                </a:solidFill>
                <a:latin typeface="Arial" pitchFamily="34" charset="0"/>
              </a:rPr>
              <a:t>WELSH_THOROUGHFARE_NAME</a:t>
            </a:r>
          </a:p>
          <a:p>
            <a:pPr algn="l"/>
            <a:r>
              <a:rPr lang="en-GB" sz="800" b="1" dirty="0">
                <a:solidFill>
                  <a:schemeClr val="hlink"/>
                </a:solidFill>
                <a:latin typeface="Arial" pitchFamily="34" charset="0"/>
              </a:rPr>
              <a:t>WELSH_DOUBLE_DEPENDENT_LOCALITY</a:t>
            </a:r>
          </a:p>
          <a:p>
            <a:pPr algn="l"/>
            <a:r>
              <a:rPr lang="en-GB" sz="800" b="1" dirty="0">
                <a:solidFill>
                  <a:schemeClr val="hlink"/>
                </a:solidFill>
                <a:latin typeface="Arial" pitchFamily="34" charset="0"/>
              </a:rPr>
              <a:t>WELSH_DEPENDENT_LOCALITY</a:t>
            </a:r>
          </a:p>
          <a:p>
            <a:pPr algn="l"/>
            <a:r>
              <a:rPr lang="en-GB" sz="800" b="1" dirty="0">
                <a:solidFill>
                  <a:schemeClr val="hlink"/>
                </a:solidFill>
                <a:latin typeface="Arial" pitchFamily="34" charset="0"/>
              </a:rPr>
              <a:t>WELSH_POST_TOWN</a:t>
            </a:r>
          </a:p>
          <a:p>
            <a:pPr algn="l"/>
            <a:r>
              <a:rPr lang="en-GB" sz="800" b="1" dirty="0">
                <a:solidFill>
                  <a:schemeClr val="hlink"/>
                </a:solidFill>
                <a:latin typeface="Arial" pitchFamily="34" charset="0"/>
              </a:rPr>
              <a:t>RM_PO_BOX_NUMBER</a:t>
            </a:r>
          </a:p>
          <a:p>
            <a:pPr algn="l"/>
            <a:r>
              <a:rPr lang="en-GB" sz="800" b="1" dirty="0">
                <a:solidFill>
                  <a:srgbClr val="FFFFFF"/>
                </a:solidFill>
                <a:latin typeface="Arial" pitchFamily="34" charset="0"/>
              </a:rPr>
              <a:t>RM_PROCESS_DATE</a:t>
            </a:r>
          </a:p>
          <a:p>
            <a:pPr algn="l"/>
            <a:r>
              <a:rPr lang="en-GB" sz="800" b="1" dirty="0">
                <a:solidFill>
                  <a:srgbClr val="FFFFFF"/>
                </a:solidFill>
                <a:latin typeface="Arial" pitchFamily="34" charset="0"/>
              </a:rPr>
              <a:t>START_DATE</a:t>
            </a:r>
          </a:p>
          <a:p>
            <a:pPr algn="l"/>
            <a:r>
              <a:rPr lang="en-GB" sz="800" b="1" dirty="0">
                <a:solidFill>
                  <a:srgbClr val="FFFFFF"/>
                </a:solidFill>
                <a:latin typeface="Arial" pitchFamily="34" charset="0"/>
              </a:rPr>
              <a:t>END_DATE</a:t>
            </a:r>
          </a:p>
          <a:p>
            <a:pPr algn="l"/>
            <a:r>
              <a:rPr lang="en-GB" sz="800" b="1" dirty="0">
                <a:solidFill>
                  <a:srgbClr val="FFFFFF"/>
                </a:solidFill>
                <a:latin typeface="Arial" pitchFamily="34" charset="0"/>
              </a:rPr>
              <a:t>LAST_UPDATE_DATE</a:t>
            </a:r>
          </a:p>
          <a:p>
            <a:pPr algn="l"/>
            <a:r>
              <a:rPr lang="en-GB" sz="800" b="1" dirty="0">
                <a:solidFill>
                  <a:srgbClr val="FFFFFF"/>
                </a:solidFill>
                <a:latin typeface="Arial" pitchFamily="34" charset="0"/>
              </a:rPr>
              <a:t>ENTRY_DATE</a:t>
            </a:r>
          </a:p>
        </p:txBody>
      </p:sp>
      <p:sp>
        <p:nvSpPr>
          <p:cNvPr id="36876" name="Text Box 12"/>
          <p:cNvSpPr txBox="1">
            <a:spLocks noChangeArrowheads="1"/>
          </p:cNvSpPr>
          <p:nvPr/>
        </p:nvSpPr>
        <p:spPr bwMode="auto">
          <a:xfrm>
            <a:off x="395288" y="5444257"/>
            <a:ext cx="8137525" cy="1081087"/>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algn="l" defTabSz="957263">
              <a:defRPr>
                <a:solidFill>
                  <a:schemeClr val="tx1"/>
                </a:solidFill>
                <a:latin typeface="Arial" pitchFamily="34" charset="0"/>
              </a:defRPr>
            </a:lvl1pPr>
            <a:lvl2pPr marL="479425" algn="l" defTabSz="957263">
              <a:defRPr>
                <a:solidFill>
                  <a:schemeClr val="tx1"/>
                </a:solidFill>
                <a:latin typeface="Arial" pitchFamily="34" charset="0"/>
              </a:defRPr>
            </a:lvl2pPr>
            <a:lvl3pPr marL="957263" algn="l" defTabSz="957263">
              <a:defRPr>
                <a:solidFill>
                  <a:schemeClr val="tx1"/>
                </a:solidFill>
                <a:latin typeface="Arial" pitchFamily="34" charset="0"/>
              </a:defRPr>
            </a:lvl3pPr>
            <a:lvl4pPr marL="1436688" algn="l" defTabSz="957263">
              <a:defRPr>
                <a:solidFill>
                  <a:schemeClr val="tx1"/>
                </a:solidFill>
                <a:latin typeface="Arial" pitchFamily="34" charset="0"/>
              </a:defRPr>
            </a:lvl4pPr>
            <a:lvl5pPr marL="1916113" algn="l" defTabSz="957263">
              <a:defRPr>
                <a:solidFill>
                  <a:schemeClr val="tx1"/>
                </a:solidFill>
                <a:latin typeface="Arial" pitchFamily="34" charset="0"/>
              </a:defRPr>
            </a:lvl5pPr>
            <a:lvl6pPr marL="2373313" defTabSz="957263" fontAlgn="base">
              <a:spcBef>
                <a:spcPct val="0"/>
              </a:spcBef>
              <a:spcAft>
                <a:spcPct val="0"/>
              </a:spcAft>
              <a:defRPr>
                <a:solidFill>
                  <a:schemeClr val="tx1"/>
                </a:solidFill>
                <a:latin typeface="Arial" pitchFamily="34" charset="0"/>
              </a:defRPr>
            </a:lvl6pPr>
            <a:lvl7pPr marL="2830513" defTabSz="957263" fontAlgn="base">
              <a:spcBef>
                <a:spcPct val="0"/>
              </a:spcBef>
              <a:spcAft>
                <a:spcPct val="0"/>
              </a:spcAft>
              <a:defRPr>
                <a:solidFill>
                  <a:schemeClr val="tx1"/>
                </a:solidFill>
                <a:latin typeface="Arial" pitchFamily="34" charset="0"/>
              </a:defRPr>
            </a:lvl7pPr>
            <a:lvl8pPr marL="3287713" defTabSz="957263" fontAlgn="base">
              <a:spcBef>
                <a:spcPct val="0"/>
              </a:spcBef>
              <a:spcAft>
                <a:spcPct val="0"/>
              </a:spcAft>
              <a:defRPr>
                <a:solidFill>
                  <a:schemeClr val="tx1"/>
                </a:solidFill>
                <a:latin typeface="Arial" pitchFamily="34" charset="0"/>
              </a:defRPr>
            </a:lvl8pPr>
            <a:lvl9pPr marL="3744913" defTabSz="957263" fontAlgn="base">
              <a:spcBef>
                <a:spcPct val="0"/>
              </a:spcBef>
              <a:spcAft>
                <a:spcPct val="0"/>
              </a:spcAft>
              <a:defRPr>
                <a:solidFill>
                  <a:schemeClr val="tx1"/>
                </a:solidFill>
                <a:latin typeface="Arial" pitchFamily="34" charset="0"/>
              </a:defRPr>
            </a:lvl9pPr>
          </a:lstStyle>
          <a:p>
            <a:r>
              <a:rPr lang="en-GB" sz="1800" dirty="0" smtClean="0">
                <a:solidFill>
                  <a:srgbClr val="0000FF"/>
                </a:solidFill>
                <a:ea typeface="ＭＳ Ｐゴシック" pitchFamily="34" charset="-128"/>
              </a:rPr>
              <a:t>These are sourced from the </a:t>
            </a:r>
            <a:r>
              <a:rPr lang="en-GB" sz="1800" dirty="0">
                <a:solidFill>
                  <a:srgbClr val="0000FF"/>
                </a:solidFill>
                <a:ea typeface="ＭＳ Ｐゴシック" pitchFamily="34" charset="-128"/>
              </a:rPr>
              <a:t>Royal Mail</a:t>
            </a:r>
            <a:r>
              <a:rPr lang="en-GB" sz="1800" baseline="30000" dirty="0">
                <a:solidFill>
                  <a:srgbClr val="0000FF"/>
                </a:solidFill>
                <a:ea typeface="ＭＳ Ｐゴシック" pitchFamily="34" charset="-128"/>
              </a:rPr>
              <a:t>®</a:t>
            </a:r>
            <a:r>
              <a:rPr lang="en-GB" sz="1800" dirty="0">
                <a:solidFill>
                  <a:srgbClr val="0000FF"/>
                </a:solidFill>
                <a:ea typeface="ＭＳ Ｐゴシック" pitchFamily="34" charset="-128"/>
              </a:rPr>
              <a:t> Postal Address from the Postcode Address File (PAF</a:t>
            </a:r>
            <a:r>
              <a:rPr lang="en-GB" sz="1800" baseline="30000" dirty="0" smtClean="0">
                <a:solidFill>
                  <a:srgbClr val="0000FF"/>
                </a:solidFill>
                <a:ea typeface="ＭＳ Ｐゴシック" pitchFamily="34" charset="-128"/>
              </a:rPr>
              <a:t>®</a:t>
            </a:r>
            <a:r>
              <a:rPr lang="en-GB" sz="1800" dirty="0" smtClean="0">
                <a:solidFill>
                  <a:srgbClr val="0000FF"/>
                </a:solidFill>
                <a:ea typeface="ＭＳ Ｐゴシック" pitchFamily="34" charset="-128"/>
              </a:rPr>
              <a:t>) where the PAF address can be matched to the Local Authority address.</a:t>
            </a:r>
            <a:endParaRPr lang="en-GB" sz="1800" dirty="0">
              <a:solidFill>
                <a:srgbClr val="0000FF"/>
              </a:solidFill>
              <a:ea typeface="ＭＳ Ｐゴシック" pitchFamily="34" charset="-128"/>
            </a:endParaRPr>
          </a:p>
        </p:txBody>
      </p:sp>
    </p:spTree>
    <p:extLst>
      <p:ext uri="{BB962C8B-B14F-4D97-AF65-F5344CB8AC3E}">
        <p14:creationId xmlns:p14="http://schemas.microsoft.com/office/powerpoint/2010/main" val="275108677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ChangeArrowheads="1"/>
          </p:cNvSpPr>
          <p:nvPr/>
        </p:nvSpPr>
        <p:spPr bwMode="auto">
          <a:xfrm>
            <a:off x="2771775" y="981075"/>
            <a:ext cx="1512888" cy="25923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chemeClr val="accent1"/>
                </a:solidFill>
                <a:latin typeface="Arial" pitchFamily="34" charset="0"/>
              </a:rPr>
              <a:t>BLPU</a:t>
            </a:r>
          </a:p>
          <a:p>
            <a:pPr algn="l"/>
            <a:endParaRPr lang="en-GB" sz="400" b="1" u="sng" dirty="0">
              <a:solidFill>
                <a:schemeClr val="accent1"/>
              </a:solidFill>
              <a:latin typeface="Arial" pitchFamily="34" charset="0"/>
            </a:endParaRPr>
          </a:p>
          <a:p>
            <a:pPr algn="l"/>
            <a:r>
              <a:rPr lang="en-GB" sz="800" b="1" dirty="0">
                <a:solidFill>
                  <a:schemeClr val="accent1"/>
                </a:solidFill>
                <a:latin typeface="Arial" pitchFamily="34" charset="0"/>
              </a:rPr>
              <a:t>RECORD_IDENTIFIER</a:t>
            </a:r>
          </a:p>
          <a:p>
            <a:pPr algn="l"/>
            <a:r>
              <a:rPr lang="en-GB" sz="800" b="1" dirty="0">
                <a:solidFill>
                  <a:schemeClr val="accent1"/>
                </a:solidFill>
                <a:latin typeface="Arial" pitchFamily="34" charset="0"/>
              </a:rPr>
              <a:t>CHANGE_TYPE</a:t>
            </a:r>
          </a:p>
          <a:p>
            <a:pPr algn="l"/>
            <a:r>
              <a:rPr lang="en-GB" sz="800" b="1" dirty="0">
                <a:solidFill>
                  <a:schemeClr val="accent1"/>
                </a:solidFill>
                <a:latin typeface="Arial" pitchFamily="34" charset="0"/>
              </a:rPr>
              <a:t>PRO_ORDER</a:t>
            </a:r>
          </a:p>
          <a:p>
            <a:pPr algn="l"/>
            <a:r>
              <a:rPr lang="en-GB" sz="800" b="1" dirty="0">
                <a:solidFill>
                  <a:schemeClr val="accent1"/>
                </a:solidFill>
                <a:latin typeface="Arial" pitchFamily="34" charset="0"/>
              </a:rPr>
              <a:t>UPRN</a:t>
            </a:r>
          </a:p>
          <a:p>
            <a:pPr algn="l"/>
            <a:r>
              <a:rPr lang="en-GB" sz="800" b="1" dirty="0">
                <a:latin typeface="Arial" pitchFamily="34" charset="0"/>
              </a:rPr>
              <a:t>LOGICAL_STATUS</a:t>
            </a:r>
          </a:p>
          <a:p>
            <a:pPr algn="l"/>
            <a:r>
              <a:rPr lang="en-GB" sz="800" b="1" dirty="0">
                <a:latin typeface="Arial" pitchFamily="34" charset="0"/>
              </a:rPr>
              <a:t>BLPU_STATE</a:t>
            </a:r>
          </a:p>
          <a:p>
            <a:pPr algn="l"/>
            <a:r>
              <a:rPr lang="en-GB" sz="800" b="1" dirty="0">
                <a:solidFill>
                  <a:schemeClr val="accent1"/>
                </a:solidFill>
                <a:latin typeface="Arial" pitchFamily="34" charset="0"/>
              </a:rPr>
              <a:t>BLPU_STATE_DATE</a:t>
            </a:r>
          </a:p>
          <a:p>
            <a:pPr algn="l"/>
            <a:r>
              <a:rPr lang="en-GB" sz="800" b="1" dirty="0">
                <a:latin typeface="Arial" pitchFamily="34" charset="0"/>
              </a:rPr>
              <a:t>PARENT_UPRN</a:t>
            </a:r>
          </a:p>
          <a:p>
            <a:pPr algn="l"/>
            <a:r>
              <a:rPr lang="en-GB" sz="800" b="1" dirty="0">
                <a:solidFill>
                  <a:schemeClr val="accent2"/>
                </a:solidFill>
                <a:latin typeface="Arial" pitchFamily="34" charset="0"/>
              </a:rPr>
              <a:t>X_COORDINATE</a:t>
            </a:r>
          </a:p>
          <a:p>
            <a:pPr algn="l"/>
            <a:r>
              <a:rPr lang="en-GB" sz="800" b="1" dirty="0">
                <a:solidFill>
                  <a:schemeClr val="accent2"/>
                </a:solidFill>
                <a:latin typeface="Arial" pitchFamily="34" charset="0"/>
              </a:rPr>
              <a:t>Y_COORDINATE</a:t>
            </a:r>
          </a:p>
          <a:p>
            <a:pPr algn="l"/>
            <a:r>
              <a:rPr lang="en-GB" sz="800" b="1" dirty="0">
                <a:latin typeface="Arial" pitchFamily="34" charset="0"/>
              </a:rPr>
              <a:t>RPC</a:t>
            </a:r>
          </a:p>
          <a:p>
            <a:pPr algn="l"/>
            <a:r>
              <a:rPr lang="en-GB" sz="800" b="1" dirty="0">
                <a:solidFill>
                  <a:schemeClr val="accent1"/>
                </a:solidFill>
                <a:latin typeface="Arial" pitchFamily="34" charset="0"/>
              </a:rPr>
              <a:t>LOCAL_CUSTODIAN_CODE</a:t>
            </a:r>
          </a:p>
          <a:p>
            <a:pPr algn="l"/>
            <a:r>
              <a:rPr lang="en-GB" sz="800" b="1" dirty="0">
                <a:solidFill>
                  <a:schemeClr val="accent1"/>
                </a:solidFill>
                <a:latin typeface="Arial" pitchFamily="34" charset="0"/>
              </a:rPr>
              <a:t>START_DATE</a:t>
            </a:r>
          </a:p>
          <a:p>
            <a:pPr algn="l"/>
            <a:r>
              <a:rPr lang="en-GB" sz="800" b="1" dirty="0">
                <a:solidFill>
                  <a:schemeClr val="accent1"/>
                </a:solidFill>
                <a:latin typeface="Arial" pitchFamily="34" charset="0"/>
              </a:rPr>
              <a:t>END_DATE</a:t>
            </a:r>
          </a:p>
          <a:p>
            <a:pPr algn="l"/>
            <a:r>
              <a:rPr lang="en-GB" sz="800" b="1" dirty="0">
                <a:solidFill>
                  <a:schemeClr val="accent1"/>
                </a:solidFill>
                <a:latin typeface="Arial" pitchFamily="34" charset="0"/>
              </a:rPr>
              <a:t>LAST_UPDATE_DATE</a:t>
            </a:r>
          </a:p>
          <a:p>
            <a:pPr algn="l"/>
            <a:r>
              <a:rPr lang="en-GB" sz="800" b="1" dirty="0">
                <a:solidFill>
                  <a:schemeClr val="accent1"/>
                </a:solidFill>
                <a:latin typeface="Arial" pitchFamily="34" charset="0"/>
              </a:rPr>
              <a:t>ENTRY_DATE</a:t>
            </a:r>
          </a:p>
          <a:p>
            <a:pPr algn="l"/>
            <a:r>
              <a:rPr lang="en-GB" sz="800" b="1" dirty="0" smtClean="0">
                <a:latin typeface="Arial" pitchFamily="34" charset="0"/>
              </a:rPr>
              <a:t>POSTAL_ADDRESS</a:t>
            </a:r>
            <a:endParaRPr lang="en-GB" sz="800" b="1" dirty="0">
              <a:latin typeface="Arial" pitchFamily="34" charset="0"/>
            </a:endParaRPr>
          </a:p>
          <a:p>
            <a:pPr algn="l"/>
            <a:r>
              <a:rPr lang="en-GB" sz="800" b="1" dirty="0">
                <a:solidFill>
                  <a:schemeClr val="folHlink"/>
                </a:solidFill>
                <a:latin typeface="Arial" pitchFamily="34" charset="0"/>
              </a:rPr>
              <a:t>POSTCODE_LOCATOR</a:t>
            </a:r>
          </a:p>
          <a:p>
            <a:pPr algn="l"/>
            <a:r>
              <a:rPr lang="en-GB" sz="800" b="1" dirty="0">
                <a:latin typeface="Arial" pitchFamily="34" charset="0"/>
              </a:rPr>
              <a:t>MULTI_OCC_COUNT</a:t>
            </a:r>
          </a:p>
        </p:txBody>
      </p:sp>
      <p:sp>
        <p:nvSpPr>
          <p:cNvPr id="69636" name="Rectangle 4"/>
          <p:cNvSpPr>
            <a:spLocks noChangeArrowheads="1"/>
          </p:cNvSpPr>
          <p:nvPr/>
        </p:nvSpPr>
        <p:spPr bwMode="auto">
          <a:xfrm>
            <a:off x="4427538" y="981075"/>
            <a:ext cx="1511300" cy="34575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chemeClr val="accent1"/>
                </a:solidFill>
                <a:latin typeface="Arial" pitchFamily="34" charset="0"/>
              </a:rPr>
              <a:t>LPI</a:t>
            </a:r>
          </a:p>
          <a:p>
            <a:pPr algn="l"/>
            <a:endParaRPr lang="en-GB" sz="400" b="1" u="sng" dirty="0">
              <a:solidFill>
                <a:schemeClr val="accent1"/>
              </a:solidFill>
              <a:latin typeface="Arial" pitchFamily="34" charset="0"/>
            </a:endParaRPr>
          </a:p>
          <a:p>
            <a:pPr algn="l"/>
            <a:r>
              <a:rPr lang="en-GB" sz="800" b="1" dirty="0">
                <a:solidFill>
                  <a:schemeClr val="accent1"/>
                </a:solidFill>
                <a:latin typeface="Arial" pitchFamily="34" charset="0"/>
              </a:rPr>
              <a:t>RECORD_IDENTIFIER</a:t>
            </a:r>
          </a:p>
          <a:p>
            <a:pPr algn="l"/>
            <a:r>
              <a:rPr lang="en-GB" sz="800" b="1" dirty="0">
                <a:solidFill>
                  <a:schemeClr val="accent1"/>
                </a:solidFill>
                <a:latin typeface="Arial" pitchFamily="34" charset="0"/>
              </a:rPr>
              <a:t>CHANGE_TYPE</a:t>
            </a:r>
          </a:p>
          <a:p>
            <a:pPr algn="l"/>
            <a:r>
              <a:rPr lang="en-GB" sz="800" b="1" dirty="0">
                <a:solidFill>
                  <a:schemeClr val="accent1"/>
                </a:solidFill>
                <a:latin typeface="Arial" pitchFamily="34" charset="0"/>
              </a:rPr>
              <a:t>PRO_ORDER</a:t>
            </a:r>
          </a:p>
          <a:p>
            <a:pPr algn="l"/>
            <a:r>
              <a:rPr lang="en-GB" sz="800" b="1" dirty="0">
                <a:solidFill>
                  <a:schemeClr val="accent1"/>
                </a:solidFill>
                <a:latin typeface="Arial" pitchFamily="34" charset="0"/>
              </a:rPr>
              <a:t>UPRN</a:t>
            </a:r>
          </a:p>
          <a:p>
            <a:pPr algn="l"/>
            <a:r>
              <a:rPr lang="en-GB" sz="800" b="1" dirty="0">
                <a:solidFill>
                  <a:schemeClr val="accent1"/>
                </a:solidFill>
                <a:latin typeface="Arial" pitchFamily="34" charset="0"/>
              </a:rPr>
              <a:t>LPI_KEY</a:t>
            </a:r>
          </a:p>
          <a:p>
            <a:pPr algn="l"/>
            <a:r>
              <a:rPr lang="en-GB" sz="800" b="1" dirty="0">
                <a:latin typeface="Arial" pitchFamily="34" charset="0"/>
              </a:rPr>
              <a:t>LANGUAGE</a:t>
            </a:r>
          </a:p>
          <a:p>
            <a:pPr algn="l"/>
            <a:r>
              <a:rPr lang="en-GB" sz="800" b="1" dirty="0">
                <a:latin typeface="Arial" pitchFamily="34" charset="0"/>
              </a:rPr>
              <a:t>LOGICAL_STATUS</a:t>
            </a:r>
          </a:p>
          <a:p>
            <a:pPr algn="l"/>
            <a:r>
              <a:rPr lang="en-GB" sz="800" b="1" dirty="0">
                <a:solidFill>
                  <a:schemeClr val="accent1"/>
                </a:solidFill>
                <a:latin typeface="Arial" pitchFamily="34" charset="0"/>
              </a:rPr>
              <a:t>START_DATE</a:t>
            </a:r>
          </a:p>
          <a:p>
            <a:pPr algn="l"/>
            <a:r>
              <a:rPr lang="en-GB" sz="800" b="1" dirty="0">
                <a:solidFill>
                  <a:schemeClr val="accent1"/>
                </a:solidFill>
                <a:latin typeface="Arial" pitchFamily="34" charset="0"/>
              </a:rPr>
              <a:t>END_DATE</a:t>
            </a:r>
          </a:p>
          <a:p>
            <a:pPr algn="l"/>
            <a:r>
              <a:rPr lang="en-GB" sz="800" b="1" dirty="0">
                <a:solidFill>
                  <a:schemeClr val="accent1"/>
                </a:solidFill>
                <a:latin typeface="Arial" pitchFamily="34" charset="0"/>
              </a:rPr>
              <a:t>LAST_UPDATE_DATE</a:t>
            </a:r>
          </a:p>
          <a:p>
            <a:pPr algn="l"/>
            <a:r>
              <a:rPr lang="en-GB" sz="800" b="1" dirty="0">
                <a:solidFill>
                  <a:schemeClr val="accent1"/>
                </a:solidFill>
                <a:latin typeface="Arial" pitchFamily="34" charset="0"/>
              </a:rPr>
              <a:t>ENTRY_DATE</a:t>
            </a:r>
          </a:p>
          <a:p>
            <a:pPr algn="l"/>
            <a:r>
              <a:rPr lang="en-GB" sz="800" b="1" dirty="0">
                <a:solidFill>
                  <a:schemeClr val="folHlink"/>
                </a:solidFill>
                <a:latin typeface="Arial" pitchFamily="34" charset="0"/>
              </a:rPr>
              <a:t>SAO_START_NUMBER</a:t>
            </a:r>
          </a:p>
          <a:p>
            <a:pPr algn="l"/>
            <a:r>
              <a:rPr lang="en-GB" sz="800" b="1" dirty="0">
                <a:solidFill>
                  <a:schemeClr val="folHlink"/>
                </a:solidFill>
                <a:latin typeface="Arial" pitchFamily="34" charset="0"/>
              </a:rPr>
              <a:t>SAO_START_SUFFIX</a:t>
            </a:r>
          </a:p>
          <a:p>
            <a:pPr algn="l"/>
            <a:r>
              <a:rPr lang="en-GB" sz="800" b="1" dirty="0">
                <a:solidFill>
                  <a:schemeClr val="folHlink"/>
                </a:solidFill>
                <a:latin typeface="Arial" pitchFamily="34" charset="0"/>
              </a:rPr>
              <a:t>SAO_END_NUMBER</a:t>
            </a:r>
          </a:p>
          <a:p>
            <a:pPr algn="l"/>
            <a:r>
              <a:rPr lang="en-GB" sz="800" b="1" dirty="0">
                <a:solidFill>
                  <a:schemeClr val="folHlink"/>
                </a:solidFill>
                <a:latin typeface="Arial" pitchFamily="34" charset="0"/>
              </a:rPr>
              <a:t>SAO_END_SUFFIX</a:t>
            </a:r>
          </a:p>
          <a:p>
            <a:pPr algn="l"/>
            <a:r>
              <a:rPr lang="en-GB" sz="800" b="1" dirty="0">
                <a:solidFill>
                  <a:schemeClr val="folHlink"/>
                </a:solidFill>
                <a:latin typeface="Arial" pitchFamily="34" charset="0"/>
              </a:rPr>
              <a:t>SAO_TEXT</a:t>
            </a:r>
          </a:p>
          <a:p>
            <a:pPr algn="l"/>
            <a:r>
              <a:rPr lang="en-GB" sz="800" b="1" dirty="0">
                <a:solidFill>
                  <a:schemeClr val="folHlink"/>
                </a:solidFill>
                <a:latin typeface="Arial" pitchFamily="34" charset="0"/>
              </a:rPr>
              <a:t>PAO_START_NUMBER</a:t>
            </a:r>
          </a:p>
          <a:p>
            <a:pPr algn="l"/>
            <a:r>
              <a:rPr lang="en-GB" sz="800" b="1" dirty="0">
                <a:solidFill>
                  <a:schemeClr val="folHlink"/>
                </a:solidFill>
                <a:latin typeface="Arial" pitchFamily="34" charset="0"/>
              </a:rPr>
              <a:t>PAO_START_SUFFIX</a:t>
            </a:r>
          </a:p>
          <a:p>
            <a:pPr algn="l"/>
            <a:r>
              <a:rPr lang="en-GB" sz="800" b="1" dirty="0">
                <a:solidFill>
                  <a:schemeClr val="folHlink"/>
                </a:solidFill>
                <a:latin typeface="Arial" pitchFamily="34" charset="0"/>
              </a:rPr>
              <a:t>PAO_END_NUMBER</a:t>
            </a:r>
          </a:p>
          <a:p>
            <a:pPr algn="l"/>
            <a:r>
              <a:rPr lang="en-GB" sz="800" b="1" dirty="0">
                <a:solidFill>
                  <a:schemeClr val="folHlink"/>
                </a:solidFill>
                <a:latin typeface="Arial" pitchFamily="34" charset="0"/>
              </a:rPr>
              <a:t>PAO_END_SUFFIX</a:t>
            </a:r>
          </a:p>
          <a:p>
            <a:pPr algn="l"/>
            <a:r>
              <a:rPr lang="en-GB" sz="800" b="1" dirty="0">
                <a:solidFill>
                  <a:schemeClr val="folHlink"/>
                </a:solidFill>
                <a:latin typeface="Arial" pitchFamily="34" charset="0"/>
              </a:rPr>
              <a:t>PAO_TEXT</a:t>
            </a:r>
          </a:p>
          <a:p>
            <a:pPr algn="l"/>
            <a:r>
              <a:rPr lang="en-GB" sz="800" b="1" dirty="0">
                <a:solidFill>
                  <a:schemeClr val="accent1"/>
                </a:solidFill>
                <a:latin typeface="Arial" pitchFamily="34" charset="0"/>
              </a:rPr>
              <a:t>USRN</a:t>
            </a:r>
          </a:p>
          <a:p>
            <a:pPr algn="l"/>
            <a:r>
              <a:rPr lang="en-GB" sz="800" b="1" dirty="0">
                <a:latin typeface="Arial" pitchFamily="34" charset="0"/>
              </a:rPr>
              <a:t>USRN_MATCH_INDICATOR</a:t>
            </a:r>
          </a:p>
          <a:p>
            <a:pPr algn="l"/>
            <a:r>
              <a:rPr lang="en-GB" sz="800" b="1" dirty="0">
                <a:solidFill>
                  <a:schemeClr val="folHlink"/>
                </a:solidFill>
                <a:latin typeface="Arial" pitchFamily="34" charset="0"/>
              </a:rPr>
              <a:t>AREA_NAME</a:t>
            </a:r>
          </a:p>
          <a:p>
            <a:pPr algn="l"/>
            <a:r>
              <a:rPr lang="en-GB" sz="800" b="1" dirty="0">
                <a:solidFill>
                  <a:schemeClr val="folHlink"/>
                </a:solidFill>
                <a:latin typeface="Arial" pitchFamily="34" charset="0"/>
              </a:rPr>
              <a:t>LEVEL</a:t>
            </a:r>
          </a:p>
          <a:p>
            <a:pPr algn="l"/>
            <a:r>
              <a:rPr lang="en-GB" sz="800" b="1" dirty="0">
                <a:solidFill>
                  <a:schemeClr val="accent1"/>
                </a:solidFill>
                <a:latin typeface="Arial" pitchFamily="34" charset="0"/>
              </a:rPr>
              <a:t>OFFICIAL_FLAG</a:t>
            </a:r>
          </a:p>
        </p:txBody>
      </p:sp>
      <p:sp>
        <p:nvSpPr>
          <p:cNvPr id="69637"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chemeClr val="accent1"/>
                </a:solidFill>
                <a:latin typeface="Arial" pitchFamily="34" charset="0"/>
              </a:rPr>
              <a:t>Delivery Point Address</a:t>
            </a:r>
          </a:p>
          <a:p>
            <a:pPr algn="l"/>
            <a:endParaRPr lang="en-GB" sz="400" b="1" u="sng" dirty="0">
              <a:solidFill>
                <a:schemeClr val="accent1"/>
              </a:solidFill>
              <a:latin typeface="Arial" pitchFamily="34" charset="0"/>
            </a:endParaRPr>
          </a:p>
          <a:p>
            <a:pPr algn="l"/>
            <a:r>
              <a:rPr lang="en-GB" sz="800" b="1" dirty="0">
                <a:solidFill>
                  <a:schemeClr val="accent1"/>
                </a:solidFill>
                <a:latin typeface="Arial" pitchFamily="34" charset="0"/>
              </a:rPr>
              <a:t>RECORD_IDENTIFIER</a:t>
            </a:r>
          </a:p>
          <a:p>
            <a:pPr algn="l"/>
            <a:r>
              <a:rPr lang="en-GB" sz="800" b="1" dirty="0">
                <a:solidFill>
                  <a:schemeClr val="accent1"/>
                </a:solidFill>
                <a:latin typeface="Arial" pitchFamily="34" charset="0"/>
              </a:rPr>
              <a:t>CHANGE_TYPE</a:t>
            </a:r>
          </a:p>
          <a:p>
            <a:pPr algn="l"/>
            <a:r>
              <a:rPr lang="en-GB" sz="800" b="1" dirty="0">
                <a:solidFill>
                  <a:schemeClr val="accent1"/>
                </a:solidFill>
                <a:latin typeface="Arial" pitchFamily="34" charset="0"/>
              </a:rPr>
              <a:t>PRO_ORDER</a:t>
            </a:r>
          </a:p>
          <a:p>
            <a:pPr algn="l"/>
            <a:r>
              <a:rPr lang="en-GB" sz="800" b="1" dirty="0">
                <a:solidFill>
                  <a:schemeClr val="accent1"/>
                </a:solidFill>
                <a:latin typeface="Arial" pitchFamily="34" charset="0"/>
              </a:rPr>
              <a:t>UPRN</a:t>
            </a:r>
          </a:p>
          <a:p>
            <a:pPr algn="l"/>
            <a:r>
              <a:rPr lang="en-GB" sz="800" b="1" dirty="0">
                <a:solidFill>
                  <a:schemeClr val="accent1"/>
                </a:solidFill>
                <a:latin typeface="Arial" pitchFamily="34" charset="0"/>
              </a:rPr>
              <a:t>PARENT_ADDRESSABLE_UPRN</a:t>
            </a:r>
          </a:p>
          <a:p>
            <a:pPr algn="l"/>
            <a:r>
              <a:rPr lang="en-GB" sz="800" b="1" dirty="0">
                <a:solidFill>
                  <a:schemeClr val="accent1"/>
                </a:solidFill>
                <a:latin typeface="Arial" pitchFamily="34" charset="0"/>
              </a:rPr>
              <a:t>RM_UDPRN</a:t>
            </a:r>
          </a:p>
          <a:p>
            <a:pPr algn="l"/>
            <a:r>
              <a:rPr lang="en-GB" sz="800" b="1" dirty="0">
                <a:solidFill>
                  <a:srgbClr val="00CCFF"/>
                </a:solidFill>
                <a:latin typeface="Arial" pitchFamily="34" charset="0"/>
              </a:rPr>
              <a:t>ORGANISATION_NAME</a:t>
            </a:r>
          </a:p>
          <a:p>
            <a:pPr algn="l"/>
            <a:r>
              <a:rPr lang="en-GB" sz="800" b="1" dirty="0">
                <a:solidFill>
                  <a:srgbClr val="00CCFF"/>
                </a:solidFill>
                <a:latin typeface="Arial" pitchFamily="34" charset="0"/>
              </a:rPr>
              <a:t>DEPARTMENT_NAME</a:t>
            </a:r>
          </a:p>
          <a:p>
            <a:pPr algn="l"/>
            <a:r>
              <a:rPr lang="en-GB" sz="800" b="1" dirty="0">
                <a:solidFill>
                  <a:schemeClr val="hlink"/>
                </a:solidFill>
                <a:latin typeface="Arial" pitchFamily="34" charset="0"/>
              </a:rPr>
              <a:t>SUB_BUILDING_NAME</a:t>
            </a:r>
          </a:p>
          <a:p>
            <a:pPr algn="l"/>
            <a:r>
              <a:rPr lang="en-GB" sz="800" b="1" dirty="0">
                <a:solidFill>
                  <a:schemeClr val="hlink"/>
                </a:solidFill>
                <a:latin typeface="Arial" pitchFamily="34" charset="0"/>
              </a:rPr>
              <a:t>BUILDING_NAME</a:t>
            </a:r>
          </a:p>
          <a:p>
            <a:pPr algn="l"/>
            <a:r>
              <a:rPr lang="en-GB" sz="800" b="1" dirty="0">
                <a:solidFill>
                  <a:schemeClr val="hlink"/>
                </a:solidFill>
                <a:latin typeface="Arial" pitchFamily="34" charset="0"/>
              </a:rPr>
              <a:t>BUILDING_NUMBER</a:t>
            </a:r>
          </a:p>
          <a:p>
            <a:pPr algn="l"/>
            <a:r>
              <a:rPr lang="en-GB" sz="800" b="1" dirty="0">
                <a:solidFill>
                  <a:schemeClr val="hlink"/>
                </a:solidFill>
                <a:latin typeface="Arial" pitchFamily="34" charset="0"/>
              </a:rPr>
              <a:t>DEPENDENT_THOROUGHFARE_NAME</a:t>
            </a:r>
          </a:p>
          <a:p>
            <a:pPr algn="l"/>
            <a:r>
              <a:rPr lang="en-GB" sz="800" b="1" dirty="0">
                <a:solidFill>
                  <a:schemeClr val="hlink"/>
                </a:solidFill>
                <a:latin typeface="Arial" pitchFamily="34" charset="0"/>
              </a:rPr>
              <a:t>THROUGHFARE_NAME</a:t>
            </a:r>
          </a:p>
          <a:p>
            <a:pPr algn="l"/>
            <a:r>
              <a:rPr lang="en-GB" sz="800" b="1" dirty="0">
                <a:solidFill>
                  <a:schemeClr val="hlink"/>
                </a:solidFill>
                <a:latin typeface="Arial" pitchFamily="34" charset="0"/>
              </a:rPr>
              <a:t>DOUBLE_DEPENDENT_LOCALITY</a:t>
            </a:r>
          </a:p>
          <a:p>
            <a:pPr algn="l"/>
            <a:r>
              <a:rPr lang="en-GB" sz="800" b="1" dirty="0">
                <a:solidFill>
                  <a:schemeClr val="hlink"/>
                </a:solidFill>
                <a:latin typeface="Arial" pitchFamily="34" charset="0"/>
              </a:rPr>
              <a:t>DEPENDENT_LOCALITY</a:t>
            </a:r>
          </a:p>
          <a:p>
            <a:pPr algn="l"/>
            <a:r>
              <a:rPr lang="en-GB" sz="800" b="1" dirty="0">
                <a:solidFill>
                  <a:schemeClr val="hlink"/>
                </a:solidFill>
                <a:latin typeface="Arial" pitchFamily="34" charset="0"/>
              </a:rPr>
              <a:t>POST_TOWN</a:t>
            </a:r>
          </a:p>
          <a:p>
            <a:pPr algn="l"/>
            <a:r>
              <a:rPr lang="en-GB" sz="800" b="1" dirty="0">
                <a:solidFill>
                  <a:schemeClr val="hlink"/>
                </a:solidFill>
                <a:latin typeface="Arial" pitchFamily="34" charset="0"/>
              </a:rPr>
              <a:t>POSTCODE</a:t>
            </a:r>
          </a:p>
          <a:p>
            <a:pPr algn="l"/>
            <a:r>
              <a:rPr lang="en-GB" sz="800" b="1" dirty="0">
                <a:solidFill>
                  <a:schemeClr val="hlink"/>
                </a:solidFill>
                <a:latin typeface="Arial" pitchFamily="34" charset="0"/>
              </a:rPr>
              <a:t>POSTCODE_TYPE</a:t>
            </a:r>
          </a:p>
          <a:p>
            <a:pPr algn="l"/>
            <a:r>
              <a:rPr lang="en-GB" sz="800" b="1" dirty="0">
                <a:solidFill>
                  <a:schemeClr val="hlink"/>
                </a:solidFill>
                <a:latin typeface="Arial" pitchFamily="34" charset="0"/>
              </a:rPr>
              <a:t>WELSH_DEPENDENT_THOROUGHFARE_NAME</a:t>
            </a:r>
          </a:p>
          <a:p>
            <a:pPr algn="l"/>
            <a:r>
              <a:rPr lang="en-GB" sz="800" b="1" dirty="0">
                <a:solidFill>
                  <a:schemeClr val="hlink"/>
                </a:solidFill>
                <a:latin typeface="Arial" pitchFamily="34" charset="0"/>
              </a:rPr>
              <a:t>WELSH_THOROUGHFARE_NAME</a:t>
            </a:r>
          </a:p>
          <a:p>
            <a:pPr algn="l"/>
            <a:r>
              <a:rPr lang="en-GB" sz="800" b="1" dirty="0">
                <a:solidFill>
                  <a:schemeClr val="hlink"/>
                </a:solidFill>
                <a:latin typeface="Arial" pitchFamily="34" charset="0"/>
              </a:rPr>
              <a:t>WELSH_DOUBLE_DEPENDENT_LOCALITY</a:t>
            </a:r>
          </a:p>
          <a:p>
            <a:pPr algn="l"/>
            <a:r>
              <a:rPr lang="en-GB" sz="800" b="1" dirty="0">
                <a:solidFill>
                  <a:schemeClr val="hlink"/>
                </a:solidFill>
                <a:latin typeface="Arial" pitchFamily="34" charset="0"/>
              </a:rPr>
              <a:t>WELSH_DEPENDENT_LOCALITY</a:t>
            </a:r>
          </a:p>
          <a:p>
            <a:pPr algn="l"/>
            <a:r>
              <a:rPr lang="en-GB" sz="800" b="1" dirty="0">
                <a:solidFill>
                  <a:schemeClr val="hlink"/>
                </a:solidFill>
                <a:latin typeface="Arial" pitchFamily="34" charset="0"/>
              </a:rPr>
              <a:t>WELSH_POST_TOWN</a:t>
            </a:r>
          </a:p>
          <a:p>
            <a:pPr algn="l"/>
            <a:r>
              <a:rPr lang="en-GB" sz="800" b="1" dirty="0">
                <a:solidFill>
                  <a:schemeClr val="hlink"/>
                </a:solidFill>
                <a:latin typeface="Arial" pitchFamily="34" charset="0"/>
              </a:rPr>
              <a:t>RM_PO_BOX_NUMBER</a:t>
            </a:r>
          </a:p>
          <a:p>
            <a:pPr algn="l"/>
            <a:r>
              <a:rPr lang="en-GB" sz="800" b="1" dirty="0">
                <a:solidFill>
                  <a:schemeClr val="accent1"/>
                </a:solidFill>
                <a:latin typeface="Arial" pitchFamily="34" charset="0"/>
              </a:rPr>
              <a:t>RM_PROCESS_DATE</a:t>
            </a:r>
          </a:p>
          <a:p>
            <a:pPr algn="l"/>
            <a:r>
              <a:rPr lang="en-GB" sz="800" b="1" dirty="0">
                <a:solidFill>
                  <a:schemeClr val="accent1"/>
                </a:solidFill>
                <a:latin typeface="Arial" pitchFamily="34" charset="0"/>
              </a:rPr>
              <a:t>START_DATE</a:t>
            </a:r>
          </a:p>
          <a:p>
            <a:pPr algn="l"/>
            <a:r>
              <a:rPr lang="en-GB" sz="800" b="1" dirty="0">
                <a:solidFill>
                  <a:schemeClr val="accent1"/>
                </a:solidFill>
                <a:latin typeface="Arial" pitchFamily="34" charset="0"/>
              </a:rPr>
              <a:t>END_DATE</a:t>
            </a:r>
          </a:p>
          <a:p>
            <a:pPr algn="l"/>
            <a:r>
              <a:rPr lang="en-GB" sz="800" b="1" dirty="0">
                <a:solidFill>
                  <a:schemeClr val="accent1"/>
                </a:solidFill>
                <a:latin typeface="Arial" pitchFamily="34" charset="0"/>
              </a:rPr>
              <a:t>LAST_UPDATE_DATE</a:t>
            </a:r>
          </a:p>
          <a:p>
            <a:pPr algn="l"/>
            <a:r>
              <a:rPr lang="en-GB" sz="800" b="1" dirty="0">
                <a:solidFill>
                  <a:schemeClr val="accent1"/>
                </a:solidFill>
                <a:latin typeface="Arial" pitchFamily="34" charset="0"/>
              </a:rPr>
              <a:t>ENTRY_DATE</a:t>
            </a:r>
          </a:p>
        </p:txBody>
      </p:sp>
      <p:sp>
        <p:nvSpPr>
          <p:cNvPr id="69638" name="Rectangle 6"/>
          <p:cNvSpPr>
            <a:spLocks noChangeArrowheads="1"/>
          </p:cNvSpPr>
          <p:nvPr/>
        </p:nvSpPr>
        <p:spPr bwMode="auto">
          <a:xfrm>
            <a:off x="7740650" y="188913"/>
            <a:ext cx="1223963" cy="18002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chemeClr val="accent1"/>
                </a:solidFill>
                <a:latin typeface="Arial" pitchFamily="34" charset="0"/>
              </a:rPr>
              <a:t>APP X Ref</a:t>
            </a:r>
          </a:p>
          <a:p>
            <a:pPr algn="l"/>
            <a:endParaRPr lang="en-GB" sz="400" b="1" u="sng" dirty="0">
              <a:solidFill>
                <a:schemeClr val="accent1"/>
              </a:solidFill>
              <a:latin typeface="Arial" pitchFamily="34" charset="0"/>
            </a:endParaRPr>
          </a:p>
          <a:p>
            <a:pPr algn="l"/>
            <a:r>
              <a:rPr lang="en-GB" sz="800" b="1" dirty="0">
                <a:solidFill>
                  <a:schemeClr val="accent1"/>
                </a:solidFill>
                <a:latin typeface="Arial" pitchFamily="34" charset="0"/>
              </a:rPr>
              <a:t>RECORD_IDENTIFIER</a:t>
            </a:r>
          </a:p>
          <a:p>
            <a:pPr algn="l"/>
            <a:r>
              <a:rPr lang="en-GB" sz="800" b="1" dirty="0">
                <a:solidFill>
                  <a:schemeClr val="accent1"/>
                </a:solidFill>
                <a:latin typeface="Arial" pitchFamily="34" charset="0"/>
              </a:rPr>
              <a:t>CHANGE_TYPE</a:t>
            </a:r>
          </a:p>
          <a:p>
            <a:pPr algn="l"/>
            <a:r>
              <a:rPr lang="en-GB" sz="800" b="1" dirty="0">
                <a:solidFill>
                  <a:schemeClr val="accent1"/>
                </a:solidFill>
                <a:latin typeface="Arial" pitchFamily="34" charset="0"/>
              </a:rPr>
              <a:t>PRO_ORDER</a:t>
            </a:r>
          </a:p>
          <a:p>
            <a:pPr algn="l"/>
            <a:r>
              <a:rPr lang="en-GB" sz="800" b="1" dirty="0">
                <a:solidFill>
                  <a:schemeClr val="accent1"/>
                </a:solidFill>
                <a:latin typeface="Arial" pitchFamily="34" charset="0"/>
              </a:rPr>
              <a:t>UPRN</a:t>
            </a:r>
          </a:p>
          <a:p>
            <a:pPr algn="l"/>
            <a:r>
              <a:rPr lang="en-GB" sz="800" b="1" dirty="0">
                <a:solidFill>
                  <a:schemeClr val="accent1"/>
                </a:solidFill>
                <a:latin typeface="Arial" pitchFamily="34" charset="0"/>
              </a:rPr>
              <a:t>XREF_KEY</a:t>
            </a:r>
          </a:p>
          <a:p>
            <a:pPr algn="l"/>
            <a:r>
              <a:rPr lang="en-GB" sz="800" b="1" dirty="0">
                <a:solidFill>
                  <a:schemeClr val="accent1"/>
                </a:solidFill>
                <a:latin typeface="Arial" pitchFamily="34" charset="0"/>
              </a:rPr>
              <a:t>CROSS_REFERENCE</a:t>
            </a:r>
          </a:p>
          <a:p>
            <a:pPr algn="l"/>
            <a:r>
              <a:rPr lang="en-GB" sz="800" b="1" dirty="0">
                <a:solidFill>
                  <a:schemeClr val="accent1"/>
                </a:solidFill>
                <a:latin typeface="Arial" pitchFamily="34" charset="0"/>
              </a:rPr>
              <a:t>VERSION</a:t>
            </a:r>
          </a:p>
          <a:p>
            <a:pPr algn="l"/>
            <a:r>
              <a:rPr lang="en-GB" sz="800" b="1" dirty="0">
                <a:solidFill>
                  <a:schemeClr val="accent1"/>
                </a:solidFill>
                <a:latin typeface="Arial" pitchFamily="34" charset="0"/>
              </a:rPr>
              <a:t>SOURCE</a:t>
            </a:r>
          </a:p>
          <a:p>
            <a:pPr algn="l"/>
            <a:r>
              <a:rPr lang="en-GB" sz="800" b="1" dirty="0">
                <a:solidFill>
                  <a:schemeClr val="accent1"/>
                </a:solidFill>
                <a:latin typeface="Arial" pitchFamily="34" charset="0"/>
              </a:rPr>
              <a:t>START_DATE</a:t>
            </a:r>
          </a:p>
          <a:p>
            <a:pPr algn="l"/>
            <a:r>
              <a:rPr lang="en-GB" sz="800" b="1" dirty="0">
                <a:solidFill>
                  <a:schemeClr val="accent1"/>
                </a:solidFill>
                <a:latin typeface="Arial" pitchFamily="34" charset="0"/>
              </a:rPr>
              <a:t>END_DATE</a:t>
            </a:r>
          </a:p>
          <a:p>
            <a:pPr algn="l"/>
            <a:r>
              <a:rPr lang="en-GB" sz="800" b="1" dirty="0">
                <a:solidFill>
                  <a:schemeClr val="accent1"/>
                </a:solidFill>
                <a:latin typeface="Arial" pitchFamily="34" charset="0"/>
              </a:rPr>
              <a:t>LAST_UPDATE_DATE</a:t>
            </a:r>
          </a:p>
          <a:p>
            <a:pPr algn="l"/>
            <a:r>
              <a:rPr lang="en-GB" sz="800" b="1" dirty="0">
                <a:solidFill>
                  <a:schemeClr val="accent1"/>
                </a:solidFill>
                <a:latin typeface="Arial" pitchFamily="34" charset="0"/>
              </a:rPr>
              <a:t>ENTRY_DATE</a:t>
            </a:r>
          </a:p>
        </p:txBody>
      </p:sp>
      <p:sp>
        <p:nvSpPr>
          <p:cNvPr id="69639" name="Rectangle 7"/>
          <p:cNvSpPr>
            <a:spLocks noChangeArrowheads="1"/>
          </p:cNvSpPr>
          <p:nvPr/>
        </p:nvSpPr>
        <p:spPr bwMode="auto">
          <a:xfrm>
            <a:off x="7740650" y="2062163"/>
            <a:ext cx="1225550" cy="16557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chemeClr val="accent1"/>
                </a:solidFill>
                <a:latin typeface="Arial" pitchFamily="34" charset="0"/>
              </a:rPr>
              <a:t>Organisation</a:t>
            </a:r>
          </a:p>
          <a:p>
            <a:pPr algn="l"/>
            <a:endParaRPr lang="en-GB" sz="400" b="1" u="sng" dirty="0">
              <a:solidFill>
                <a:schemeClr val="accent1"/>
              </a:solidFill>
              <a:latin typeface="Arial" pitchFamily="34" charset="0"/>
            </a:endParaRPr>
          </a:p>
          <a:p>
            <a:pPr algn="l"/>
            <a:r>
              <a:rPr lang="en-GB" sz="800" b="1" dirty="0">
                <a:solidFill>
                  <a:schemeClr val="accent1"/>
                </a:solidFill>
                <a:latin typeface="Arial" pitchFamily="34" charset="0"/>
              </a:rPr>
              <a:t>RECORD_IDENTIFIER</a:t>
            </a:r>
          </a:p>
          <a:p>
            <a:pPr algn="l"/>
            <a:r>
              <a:rPr lang="en-GB" sz="800" b="1" dirty="0">
                <a:solidFill>
                  <a:schemeClr val="accent1"/>
                </a:solidFill>
                <a:latin typeface="Arial" pitchFamily="34" charset="0"/>
              </a:rPr>
              <a:t>CHANGE_TYPE</a:t>
            </a:r>
          </a:p>
          <a:p>
            <a:pPr algn="l"/>
            <a:r>
              <a:rPr lang="en-GB" sz="800" b="1" dirty="0">
                <a:solidFill>
                  <a:schemeClr val="accent1"/>
                </a:solidFill>
                <a:latin typeface="Arial" pitchFamily="34" charset="0"/>
              </a:rPr>
              <a:t>PRO_ORDER</a:t>
            </a:r>
          </a:p>
          <a:p>
            <a:pPr algn="l"/>
            <a:r>
              <a:rPr lang="en-GB" sz="800" b="1" dirty="0">
                <a:solidFill>
                  <a:schemeClr val="accent1"/>
                </a:solidFill>
                <a:latin typeface="Arial" pitchFamily="34" charset="0"/>
              </a:rPr>
              <a:t>UPRN</a:t>
            </a:r>
          </a:p>
          <a:p>
            <a:pPr algn="l"/>
            <a:r>
              <a:rPr lang="en-GB" sz="800" b="1" dirty="0">
                <a:solidFill>
                  <a:schemeClr val="accent1"/>
                </a:solidFill>
                <a:latin typeface="Arial" pitchFamily="34" charset="0"/>
              </a:rPr>
              <a:t>ORG_KEY</a:t>
            </a:r>
          </a:p>
          <a:p>
            <a:pPr algn="l"/>
            <a:r>
              <a:rPr lang="en-GB" sz="800" b="1" dirty="0">
                <a:solidFill>
                  <a:srgbClr val="00CCFF"/>
                </a:solidFill>
                <a:latin typeface="Arial" pitchFamily="34" charset="0"/>
              </a:rPr>
              <a:t>ORGANISATION</a:t>
            </a:r>
          </a:p>
          <a:p>
            <a:pPr algn="l"/>
            <a:r>
              <a:rPr lang="en-GB" sz="800" b="1" dirty="0">
                <a:solidFill>
                  <a:srgbClr val="00CCFF"/>
                </a:solidFill>
                <a:latin typeface="Arial" pitchFamily="34" charset="0"/>
              </a:rPr>
              <a:t>LEGAL_NAME</a:t>
            </a:r>
          </a:p>
          <a:p>
            <a:pPr algn="l"/>
            <a:r>
              <a:rPr lang="en-GB" sz="800" b="1" dirty="0">
                <a:solidFill>
                  <a:schemeClr val="accent1"/>
                </a:solidFill>
                <a:latin typeface="Arial" pitchFamily="34" charset="0"/>
              </a:rPr>
              <a:t>START_DATE</a:t>
            </a:r>
          </a:p>
          <a:p>
            <a:pPr algn="l"/>
            <a:r>
              <a:rPr lang="en-GB" sz="800" b="1" dirty="0">
                <a:solidFill>
                  <a:schemeClr val="accent1"/>
                </a:solidFill>
                <a:latin typeface="Arial" pitchFamily="34" charset="0"/>
              </a:rPr>
              <a:t>END_DATE</a:t>
            </a:r>
          </a:p>
          <a:p>
            <a:pPr algn="l"/>
            <a:r>
              <a:rPr lang="en-GB" sz="800" b="1" dirty="0">
                <a:solidFill>
                  <a:schemeClr val="accent1"/>
                </a:solidFill>
                <a:latin typeface="Arial" pitchFamily="34" charset="0"/>
              </a:rPr>
              <a:t>LAST_UPDATE_DATE</a:t>
            </a:r>
          </a:p>
          <a:p>
            <a:pPr algn="l"/>
            <a:r>
              <a:rPr lang="en-GB" sz="800" b="1" dirty="0">
                <a:solidFill>
                  <a:schemeClr val="accent1"/>
                </a:solidFill>
                <a:latin typeface="Arial" pitchFamily="34" charset="0"/>
              </a:rPr>
              <a:t>ENTRY_DATE</a:t>
            </a:r>
          </a:p>
        </p:txBody>
      </p:sp>
      <p:sp>
        <p:nvSpPr>
          <p:cNvPr id="69640" name="Rectangle 8"/>
          <p:cNvSpPr>
            <a:spLocks noChangeArrowheads="1"/>
          </p:cNvSpPr>
          <p:nvPr/>
        </p:nvSpPr>
        <p:spPr bwMode="auto">
          <a:xfrm>
            <a:off x="7740650" y="3789363"/>
            <a:ext cx="1223963" cy="151288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chemeClr val="accent1"/>
                </a:solidFill>
                <a:latin typeface="Arial" pitchFamily="34" charset="0"/>
              </a:rPr>
              <a:t>Successor X Ref</a:t>
            </a:r>
          </a:p>
          <a:p>
            <a:pPr algn="l"/>
            <a:endParaRPr lang="en-GB" sz="400" b="1" u="sng">
              <a:solidFill>
                <a:schemeClr val="accent1"/>
              </a:solidFill>
              <a:latin typeface="Arial" pitchFamily="34" charset="0"/>
            </a:endParaRPr>
          </a:p>
          <a:p>
            <a:pPr algn="l"/>
            <a:r>
              <a:rPr lang="en-GB" sz="800" b="1">
                <a:solidFill>
                  <a:schemeClr val="accent1"/>
                </a:solidFill>
                <a:latin typeface="Arial" pitchFamily="34" charset="0"/>
              </a:rPr>
              <a:t>RECORD_IDENTIFIER</a:t>
            </a:r>
          </a:p>
          <a:p>
            <a:pPr algn="l"/>
            <a:r>
              <a:rPr lang="en-GB" sz="800" b="1">
                <a:solidFill>
                  <a:schemeClr val="accent1"/>
                </a:solidFill>
                <a:latin typeface="Arial" pitchFamily="34" charset="0"/>
              </a:rPr>
              <a:t>CHANGE_TYPE</a:t>
            </a:r>
          </a:p>
          <a:p>
            <a:pPr algn="l"/>
            <a:r>
              <a:rPr lang="en-GB" sz="800" b="1">
                <a:solidFill>
                  <a:schemeClr val="accent1"/>
                </a:solidFill>
                <a:latin typeface="Arial" pitchFamily="34" charset="0"/>
              </a:rPr>
              <a:t>PRO_ORDER</a:t>
            </a:r>
          </a:p>
          <a:p>
            <a:pPr algn="l"/>
            <a:r>
              <a:rPr lang="en-GB" sz="800" b="1">
                <a:solidFill>
                  <a:schemeClr val="accent1"/>
                </a:solidFill>
                <a:latin typeface="Arial" pitchFamily="34" charset="0"/>
              </a:rPr>
              <a:t>UPRN</a:t>
            </a:r>
          </a:p>
          <a:p>
            <a:pPr algn="l"/>
            <a:r>
              <a:rPr lang="en-GB" sz="800" b="1">
                <a:solidFill>
                  <a:schemeClr val="accent1"/>
                </a:solidFill>
                <a:latin typeface="Arial" pitchFamily="34" charset="0"/>
              </a:rPr>
              <a:t>SUCC_KEY</a:t>
            </a:r>
          </a:p>
          <a:p>
            <a:pPr algn="l"/>
            <a:r>
              <a:rPr lang="en-GB" sz="800" b="1">
                <a:solidFill>
                  <a:schemeClr val="accent1"/>
                </a:solidFill>
                <a:latin typeface="Arial" pitchFamily="34" charset="0"/>
              </a:rPr>
              <a:t>START_DATE</a:t>
            </a:r>
          </a:p>
          <a:p>
            <a:pPr algn="l"/>
            <a:r>
              <a:rPr lang="en-GB" sz="800" b="1">
                <a:solidFill>
                  <a:schemeClr val="accent1"/>
                </a:solidFill>
                <a:latin typeface="Arial" pitchFamily="34" charset="0"/>
              </a:rPr>
              <a:t>END_DATE</a:t>
            </a:r>
          </a:p>
          <a:p>
            <a:pPr algn="l"/>
            <a:r>
              <a:rPr lang="en-GB" sz="800" b="1">
                <a:solidFill>
                  <a:schemeClr val="accent1"/>
                </a:solidFill>
                <a:latin typeface="Arial" pitchFamily="34" charset="0"/>
              </a:rPr>
              <a:t>LAST_UPDATE_DATE</a:t>
            </a:r>
          </a:p>
          <a:p>
            <a:pPr algn="l"/>
            <a:r>
              <a:rPr lang="en-GB" sz="800" b="1">
                <a:solidFill>
                  <a:schemeClr val="accent1"/>
                </a:solidFill>
                <a:latin typeface="Arial" pitchFamily="34" charset="0"/>
              </a:rPr>
              <a:t>ENTRY_DATE</a:t>
            </a:r>
          </a:p>
          <a:p>
            <a:pPr algn="l"/>
            <a:r>
              <a:rPr lang="en-GB" sz="800" b="1">
                <a:solidFill>
                  <a:schemeClr val="accent1"/>
                </a:solidFill>
                <a:latin typeface="Arial" pitchFamily="34" charset="0"/>
              </a:rPr>
              <a:t>SUCCESSOR</a:t>
            </a:r>
          </a:p>
        </p:txBody>
      </p:sp>
      <p:sp>
        <p:nvSpPr>
          <p:cNvPr id="69641" name="Rectangle 9"/>
          <p:cNvSpPr>
            <a:spLocks noChangeArrowheads="1"/>
          </p:cNvSpPr>
          <p:nvPr/>
        </p:nvSpPr>
        <p:spPr bwMode="auto">
          <a:xfrm>
            <a:off x="2771775" y="3644900"/>
            <a:ext cx="1512888" cy="17287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chemeClr val="accent1"/>
                </a:solidFill>
                <a:latin typeface="Arial" pitchFamily="34" charset="0"/>
              </a:rPr>
              <a:t>Classification</a:t>
            </a:r>
          </a:p>
          <a:p>
            <a:pPr algn="l"/>
            <a:endParaRPr lang="en-GB" sz="400" b="1" u="sng">
              <a:solidFill>
                <a:schemeClr val="accent1"/>
              </a:solidFill>
              <a:latin typeface="Arial" pitchFamily="34" charset="0"/>
            </a:endParaRPr>
          </a:p>
          <a:p>
            <a:pPr algn="l"/>
            <a:r>
              <a:rPr lang="en-GB" sz="800" b="1">
                <a:solidFill>
                  <a:schemeClr val="accent1"/>
                </a:solidFill>
                <a:latin typeface="Arial" pitchFamily="34" charset="0"/>
              </a:rPr>
              <a:t>RECORD_IDENTIFIER</a:t>
            </a:r>
          </a:p>
          <a:p>
            <a:pPr algn="l"/>
            <a:r>
              <a:rPr lang="en-GB" sz="800" b="1">
                <a:solidFill>
                  <a:schemeClr val="accent1"/>
                </a:solidFill>
                <a:latin typeface="Arial" pitchFamily="34" charset="0"/>
              </a:rPr>
              <a:t>CHANGE_TYPE</a:t>
            </a:r>
          </a:p>
          <a:p>
            <a:pPr algn="l"/>
            <a:r>
              <a:rPr lang="en-GB" sz="800" b="1">
                <a:solidFill>
                  <a:schemeClr val="accent1"/>
                </a:solidFill>
                <a:latin typeface="Arial" pitchFamily="34" charset="0"/>
              </a:rPr>
              <a:t>PRO_ORDER</a:t>
            </a:r>
          </a:p>
          <a:p>
            <a:pPr algn="l"/>
            <a:r>
              <a:rPr lang="en-GB" sz="800" b="1">
                <a:solidFill>
                  <a:schemeClr val="accent1"/>
                </a:solidFill>
                <a:latin typeface="Arial" pitchFamily="34" charset="0"/>
              </a:rPr>
              <a:t>UPRN</a:t>
            </a:r>
          </a:p>
          <a:p>
            <a:pPr algn="l"/>
            <a:r>
              <a:rPr lang="en-GB" sz="800" b="1">
                <a:solidFill>
                  <a:schemeClr val="accent1"/>
                </a:solidFill>
                <a:latin typeface="Arial" pitchFamily="34" charset="0"/>
              </a:rPr>
              <a:t>CLASS_KEY</a:t>
            </a:r>
          </a:p>
          <a:p>
            <a:pPr algn="l"/>
            <a:r>
              <a:rPr lang="en-GB" sz="800" b="1">
                <a:solidFill>
                  <a:srgbClr val="FF00FF"/>
                </a:solidFill>
                <a:latin typeface="Arial" pitchFamily="34" charset="0"/>
              </a:rPr>
              <a:t>CLASSIFICATION_CODE</a:t>
            </a:r>
          </a:p>
          <a:p>
            <a:pPr algn="l"/>
            <a:r>
              <a:rPr lang="en-GB" sz="800" b="1">
                <a:solidFill>
                  <a:schemeClr val="accent1"/>
                </a:solidFill>
                <a:latin typeface="Arial" pitchFamily="34" charset="0"/>
              </a:rPr>
              <a:t>CLASS_SCHEME</a:t>
            </a:r>
          </a:p>
          <a:p>
            <a:pPr algn="l"/>
            <a:r>
              <a:rPr lang="en-GB" sz="800" b="1">
                <a:solidFill>
                  <a:schemeClr val="accent1"/>
                </a:solidFill>
                <a:latin typeface="Arial" pitchFamily="34" charset="0"/>
              </a:rPr>
              <a:t>SCHEME_VERSION</a:t>
            </a:r>
          </a:p>
          <a:p>
            <a:pPr algn="l"/>
            <a:r>
              <a:rPr lang="en-GB" sz="800" b="1">
                <a:solidFill>
                  <a:schemeClr val="accent1"/>
                </a:solidFill>
                <a:latin typeface="Arial" pitchFamily="34" charset="0"/>
              </a:rPr>
              <a:t>START_DATE</a:t>
            </a:r>
          </a:p>
          <a:p>
            <a:pPr algn="l"/>
            <a:r>
              <a:rPr lang="en-GB" sz="800" b="1">
                <a:solidFill>
                  <a:schemeClr val="accent1"/>
                </a:solidFill>
                <a:latin typeface="Arial" pitchFamily="34" charset="0"/>
              </a:rPr>
              <a:t>END_DATE</a:t>
            </a:r>
          </a:p>
          <a:p>
            <a:pPr algn="l"/>
            <a:r>
              <a:rPr lang="en-GB" sz="800" b="1">
                <a:solidFill>
                  <a:schemeClr val="accent1"/>
                </a:solidFill>
                <a:latin typeface="Arial" pitchFamily="34" charset="0"/>
              </a:rPr>
              <a:t>LAST_UPDATE_DATE</a:t>
            </a:r>
          </a:p>
          <a:p>
            <a:pPr algn="l"/>
            <a:r>
              <a:rPr lang="en-GB" sz="800" b="1">
                <a:solidFill>
                  <a:schemeClr val="accent1"/>
                </a:solidFill>
                <a:latin typeface="Arial" pitchFamily="34" charset="0"/>
              </a:rPr>
              <a:t>ENTRY_DATE</a:t>
            </a:r>
          </a:p>
        </p:txBody>
      </p:sp>
      <p:sp>
        <p:nvSpPr>
          <p:cNvPr id="69642" name="Rectangle 10"/>
          <p:cNvSpPr>
            <a:spLocks noChangeArrowheads="1"/>
          </p:cNvSpPr>
          <p:nvPr/>
        </p:nvSpPr>
        <p:spPr bwMode="auto">
          <a:xfrm>
            <a:off x="6084888" y="981075"/>
            <a:ext cx="1511300" cy="2736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chemeClr val="accent1"/>
                </a:solidFill>
                <a:latin typeface="Arial" pitchFamily="34" charset="0"/>
              </a:rPr>
              <a:t>Street</a:t>
            </a:r>
          </a:p>
          <a:p>
            <a:pPr algn="l"/>
            <a:endParaRPr lang="en-GB" sz="400" b="1" u="sng" dirty="0">
              <a:solidFill>
                <a:schemeClr val="accent1"/>
              </a:solidFill>
              <a:latin typeface="Arial" pitchFamily="34" charset="0"/>
            </a:endParaRPr>
          </a:p>
          <a:p>
            <a:pPr algn="l"/>
            <a:r>
              <a:rPr lang="en-GB" sz="800" b="1" dirty="0">
                <a:solidFill>
                  <a:schemeClr val="accent1"/>
                </a:solidFill>
                <a:latin typeface="Arial" pitchFamily="34" charset="0"/>
              </a:rPr>
              <a:t>RECORD_IDENTIFIER</a:t>
            </a:r>
          </a:p>
          <a:p>
            <a:pPr algn="l"/>
            <a:r>
              <a:rPr lang="en-GB" sz="800" b="1" dirty="0">
                <a:solidFill>
                  <a:schemeClr val="accent1"/>
                </a:solidFill>
                <a:latin typeface="Arial" pitchFamily="34" charset="0"/>
              </a:rPr>
              <a:t>CHANGE_TYPE</a:t>
            </a:r>
          </a:p>
          <a:p>
            <a:pPr algn="l"/>
            <a:r>
              <a:rPr lang="en-GB" sz="800" b="1" dirty="0">
                <a:solidFill>
                  <a:schemeClr val="accent1"/>
                </a:solidFill>
                <a:latin typeface="Arial" pitchFamily="34" charset="0"/>
              </a:rPr>
              <a:t>PRO_ORDER</a:t>
            </a:r>
          </a:p>
          <a:p>
            <a:pPr algn="l"/>
            <a:r>
              <a:rPr lang="en-GB" sz="800" b="1" dirty="0">
                <a:solidFill>
                  <a:schemeClr val="accent1"/>
                </a:solidFill>
                <a:latin typeface="Arial" pitchFamily="34" charset="0"/>
              </a:rPr>
              <a:t>USRN</a:t>
            </a:r>
          </a:p>
          <a:p>
            <a:pPr algn="l"/>
            <a:r>
              <a:rPr lang="en-GB" sz="800" b="1" dirty="0">
                <a:latin typeface="Arial" pitchFamily="34" charset="0"/>
              </a:rPr>
              <a:t>RECORD_TYPE</a:t>
            </a:r>
          </a:p>
          <a:p>
            <a:pPr algn="l"/>
            <a:r>
              <a:rPr lang="en-GB" sz="800" b="1" dirty="0">
                <a:solidFill>
                  <a:schemeClr val="accent1"/>
                </a:solidFill>
                <a:latin typeface="Arial" pitchFamily="34" charset="0"/>
              </a:rPr>
              <a:t>SWA_ORG_REF_NAMING</a:t>
            </a:r>
          </a:p>
          <a:p>
            <a:pPr algn="l"/>
            <a:r>
              <a:rPr lang="en-GB" sz="800" b="1" dirty="0">
                <a:solidFill>
                  <a:schemeClr val="accent1"/>
                </a:solidFill>
                <a:latin typeface="Arial" pitchFamily="34" charset="0"/>
              </a:rPr>
              <a:t>STATE</a:t>
            </a:r>
          </a:p>
          <a:p>
            <a:pPr algn="l"/>
            <a:r>
              <a:rPr lang="en-GB" sz="800" b="1" dirty="0">
                <a:solidFill>
                  <a:schemeClr val="accent1"/>
                </a:solidFill>
                <a:latin typeface="Arial" pitchFamily="34" charset="0"/>
              </a:rPr>
              <a:t>STATE_DATE</a:t>
            </a:r>
          </a:p>
          <a:p>
            <a:pPr algn="l"/>
            <a:r>
              <a:rPr lang="en-GB" sz="800" b="1" dirty="0">
                <a:solidFill>
                  <a:schemeClr val="accent1"/>
                </a:solidFill>
                <a:latin typeface="Arial" pitchFamily="34" charset="0"/>
              </a:rPr>
              <a:t>STREET_SURFACE</a:t>
            </a:r>
          </a:p>
          <a:p>
            <a:pPr algn="l"/>
            <a:r>
              <a:rPr lang="en-GB" sz="800" b="1" dirty="0">
                <a:solidFill>
                  <a:schemeClr val="accent1"/>
                </a:solidFill>
                <a:latin typeface="Arial" pitchFamily="34" charset="0"/>
              </a:rPr>
              <a:t>STREET_CLASSIFICATION</a:t>
            </a:r>
          </a:p>
          <a:p>
            <a:pPr algn="l"/>
            <a:r>
              <a:rPr lang="en-GB" sz="800" b="1" dirty="0">
                <a:solidFill>
                  <a:schemeClr val="accent1"/>
                </a:solidFill>
                <a:latin typeface="Arial" pitchFamily="34" charset="0"/>
              </a:rPr>
              <a:t>VERSION</a:t>
            </a:r>
          </a:p>
          <a:p>
            <a:pPr algn="l"/>
            <a:r>
              <a:rPr lang="en-GB" sz="800" b="1" dirty="0">
                <a:solidFill>
                  <a:schemeClr val="accent1"/>
                </a:solidFill>
                <a:latin typeface="Arial" pitchFamily="34" charset="0"/>
              </a:rPr>
              <a:t>STREET_START_DATE</a:t>
            </a:r>
          </a:p>
          <a:p>
            <a:pPr algn="l"/>
            <a:r>
              <a:rPr lang="en-GB" sz="800" b="1" dirty="0">
                <a:solidFill>
                  <a:schemeClr val="accent1"/>
                </a:solidFill>
                <a:latin typeface="Arial" pitchFamily="34" charset="0"/>
              </a:rPr>
              <a:t>STREET_END_DATE</a:t>
            </a:r>
          </a:p>
          <a:p>
            <a:pPr algn="l"/>
            <a:r>
              <a:rPr lang="en-GB" sz="800" b="1" dirty="0">
                <a:solidFill>
                  <a:schemeClr val="accent1"/>
                </a:solidFill>
                <a:latin typeface="Arial" pitchFamily="34" charset="0"/>
              </a:rPr>
              <a:t>LAST_UPDATE_DATE</a:t>
            </a:r>
          </a:p>
          <a:p>
            <a:pPr algn="l"/>
            <a:r>
              <a:rPr lang="en-GB" sz="800" b="1" dirty="0">
                <a:solidFill>
                  <a:schemeClr val="accent1"/>
                </a:solidFill>
                <a:latin typeface="Arial" pitchFamily="34" charset="0"/>
              </a:rPr>
              <a:t>RECORD_ENTRY_DATE</a:t>
            </a:r>
          </a:p>
          <a:p>
            <a:pPr algn="l"/>
            <a:r>
              <a:rPr lang="en-GB" sz="800" b="1" dirty="0">
                <a:solidFill>
                  <a:schemeClr val="accent1"/>
                </a:solidFill>
                <a:latin typeface="Arial" pitchFamily="34" charset="0"/>
              </a:rPr>
              <a:t>STREET_START_X</a:t>
            </a:r>
          </a:p>
          <a:p>
            <a:pPr algn="l"/>
            <a:r>
              <a:rPr lang="en-GB" sz="800" b="1" dirty="0">
                <a:solidFill>
                  <a:schemeClr val="accent1"/>
                </a:solidFill>
                <a:latin typeface="Arial" pitchFamily="34" charset="0"/>
              </a:rPr>
              <a:t>STREET_START_Y</a:t>
            </a:r>
          </a:p>
          <a:p>
            <a:pPr algn="l"/>
            <a:r>
              <a:rPr lang="en-GB" sz="800" b="1" dirty="0">
                <a:solidFill>
                  <a:schemeClr val="accent1"/>
                </a:solidFill>
                <a:latin typeface="Arial" pitchFamily="34" charset="0"/>
              </a:rPr>
              <a:t>STREET_END_X</a:t>
            </a:r>
          </a:p>
          <a:p>
            <a:pPr algn="l"/>
            <a:r>
              <a:rPr lang="en-GB" sz="800" b="1" dirty="0">
                <a:solidFill>
                  <a:schemeClr val="accent1"/>
                </a:solidFill>
                <a:latin typeface="Arial" pitchFamily="34" charset="0"/>
              </a:rPr>
              <a:t>STREET_END_Y</a:t>
            </a:r>
          </a:p>
          <a:p>
            <a:pPr algn="l"/>
            <a:r>
              <a:rPr lang="en-GB" sz="800" b="1" dirty="0">
                <a:solidFill>
                  <a:schemeClr val="accent1"/>
                </a:solidFill>
                <a:latin typeface="Arial" pitchFamily="34" charset="0"/>
              </a:rPr>
              <a:t>STREET_TOLERANCE</a:t>
            </a:r>
          </a:p>
        </p:txBody>
      </p:sp>
      <p:sp>
        <p:nvSpPr>
          <p:cNvPr id="69643" name="Rectangle 11"/>
          <p:cNvSpPr>
            <a:spLocks noChangeArrowheads="1"/>
          </p:cNvSpPr>
          <p:nvPr/>
        </p:nvSpPr>
        <p:spPr bwMode="auto">
          <a:xfrm>
            <a:off x="6084888" y="3789363"/>
            <a:ext cx="1512887"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chemeClr val="accent1"/>
                </a:solidFill>
                <a:latin typeface="Arial" pitchFamily="34" charset="0"/>
              </a:rPr>
              <a:t>Street Descriptor</a:t>
            </a:r>
          </a:p>
          <a:p>
            <a:pPr algn="l"/>
            <a:endParaRPr lang="en-GB" sz="400" b="1" u="sng" dirty="0">
              <a:solidFill>
                <a:schemeClr val="accent1"/>
              </a:solidFill>
              <a:latin typeface="Arial" pitchFamily="34" charset="0"/>
            </a:endParaRPr>
          </a:p>
          <a:p>
            <a:pPr algn="l"/>
            <a:r>
              <a:rPr lang="en-GB" sz="800" b="1" dirty="0">
                <a:solidFill>
                  <a:schemeClr val="accent1"/>
                </a:solidFill>
                <a:latin typeface="Arial" pitchFamily="34" charset="0"/>
              </a:rPr>
              <a:t>RECORD_IDENTIFIER</a:t>
            </a:r>
          </a:p>
          <a:p>
            <a:pPr algn="l"/>
            <a:r>
              <a:rPr lang="en-GB" sz="800" b="1" dirty="0">
                <a:solidFill>
                  <a:schemeClr val="accent1"/>
                </a:solidFill>
                <a:latin typeface="Arial" pitchFamily="34" charset="0"/>
              </a:rPr>
              <a:t>CHANGE_TYPE</a:t>
            </a:r>
          </a:p>
          <a:p>
            <a:pPr algn="l"/>
            <a:r>
              <a:rPr lang="en-GB" sz="800" b="1" dirty="0">
                <a:solidFill>
                  <a:schemeClr val="accent1"/>
                </a:solidFill>
                <a:latin typeface="Arial" pitchFamily="34" charset="0"/>
              </a:rPr>
              <a:t>PRO_ORDER</a:t>
            </a:r>
          </a:p>
          <a:p>
            <a:pPr algn="l"/>
            <a:r>
              <a:rPr lang="en-GB" sz="800" b="1" dirty="0">
                <a:solidFill>
                  <a:schemeClr val="accent1"/>
                </a:solidFill>
                <a:latin typeface="Arial" pitchFamily="34" charset="0"/>
              </a:rPr>
              <a:t>USRN</a:t>
            </a:r>
          </a:p>
          <a:p>
            <a:pPr algn="l"/>
            <a:r>
              <a:rPr lang="en-GB" sz="800" b="1" dirty="0">
                <a:solidFill>
                  <a:schemeClr val="folHlink"/>
                </a:solidFill>
                <a:latin typeface="Arial" pitchFamily="34" charset="0"/>
              </a:rPr>
              <a:t>STREET_DESCRIPTION</a:t>
            </a:r>
          </a:p>
          <a:p>
            <a:pPr algn="l"/>
            <a:r>
              <a:rPr lang="en-GB" sz="800" b="1" dirty="0">
                <a:solidFill>
                  <a:schemeClr val="folHlink"/>
                </a:solidFill>
                <a:latin typeface="Arial" pitchFamily="34" charset="0"/>
              </a:rPr>
              <a:t>LOCALITY_NAME</a:t>
            </a:r>
          </a:p>
          <a:p>
            <a:pPr algn="l"/>
            <a:r>
              <a:rPr lang="en-GB" sz="800" b="1" dirty="0">
                <a:solidFill>
                  <a:schemeClr val="folHlink"/>
                </a:solidFill>
                <a:latin typeface="Arial" pitchFamily="34" charset="0"/>
              </a:rPr>
              <a:t>TOWN_NAME</a:t>
            </a:r>
          </a:p>
          <a:p>
            <a:pPr algn="l"/>
            <a:r>
              <a:rPr lang="en-GB" sz="800" b="1" dirty="0" smtClean="0">
                <a:solidFill>
                  <a:schemeClr val="accent1"/>
                </a:solidFill>
                <a:latin typeface="Arial" pitchFamily="34" charset="0"/>
              </a:rPr>
              <a:t>ADMINISTRATIVE_AREA</a:t>
            </a:r>
            <a:endParaRPr lang="en-GB" sz="800" b="1" dirty="0">
              <a:solidFill>
                <a:schemeClr val="accent1"/>
              </a:solidFill>
              <a:latin typeface="Arial" pitchFamily="34" charset="0"/>
            </a:endParaRPr>
          </a:p>
          <a:p>
            <a:pPr algn="l"/>
            <a:r>
              <a:rPr lang="en-GB" sz="800" b="1" dirty="0">
                <a:latin typeface="Arial" pitchFamily="34" charset="0"/>
              </a:rPr>
              <a:t>LANGUAGE</a:t>
            </a:r>
          </a:p>
        </p:txBody>
      </p:sp>
      <p:graphicFrame>
        <p:nvGraphicFramePr>
          <p:cNvPr id="69788" name="Group 156"/>
          <p:cNvGraphicFramePr>
            <a:graphicFrameLocks noGrp="1"/>
          </p:cNvGraphicFramePr>
          <p:nvPr>
            <p:extLst>
              <p:ext uri="{D42A27DB-BD31-4B8C-83A1-F6EECF244321}">
                <p14:modId xmlns:p14="http://schemas.microsoft.com/office/powerpoint/2010/main" val="2616272690"/>
              </p:ext>
            </p:extLst>
          </p:nvPr>
        </p:nvGraphicFramePr>
        <p:xfrm>
          <a:off x="395536" y="5517231"/>
          <a:ext cx="2448818" cy="609600"/>
        </p:xfrm>
        <a:graphic>
          <a:graphicData uri="http://schemas.openxmlformats.org/drawingml/2006/table">
            <a:tbl>
              <a:tblPr/>
              <a:tblGrid>
                <a:gridCol w="360040"/>
                <a:gridCol w="2088778"/>
              </a:tblGrid>
              <a:tr h="304466">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endParaRPr kumimoji="0" lang="en-US" sz="14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r>
                        <a:rPr kumimoji="0" lang="en-GB" sz="1400" b="0" i="0" u="none" strike="noStrike" cap="none" normalizeH="0" baseline="0" dirty="0" smtClean="0">
                          <a:ln>
                            <a:noFill/>
                          </a:ln>
                          <a:solidFill>
                            <a:schemeClr val="tx1"/>
                          </a:solidFill>
                          <a:effectLst/>
                          <a:latin typeface="Arial" pitchFamily="34" charset="0"/>
                        </a:rPr>
                        <a:t>Geographic 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466">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r>
                        <a:rPr kumimoji="0" lang="en-GB" sz="1400" b="0" i="0" u="none" strike="noStrike" cap="none" normalizeH="0" baseline="0" dirty="0" smtClean="0">
                          <a:ln>
                            <a:noFill/>
                          </a:ln>
                          <a:solidFill>
                            <a:schemeClr val="tx1"/>
                          </a:solidFill>
                          <a:effectLst/>
                          <a:latin typeface="Arial" pitchFamily="34" charset="0"/>
                        </a:rPr>
                        <a:t>Delivery Point 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789" name="Group 157"/>
          <p:cNvGraphicFramePr>
            <a:graphicFrameLocks noGrp="1"/>
          </p:cNvGraphicFramePr>
          <p:nvPr>
            <p:extLst>
              <p:ext uri="{D42A27DB-BD31-4B8C-83A1-F6EECF244321}">
                <p14:modId xmlns:p14="http://schemas.microsoft.com/office/powerpoint/2010/main" val="3858204330"/>
              </p:ext>
            </p:extLst>
          </p:nvPr>
        </p:nvGraphicFramePr>
        <p:xfrm>
          <a:off x="3274615" y="5516563"/>
          <a:ext cx="2449513" cy="609600"/>
        </p:xfrm>
        <a:graphic>
          <a:graphicData uri="http://schemas.openxmlformats.org/drawingml/2006/table">
            <a:tbl>
              <a:tblPr/>
              <a:tblGrid>
                <a:gridCol w="360363"/>
                <a:gridCol w="2089150"/>
              </a:tblGrid>
              <a:tr h="204788">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endParaRPr kumimoji="0" lang="en-US" sz="14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r>
                        <a:rPr kumimoji="0" lang="en-GB" sz="1400" b="0" i="0" u="none" strike="noStrike" cap="none" normalizeH="0" baseline="0" dirty="0" smtClean="0">
                          <a:ln>
                            <a:noFill/>
                          </a:ln>
                          <a:solidFill>
                            <a:schemeClr val="tx1"/>
                          </a:solidFill>
                          <a:effectLst/>
                          <a:latin typeface="Arial" pitchFamily="34" charset="0"/>
                        </a:rPr>
                        <a:t>Organisation names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FF"/>
                    </a:solidFill>
                  </a:tcPr>
                </a:tc>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r>
                        <a:rPr kumimoji="0" lang="en-GB" sz="1400" b="0" i="0" u="none" strike="noStrike" cap="none" normalizeH="0" baseline="0" dirty="0" smtClean="0">
                          <a:ln>
                            <a:noFill/>
                          </a:ln>
                          <a:solidFill>
                            <a:schemeClr val="tx1"/>
                          </a:solidFill>
                          <a:effectLst/>
                          <a:latin typeface="Arial" pitchFamily="34" charset="0"/>
                        </a:rPr>
                        <a:t>BLPU classification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793" name="Group 161"/>
          <p:cNvGraphicFramePr>
            <a:graphicFrameLocks noGrp="1"/>
          </p:cNvGraphicFramePr>
          <p:nvPr>
            <p:extLst>
              <p:ext uri="{D42A27DB-BD31-4B8C-83A1-F6EECF244321}">
                <p14:modId xmlns:p14="http://schemas.microsoft.com/office/powerpoint/2010/main" val="3461382650"/>
              </p:ext>
            </p:extLst>
          </p:nvPr>
        </p:nvGraphicFramePr>
        <p:xfrm>
          <a:off x="6156176" y="5516563"/>
          <a:ext cx="2448272" cy="609600"/>
        </p:xfrm>
        <a:graphic>
          <a:graphicData uri="http://schemas.openxmlformats.org/drawingml/2006/table">
            <a:tbl>
              <a:tblPr/>
              <a:tblGrid>
                <a:gridCol w="360363"/>
                <a:gridCol w="2087909"/>
              </a:tblGrid>
              <a:tr h="204788">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endParaRPr kumimoji="0" lang="en-US" sz="14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r>
                        <a:rPr kumimoji="0" lang="en-GB" sz="1400" b="0" i="0" u="none" strike="noStrike" cap="none" normalizeH="0" baseline="0" dirty="0" smtClean="0">
                          <a:ln>
                            <a:noFill/>
                          </a:ln>
                          <a:solidFill>
                            <a:schemeClr val="tx1"/>
                          </a:solidFill>
                          <a:effectLst/>
                          <a:latin typeface="Arial" pitchFamily="34" charset="0"/>
                        </a:rPr>
                        <a:t>Address 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30000"/>
                        </a:spcBef>
                        <a:spcAft>
                          <a:spcPct val="0"/>
                        </a:spcAft>
                        <a:buClr>
                          <a:schemeClr val="tx1"/>
                        </a:buClr>
                        <a:buSzTx/>
                        <a:buFontTx/>
                        <a:buNone/>
                        <a:tabLst/>
                      </a:pPr>
                      <a:r>
                        <a:rPr kumimoji="0" lang="en-GB" sz="1400" b="0" i="0" u="none" strike="noStrike" cap="none" normalizeH="0" baseline="0" dirty="0" smtClean="0">
                          <a:ln>
                            <a:noFill/>
                          </a:ln>
                          <a:solidFill>
                            <a:schemeClr val="tx1"/>
                          </a:solidFill>
                          <a:effectLst/>
                          <a:latin typeface="Arial" pitchFamily="34" charset="0"/>
                        </a:rPr>
                        <a:t>Critical filters</a:t>
                      </a:r>
                      <a:r>
                        <a:rPr kumimoji="0" lang="en-GB" sz="1400" b="1" i="0" u="none" strike="noStrike" cap="none" normalizeH="0" baseline="0" dirty="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794" name="Rectangle 162"/>
          <p:cNvSpPr>
            <a:spLocks noChangeArrowheads="1"/>
          </p:cNvSpPr>
          <p:nvPr/>
        </p:nvSpPr>
        <p:spPr bwMode="auto">
          <a:xfrm>
            <a:off x="179388" y="188913"/>
            <a:ext cx="7362825" cy="576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GB" sz="2800" dirty="0">
                <a:solidFill>
                  <a:srgbClr val="669999"/>
                </a:solidFill>
                <a:latin typeface="Arial" pitchFamily="34" charset="0"/>
              </a:rPr>
              <a:t>AddressBase Premium </a:t>
            </a:r>
            <a:r>
              <a:rPr lang="en-GB" sz="2800" dirty="0" smtClean="0">
                <a:solidFill>
                  <a:srgbClr val="669999"/>
                </a:solidFill>
                <a:latin typeface="Arial" pitchFamily="34" charset="0"/>
              </a:rPr>
              <a:t>- </a:t>
            </a:r>
            <a:r>
              <a:rPr lang="en-GB" sz="2800" dirty="0" smtClean="0">
                <a:solidFill>
                  <a:srgbClr val="FF0000"/>
                </a:solidFill>
                <a:latin typeface="Arial" pitchFamily="34" charset="0"/>
              </a:rPr>
              <a:t>Key attributes</a:t>
            </a:r>
            <a:endParaRPr lang="en-GB" sz="2800" dirty="0">
              <a:solidFill>
                <a:srgbClr val="FF0000"/>
              </a:solidFill>
              <a:latin typeface="Arial" pitchFamily="34" charset="0"/>
            </a:endParaRPr>
          </a:p>
        </p:txBody>
      </p:sp>
    </p:spTree>
    <p:extLst>
      <p:ext uri="{BB962C8B-B14F-4D97-AF65-F5344CB8AC3E}">
        <p14:creationId xmlns:p14="http://schemas.microsoft.com/office/powerpoint/2010/main" val="408619905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79488" y="2133600"/>
            <a:ext cx="7486650" cy="1511424"/>
          </a:xfrm>
        </p:spPr>
        <p:txBody>
          <a:bodyPr/>
          <a:lstStyle/>
          <a:p>
            <a:r>
              <a:rPr lang="en-GB" dirty="0" smtClean="0"/>
              <a:t>Implementing AddressBase Premium</a:t>
            </a:r>
          </a:p>
        </p:txBody>
      </p:sp>
    </p:spTree>
    <p:extLst>
      <p:ext uri="{BB962C8B-B14F-4D97-AF65-F5344CB8AC3E}">
        <p14:creationId xmlns:p14="http://schemas.microsoft.com/office/powerpoint/2010/main" val="20738570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data has arrived now what do I do?!</a:t>
            </a:r>
            <a:endParaRPr lang="en-GB" dirty="0"/>
          </a:p>
        </p:txBody>
      </p:sp>
      <p:sp>
        <p:nvSpPr>
          <p:cNvPr id="3" name="Content Placeholder 2"/>
          <p:cNvSpPr>
            <a:spLocks noGrp="1"/>
          </p:cNvSpPr>
          <p:nvPr>
            <p:ph idx="1"/>
          </p:nvPr>
        </p:nvSpPr>
        <p:spPr>
          <a:xfrm>
            <a:off x="3686230" y="1196752"/>
            <a:ext cx="4847302" cy="4968551"/>
          </a:xfrm>
        </p:spPr>
        <p:txBody>
          <a:bodyPr/>
          <a:lstStyle/>
          <a:p>
            <a:r>
              <a:rPr lang="en-GB" dirty="0" smtClean="0"/>
              <a:t>In the main part the Getting Started Guide will walk users through how to load the products into some commonly used applications</a:t>
            </a:r>
            <a:endParaRPr lang="en-GB" dirty="0"/>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0312" t="31732" r="17057" b="4237"/>
          <a:stretch/>
        </p:blipFill>
        <p:spPr bwMode="auto">
          <a:xfrm>
            <a:off x="3720976" y="2763497"/>
            <a:ext cx="4812556" cy="340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352352"/>
            <a:ext cx="2437550" cy="481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352352"/>
            <a:ext cx="2437550" cy="481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l="7293" t="58790" r="63411" b="13463"/>
          <a:stretch/>
        </p:blipFill>
        <p:spPr bwMode="auto">
          <a:xfrm>
            <a:off x="5676032" y="4178300"/>
            <a:ext cx="2712392" cy="1914996"/>
          </a:xfrm>
          <a:prstGeom prst="rect">
            <a:avLst/>
          </a:prstGeom>
          <a:noFill/>
          <a:ln w="508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3779912" y="4581128"/>
            <a:ext cx="1080120" cy="792088"/>
          </a:xfrm>
          <a:prstGeom prst="rect">
            <a:avLst/>
          </a:prstGeom>
          <a:noFill/>
          <a:ln w="50800" cmpd="sng">
            <a:solidFill>
              <a:srgbClr val="FF00FF"/>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cxnSp>
        <p:nvCxnSpPr>
          <p:cNvPr id="6" name="Straight Connector 5"/>
          <p:cNvCxnSpPr/>
          <p:nvPr/>
        </p:nvCxnSpPr>
        <p:spPr bwMode="auto">
          <a:xfrm flipV="1">
            <a:off x="4860032" y="4178300"/>
            <a:ext cx="816000" cy="402828"/>
          </a:xfrm>
          <a:prstGeom prst="line">
            <a:avLst/>
          </a:prstGeom>
          <a:solidFill>
            <a:srgbClr val="FF0099"/>
          </a:solidFill>
          <a:ln w="38100" cap="flat" cmpd="sng" algn="ctr">
            <a:solidFill>
              <a:srgbClr val="FF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4860032" y="5373216"/>
            <a:ext cx="816000" cy="720080"/>
          </a:xfrm>
          <a:prstGeom prst="line">
            <a:avLst/>
          </a:prstGeom>
          <a:solidFill>
            <a:srgbClr val="FF0099"/>
          </a:solidFill>
          <a:ln w="38100" cap="flat" cmpd="sng" algn="ctr">
            <a:solidFill>
              <a:srgbClr val="FF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227199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5868" y="764704"/>
            <a:ext cx="4774604" cy="5832648"/>
          </a:xfrm>
        </p:spPr>
        <p:txBody>
          <a:bodyPr/>
          <a:lstStyle/>
          <a:p>
            <a:r>
              <a:rPr lang="en-GB" dirty="0" smtClean="0"/>
              <a:t>Created to look like OS Address Point and OSMM Address Layer 2 (respectively).</a:t>
            </a:r>
          </a:p>
          <a:p>
            <a:r>
              <a:rPr lang="en-GB" dirty="0" smtClean="0"/>
              <a:t>AddressBase contains PAF depiction of addresses (where they have been matched to the LA address in the NAG hub).</a:t>
            </a:r>
          </a:p>
          <a:p>
            <a:r>
              <a:rPr lang="en-GB" dirty="0" smtClean="0"/>
              <a:t>AddressBase Plus contains the current Local Authority address and the PAF depiction of that address where it has been matched.</a:t>
            </a:r>
            <a:endParaRPr lang="en-GB" dirty="0"/>
          </a:p>
          <a:p>
            <a:r>
              <a:rPr lang="en-GB" dirty="0" smtClean="0"/>
              <a:t>Both are flat files (‘database lingo’ that basically means that complex address hierarchies are not possible).</a:t>
            </a:r>
          </a:p>
          <a:p>
            <a:r>
              <a:rPr lang="en-GB" dirty="0" smtClean="0"/>
              <a:t>Both have a simple lifecycle ( a single start, entry, update and end date for each address).</a:t>
            </a:r>
          </a:p>
          <a:p>
            <a:pPr lvl="2"/>
            <a:endParaRPr lang="en-GB"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210" t="7244" r="6739" b="5820"/>
          <a:stretch/>
        </p:blipFill>
        <p:spPr bwMode="auto">
          <a:xfrm>
            <a:off x="661700" y="1210446"/>
            <a:ext cx="1339879" cy="178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785" t="2624" r="5143" b="2186"/>
          <a:stretch/>
        </p:blipFill>
        <p:spPr bwMode="auto">
          <a:xfrm>
            <a:off x="1996643" y="1196752"/>
            <a:ext cx="1854454"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1"/>
          <p:cNvSpPr txBox="1">
            <a:spLocks noChangeArrowheads="1"/>
          </p:cNvSpPr>
          <p:nvPr/>
        </p:nvSpPr>
        <p:spPr bwMode="auto">
          <a:xfrm>
            <a:off x="179512" y="188913"/>
            <a:ext cx="7732712" cy="5404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669999"/>
                </a:solidFill>
                <a:latin typeface="+mj-lt"/>
                <a:ea typeface="+mj-ea"/>
                <a:cs typeface="+mj-cs"/>
              </a:defRPr>
            </a:lvl1pPr>
            <a:lvl2pPr algn="l" rtl="0" eaLnBrk="0" fontAlgn="base" hangingPunct="0">
              <a:spcBef>
                <a:spcPct val="0"/>
              </a:spcBef>
              <a:spcAft>
                <a:spcPct val="0"/>
              </a:spcAft>
              <a:defRPr sz="2800">
                <a:solidFill>
                  <a:srgbClr val="669999"/>
                </a:solidFill>
                <a:latin typeface="Arial" pitchFamily="34" charset="0"/>
              </a:defRPr>
            </a:lvl2pPr>
            <a:lvl3pPr algn="l" rtl="0" eaLnBrk="0" fontAlgn="base" hangingPunct="0">
              <a:spcBef>
                <a:spcPct val="0"/>
              </a:spcBef>
              <a:spcAft>
                <a:spcPct val="0"/>
              </a:spcAft>
              <a:defRPr sz="2800">
                <a:solidFill>
                  <a:srgbClr val="669999"/>
                </a:solidFill>
                <a:latin typeface="Arial" pitchFamily="34" charset="0"/>
              </a:defRPr>
            </a:lvl3pPr>
            <a:lvl4pPr algn="l" rtl="0" eaLnBrk="0" fontAlgn="base" hangingPunct="0">
              <a:spcBef>
                <a:spcPct val="0"/>
              </a:spcBef>
              <a:spcAft>
                <a:spcPct val="0"/>
              </a:spcAft>
              <a:defRPr sz="2800">
                <a:solidFill>
                  <a:srgbClr val="669999"/>
                </a:solidFill>
                <a:latin typeface="Arial" pitchFamily="34" charset="0"/>
              </a:defRPr>
            </a:lvl4pPr>
            <a:lvl5pPr algn="l" rtl="0" eaLnBrk="0" fontAlgn="base" hangingPunct="0">
              <a:spcBef>
                <a:spcPct val="0"/>
              </a:spcBef>
              <a:spcAft>
                <a:spcPct val="0"/>
              </a:spcAft>
              <a:defRPr sz="2800">
                <a:solidFill>
                  <a:srgbClr val="669999"/>
                </a:solidFill>
                <a:latin typeface="Arial" pitchFamily="34" charset="0"/>
              </a:defRPr>
            </a:lvl5pPr>
            <a:lvl6pPr marL="457200" algn="l" rtl="0" eaLnBrk="0" fontAlgn="base" hangingPunct="0">
              <a:spcBef>
                <a:spcPct val="0"/>
              </a:spcBef>
              <a:spcAft>
                <a:spcPct val="0"/>
              </a:spcAft>
              <a:defRPr sz="2800">
                <a:solidFill>
                  <a:srgbClr val="669999"/>
                </a:solidFill>
                <a:latin typeface="Arial" pitchFamily="34" charset="0"/>
              </a:defRPr>
            </a:lvl6pPr>
            <a:lvl7pPr marL="914400" algn="l" rtl="0" eaLnBrk="0" fontAlgn="base" hangingPunct="0">
              <a:spcBef>
                <a:spcPct val="0"/>
              </a:spcBef>
              <a:spcAft>
                <a:spcPct val="0"/>
              </a:spcAft>
              <a:defRPr sz="2800">
                <a:solidFill>
                  <a:srgbClr val="669999"/>
                </a:solidFill>
                <a:latin typeface="Arial" pitchFamily="34" charset="0"/>
              </a:defRPr>
            </a:lvl7pPr>
            <a:lvl8pPr marL="1371600" algn="l" rtl="0" eaLnBrk="0" fontAlgn="base" hangingPunct="0">
              <a:spcBef>
                <a:spcPct val="0"/>
              </a:spcBef>
              <a:spcAft>
                <a:spcPct val="0"/>
              </a:spcAft>
              <a:defRPr sz="2800">
                <a:solidFill>
                  <a:srgbClr val="669999"/>
                </a:solidFill>
                <a:latin typeface="Arial" pitchFamily="34" charset="0"/>
              </a:defRPr>
            </a:lvl8pPr>
            <a:lvl9pPr marL="1828800" algn="l" rtl="0" eaLnBrk="0" fontAlgn="base" hangingPunct="0">
              <a:spcBef>
                <a:spcPct val="0"/>
              </a:spcBef>
              <a:spcAft>
                <a:spcPct val="0"/>
              </a:spcAft>
              <a:defRPr sz="2800">
                <a:solidFill>
                  <a:srgbClr val="669999"/>
                </a:solidFill>
                <a:latin typeface="Arial" pitchFamily="34" charset="0"/>
              </a:defRPr>
            </a:lvl9pPr>
          </a:lstStyle>
          <a:p>
            <a:r>
              <a:rPr lang="en-GB" dirty="0"/>
              <a:t>Quick look at </a:t>
            </a:r>
            <a:r>
              <a:rPr lang="en-GB" dirty="0" smtClean="0"/>
              <a:t>the Base and Plus </a:t>
            </a:r>
            <a:r>
              <a:rPr lang="en-GB" dirty="0"/>
              <a:t>data models</a:t>
            </a:r>
            <a:endParaRPr lang="en-GB" dirty="0">
              <a:solidFill>
                <a:srgbClr val="FF0000"/>
              </a:solidFill>
            </a:endParaRPr>
          </a:p>
        </p:txBody>
      </p:sp>
      <p:sp>
        <p:nvSpPr>
          <p:cNvPr id="10" name="Rectangle 9"/>
          <p:cNvSpPr/>
          <p:nvPr/>
        </p:nvSpPr>
        <p:spPr bwMode="auto">
          <a:xfrm>
            <a:off x="661701" y="899966"/>
            <a:ext cx="1318012" cy="288032"/>
          </a:xfrm>
          <a:prstGeom prst="rect">
            <a:avLst/>
          </a:prstGeom>
          <a:solidFill>
            <a:schemeClr val="accent2"/>
          </a:solidFill>
          <a:ln>
            <a:noFill/>
          </a:ln>
          <a:effectLst/>
          <a:extLst/>
        </p:spPr>
        <p:txBody>
          <a:bodyPr vert="horz" wrap="none" lIns="91440" tIns="45720" rIns="91440" bIns="45720" numCol="1" rtlCol="0" anchor="ctr" anchorCtr="0" compatLnSpc="1">
            <a:prstTxWarp prst="textNoShape">
              <a:avLst/>
            </a:prstTxWarp>
          </a:bodyPr>
          <a:lstStyle/>
          <a:p>
            <a:pPr algn="l"/>
            <a:r>
              <a:rPr lang="en-GB" sz="1600" dirty="0">
                <a:solidFill>
                  <a:schemeClr val="bg1"/>
                </a:solidFill>
              </a:rPr>
              <a:t> </a:t>
            </a:r>
            <a:r>
              <a:rPr lang="en-GB" sz="1600" dirty="0" smtClean="0">
                <a:solidFill>
                  <a:schemeClr val="bg1"/>
                </a:solidFill>
              </a:rPr>
              <a:t>AddressBase</a:t>
            </a:r>
            <a:endParaRPr kumimoji="0" lang="en-GB" sz="1600" b="0" i="0" u="none" strike="noStrike" cap="none" normalizeH="0" baseline="0" dirty="0" smtClean="0">
              <a:ln>
                <a:noFill/>
              </a:ln>
              <a:solidFill>
                <a:schemeClr val="bg1"/>
              </a:solidFill>
              <a:effectLst/>
              <a:latin typeface="Times New Roman" pitchFamily="18" charset="0"/>
            </a:endParaRPr>
          </a:p>
        </p:txBody>
      </p:sp>
      <p:sp>
        <p:nvSpPr>
          <p:cNvPr id="11" name="Rectangle 10"/>
          <p:cNvSpPr/>
          <p:nvPr/>
        </p:nvSpPr>
        <p:spPr bwMode="auto">
          <a:xfrm>
            <a:off x="2001579" y="900000"/>
            <a:ext cx="1849518" cy="288032"/>
          </a:xfrm>
          <a:prstGeom prst="rect">
            <a:avLst/>
          </a:prstGeom>
          <a:solidFill>
            <a:schemeClr val="accent2"/>
          </a:solidFill>
          <a:ln>
            <a:noFill/>
          </a:ln>
          <a:effectLst/>
          <a:extLst/>
        </p:spPr>
        <p:txBody>
          <a:bodyPr vert="horz" wrap="none" lIns="91440" tIns="45720" rIns="91440" bIns="45720" numCol="1" rtlCol="0" anchor="ctr" anchorCtr="0" compatLnSpc="1">
            <a:prstTxWarp prst="textNoShape">
              <a:avLst/>
            </a:prstTxWarp>
          </a:bodyPr>
          <a:lstStyle/>
          <a:p>
            <a:pPr algn="l"/>
            <a:r>
              <a:rPr lang="en-GB" sz="1600" dirty="0" smtClean="0">
                <a:solidFill>
                  <a:schemeClr val="bg1"/>
                </a:solidFill>
              </a:rPr>
              <a:t>AddressBase Plus    </a:t>
            </a:r>
            <a:endParaRPr kumimoji="0" lang="en-GB" sz="1600" b="0" i="0" u="none" strike="noStrike" cap="none" normalizeH="0" baseline="0" dirty="0" smtClean="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385160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79388" y="188912"/>
            <a:ext cx="8137028" cy="863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669999"/>
                </a:solidFill>
                <a:latin typeface="+mj-lt"/>
                <a:ea typeface="+mj-ea"/>
                <a:cs typeface="+mj-cs"/>
              </a:defRPr>
            </a:lvl1pPr>
            <a:lvl2pPr algn="l" rtl="0" eaLnBrk="0" fontAlgn="base" hangingPunct="0">
              <a:spcBef>
                <a:spcPct val="0"/>
              </a:spcBef>
              <a:spcAft>
                <a:spcPct val="0"/>
              </a:spcAft>
              <a:defRPr sz="2800">
                <a:solidFill>
                  <a:srgbClr val="669999"/>
                </a:solidFill>
                <a:latin typeface="Arial" pitchFamily="34" charset="0"/>
              </a:defRPr>
            </a:lvl2pPr>
            <a:lvl3pPr algn="l" rtl="0" eaLnBrk="0" fontAlgn="base" hangingPunct="0">
              <a:spcBef>
                <a:spcPct val="0"/>
              </a:spcBef>
              <a:spcAft>
                <a:spcPct val="0"/>
              </a:spcAft>
              <a:defRPr sz="2800">
                <a:solidFill>
                  <a:srgbClr val="669999"/>
                </a:solidFill>
                <a:latin typeface="Arial" pitchFamily="34" charset="0"/>
              </a:defRPr>
            </a:lvl3pPr>
            <a:lvl4pPr algn="l" rtl="0" eaLnBrk="0" fontAlgn="base" hangingPunct="0">
              <a:spcBef>
                <a:spcPct val="0"/>
              </a:spcBef>
              <a:spcAft>
                <a:spcPct val="0"/>
              </a:spcAft>
              <a:defRPr sz="2800">
                <a:solidFill>
                  <a:srgbClr val="669999"/>
                </a:solidFill>
                <a:latin typeface="Arial" pitchFamily="34" charset="0"/>
              </a:defRPr>
            </a:lvl4pPr>
            <a:lvl5pPr algn="l" rtl="0" eaLnBrk="0" fontAlgn="base" hangingPunct="0">
              <a:spcBef>
                <a:spcPct val="0"/>
              </a:spcBef>
              <a:spcAft>
                <a:spcPct val="0"/>
              </a:spcAft>
              <a:defRPr sz="2800">
                <a:solidFill>
                  <a:srgbClr val="669999"/>
                </a:solidFill>
                <a:latin typeface="Arial" pitchFamily="34" charset="0"/>
              </a:defRPr>
            </a:lvl5pPr>
            <a:lvl6pPr marL="457200" algn="l" rtl="0" eaLnBrk="0" fontAlgn="base" hangingPunct="0">
              <a:spcBef>
                <a:spcPct val="0"/>
              </a:spcBef>
              <a:spcAft>
                <a:spcPct val="0"/>
              </a:spcAft>
              <a:defRPr sz="2800">
                <a:solidFill>
                  <a:srgbClr val="669999"/>
                </a:solidFill>
                <a:latin typeface="Arial" pitchFamily="34" charset="0"/>
              </a:defRPr>
            </a:lvl6pPr>
            <a:lvl7pPr marL="914400" algn="l" rtl="0" eaLnBrk="0" fontAlgn="base" hangingPunct="0">
              <a:spcBef>
                <a:spcPct val="0"/>
              </a:spcBef>
              <a:spcAft>
                <a:spcPct val="0"/>
              </a:spcAft>
              <a:defRPr sz="2800">
                <a:solidFill>
                  <a:srgbClr val="669999"/>
                </a:solidFill>
                <a:latin typeface="Arial" pitchFamily="34" charset="0"/>
              </a:defRPr>
            </a:lvl7pPr>
            <a:lvl8pPr marL="1371600" algn="l" rtl="0" eaLnBrk="0" fontAlgn="base" hangingPunct="0">
              <a:spcBef>
                <a:spcPct val="0"/>
              </a:spcBef>
              <a:spcAft>
                <a:spcPct val="0"/>
              </a:spcAft>
              <a:defRPr sz="2800">
                <a:solidFill>
                  <a:srgbClr val="669999"/>
                </a:solidFill>
                <a:latin typeface="Arial" pitchFamily="34" charset="0"/>
              </a:defRPr>
            </a:lvl8pPr>
            <a:lvl9pPr marL="1828800" algn="l" rtl="0" eaLnBrk="0" fontAlgn="base" hangingPunct="0">
              <a:spcBef>
                <a:spcPct val="0"/>
              </a:spcBef>
              <a:spcAft>
                <a:spcPct val="0"/>
              </a:spcAft>
              <a:defRPr sz="2800">
                <a:solidFill>
                  <a:srgbClr val="669999"/>
                </a:solidFill>
                <a:latin typeface="Arial" pitchFamily="34" charset="0"/>
              </a:defRPr>
            </a:lvl9pPr>
          </a:lstStyle>
          <a:p>
            <a:r>
              <a:rPr lang="en-GB" dirty="0"/>
              <a:t>Building a </a:t>
            </a:r>
            <a:r>
              <a:rPr lang="en-GB" dirty="0" smtClean="0"/>
              <a:t>single-line </a:t>
            </a:r>
            <a:r>
              <a:rPr lang="en-GB" dirty="0"/>
              <a:t>or </a:t>
            </a:r>
            <a:r>
              <a:rPr lang="en-GB" dirty="0" smtClean="0"/>
              <a:t>multi-line </a:t>
            </a:r>
            <a:r>
              <a:rPr lang="en-GB" dirty="0"/>
              <a:t>address using AddressBase </a:t>
            </a:r>
            <a:r>
              <a:rPr lang="en-GB" dirty="0" smtClean="0"/>
              <a:t>Premium – </a:t>
            </a:r>
            <a:r>
              <a:rPr lang="en-GB" dirty="0" smtClean="0">
                <a:solidFill>
                  <a:srgbClr val="FF0000"/>
                </a:solidFill>
              </a:rPr>
              <a:t>Delivery Point Address</a:t>
            </a:r>
            <a:endParaRPr lang="en-GB" dirty="0">
              <a:solidFill>
                <a:srgbClr val="FF0000"/>
              </a:solidFill>
            </a:endParaRPr>
          </a:p>
        </p:txBody>
      </p:sp>
      <p:sp>
        <p:nvSpPr>
          <p:cNvPr id="6" name="Content Placeholder 2"/>
          <p:cNvSpPr txBox="1">
            <a:spLocks/>
          </p:cNvSpPr>
          <p:nvPr/>
        </p:nvSpPr>
        <p:spPr bwMode="auto">
          <a:xfrm>
            <a:off x="683568" y="5517232"/>
            <a:ext cx="776128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0000"/>
              </a:spcBef>
              <a:spcAft>
                <a:spcPct val="0"/>
              </a:spcAft>
              <a:buClr>
                <a:schemeClr val="tx1"/>
              </a:buClr>
              <a:buChar char="•"/>
              <a:defRPr sz="2000">
                <a:solidFill>
                  <a:schemeClr val="tx1"/>
                </a:solidFill>
                <a:latin typeface="+mn-lt"/>
                <a:ea typeface="+mn-ea"/>
                <a:cs typeface="+mn-cs"/>
              </a:defRPr>
            </a:lvl1pPr>
            <a:lvl2pPr marL="742950" indent="-285750" algn="l" rtl="0" eaLnBrk="0" fontAlgn="base" hangingPunct="0">
              <a:spcBef>
                <a:spcPct val="30000"/>
              </a:spcBef>
              <a:spcAft>
                <a:spcPct val="0"/>
              </a:spcAft>
              <a:buClr>
                <a:schemeClr val="tx1"/>
              </a:buClr>
              <a:buChar char="•"/>
              <a:defRPr sz="2000">
                <a:solidFill>
                  <a:schemeClr val="tx1"/>
                </a:solidFill>
                <a:latin typeface="+mn-lt"/>
              </a:defRPr>
            </a:lvl2pPr>
            <a:lvl3pPr marL="1143000" indent="-228600" algn="l" rtl="0" eaLnBrk="0" fontAlgn="base" hangingPunct="0">
              <a:spcBef>
                <a:spcPct val="30000"/>
              </a:spcBef>
              <a:spcAft>
                <a:spcPct val="0"/>
              </a:spcAft>
              <a:buClr>
                <a:schemeClr val="tx1"/>
              </a:buClr>
              <a:buChar char="•"/>
              <a:defRPr sz="2000">
                <a:solidFill>
                  <a:schemeClr val="tx1"/>
                </a:solidFill>
                <a:latin typeface="+mn-lt"/>
              </a:defRPr>
            </a:lvl3pPr>
            <a:lvl4pPr marL="1600200" indent="-228600" algn="l" rtl="0" eaLnBrk="0" fontAlgn="base" hangingPunct="0">
              <a:spcBef>
                <a:spcPct val="30000"/>
              </a:spcBef>
              <a:spcAft>
                <a:spcPct val="0"/>
              </a:spcAft>
              <a:buClr>
                <a:schemeClr val="tx1"/>
              </a:buClr>
              <a:buChar char="•"/>
              <a:defRPr sz="2000">
                <a:solidFill>
                  <a:schemeClr val="tx1"/>
                </a:solidFill>
                <a:latin typeface="+mn-lt"/>
              </a:defRPr>
            </a:lvl4pPr>
            <a:lvl5pPr marL="2057400" indent="-228600" algn="l" rtl="0" eaLnBrk="0" fontAlgn="base" hangingPunct="0">
              <a:spcBef>
                <a:spcPct val="30000"/>
              </a:spcBef>
              <a:spcAft>
                <a:spcPct val="0"/>
              </a:spcAft>
              <a:buClr>
                <a:schemeClr val="tx1"/>
              </a:buClr>
              <a:buChar char="•"/>
              <a:defRPr sz="2000">
                <a:solidFill>
                  <a:schemeClr val="tx1"/>
                </a:solidFill>
                <a:latin typeface="+mn-lt"/>
              </a:defRPr>
            </a:lvl5pPr>
            <a:lvl6pPr marL="2514600" indent="-228600" algn="l" rtl="0" eaLnBrk="0" fontAlgn="base" hangingPunct="0">
              <a:spcBef>
                <a:spcPct val="30000"/>
              </a:spcBef>
              <a:spcAft>
                <a:spcPct val="0"/>
              </a:spcAft>
              <a:buClr>
                <a:schemeClr val="tx1"/>
              </a:buClr>
              <a:buChar char="•"/>
              <a:defRPr sz="2000">
                <a:solidFill>
                  <a:schemeClr val="tx1"/>
                </a:solidFill>
                <a:latin typeface="+mn-lt"/>
              </a:defRPr>
            </a:lvl6pPr>
            <a:lvl7pPr marL="2971800" indent="-228600" algn="l" rtl="0" eaLnBrk="0" fontAlgn="base" hangingPunct="0">
              <a:spcBef>
                <a:spcPct val="30000"/>
              </a:spcBef>
              <a:spcAft>
                <a:spcPct val="0"/>
              </a:spcAft>
              <a:buClr>
                <a:schemeClr val="tx1"/>
              </a:buClr>
              <a:buChar char="•"/>
              <a:defRPr sz="2000">
                <a:solidFill>
                  <a:schemeClr val="tx1"/>
                </a:solidFill>
                <a:latin typeface="+mn-lt"/>
              </a:defRPr>
            </a:lvl7pPr>
            <a:lvl8pPr marL="3429000" indent="-228600" algn="l" rtl="0" eaLnBrk="0" fontAlgn="base" hangingPunct="0">
              <a:spcBef>
                <a:spcPct val="30000"/>
              </a:spcBef>
              <a:spcAft>
                <a:spcPct val="0"/>
              </a:spcAft>
              <a:buClr>
                <a:schemeClr val="tx1"/>
              </a:buClr>
              <a:buChar char="•"/>
              <a:defRPr sz="2000">
                <a:solidFill>
                  <a:schemeClr val="tx1"/>
                </a:solidFill>
                <a:latin typeface="+mn-lt"/>
              </a:defRPr>
            </a:lvl8pPr>
            <a:lvl9pPr marL="3886200" indent="-228600" algn="l" rtl="0" eaLnBrk="0" fontAlgn="base" hangingPunct="0">
              <a:spcBef>
                <a:spcPct val="30000"/>
              </a:spcBef>
              <a:spcAft>
                <a:spcPct val="0"/>
              </a:spcAft>
              <a:buClr>
                <a:schemeClr val="tx1"/>
              </a:buClr>
              <a:buChar char="•"/>
              <a:defRPr sz="2000">
                <a:solidFill>
                  <a:schemeClr val="tx1"/>
                </a:solidFill>
                <a:latin typeface="+mn-lt"/>
              </a:defRPr>
            </a:lvl9pPr>
          </a:lstStyle>
          <a:p>
            <a:pPr marL="0" indent="0">
              <a:buNone/>
            </a:pP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1565043066"/>
              </p:ext>
            </p:extLst>
          </p:nvPr>
        </p:nvGraphicFramePr>
        <p:xfrm>
          <a:off x="827584" y="1628801"/>
          <a:ext cx="7416824" cy="3783244"/>
        </p:xfrm>
        <a:graphic>
          <a:graphicData uri="http://schemas.openxmlformats.org/drawingml/2006/table">
            <a:tbl>
              <a:tblPr firstRow="1" firstCol="1" bandRow="1">
                <a:tableStyleId>{0E3FDE45-AF77-4B5C-9715-49D594BDF05E}</a:tableStyleId>
              </a:tblPr>
              <a:tblGrid>
                <a:gridCol w="6072787"/>
                <a:gridCol w="1344037"/>
              </a:tblGrid>
              <a:tr h="347097">
                <a:tc>
                  <a:txBody>
                    <a:bodyPr/>
                    <a:lstStyle/>
                    <a:p>
                      <a:pPr>
                        <a:spcBef>
                          <a:spcPts val="1200"/>
                        </a:spcBef>
                        <a:spcAft>
                          <a:spcPts val="0"/>
                        </a:spcAft>
                      </a:pPr>
                      <a:r>
                        <a:rPr lang="en-GB" sz="1400" dirty="0">
                          <a:effectLst/>
                        </a:rPr>
                        <a:t>Delivery Point Address Component</a:t>
                      </a:r>
                      <a:endParaRPr lang="en-GB" sz="1000" dirty="0">
                        <a:effectLst/>
                        <a:latin typeface="Arial"/>
                        <a:ea typeface="Calibri"/>
                        <a:cs typeface="Times New Roman"/>
                      </a:endParaRPr>
                    </a:p>
                  </a:txBody>
                  <a:tcPr marL="68580" marR="68580" marT="0" marB="0"/>
                </a:tc>
                <a:tc>
                  <a:txBody>
                    <a:bodyPr/>
                    <a:lstStyle/>
                    <a:p>
                      <a:pPr>
                        <a:spcBef>
                          <a:spcPts val="1200"/>
                        </a:spcBef>
                        <a:spcAft>
                          <a:spcPts val="0"/>
                        </a:spcAft>
                      </a:pPr>
                      <a:r>
                        <a:rPr lang="en-GB" sz="1400">
                          <a:effectLst/>
                        </a:rPr>
                        <a:t>Type</a:t>
                      </a:r>
                      <a:endParaRPr lang="en-GB" sz="1000">
                        <a:effectLst/>
                        <a:latin typeface="Arial"/>
                        <a:ea typeface="Calibri"/>
                        <a:cs typeface="Times New Roman"/>
                      </a:endParaRPr>
                    </a:p>
                  </a:txBody>
                  <a:tcPr marL="68580" marR="68580" marT="0" marB="0"/>
                </a:tc>
              </a:tr>
              <a:tr h="222142">
                <a:tc>
                  <a:txBody>
                    <a:bodyPr/>
                    <a:lstStyle/>
                    <a:p>
                      <a:pPr>
                        <a:spcBef>
                          <a:spcPts val="1200"/>
                        </a:spcBef>
                        <a:spcAft>
                          <a:spcPts val="0"/>
                        </a:spcAft>
                      </a:pPr>
                      <a:r>
                        <a:rPr lang="en-GB" sz="1000">
                          <a:effectLst/>
                        </a:rPr>
                        <a:t>DEPARTMENT_NAME</a:t>
                      </a:r>
                      <a:endParaRPr lang="en-GB" sz="100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a:effectLst/>
                        </a:rPr>
                        <a:t>Character</a:t>
                      </a:r>
                      <a:endParaRPr lang="en-GB" sz="1000">
                        <a:effectLst/>
                        <a:latin typeface="Arial"/>
                        <a:ea typeface="Calibri"/>
                        <a:cs typeface="Times New Roman"/>
                      </a:endParaRPr>
                    </a:p>
                  </a:txBody>
                  <a:tcPr marL="68580" marR="68580" marT="0" marB="0"/>
                </a:tc>
              </a:tr>
              <a:tr h="236026">
                <a:tc>
                  <a:txBody>
                    <a:bodyPr/>
                    <a:lstStyle/>
                    <a:p>
                      <a:pPr>
                        <a:spcBef>
                          <a:spcPts val="1200"/>
                        </a:spcBef>
                        <a:spcAft>
                          <a:spcPts val="0"/>
                        </a:spcAft>
                      </a:pPr>
                      <a:r>
                        <a:rPr lang="en-GB" sz="1000">
                          <a:effectLst/>
                        </a:rPr>
                        <a:t>ORGANISATION_NAME</a:t>
                      </a:r>
                      <a:endParaRPr lang="en-GB" sz="100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a:effectLst/>
                        </a:rPr>
                        <a:t>Character</a:t>
                      </a:r>
                      <a:endParaRPr lang="en-GB" sz="1000">
                        <a:effectLst/>
                        <a:latin typeface="Arial"/>
                        <a:ea typeface="Calibri"/>
                        <a:cs typeface="Times New Roman"/>
                      </a:endParaRPr>
                    </a:p>
                  </a:txBody>
                  <a:tcPr marL="68580" marR="68580" marT="0" marB="0"/>
                </a:tc>
              </a:tr>
              <a:tr h="236026">
                <a:tc>
                  <a:txBody>
                    <a:bodyPr/>
                    <a:lstStyle/>
                    <a:p>
                      <a:pPr>
                        <a:spcBef>
                          <a:spcPts val="1200"/>
                        </a:spcBef>
                        <a:spcAft>
                          <a:spcPts val="0"/>
                        </a:spcAft>
                      </a:pPr>
                      <a:r>
                        <a:rPr lang="en-GB" sz="1000">
                          <a:effectLst/>
                        </a:rPr>
                        <a:t>SUB_BUILDING_NAME</a:t>
                      </a:r>
                      <a:endParaRPr lang="en-GB" sz="100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a:effectLst/>
                        </a:rPr>
                        <a:t>Character</a:t>
                      </a:r>
                      <a:endParaRPr lang="en-GB" sz="1000">
                        <a:effectLst/>
                        <a:latin typeface="Arial"/>
                        <a:ea typeface="Calibri"/>
                        <a:cs typeface="Times New Roman"/>
                      </a:endParaRPr>
                    </a:p>
                  </a:txBody>
                  <a:tcPr marL="68580" marR="68580" marT="0" marB="0"/>
                </a:tc>
              </a:tr>
              <a:tr h="236026">
                <a:tc>
                  <a:txBody>
                    <a:bodyPr/>
                    <a:lstStyle/>
                    <a:p>
                      <a:pPr>
                        <a:spcBef>
                          <a:spcPts val="1200"/>
                        </a:spcBef>
                        <a:spcAft>
                          <a:spcPts val="0"/>
                        </a:spcAft>
                      </a:pPr>
                      <a:r>
                        <a:rPr lang="en-GB" sz="1000">
                          <a:effectLst/>
                        </a:rPr>
                        <a:t>BUILDING NAME </a:t>
                      </a:r>
                      <a:endParaRPr lang="en-GB" sz="100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a:effectLst/>
                        </a:rPr>
                        <a:t>Character</a:t>
                      </a:r>
                      <a:endParaRPr lang="en-GB" sz="1000">
                        <a:effectLst/>
                        <a:latin typeface="Arial"/>
                        <a:ea typeface="Calibri"/>
                        <a:cs typeface="Times New Roman"/>
                      </a:endParaRPr>
                    </a:p>
                  </a:txBody>
                  <a:tcPr marL="68580" marR="68580" marT="0" marB="0"/>
                </a:tc>
              </a:tr>
              <a:tr h="236026">
                <a:tc>
                  <a:txBody>
                    <a:bodyPr/>
                    <a:lstStyle/>
                    <a:p>
                      <a:pPr>
                        <a:spcBef>
                          <a:spcPts val="1200"/>
                        </a:spcBef>
                        <a:spcAft>
                          <a:spcPts val="0"/>
                        </a:spcAft>
                      </a:pPr>
                      <a:r>
                        <a:rPr lang="en-GB" sz="1000">
                          <a:effectLst/>
                        </a:rPr>
                        <a:t>BUILDING NUMBER</a:t>
                      </a:r>
                      <a:endParaRPr lang="en-GB" sz="100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a:effectLst/>
                        </a:rPr>
                        <a:t>Integer</a:t>
                      </a:r>
                      <a:endParaRPr lang="en-GB" sz="1000">
                        <a:effectLst/>
                        <a:latin typeface="Arial"/>
                        <a:ea typeface="Calibri"/>
                        <a:cs typeface="Times New Roman"/>
                      </a:endParaRPr>
                    </a:p>
                  </a:txBody>
                  <a:tcPr marL="68580" marR="68580" marT="0" marB="0"/>
                </a:tc>
              </a:tr>
              <a:tr h="236026">
                <a:tc>
                  <a:txBody>
                    <a:bodyPr/>
                    <a:lstStyle/>
                    <a:p>
                      <a:pPr>
                        <a:spcBef>
                          <a:spcPts val="1200"/>
                        </a:spcBef>
                        <a:spcAft>
                          <a:spcPts val="0"/>
                        </a:spcAft>
                      </a:pPr>
                      <a:r>
                        <a:rPr lang="en-GB" sz="1000" dirty="0">
                          <a:effectLst/>
                        </a:rPr>
                        <a:t>PO_BOX_NUMBER</a:t>
                      </a:r>
                      <a:endParaRPr lang="en-GB" sz="1000" dirty="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a:effectLst/>
                        </a:rPr>
                        <a:t>Integer</a:t>
                      </a:r>
                      <a:endParaRPr lang="en-GB" sz="1000">
                        <a:effectLst/>
                        <a:latin typeface="Arial"/>
                        <a:ea typeface="Calibri"/>
                        <a:cs typeface="Times New Roman"/>
                      </a:endParaRPr>
                    </a:p>
                  </a:txBody>
                  <a:tcPr marL="68580" marR="68580" marT="0" marB="0"/>
                </a:tc>
              </a:tr>
              <a:tr h="338862">
                <a:tc>
                  <a:txBody>
                    <a:bodyPr/>
                    <a:lstStyle/>
                    <a:p>
                      <a:pPr>
                        <a:spcBef>
                          <a:spcPts val="1200"/>
                        </a:spcBef>
                        <a:spcAft>
                          <a:spcPts val="0"/>
                        </a:spcAft>
                      </a:pPr>
                      <a:r>
                        <a:rPr lang="en-GB" sz="1000">
                          <a:effectLst/>
                        </a:rPr>
                        <a:t>DEPENDENT THOROUGHFARE_NAME OR WELSH DEPENDENT THOROUGHFARE_NAME</a:t>
                      </a:r>
                      <a:endParaRPr lang="en-GB" sz="100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a:effectLst/>
                        </a:rPr>
                        <a:t>Character</a:t>
                      </a:r>
                      <a:endParaRPr lang="en-GB" sz="1000">
                        <a:effectLst/>
                        <a:latin typeface="Arial"/>
                        <a:ea typeface="Calibri"/>
                        <a:cs typeface="Times New Roman"/>
                      </a:endParaRPr>
                    </a:p>
                  </a:txBody>
                  <a:tcPr marL="68580" marR="68580" marT="0" marB="0"/>
                </a:tc>
              </a:tr>
              <a:tr h="236026">
                <a:tc>
                  <a:txBody>
                    <a:bodyPr/>
                    <a:lstStyle/>
                    <a:p>
                      <a:pPr>
                        <a:spcBef>
                          <a:spcPts val="1200"/>
                        </a:spcBef>
                        <a:spcAft>
                          <a:spcPts val="0"/>
                        </a:spcAft>
                      </a:pPr>
                      <a:r>
                        <a:rPr lang="en-GB" sz="1000">
                          <a:effectLst/>
                        </a:rPr>
                        <a:t>THOROUGHFARE_NAME OR WELSH THOROUGHFARE_NAME</a:t>
                      </a:r>
                      <a:endParaRPr lang="en-GB" sz="100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a:effectLst/>
                        </a:rPr>
                        <a:t>Character</a:t>
                      </a:r>
                      <a:endParaRPr lang="en-GB" sz="1000">
                        <a:effectLst/>
                        <a:latin typeface="Arial"/>
                        <a:ea typeface="Calibri"/>
                        <a:cs typeface="Times New Roman"/>
                      </a:endParaRPr>
                    </a:p>
                  </a:txBody>
                  <a:tcPr marL="68580" marR="68580" marT="0" marB="0"/>
                </a:tc>
              </a:tr>
              <a:tr h="306624">
                <a:tc>
                  <a:txBody>
                    <a:bodyPr/>
                    <a:lstStyle/>
                    <a:p>
                      <a:pPr>
                        <a:spcBef>
                          <a:spcPts val="1200"/>
                        </a:spcBef>
                        <a:spcAft>
                          <a:spcPts val="0"/>
                        </a:spcAft>
                      </a:pPr>
                      <a:r>
                        <a:rPr lang="en-GB" sz="1000" dirty="0">
                          <a:effectLst/>
                        </a:rPr>
                        <a:t>DOUBLE_DEPENDENT_LOCALITY OR </a:t>
                      </a:r>
                      <a:r>
                        <a:rPr lang="en-GB" sz="1000" dirty="0" smtClean="0">
                          <a:effectLst/>
                        </a:rPr>
                        <a:t>WELSH</a:t>
                      </a:r>
                      <a:r>
                        <a:rPr lang="en-GB" sz="1000" dirty="0">
                          <a:effectLst/>
                        </a:rPr>
                        <a:t>_ DOUBLE_DEPENDENT_LOCALITY</a:t>
                      </a:r>
                      <a:endParaRPr lang="en-GB" sz="1000" dirty="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a:effectLst/>
                        </a:rPr>
                        <a:t>Character</a:t>
                      </a:r>
                      <a:endParaRPr lang="en-GB" sz="1000">
                        <a:effectLst/>
                        <a:latin typeface="Arial"/>
                        <a:ea typeface="Calibri"/>
                        <a:cs typeface="Times New Roman"/>
                      </a:endParaRPr>
                    </a:p>
                  </a:txBody>
                  <a:tcPr marL="68580" marR="68580" marT="0" marB="0"/>
                </a:tc>
              </a:tr>
              <a:tr h="666427">
                <a:tc>
                  <a:txBody>
                    <a:bodyPr/>
                    <a:lstStyle/>
                    <a:p>
                      <a:pPr>
                        <a:spcBef>
                          <a:spcPts val="1200"/>
                        </a:spcBef>
                        <a:spcAft>
                          <a:spcPts val="0"/>
                        </a:spcAft>
                      </a:pPr>
                      <a:r>
                        <a:rPr lang="en-GB" sz="1000">
                          <a:effectLst/>
                        </a:rPr>
                        <a:t>DEPENDENT_LOCALITY OR </a:t>
                      </a:r>
                    </a:p>
                    <a:p>
                      <a:pPr>
                        <a:spcBef>
                          <a:spcPts val="1200"/>
                        </a:spcBef>
                        <a:spcAft>
                          <a:spcPts val="0"/>
                        </a:spcAft>
                      </a:pPr>
                      <a:r>
                        <a:rPr lang="en-GB" sz="1000">
                          <a:effectLst/>
                        </a:rPr>
                        <a:t>WELSH_ DEPENDENT_LOCALITY</a:t>
                      </a:r>
                      <a:endParaRPr lang="en-GB" sz="100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a:effectLst/>
                        </a:rPr>
                        <a:t>Character</a:t>
                      </a:r>
                      <a:endParaRPr lang="en-GB" sz="1000">
                        <a:effectLst/>
                        <a:latin typeface="Arial"/>
                        <a:ea typeface="Calibri"/>
                        <a:cs typeface="Times New Roman"/>
                      </a:endParaRPr>
                    </a:p>
                  </a:txBody>
                  <a:tcPr marL="68580" marR="68580" marT="0" marB="0"/>
                </a:tc>
              </a:tr>
              <a:tr h="236026">
                <a:tc>
                  <a:txBody>
                    <a:bodyPr/>
                    <a:lstStyle/>
                    <a:p>
                      <a:pPr>
                        <a:spcBef>
                          <a:spcPts val="1200"/>
                        </a:spcBef>
                        <a:spcAft>
                          <a:spcPts val="0"/>
                        </a:spcAft>
                      </a:pPr>
                      <a:r>
                        <a:rPr lang="en-GB" sz="1000">
                          <a:effectLst/>
                        </a:rPr>
                        <a:t>POST_TOWN OR WELSH_POST_TOWN</a:t>
                      </a:r>
                      <a:endParaRPr lang="en-GB" sz="100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a:effectLst/>
                        </a:rPr>
                        <a:t>Character</a:t>
                      </a:r>
                      <a:endParaRPr lang="en-GB" sz="1000">
                        <a:effectLst/>
                        <a:latin typeface="Arial"/>
                        <a:ea typeface="Calibri"/>
                        <a:cs typeface="Times New Roman"/>
                      </a:endParaRPr>
                    </a:p>
                  </a:txBody>
                  <a:tcPr marL="68580" marR="68580" marT="0" marB="0"/>
                </a:tc>
              </a:tr>
              <a:tr h="249910">
                <a:tc>
                  <a:txBody>
                    <a:bodyPr/>
                    <a:lstStyle/>
                    <a:p>
                      <a:pPr>
                        <a:spcBef>
                          <a:spcPts val="1200"/>
                        </a:spcBef>
                        <a:spcAft>
                          <a:spcPts val="0"/>
                        </a:spcAft>
                      </a:pPr>
                      <a:r>
                        <a:rPr lang="en-GB" sz="1000">
                          <a:effectLst/>
                        </a:rPr>
                        <a:t>POSTCODE</a:t>
                      </a:r>
                      <a:endParaRPr lang="en-GB" sz="1000">
                        <a:effectLst/>
                        <a:latin typeface="Arial"/>
                        <a:ea typeface="Calibri"/>
                        <a:cs typeface="Times New Roman"/>
                      </a:endParaRPr>
                    </a:p>
                  </a:txBody>
                  <a:tcPr marL="68580" marR="68580" marT="0" marB="0" anchor="ctr"/>
                </a:tc>
                <a:tc>
                  <a:txBody>
                    <a:bodyPr/>
                    <a:lstStyle/>
                    <a:p>
                      <a:pPr>
                        <a:spcBef>
                          <a:spcPts val="1200"/>
                        </a:spcBef>
                        <a:spcAft>
                          <a:spcPts val="0"/>
                        </a:spcAft>
                      </a:pPr>
                      <a:r>
                        <a:rPr lang="en-GB" sz="1000" dirty="0">
                          <a:effectLst/>
                        </a:rPr>
                        <a:t>Character</a:t>
                      </a:r>
                      <a:endParaRPr lang="en-GB" sz="1000" dirty="0">
                        <a:effectLst/>
                        <a:latin typeface="Arial"/>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75360501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79388" y="188912"/>
            <a:ext cx="8137028" cy="863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669999"/>
                </a:solidFill>
                <a:latin typeface="+mj-lt"/>
                <a:ea typeface="+mj-ea"/>
                <a:cs typeface="+mj-cs"/>
              </a:defRPr>
            </a:lvl1pPr>
            <a:lvl2pPr algn="l" rtl="0" eaLnBrk="0" fontAlgn="base" hangingPunct="0">
              <a:spcBef>
                <a:spcPct val="0"/>
              </a:spcBef>
              <a:spcAft>
                <a:spcPct val="0"/>
              </a:spcAft>
              <a:defRPr sz="2800">
                <a:solidFill>
                  <a:srgbClr val="669999"/>
                </a:solidFill>
                <a:latin typeface="Arial" pitchFamily="34" charset="0"/>
              </a:defRPr>
            </a:lvl2pPr>
            <a:lvl3pPr algn="l" rtl="0" eaLnBrk="0" fontAlgn="base" hangingPunct="0">
              <a:spcBef>
                <a:spcPct val="0"/>
              </a:spcBef>
              <a:spcAft>
                <a:spcPct val="0"/>
              </a:spcAft>
              <a:defRPr sz="2800">
                <a:solidFill>
                  <a:srgbClr val="669999"/>
                </a:solidFill>
                <a:latin typeface="Arial" pitchFamily="34" charset="0"/>
              </a:defRPr>
            </a:lvl3pPr>
            <a:lvl4pPr algn="l" rtl="0" eaLnBrk="0" fontAlgn="base" hangingPunct="0">
              <a:spcBef>
                <a:spcPct val="0"/>
              </a:spcBef>
              <a:spcAft>
                <a:spcPct val="0"/>
              </a:spcAft>
              <a:defRPr sz="2800">
                <a:solidFill>
                  <a:srgbClr val="669999"/>
                </a:solidFill>
                <a:latin typeface="Arial" pitchFamily="34" charset="0"/>
              </a:defRPr>
            </a:lvl4pPr>
            <a:lvl5pPr algn="l" rtl="0" eaLnBrk="0" fontAlgn="base" hangingPunct="0">
              <a:spcBef>
                <a:spcPct val="0"/>
              </a:spcBef>
              <a:spcAft>
                <a:spcPct val="0"/>
              </a:spcAft>
              <a:defRPr sz="2800">
                <a:solidFill>
                  <a:srgbClr val="669999"/>
                </a:solidFill>
                <a:latin typeface="Arial" pitchFamily="34" charset="0"/>
              </a:defRPr>
            </a:lvl5pPr>
            <a:lvl6pPr marL="457200" algn="l" rtl="0" eaLnBrk="0" fontAlgn="base" hangingPunct="0">
              <a:spcBef>
                <a:spcPct val="0"/>
              </a:spcBef>
              <a:spcAft>
                <a:spcPct val="0"/>
              </a:spcAft>
              <a:defRPr sz="2800">
                <a:solidFill>
                  <a:srgbClr val="669999"/>
                </a:solidFill>
                <a:latin typeface="Arial" pitchFamily="34" charset="0"/>
              </a:defRPr>
            </a:lvl6pPr>
            <a:lvl7pPr marL="914400" algn="l" rtl="0" eaLnBrk="0" fontAlgn="base" hangingPunct="0">
              <a:spcBef>
                <a:spcPct val="0"/>
              </a:spcBef>
              <a:spcAft>
                <a:spcPct val="0"/>
              </a:spcAft>
              <a:defRPr sz="2800">
                <a:solidFill>
                  <a:srgbClr val="669999"/>
                </a:solidFill>
                <a:latin typeface="Arial" pitchFamily="34" charset="0"/>
              </a:defRPr>
            </a:lvl7pPr>
            <a:lvl8pPr marL="1371600" algn="l" rtl="0" eaLnBrk="0" fontAlgn="base" hangingPunct="0">
              <a:spcBef>
                <a:spcPct val="0"/>
              </a:spcBef>
              <a:spcAft>
                <a:spcPct val="0"/>
              </a:spcAft>
              <a:defRPr sz="2800">
                <a:solidFill>
                  <a:srgbClr val="669999"/>
                </a:solidFill>
                <a:latin typeface="Arial" pitchFamily="34" charset="0"/>
              </a:defRPr>
            </a:lvl8pPr>
            <a:lvl9pPr marL="1828800" algn="l" rtl="0" eaLnBrk="0" fontAlgn="base" hangingPunct="0">
              <a:spcBef>
                <a:spcPct val="0"/>
              </a:spcBef>
              <a:spcAft>
                <a:spcPct val="0"/>
              </a:spcAft>
              <a:defRPr sz="2800">
                <a:solidFill>
                  <a:srgbClr val="669999"/>
                </a:solidFill>
                <a:latin typeface="Arial" pitchFamily="34" charset="0"/>
              </a:defRPr>
            </a:lvl9pPr>
          </a:lstStyle>
          <a:p>
            <a:r>
              <a:rPr lang="en-GB" dirty="0"/>
              <a:t>Building a </a:t>
            </a:r>
            <a:r>
              <a:rPr lang="en-GB" dirty="0" smtClean="0"/>
              <a:t>single-line </a:t>
            </a:r>
            <a:r>
              <a:rPr lang="en-GB" dirty="0"/>
              <a:t>or </a:t>
            </a:r>
            <a:r>
              <a:rPr lang="en-GB" dirty="0" smtClean="0"/>
              <a:t>multi-line </a:t>
            </a:r>
            <a:r>
              <a:rPr lang="en-GB" dirty="0"/>
              <a:t>address using AddressBase </a:t>
            </a:r>
            <a:r>
              <a:rPr lang="en-GB" dirty="0" smtClean="0"/>
              <a:t>Premium – </a:t>
            </a:r>
            <a:r>
              <a:rPr lang="en-GB" dirty="0" smtClean="0">
                <a:solidFill>
                  <a:srgbClr val="FF0000"/>
                </a:solidFill>
              </a:rPr>
              <a:t>Geographic Address</a:t>
            </a:r>
            <a:endParaRPr lang="en-GB" dirty="0">
              <a:solidFill>
                <a:srgbClr val="FF0000"/>
              </a:solidFill>
            </a:endParaRPr>
          </a:p>
        </p:txBody>
      </p:sp>
      <p:sp>
        <p:nvSpPr>
          <p:cNvPr id="6" name="Content Placeholder 2"/>
          <p:cNvSpPr txBox="1">
            <a:spLocks/>
          </p:cNvSpPr>
          <p:nvPr/>
        </p:nvSpPr>
        <p:spPr bwMode="auto">
          <a:xfrm>
            <a:off x="5220072" y="1700213"/>
            <a:ext cx="3512766"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0000"/>
              </a:spcBef>
              <a:spcAft>
                <a:spcPct val="0"/>
              </a:spcAft>
              <a:buClr>
                <a:schemeClr val="tx1"/>
              </a:buClr>
              <a:buChar char="•"/>
              <a:defRPr sz="2000">
                <a:solidFill>
                  <a:schemeClr val="tx1"/>
                </a:solidFill>
                <a:latin typeface="+mn-lt"/>
                <a:ea typeface="+mn-ea"/>
                <a:cs typeface="+mn-cs"/>
              </a:defRPr>
            </a:lvl1pPr>
            <a:lvl2pPr marL="742950" indent="-285750" algn="l" rtl="0" eaLnBrk="0" fontAlgn="base" hangingPunct="0">
              <a:spcBef>
                <a:spcPct val="30000"/>
              </a:spcBef>
              <a:spcAft>
                <a:spcPct val="0"/>
              </a:spcAft>
              <a:buClr>
                <a:schemeClr val="tx1"/>
              </a:buClr>
              <a:buChar char="•"/>
              <a:defRPr sz="2000">
                <a:solidFill>
                  <a:schemeClr val="tx1"/>
                </a:solidFill>
                <a:latin typeface="+mn-lt"/>
              </a:defRPr>
            </a:lvl2pPr>
            <a:lvl3pPr marL="1143000" indent="-228600" algn="l" rtl="0" eaLnBrk="0" fontAlgn="base" hangingPunct="0">
              <a:spcBef>
                <a:spcPct val="30000"/>
              </a:spcBef>
              <a:spcAft>
                <a:spcPct val="0"/>
              </a:spcAft>
              <a:buClr>
                <a:schemeClr val="tx1"/>
              </a:buClr>
              <a:buChar char="•"/>
              <a:defRPr sz="2000">
                <a:solidFill>
                  <a:schemeClr val="tx1"/>
                </a:solidFill>
                <a:latin typeface="+mn-lt"/>
              </a:defRPr>
            </a:lvl3pPr>
            <a:lvl4pPr marL="1600200" indent="-228600" algn="l" rtl="0" eaLnBrk="0" fontAlgn="base" hangingPunct="0">
              <a:spcBef>
                <a:spcPct val="30000"/>
              </a:spcBef>
              <a:spcAft>
                <a:spcPct val="0"/>
              </a:spcAft>
              <a:buClr>
                <a:schemeClr val="tx1"/>
              </a:buClr>
              <a:buChar char="•"/>
              <a:defRPr sz="2000">
                <a:solidFill>
                  <a:schemeClr val="tx1"/>
                </a:solidFill>
                <a:latin typeface="+mn-lt"/>
              </a:defRPr>
            </a:lvl4pPr>
            <a:lvl5pPr marL="2057400" indent="-228600" algn="l" rtl="0" eaLnBrk="0" fontAlgn="base" hangingPunct="0">
              <a:spcBef>
                <a:spcPct val="30000"/>
              </a:spcBef>
              <a:spcAft>
                <a:spcPct val="0"/>
              </a:spcAft>
              <a:buClr>
                <a:schemeClr val="tx1"/>
              </a:buClr>
              <a:buChar char="•"/>
              <a:defRPr sz="2000">
                <a:solidFill>
                  <a:schemeClr val="tx1"/>
                </a:solidFill>
                <a:latin typeface="+mn-lt"/>
              </a:defRPr>
            </a:lvl5pPr>
            <a:lvl6pPr marL="2514600" indent="-228600" algn="l" rtl="0" eaLnBrk="0" fontAlgn="base" hangingPunct="0">
              <a:spcBef>
                <a:spcPct val="30000"/>
              </a:spcBef>
              <a:spcAft>
                <a:spcPct val="0"/>
              </a:spcAft>
              <a:buClr>
                <a:schemeClr val="tx1"/>
              </a:buClr>
              <a:buChar char="•"/>
              <a:defRPr sz="2000">
                <a:solidFill>
                  <a:schemeClr val="tx1"/>
                </a:solidFill>
                <a:latin typeface="+mn-lt"/>
              </a:defRPr>
            </a:lvl6pPr>
            <a:lvl7pPr marL="2971800" indent="-228600" algn="l" rtl="0" eaLnBrk="0" fontAlgn="base" hangingPunct="0">
              <a:spcBef>
                <a:spcPct val="30000"/>
              </a:spcBef>
              <a:spcAft>
                <a:spcPct val="0"/>
              </a:spcAft>
              <a:buClr>
                <a:schemeClr val="tx1"/>
              </a:buClr>
              <a:buChar char="•"/>
              <a:defRPr sz="2000">
                <a:solidFill>
                  <a:schemeClr val="tx1"/>
                </a:solidFill>
                <a:latin typeface="+mn-lt"/>
              </a:defRPr>
            </a:lvl7pPr>
            <a:lvl8pPr marL="3429000" indent="-228600" algn="l" rtl="0" eaLnBrk="0" fontAlgn="base" hangingPunct="0">
              <a:spcBef>
                <a:spcPct val="30000"/>
              </a:spcBef>
              <a:spcAft>
                <a:spcPct val="0"/>
              </a:spcAft>
              <a:buClr>
                <a:schemeClr val="tx1"/>
              </a:buClr>
              <a:buChar char="•"/>
              <a:defRPr sz="2000">
                <a:solidFill>
                  <a:schemeClr val="tx1"/>
                </a:solidFill>
                <a:latin typeface="+mn-lt"/>
              </a:defRPr>
            </a:lvl8pPr>
            <a:lvl9pPr marL="3886200" indent="-228600" algn="l" rtl="0" eaLnBrk="0" fontAlgn="base" hangingPunct="0">
              <a:spcBef>
                <a:spcPct val="30000"/>
              </a:spcBef>
              <a:spcAft>
                <a:spcPct val="0"/>
              </a:spcAft>
              <a:buClr>
                <a:schemeClr val="tx1"/>
              </a:buClr>
              <a:buChar char="•"/>
              <a:defRPr sz="2000">
                <a:solidFill>
                  <a:schemeClr val="tx1"/>
                </a:solidFill>
                <a:latin typeface="+mn-lt"/>
              </a:defRPr>
            </a:lvl9pPr>
          </a:lstStyle>
          <a:p>
            <a:pPr marL="0" indent="0">
              <a:buNone/>
            </a:pPr>
            <a:endParaRPr lang="en-GB" dirty="0" smtClean="0"/>
          </a:p>
        </p:txBody>
      </p:sp>
      <p:graphicFrame>
        <p:nvGraphicFramePr>
          <p:cNvPr id="2" name="Table 1"/>
          <p:cNvGraphicFramePr>
            <a:graphicFrameLocks noGrp="1"/>
          </p:cNvGraphicFramePr>
          <p:nvPr>
            <p:extLst>
              <p:ext uri="{D42A27DB-BD31-4B8C-83A1-F6EECF244321}">
                <p14:modId xmlns:p14="http://schemas.microsoft.com/office/powerpoint/2010/main" val="369716400"/>
              </p:ext>
            </p:extLst>
          </p:nvPr>
        </p:nvGraphicFramePr>
        <p:xfrm>
          <a:off x="395536" y="1716361"/>
          <a:ext cx="2886710" cy="3400425"/>
        </p:xfrm>
        <a:graphic>
          <a:graphicData uri="http://schemas.openxmlformats.org/drawingml/2006/table">
            <a:tbl>
              <a:tblPr firstRow="1" firstCol="1" bandRow="1">
                <a:tableStyleId>{0E3FDE45-AF77-4B5C-9715-49D594BDF05E}</a:tableStyleId>
              </a:tblPr>
              <a:tblGrid>
                <a:gridCol w="998855"/>
                <a:gridCol w="1887855"/>
              </a:tblGrid>
              <a:tr h="238125">
                <a:tc>
                  <a:txBody>
                    <a:bodyPr/>
                    <a:lstStyle/>
                    <a:p>
                      <a:pPr>
                        <a:spcBef>
                          <a:spcPts val="1200"/>
                        </a:spcBef>
                        <a:spcAft>
                          <a:spcPts val="0"/>
                        </a:spcAft>
                      </a:pPr>
                      <a:r>
                        <a:rPr lang="en-GB" sz="1400">
                          <a:effectLst/>
                        </a:rPr>
                        <a:t>Table</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400">
                          <a:effectLst/>
                        </a:rPr>
                        <a:t>Geographic Address </a:t>
                      </a:r>
                      <a:endParaRPr lang="en-GB" sz="1000">
                        <a:effectLst/>
                        <a:latin typeface="Arial"/>
                        <a:ea typeface="Calibri"/>
                        <a:cs typeface="Times New Roman"/>
                      </a:endParaRPr>
                    </a:p>
                  </a:txBody>
                  <a:tcPr marL="68580" marR="68580" marT="0" marB="0"/>
                </a:tc>
              </a:tr>
              <a:tr h="161925">
                <a:tc>
                  <a:txBody>
                    <a:bodyPr/>
                    <a:lstStyle/>
                    <a:p>
                      <a:pPr>
                        <a:spcBef>
                          <a:spcPts val="1200"/>
                        </a:spcBef>
                        <a:spcAft>
                          <a:spcPts val="0"/>
                        </a:spcAft>
                      </a:pPr>
                      <a:r>
                        <a:rPr lang="en-GB" sz="1000">
                          <a:effectLst/>
                        </a:rPr>
                        <a:t>Organisation</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ORGANISATION</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LPI</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SAO_TEXT</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LPI</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SAO_START_NUMBER</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LPI</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SAO_START_SUFFIX</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LPI</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SAO_END_NUMBER</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LPI</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SAO_END_SUFFIX</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LPI</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PAO_TEXT</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LPI</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PAO_START_NUMBER</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LPI</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PAO_START_SUFFIX</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LPI</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PAO_END_NUMBER</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LPI</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PAO_END_SUFFIX</a:t>
                      </a:r>
                      <a:endParaRPr lang="en-GB" sz="1000">
                        <a:effectLst/>
                        <a:latin typeface="Arial"/>
                        <a:ea typeface="Calibri"/>
                        <a:cs typeface="Times New Roman"/>
                      </a:endParaRPr>
                    </a:p>
                  </a:txBody>
                  <a:tcPr marL="68580" marR="68580" marT="0" marB="0" anchor="b"/>
                </a:tc>
              </a:tr>
              <a:tr h="203200">
                <a:tc>
                  <a:txBody>
                    <a:bodyPr/>
                    <a:lstStyle/>
                    <a:p>
                      <a:pPr>
                        <a:spcBef>
                          <a:spcPts val="1200"/>
                        </a:spcBef>
                        <a:spcAft>
                          <a:spcPts val="0"/>
                        </a:spcAft>
                      </a:pPr>
                      <a:r>
                        <a:rPr lang="en-GB" sz="1000">
                          <a:effectLst/>
                        </a:rPr>
                        <a:t>Street Descriptor</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dirty="0">
                          <a:effectLst/>
                        </a:rPr>
                        <a:t>STREET_DESCRIPTION</a:t>
                      </a:r>
                      <a:endParaRPr lang="en-GB" sz="1000" dirty="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Street Descriptor</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LOCALITY_NAME</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Street Descriptor</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TOWN_NAME</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Street Descriptor</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a:effectLst/>
                        </a:rPr>
                        <a:t>ADMINISTRATIVE_AREA*</a:t>
                      </a:r>
                      <a:endParaRPr lang="en-GB" sz="1000">
                        <a:effectLst/>
                        <a:latin typeface="Arial"/>
                        <a:ea typeface="Calibri"/>
                        <a:cs typeface="Times New Roman"/>
                      </a:endParaRPr>
                    </a:p>
                  </a:txBody>
                  <a:tcPr marL="68580" marR="68580" marT="0" marB="0" anchor="b"/>
                </a:tc>
              </a:tr>
              <a:tr h="161925">
                <a:tc>
                  <a:txBody>
                    <a:bodyPr/>
                    <a:lstStyle/>
                    <a:p>
                      <a:pPr>
                        <a:spcBef>
                          <a:spcPts val="1200"/>
                        </a:spcBef>
                        <a:spcAft>
                          <a:spcPts val="0"/>
                        </a:spcAft>
                      </a:pPr>
                      <a:r>
                        <a:rPr lang="en-GB" sz="1000">
                          <a:effectLst/>
                        </a:rPr>
                        <a:t>BLPU</a:t>
                      </a:r>
                      <a:endParaRPr lang="en-GB" sz="1000">
                        <a:effectLst/>
                        <a:latin typeface="Arial"/>
                        <a:ea typeface="Calibri"/>
                        <a:cs typeface="Times New Roman"/>
                      </a:endParaRPr>
                    </a:p>
                  </a:txBody>
                  <a:tcPr marL="68580" marR="68580" marT="0" marB="0"/>
                </a:tc>
                <a:tc>
                  <a:txBody>
                    <a:bodyPr/>
                    <a:lstStyle/>
                    <a:p>
                      <a:pPr>
                        <a:spcBef>
                          <a:spcPts val="1200"/>
                        </a:spcBef>
                        <a:spcAft>
                          <a:spcPts val="0"/>
                        </a:spcAft>
                      </a:pPr>
                      <a:r>
                        <a:rPr lang="en-GB" sz="1000" dirty="0">
                          <a:effectLst/>
                        </a:rPr>
                        <a:t>POSTCODE_LOCATOR</a:t>
                      </a:r>
                      <a:endParaRPr lang="en-GB" sz="1000" dirty="0">
                        <a:effectLst/>
                        <a:latin typeface="Arial"/>
                        <a:ea typeface="Calibri"/>
                        <a:cs typeface="Times New Roman"/>
                      </a:endParaRPr>
                    </a:p>
                  </a:txBody>
                  <a:tcPr marL="68580" marR="68580" marT="0" marB="0" anchor="b"/>
                </a:tc>
              </a:tr>
            </a:tbl>
          </a:graphicData>
        </a:graphic>
      </p:graphicFrame>
      <p:pic>
        <p:nvPicPr>
          <p:cNvPr id="2049"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34375" t="26648" r="26172" b="34934"/>
          <a:stretch/>
        </p:blipFill>
        <p:spPr bwMode="auto">
          <a:xfrm>
            <a:off x="3787325" y="1988840"/>
            <a:ext cx="4385075"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96035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79388" y="188912"/>
            <a:ext cx="8137028" cy="863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669999"/>
                </a:solidFill>
                <a:latin typeface="+mj-lt"/>
                <a:ea typeface="+mj-ea"/>
                <a:cs typeface="+mj-cs"/>
              </a:defRPr>
            </a:lvl1pPr>
            <a:lvl2pPr algn="l" rtl="0" eaLnBrk="0" fontAlgn="base" hangingPunct="0">
              <a:spcBef>
                <a:spcPct val="0"/>
              </a:spcBef>
              <a:spcAft>
                <a:spcPct val="0"/>
              </a:spcAft>
              <a:defRPr sz="2800">
                <a:solidFill>
                  <a:srgbClr val="669999"/>
                </a:solidFill>
                <a:latin typeface="Arial" pitchFamily="34" charset="0"/>
              </a:defRPr>
            </a:lvl2pPr>
            <a:lvl3pPr algn="l" rtl="0" eaLnBrk="0" fontAlgn="base" hangingPunct="0">
              <a:spcBef>
                <a:spcPct val="0"/>
              </a:spcBef>
              <a:spcAft>
                <a:spcPct val="0"/>
              </a:spcAft>
              <a:defRPr sz="2800">
                <a:solidFill>
                  <a:srgbClr val="669999"/>
                </a:solidFill>
                <a:latin typeface="Arial" pitchFamily="34" charset="0"/>
              </a:defRPr>
            </a:lvl3pPr>
            <a:lvl4pPr algn="l" rtl="0" eaLnBrk="0" fontAlgn="base" hangingPunct="0">
              <a:spcBef>
                <a:spcPct val="0"/>
              </a:spcBef>
              <a:spcAft>
                <a:spcPct val="0"/>
              </a:spcAft>
              <a:defRPr sz="2800">
                <a:solidFill>
                  <a:srgbClr val="669999"/>
                </a:solidFill>
                <a:latin typeface="Arial" pitchFamily="34" charset="0"/>
              </a:defRPr>
            </a:lvl4pPr>
            <a:lvl5pPr algn="l" rtl="0" eaLnBrk="0" fontAlgn="base" hangingPunct="0">
              <a:spcBef>
                <a:spcPct val="0"/>
              </a:spcBef>
              <a:spcAft>
                <a:spcPct val="0"/>
              </a:spcAft>
              <a:defRPr sz="2800">
                <a:solidFill>
                  <a:srgbClr val="669999"/>
                </a:solidFill>
                <a:latin typeface="Arial" pitchFamily="34" charset="0"/>
              </a:defRPr>
            </a:lvl5pPr>
            <a:lvl6pPr marL="457200" algn="l" rtl="0" eaLnBrk="0" fontAlgn="base" hangingPunct="0">
              <a:spcBef>
                <a:spcPct val="0"/>
              </a:spcBef>
              <a:spcAft>
                <a:spcPct val="0"/>
              </a:spcAft>
              <a:defRPr sz="2800">
                <a:solidFill>
                  <a:srgbClr val="669999"/>
                </a:solidFill>
                <a:latin typeface="Arial" pitchFamily="34" charset="0"/>
              </a:defRPr>
            </a:lvl6pPr>
            <a:lvl7pPr marL="914400" algn="l" rtl="0" eaLnBrk="0" fontAlgn="base" hangingPunct="0">
              <a:spcBef>
                <a:spcPct val="0"/>
              </a:spcBef>
              <a:spcAft>
                <a:spcPct val="0"/>
              </a:spcAft>
              <a:defRPr sz="2800">
                <a:solidFill>
                  <a:srgbClr val="669999"/>
                </a:solidFill>
                <a:latin typeface="Arial" pitchFamily="34" charset="0"/>
              </a:defRPr>
            </a:lvl7pPr>
            <a:lvl8pPr marL="1371600" algn="l" rtl="0" eaLnBrk="0" fontAlgn="base" hangingPunct="0">
              <a:spcBef>
                <a:spcPct val="0"/>
              </a:spcBef>
              <a:spcAft>
                <a:spcPct val="0"/>
              </a:spcAft>
              <a:defRPr sz="2800">
                <a:solidFill>
                  <a:srgbClr val="669999"/>
                </a:solidFill>
                <a:latin typeface="Arial" pitchFamily="34" charset="0"/>
              </a:defRPr>
            </a:lvl8pPr>
            <a:lvl9pPr marL="1828800" algn="l" rtl="0" eaLnBrk="0" fontAlgn="base" hangingPunct="0">
              <a:spcBef>
                <a:spcPct val="0"/>
              </a:spcBef>
              <a:spcAft>
                <a:spcPct val="0"/>
              </a:spcAft>
              <a:defRPr sz="2800">
                <a:solidFill>
                  <a:srgbClr val="669999"/>
                </a:solidFill>
                <a:latin typeface="Arial" pitchFamily="34" charset="0"/>
              </a:defRPr>
            </a:lvl9pPr>
          </a:lstStyle>
          <a:p>
            <a:r>
              <a:rPr lang="en-GB" dirty="0" smtClean="0"/>
              <a:t>Mapping the 2 together</a:t>
            </a:r>
            <a:endParaRPr lang="en-GB"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334" t="41949" r="13333" b="13878"/>
          <a:stretch/>
        </p:blipFill>
        <p:spPr bwMode="auto">
          <a:xfrm>
            <a:off x="254507" y="764703"/>
            <a:ext cx="8565965" cy="5697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19471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79388" y="188913"/>
            <a:ext cx="8137028" cy="7198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669999"/>
                </a:solidFill>
                <a:latin typeface="+mj-lt"/>
                <a:ea typeface="+mj-ea"/>
                <a:cs typeface="+mj-cs"/>
              </a:defRPr>
            </a:lvl1pPr>
            <a:lvl2pPr algn="l" rtl="0" eaLnBrk="0" fontAlgn="base" hangingPunct="0">
              <a:spcBef>
                <a:spcPct val="0"/>
              </a:spcBef>
              <a:spcAft>
                <a:spcPct val="0"/>
              </a:spcAft>
              <a:defRPr sz="2800">
                <a:solidFill>
                  <a:srgbClr val="669999"/>
                </a:solidFill>
                <a:latin typeface="Arial" pitchFamily="34" charset="0"/>
              </a:defRPr>
            </a:lvl2pPr>
            <a:lvl3pPr algn="l" rtl="0" eaLnBrk="0" fontAlgn="base" hangingPunct="0">
              <a:spcBef>
                <a:spcPct val="0"/>
              </a:spcBef>
              <a:spcAft>
                <a:spcPct val="0"/>
              </a:spcAft>
              <a:defRPr sz="2800">
                <a:solidFill>
                  <a:srgbClr val="669999"/>
                </a:solidFill>
                <a:latin typeface="Arial" pitchFamily="34" charset="0"/>
              </a:defRPr>
            </a:lvl3pPr>
            <a:lvl4pPr algn="l" rtl="0" eaLnBrk="0" fontAlgn="base" hangingPunct="0">
              <a:spcBef>
                <a:spcPct val="0"/>
              </a:spcBef>
              <a:spcAft>
                <a:spcPct val="0"/>
              </a:spcAft>
              <a:defRPr sz="2800">
                <a:solidFill>
                  <a:srgbClr val="669999"/>
                </a:solidFill>
                <a:latin typeface="Arial" pitchFamily="34" charset="0"/>
              </a:defRPr>
            </a:lvl4pPr>
            <a:lvl5pPr algn="l" rtl="0" eaLnBrk="0" fontAlgn="base" hangingPunct="0">
              <a:spcBef>
                <a:spcPct val="0"/>
              </a:spcBef>
              <a:spcAft>
                <a:spcPct val="0"/>
              </a:spcAft>
              <a:defRPr sz="2800">
                <a:solidFill>
                  <a:srgbClr val="669999"/>
                </a:solidFill>
                <a:latin typeface="Arial" pitchFamily="34" charset="0"/>
              </a:defRPr>
            </a:lvl5pPr>
            <a:lvl6pPr marL="457200" algn="l" rtl="0" eaLnBrk="0" fontAlgn="base" hangingPunct="0">
              <a:spcBef>
                <a:spcPct val="0"/>
              </a:spcBef>
              <a:spcAft>
                <a:spcPct val="0"/>
              </a:spcAft>
              <a:defRPr sz="2800">
                <a:solidFill>
                  <a:srgbClr val="669999"/>
                </a:solidFill>
                <a:latin typeface="Arial" pitchFamily="34" charset="0"/>
              </a:defRPr>
            </a:lvl6pPr>
            <a:lvl7pPr marL="914400" algn="l" rtl="0" eaLnBrk="0" fontAlgn="base" hangingPunct="0">
              <a:spcBef>
                <a:spcPct val="0"/>
              </a:spcBef>
              <a:spcAft>
                <a:spcPct val="0"/>
              </a:spcAft>
              <a:defRPr sz="2800">
                <a:solidFill>
                  <a:srgbClr val="669999"/>
                </a:solidFill>
                <a:latin typeface="Arial" pitchFamily="34" charset="0"/>
              </a:defRPr>
            </a:lvl7pPr>
            <a:lvl8pPr marL="1371600" algn="l" rtl="0" eaLnBrk="0" fontAlgn="base" hangingPunct="0">
              <a:spcBef>
                <a:spcPct val="0"/>
              </a:spcBef>
              <a:spcAft>
                <a:spcPct val="0"/>
              </a:spcAft>
              <a:defRPr sz="2800">
                <a:solidFill>
                  <a:srgbClr val="669999"/>
                </a:solidFill>
                <a:latin typeface="Arial" pitchFamily="34" charset="0"/>
              </a:defRPr>
            </a:lvl8pPr>
            <a:lvl9pPr marL="1828800" algn="l" rtl="0" eaLnBrk="0" fontAlgn="base" hangingPunct="0">
              <a:spcBef>
                <a:spcPct val="0"/>
              </a:spcBef>
              <a:spcAft>
                <a:spcPct val="0"/>
              </a:spcAft>
              <a:defRPr sz="2800">
                <a:solidFill>
                  <a:srgbClr val="669999"/>
                </a:solidFill>
                <a:latin typeface="Arial" pitchFamily="34" charset="0"/>
              </a:defRPr>
            </a:lvl9pPr>
          </a:lstStyle>
          <a:p>
            <a:r>
              <a:rPr lang="en-GB" dirty="0"/>
              <a:t>B</a:t>
            </a:r>
            <a:r>
              <a:rPr lang="en-GB" dirty="0" smtClean="0"/>
              <a:t>oth address types side by side (database view)</a:t>
            </a:r>
            <a:endParaRPr lang="en-GB" dirty="0"/>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0990" r="6309" b="2307"/>
          <a:stretch/>
        </p:blipFill>
        <p:spPr bwMode="auto">
          <a:xfrm>
            <a:off x="395536" y="1052735"/>
            <a:ext cx="8112224" cy="494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79912" y="1002278"/>
            <a:ext cx="4727848" cy="261610"/>
          </a:xfrm>
          <a:prstGeom prst="rect">
            <a:avLst/>
          </a:prstGeom>
          <a:solidFill>
            <a:schemeClr val="bg1">
              <a:lumMod val="95000"/>
            </a:schemeClr>
          </a:solidFill>
        </p:spPr>
        <p:txBody>
          <a:bodyPr wrap="square" rtlCol="0">
            <a:spAutoFit/>
          </a:bodyPr>
          <a:lstStyle/>
          <a:p>
            <a:pPr algn="l"/>
            <a:r>
              <a:rPr lang="en-GB" sz="1100" dirty="0">
                <a:solidFill>
                  <a:srgbClr val="FF0000"/>
                </a:solidFill>
              </a:rPr>
              <a:t>Geographic </a:t>
            </a:r>
            <a:r>
              <a:rPr lang="en-GB" sz="1100" dirty="0" smtClean="0">
                <a:solidFill>
                  <a:srgbClr val="FF0000"/>
                </a:solidFill>
              </a:rPr>
              <a:t>Address</a:t>
            </a:r>
            <a:endParaRPr lang="en-GB" sz="1100" dirty="0">
              <a:solidFill>
                <a:srgbClr val="FF0000"/>
              </a:solidFill>
            </a:endParaRPr>
          </a:p>
        </p:txBody>
      </p:sp>
      <p:sp>
        <p:nvSpPr>
          <p:cNvPr id="5" name="TextBox 4"/>
          <p:cNvSpPr txBox="1"/>
          <p:nvPr/>
        </p:nvSpPr>
        <p:spPr>
          <a:xfrm>
            <a:off x="427564" y="1007150"/>
            <a:ext cx="3352348" cy="261610"/>
          </a:xfrm>
          <a:prstGeom prst="rect">
            <a:avLst/>
          </a:prstGeom>
          <a:solidFill>
            <a:schemeClr val="bg1">
              <a:lumMod val="95000"/>
            </a:schemeClr>
          </a:solidFill>
        </p:spPr>
        <p:txBody>
          <a:bodyPr wrap="square" rtlCol="0">
            <a:spAutoFit/>
          </a:bodyPr>
          <a:lstStyle/>
          <a:p>
            <a:pPr algn="l"/>
            <a:r>
              <a:rPr lang="en-GB" sz="1100" smtClean="0">
                <a:solidFill>
                  <a:srgbClr val="FF0000"/>
                </a:solidFill>
              </a:rPr>
              <a:t>         Delivery </a:t>
            </a:r>
            <a:r>
              <a:rPr lang="en-GB" sz="1100" dirty="0" smtClean="0">
                <a:solidFill>
                  <a:srgbClr val="FF0000"/>
                </a:solidFill>
              </a:rPr>
              <a:t>Point Address</a:t>
            </a:r>
            <a:endParaRPr lang="en-GB" sz="1100" dirty="0">
              <a:solidFill>
                <a:srgbClr val="FF0000"/>
              </a:solidFill>
            </a:endParaRPr>
          </a:p>
        </p:txBody>
      </p:sp>
    </p:spTree>
    <p:extLst>
      <p:ext uri="{BB962C8B-B14F-4D97-AF65-F5344CB8AC3E}">
        <p14:creationId xmlns:p14="http://schemas.microsoft.com/office/powerpoint/2010/main" val="40002167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687" t="36187" r="6412" b="16543"/>
          <a:stretch/>
        </p:blipFill>
        <p:spPr bwMode="auto">
          <a:xfrm>
            <a:off x="536196" y="1268760"/>
            <a:ext cx="793153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203848" y="1223174"/>
            <a:ext cx="5328592" cy="261610"/>
          </a:xfrm>
          <a:prstGeom prst="rect">
            <a:avLst/>
          </a:prstGeom>
          <a:solidFill>
            <a:schemeClr val="bg1">
              <a:lumMod val="95000"/>
            </a:schemeClr>
          </a:solidFill>
        </p:spPr>
        <p:txBody>
          <a:bodyPr wrap="square" rtlCol="0">
            <a:spAutoFit/>
          </a:bodyPr>
          <a:lstStyle/>
          <a:p>
            <a:pPr algn="l"/>
            <a:r>
              <a:rPr lang="en-GB" sz="1100" dirty="0" smtClean="0">
                <a:solidFill>
                  <a:srgbClr val="FF0000"/>
                </a:solidFill>
              </a:rPr>
              <a:t>    Geographic Address</a:t>
            </a:r>
            <a:endParaRPr lang="en-GB" sz="1100" dirty="0">
              <a:solidFill>
                <a:srgbClr val="FF0000"/>
              </a:solidFill>
            </a:endParaRPr>
          </a:p>
        </p:txBody>
      </p:sp>
      <p:sp>
        <p:nvSpPr>
          <p:cNvPr id="7" name="TextBox 6"/>
          <p:cNvSpPr txBox="1"/>
          <p:nvPr/>
        </p:nvSpPr>
        <p:spPr>
          <a:xfrm>
            <a:off x="539552" y="1223174"/>
            <a:ext cx="2664296" cy="261610"/>
          </a:xfrm>
          <a:prstGeom prst="rect">
            <a:avLst/>
          </a:prstGeom>
          <a:solidFill>
            <a:schemeClr val="bg1">
              <a:lumMod val="95000"/>
            </a:schemeClr>
          </a:solidFill>
        </p:spPr>
        <p:txBody>
          <a:bodyPr wrap="square" rtlCol="0">
            <a:spAutoFit/>
          </a:bodyPr>
          <a:lstStyle/>
          <a:p>
            <a:pPr algn="l"/>
            <a:r>
              <a:rPr lang="en-GB" sz="1100" dirty="0" smtClean="0">
                <a:solidFill>
                  <a:srgbClr val="FF0000"/>
                </a:solidFill>
              </a:rPr>
              <a:t>   Delivery Point Address</a:t>
            </a:r>
            <a:endParaRPr lang="en-GB" sz="1100" dirty="0">
              <a:solidFill>
                <a:srgbClr val="FF0000"/>
              </a:solidFill>
            </a:endParaRPr>
          </a:p>
        </p:txBody>
      </p:sp>
      <p:sp>
        <p:nvSpPr>
          <p:cNvPr id="8" name="Text Box 12"/>
          <p:cNvSpPr txBox="1">
            <a:spLocks noChangeArrowheads="1"/>
          </p:cNvSpPr>
          <p:nvPr/>
        </p:nvSpPr>
        <p:spPr bwMode="auto">
          <a:xfrm>
            <a:off x="395288" y="5445125"/>
            <a:ext cx="8072437" cy="1081088"/>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algn="l" defTabSz="957263">
              <a:defRPr>
                <a:solidFill>
                  <a:schemeClr val="tx1"/>
                </a:solidFill>
                <a:latin typeface="Arial" pitchFamily="34" charset="0"/>
              </a:defRPr>
            </a:lvl1pPr>
            <a:lvl2pPr marL="479425" algn="l" defTabSz="957263">
              <a:defRPr>
                <a:solidFill>
                  <a:schemeClr val="tx1"/>
                </a:solidFill>
                <a:latin typeface="Arial" pitchFamily="34" charset="0"/>
              </a:defRPr>
            </a:lvl2pPr>
            <a:lvl3pPr marL="957263" algn="l" defTabSz="957263">
              <a:defRPr>
                <a:solidFill>
                  <a:schemeClr val="tx1"/>
                </a:solidFill>
                <a:latin typeface="Arial" pitchFamily="34" charset="0"/>
              </a:defRPr>
            </a:lvl3pPr>
            <a:lvl4pPr marL="1436688" algn="l" defTabSz="957263">
              <a:defRPr>
                <a:solidFill>
                  <a:schemeClr val="tx1"/>
                </a:solidFill>
                <a:latin typeface="Arial" pitchFamily="34" charset="0"/>
              </a:defRPr>
            </a:lvl4pPr>
            <a:lvl5pPr marL="1916113" algn="l" defTabSz="957263">
              <a:defRPr>
                <a:solidFill>
                  <a:schemeClr val="tx1"/>
                </a:solidFill>
                <a:latin typeface="Arial" pitchFamily="34" charset="0"/>
              </a:defRPr>
            </a:lvl5pPr>
            <a:lvl6pPr marL="2373313" defTabSz="957263" fontAlgn="base">
              <a:spcBef>
                <a:spcPct val="0"/>
              </a:spcBef>
              <a:spcAft>
                <a:spcPct val="0"/>
              </a:spcAft>
              <a:defRPr>
                <a:solidFill>
                  <a:schemeClr val="tx1"/>
                </a:solidFill>
                <a:latin typeface="Arial" pitchFamily="34" charset="0"/>
              </a:defRPr>
            </a:lvl6pPr>
            <a:lvl7pPr marL="2830513" defTabSz="957263" fontAlgn="base">
              <a:spcBef>
                <a:spcPct val="0"/>
              </a:spcBef>
              <a:spcAft>
                <a:spcPct val="0"/>
              </a:spcAft>
              <a:defRPr>
                <a:solidFill>
                  <a:schemeClr val="tx1"/>
                </a:solidFill>
                <a:latin typeface="Arial" pitchFamily="34" charset="0"/>
              </a:defRPr>
            </a:lvl7pPr>
            <a:lvl8pPr marL="3287713" defTabSz="957263" fontAlgn="base">
              <a:spcBef>
                <a:spcPct val="0"/>
              </a:spcBef>
              <a:spcAft>
                <a:spcPct val="0"/>
              </a:spcAft>
              <a:defRPr>
                <a:solidFill>
                  <a:schemeClr val="tx1"/>
                </a:solidFill>
                <a:latin typeface="Arial" pitchFamily="34" charset="0"/>
              </a:defRPr>
            </a:lvl8pPr>
            <a:lvl9pPr marL="3744913" defTabSz="957263" fontAlgn="base">
              <a:spcBef>
                <a:spcPct val="0"/>
              </a:spcBef>
              <a:spcAft>
                <a:spcPct val="0"/>
              </a:spcAft>
              <a:defRPr>
                <a:solidFill>
                  <a:schemeClr val="tx1"/>
                </a:solidFill>
                <a:latin typeface="Arial" pitchFamily="34" charset="0"/>
              </a:defRPr>
            </a:lvl9pPr>
          </a:lstStyle>
          <a:p>
            <a:pPr marL="0" indent="0">
              <a:buNone/>
            </a:pPr>
            <a:r>
              <a:rPr lang="en-GB" sz="1800" dirty="0">
                <a:solidFill>
                  <a:srgbClr val="0000FF"/>
                </a:solidFill>
                <a:ea typeface="ＭＳ Ｐゴシック" pitchFamily="34" charset="-128"/>
              </a:rPr>
              <a:t>A lot of the unmatched addresses are contained as geographic addresses.  It’s estimated that there are </a:t>
            </a:r>
            <a:r>
              <a:rPr lang="en-GB" sz="1800" dirty="0">
                <a:solidFill>
                  <a:srgbClr val="FF0000"/>
                </a:solidFill>
                <a:ea typeface="ＭＳ Ｐゴシック" pitchFamily="34" charset="-128"/>
              </a:rPr>
              <a:t>&gt;1 million </a:t>
            </a:r>
            <a:r>
              <a:rPr lang="en-GB" sz="1800" dirty="0">
                <a:solidFill>
                  <a:srgbClr val="0000FF"/>
                </a:solidFill>
                <a:ea typeface="ＭＳ Ｐゴシック" pitchFamily="34" charset="-128"/>
              </a:rPr>
              <a:t>geographic addresses that are </a:t>
            </a:r>
            <a:r>
              <a:rPr lang="en-GB" sz="1800" dirty="0" err="1">
                <a:solidFill>
                  <a:srgbClr val="0000FF"/>
                </a:solidFill>
                <a:ea typeface="ＭＳ Ｐゴシック" pitchFamily="34" charset="-128"/>
              </a:rPr>
              <a:t>postally</a:t>
            </a:r>
            <a:r>
              <a:rPr lang="en-GB" sz="1800" dirty="0">
                <a:solidFill>
                  <a:srgbClr val="0000FF"/>
                </a:solidFill>
                <a:ea typeface="ＭＳ Ｐゴシック" pitchFamily="34" charset="-128"/>
              </a:rPr>
              <a:t> addressable </a:t>
            </a:r>
            <a:endParaRPr lang="en-GB" sz="1800" dirty="0"/>
          </a:p>
        </p:txBody>
      </p:sp>
      <p:sp>
        <p:nvSpPr>
          <p:cNvPr id="10" name="Rectangle 2"/>
          <p:cNvSpPr txBox="1">
            <a:spLocks noChangeArrowheads="1"/>
          </p:cNvSpPr>
          <p:nvPr/>
        </p:nvSpPr>
        <p:spPr bwMode="auto">
          <a:xfrm>
            <a:off x="179388" y="188913"/>
            <a:ext cx="8137028" cy="7198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669999"/>
                </a:solidFill>
                <a:latin typeface="+mj-lt"/>
                <a:ea typeface="+mj-ea"/>
                <a:cs typeface="+mj-cs"/>
              </a:defRPr>
            </a:lvl1pPr>
            <a:lvl2pPr algn="l" rtl="0" eaLnBrk="0" fontAlgn="base" hangingPunct="0">
              <a:spcBef>
                <a:spcPct val="0"/>
              </a:spcBef>
              <a:spcAft>
                <a:spcPct val="0"/>
              </a:spcAft>
              <a:defRPr sz="2800">
                <a:solidFill>
                  <a:srgbClr val="669999"/>
                </a:solidFill>
                <a:latin typeface="Arial" pitchFamily="34" charset="0"/>
              </a:defRPr>
            </a:lvl2pPr>
            <a:lvl3pPr algn="l" rtl="0" eaLnBrk="0" fontAlgn="base" hangingPunct="0">
              <a:spcBef>
                <a:spcPct val="0"/>
              </a:spcBef>
              <a:spcAft>
                <a:spcPct val="0"/>
              </a:spcAft>
              <a:defRPr sz="2800">
                <a:solidFill>
                  <a:srgbClr val="669999"/>
                </a:solidFill>
                <a:latin typeface="Arial" pitchFamily="34" charset="0"/>
              </a:defRPr>
            </a:lvl3pPr>
            <a:lvl4pPr algn="l" rtl="0" eaLnBrk="0" fontAlgn="base" hangingPunct="0">
              <a:spcBef>
                <a:spcPct val="0"/>
              </a:spcBef>
              <a:spcAft>
                <a:spcPct val="0"/>
              </a:spcAft>
              <a:defRPr sz="2800">
                <a:solidFill>
                  <a:srgbClr val="669999"/>
                </a:solidFill>
                <a:latin typeface="Arial" pitchFamily="34" charset="0"/>
              </a:defRPr>
            </a:lvl4pPr>
            <a:lvl5pPr algn="l" rtl="0" eaLnBrk="0" fontAlgn="base" hangingPunct="0">
              <a:spcBef>
                <a:spcPct val="0"/>
              </a:spcBef>
              <a:spcAft>
                <a:spcPct val="0"/>
              </a:spcAft>
              <a:defRPr sz="2800">
                <a:solidFill>
                  <a:srgbClr val="669999"/>
                </a:solidFill>
                <a:latin typeface="Arial" pitchFamily="34" charset="0"/>
              </a:defRPr>
            </a:lvl5pPr>
            <a:lvl6pPr marL="457200" algn="l" rtl="0" eaLnBrk="0" fontAlgn="base" hangingPunct="0">
              <a:spcBef>
                <a:spcPct val="0"/>
              </a:spcBef>
              <a:spcAft>
                <a:spcPct val="0"/>
              </a:spcAft>
              <a:defRPr sz="2800">
                <a:solidFill>
                  <a:srgbClr val="669999"/>
                </a:solidFill>
                <a:latin typeface="Arial" pitchFamily="34" charset="0"/>
              </a:defRPr>
            </a:lvl6pPr>
            <a:lvl7pPr marL="914400" algn="l" rtl="0" eaLnBrk="0" fontAlgn="base" hangingPunct="0">
              <a:spcBef>
                <a:spcPct val="0"/>
              </a:spcBef>
              <a:spcAft>
                <a:spcPct val="0"/>
              </a:spcAft>
              <a:defRPr sz="2800">
                <a:solidFill>
                  <a:srgbClr val="669999"/>
                </a:solidFill>
                <a:latin typeface="Arial" pitchFamily="34" charset="0"/>
              </a:defRPr>
            </a:lvl7pPr>
            <a:lvl8pPr marL="1371600" algn="l" rtl="0" eaLnBrk="0" fontAlgn="base" hangingPunct="0">
              <a:spcBef>
                <a:spcPct val="0"/>
              </a:spcBef>
              <a:spcAft>
                <a:spcPct val="0"/>
              </a:spcAft>
              <a:defRPr sz="2800">
                <a:solidFill>
                  <a:srgbClr val="669999"/>
                </a:solidFill>
                <a:latin typeface="Arial" pitchFamily="34" charset="0"/>
              </a:defRPr>
            </a:lvl8pPr>
            <a:lvl9pPr marL="1828800" algn="l" rtl="0" eaLnBrk="0" fontAlgn="base" hangingPunct="0">
              <a:spcBef>
                <a:spcPct val="0"/>
              </a:spcBef>
              <a:spcAft>
                <a:spcPct val="0"/>
              </a:spcAft>
              <a:defRPr sz="2800">
                <a:solidFill>
                  <a:srgbClr val="669999"/>
                </a:solidFill>
                <a:latin typeface="Arial" pitchFamily="34" charset="0"/>
              </a:defRPr>
            </a:lvl9pPr>
          </a:lstStyle>
          <a:p>
            <a:r>
              <a:rPr lang="en-GB" dirty="0" smtClean="0"/>
              <a:t>‘Geo’ address where DPA is null (database view)</a:t>
            </a:r>
            <a:endParaRPr lang="en-GB" dirty="0"/>
          </a:p>
        </p:txBody>
      </p:sp>
    </p:spTree>
    <p:extLst>
      <p:ext uri="{BB962C8B-B14F-4D97-AF65-F5344CB8AC3E}">
        <p14:creationId xmlns:p14="http://schemas.microsoft.com/office/powerpoint/2010/main" val="174295854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79388" y="188912"/>
            <a:ext cx="8137028" cy="863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669999"/>
                </a:solidFill>
                <a:latin typeface="+mj-lt"/>
                <a:ea typeface="+mj-ea"/>
                <a:cs typeface="+mj-cs"/>
              </a:defRPr>
            </a:lvl1pPr>
            <a:lvl2pPr algn="l" rtl="0" eaLnBrk="0" fontAlgn="base" hangingPunct="0">
              <a:spcBef>
                <a:spcPct val="0"/>
              </a:spcBef>
              <a:spcAft>
                <a:spcPct val="0"/>
              </a:spcAft>
              <a:defRPr sz="2800">
                <a:solidFill>
                  <a:srgbClr val="669999"/>
                </a:solidFill>
                <a:latin typeface="Arial" pitchFamily="34" charset="0"/>
              </a:defRPr>
            </a:lvl2pPr>
            <a:lvl3pPr algn="l" rtl="0" eaLnBrk="0" fontAlgn="base" hangingPunct="0">
              <a:spcBef>
                <a:spcPct val="0"/>
              </a:spcBef>
              <a:spcAft>
                <a:spcPct val="0"/>
              </a:spcAft>
              <a:defRPr sz="2800">
                <a:solidFill>
                  <a:srgbClr val="669999"/>
                </a:solidFill>
                <a:latin typeface="Arial" pitchFamily="34" charset="0"/>
              </a:defRPr>
            </a:lvl3pPr>
            <a:lvl4pPr algn="l" rtl="0" eaLnBrk="0" fontAlgn="base" hangingPunct="0">
              <a:spcBef>
                <a:spcPct val="0"/>
              </a:spcBef>
              <a:spcAft>
                <a:spcPct val="0"/>
              </a:spcAft>
              <a:defRPr sz="2800">
                <a:solidFill>
                  <a:srgbClr val="669999"/>
                </a:solidFill>
                <a:latin typeface="Arial" pitchFamily="34" charset="0"/>
              </a:defRPr>
            </a:lvl4pPr>
            <a:lvl5pPr algn="l" rtl="0" eaLnBrk="0" fontAlgn="base" hangingPunct="0">
              <a:spcBef>
                <a:spcPct val="0"/>
              </a:spcBef>
              <a:spcAft>
                <a:spcPct val="0"/>
              </a:spcAft>
              <a:defRPr sz="2800">
                <a:solidFill>
                  <a:srgbClr val="669999"/>
                </a:solidFill>
                <a:latin typeface="Arial" pitchFamily="34" charset="0"/>
              </a:defRPr>
            </a:lvl5pPr>
            <a:lvl6pPr marL="457200" algn="l" rtl="0" eaLnBrk="0" fontAlgn="base" hangingPunct="0">
              <a:spcBef>
                <a:spcPct val="0"/>
              </a:spcBef>
              <a:spcAft>
                <a:spcPct val="0"/>
              </a:spcAft>
              <a:defRPr sz="2800">
                <a:solidFill>
                  <a:srgbClr val="669999"/>
                </a:solidFill>
                <a:latin typeface="Arial" pitchFamily="34" charset="0"/>
              </a:defRPr>
            </a:lvl6pPr>
            <a:lvl7pPr marL="914400" algn="l" rtl="0" eaLnBrk="0" fontAlgn="base" hangingPunct="0">
              <a:spcBef>
                <a:spcPct val="0"/>
              </a:spcBef>
              <a:spcAft>
                <a:spcPct val="0"/>
              </a:spcAft>
              <a:defRPr sz="2800">
                <a:solidFill>
                  <a:srgbClr val="669999"/>
                </a:solidFill>
                <a:latin typeface="Arial" pitchFamily="34" charset="0"/>
              </a:defRPr>
            </a:lvl7pPr>
            <a:lvl8pPr marL="1371600" algn="l" rtl="0" eaLnBrk="0" fontAlgn="base" hangingPunct="0">
              <a:spcBef>
                <a:spcPct val="0"/>
              </a:spcBef>
              <a:spcAft>
                <a:spcPct val="0"/>
              </a:spcAft>
              <a:defRPr sz="2800">
                <a:solidFill>
                  <a:srgbClr val="669999"/>
                </a:solidFill>
                <a:latin typeface="Arial" pitchFamily="34" charset="0"/>
              </a:defRPr>
            </a:lvl8pPr>
            <a:lvl9pPr marL="1828800" algn="l" rtl="0" eaLnBrk="0" fontAlgn="base" hangingPunct="0">
              <a:spcBef>
                <a:spcPct val="0"/>
              </a:spcBef>
              <a:spcAft>
                <a:spcPct val="0"/>
              </a:spcAft>
              <a:defRPr sz="2800">
                <a:solidFill>
                  <a:srgbClr val="669999"/>
                </a:solidFill>
                <a:latin typeface="Arial" pitchFamily="34" charset="0"/>
              </a:defRPr>
            </a:lvl9pPr>
          </a:lstStyle>
          <a:p>
            <a:r>
              <a:rPr lang="en-GB" dirty="0" smtClean="0"/>
              <a:t>Make it searchable</a:t>
            </a:r>
            <a:endParaRPr lang="en-GB"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124744"/>
            <a:ext cx="8568952"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7" y="1988840"/>
            <a:ext cx="7920881"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1832830674"/>
              </p:ext>
            </p:extLst>
          </p:nvPr>
        </p:nvGraphicFramePr>
        <p:xfrm>
          <a:off x="683568" y="3501008"/>
          <a:ext cx="7920880" cy="2672876"/>
        </p:xfrm>
        <a:graphic>
          <a:graphicData uri="http://schemas.openxmlformats.org/drawingml/2006/table">
            <a:tbl>
              <a:tblPr firstRow="1" firstCol="1" bandRow="1">
                <a:tableStyleId>{5C22544A-7EE6-4342-B048-85BDC9FD1C3A}</a:tableStyleId>
              </a:tblPr>
              <a:tblGrid>
                <a:gridCol w="1329288"/>
                <a:gridCol w="5511472"/>
                <a:gridCol w="1080120"/>
              </a:tblGrid>
              <a:tr h="634047">
                <a:tc>
                  <a:txBody>
                    <a:bodyPr/>
                    <a:lstStyle/>
                    <a:p>
                      <a:pPr>
                        <a:spcBef>
                          <a:spcPts val="1200"/>
                        </a:spcBef>
                        <a:spcAft>
                          <a:spcPts val="0"/>
                        </a:spcAft>
                      </a:pPr>
                      <a:r>
                        <a:rPr lang="en-GB" sz="2400" dirty="0" smtClean="0">
                          <a:solidFill>
                            <a:srgbClr val="FF0000"/>
                          </a:solidFill>
                          <a:effectLst/>
                        </a:rPr>
                        <a:t>UPRN</a:t>
                      </a:r>
                      <a:endParaRPr lang="en-GB" sz="2400" dirty="0">
                        <a:solidFill>
                          <a:srgbClr val="FF0000"/>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2400" dirty="0">
                          <a:solidFill>
                            <a:srgbClr val="FF0000"/>
                          </a:solidFill>
                          <a:effectLst/>
                        </a:rPr>
                        <a:t>Address </a:t>
                      </a:r>
                      <a:r>
                        <a:rPr lang="en-GB" sz="2400" dirty="0" smtClean="0">
                          <a:solidFill>
                            <a:srgbClr val="FF0000"/>
                          </a:solidFill>
                          <a:effectLst/>
                        </a:rPr>
                        <a:t>Text Pick list</a:t>
                      </a:r>
                      <a:endParaRPr lang="en-GB" sz="2400" dirty="0">
                        <a:solidFill>
                          <a:srgbClr val="FF0000"/>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2400" dirty="0" smtClean="0">
                          <a:solidFill>
                            <a:srgbClr val="FF0000"/>
                          </a:solidFill>
                          <a:effectLst/>
                        </a:rPr>
                        <a:t>Status</a:t>
                      </a:r>
                      <a:endParaRPr lang="en-GB" sz="2400" dirty="0">
                        <a:solidFill>
                          <a:srgbClr val="FF0000"/>
                        </a:solidFill>
                        <a:effectLst/>
                        <a:latin typeface="Arial"/>
                        <a:ea typeface="Calibri"/>
                        <a:cs typeface="Times New Roman"/>
                      </a:endParaRPr>
                    </a:p>
                  </a:txBody>
                  <a:tcPr marL="68580" marR="68580" marT="0" marB="0"/>
                </a:tc>
              </a:tr>
              <a:tr h="582523">
                <a:tc>
                  <a:txBody>
                    <a:bodyPr/>
                    <a:lstStyle/>
                    <a:p>
                      <a:pPr>
                        <a:spcBef>
                          <a:spcPts val="1200"/>
                        </a:spcBef>
                        <a:spcAft>
                          <a:spcPts val="0"/>
                        </a:spcAft>
                      </a:pPr>
                      <a:r>
                        <a:rPr lang="en-GB" sz="1200">
                          <a:effectLst/>
                        </a:rPr>
                        <a:t>894756389092</a:t>
                      </a:r>
                      <a:endParaRPr lang="en-GB" sz="1200">
                        <a:solidFill>
                          <a:srgbClr val="365F91"/>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1200">
                          <a:effectLst/>
                          <a:highlight>
                            <a:srgbClr val="FFFF00"/>
                          </a:highlight>
                        </a:rPr>
                        <a:t>4</a:t>
                      </a:r>
                      <a:r>
                        <a:rPr lang="en-GB" sz="1200">
                          <a:effectLst/>
                        </a:rPr>
                        <a:t> </a:t>
                      </a:r>
                      <a:r>
                        <a:rPr lang="en-GB" sz="1200">
                          <a:effectLst/>
                          <a:highlight>
                            <a:srgbClr val="FFFF00"/>
                          </a:highlight>
                        </a:rPr>
                        <a:t>HIGH</a:t>
                      </a:r>
                      <a:r>
                        <a:rPr lang="en-GB" sz="1200">
                          <a:effectLst/>
                        </a:rPr>
                        <a:t> </a:t>
                      </a:r>
                      <a:r>
                        <a:rPr lang="en-GB" sz="1200">
                          <a:effectLst/>
                          <a:highlight>
                            <a:srgbClr val="FFFF00"/>
                          </a:highlight>
                        </a:rPr>
                        <a:t>STREET</a:t>
                      </a:r>
                      <a:r>
                        <a:rPr lang="en-GB" sz="1200">
                          <a:effectLst/>
                        </a:rPr>
                        <a:t> </a:t>
                      </a:r>
                      <a:r>
                        <a:rPr lang="en-GB" sz="1200">
                          <a:effectLst/>
                          <a:highlight>
                            <a:srgbClr val="FFFF00"/>
                          </a:highlight>
                        </a:rPr>
                        <a:t>WESTVILLE</a:t>
                      </a:r>
                      <a:r>
                        <a:rPr lang="en-GB" sz="1200">
                          <a:effectLst/>
                        </a:rPr>
                        <a:t> SUNNYTOWN </a:t>
                      </a:r>
                      <a:r>
                        <a:rPr lang="en-GB" sz="1200">
                          <a:effectLst/>
                          <a:highlight>
                            <a:srgbClr val="FFFF00"/>
                          </a:highlight>
                        </a:rPr>
                        <a:t>WV17</a:t>
                      </a:r>
                      <a:r>
                        <a:rPr lang="en-GB" sz="1200">
                          <a:effectLst/>
                        </a:rPr>
                        <a:t> 7HL</a:t>
                      </a:r>
                      <a:endParaRPr lang="en-GB" sz="1200">
                        <a:solidFill>
                          <a:srgbClr val="365F91"/>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1200">
                          <a:effectLst/>
                        </a:rPr>
                        <a:t>Approved + PAF</a:t>
                      </a:r>
                      <a:endParaRPr lang="en-GB" sz="1200">
                        <a:solidFill>
                          <a:srgbClr val="365F91"/>
                        </a:solidFill>
                        <a:effectLst/>
                        <a:latin typeface="Arial"/>
                        <a:ea typeface="Calibri"/>
                        <a:cs typeface="Times New Roman"/>
                      </a:endParaRPr>
                    </a:p>
                  </a:txBody>
                  <a:tcPr marL="68580" marR="68580" marT="0" marB="0"/>
                </a:tc>
              </a:tr>
              <a:tr h="291261">
                <a:tc>
                  <a:txBody>
                    <a:bodyPr/>
                    <a:lstStyle/>
                    <a:p>
                      <a:pPr>
                        <a:spcBef>
                          <a:spcPts val="1200"/>
                        </a:spcBef>
                        <a:spcAft>
                          <a:spcPts val="0"/>
                        </a:spcAft>
                      </a:pPr>
                      <a:r>
                        <a:rPr lang="en-GB" sz="1200">
                          <a:effectLst/>
                        </a:rPr>
                        <a:t>894756389092</a:t>
                      </a:r>
                      <a:endParaRPr lang="en-GB" sz="1200">
                        <a:solidFill>
                          <a:srgbClr val="365F91"/>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1200">
                          <a:effectLst/>
                        </a:rPr>
                        <a:t>ROSE COTTAGE </a:t>
                      </a:r>
                      <a:r>
                        <a:rPr lang="en-GB" sz="1200">
                          <a:effectLst/>
                          <a:highlight>
                            <a:srgbClr val="FFFF00"/>
                          </a:highlight>
                        </a:rPr>
                        <a:t>4</a:t>
                      </a:r>
                      <a:r>
                        <a:rPr lang="en-GB" sz="1200">
                          <a:effectLst/>
                        </a:rPr>
                        <a:t> </a:t>
                      </a:r>
                      <a:r>
                        <a:rPr lang="en-GB" sz="1200">
                          <a:effectLst/>
                          <a:highlight>
                            <a:srgbClr val="FFFF00"/>
                          </a:highlight>
                        </a:rPr>
                        <a:t>HIGH</a:t>
                      </a:r>
                      <a:r>
                        <a:rPr lang="en-GB" sz="1200">
                          <a:effectLst/>
                        </a:rPr>
                        <a:t> </a:t>
                      </a:r>
                      <a:r>
                        <a:rPr lang="en-GB" sz="1200">
                          <a:effectLst/>
                          <a:highlight>
                            <a:srgbClr val="FFFF00"/>
                          </a:highlight>
                        </a:rPr>
                        <a:t>STREET</a:t>
                      </a:r>
                      <a:r>
                        <a:rPr lang="en-GB" sz="1200">
                          <a:effectLst/>
                        </a:rPr>
                        <a:t> </a:t>
                      </a:r>
                      <a:r>
                        <a:rPr lang="en-GB" sz="1200">
                          <a:effectLst/>
                          <a:highlight>
                            <a:srgbClr val="FFFF00"/>
                          </a:highlight>
                        </a:rPr>
                        <a:t>WESTVILLE</a:t>
                      </a:r>
                      <a:r>
                        <a:rPr lang="en-GB" sz="1200">
                          <a:effectLst/>
                        </a:rPr>
                        <a:t> SUNNYTOWN </a:t>
                      </a:r>
                      <a:r>
                        <a:rPr lang="en-GB" sz="1200">
                          <a:effectLst/>
                          <a:highlight>
                            <a:srgbClr val="FFFF00"/>
                          </a:highlight>
                        </a:rPr>
                        <a:t>WV17</a:t>
                      </a:r>
                      <a:r>
                        <a:rPr lang="en-GB" sz="1200">
                          <a:effectLst/>
                        </a:rPr>
                        <a:t> 7HL</a:t>
                      </a:r>
                      <a:endParaRPr lang="en-GB" sz="1200">
                        <a:solidFill>
                          <a:srgbClr val="365F91"/>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1200">
                          <a:effectLst/>
                        </a:rPr>
                        <a:t>Alternative </a:t>
                      </a:r>
                      <a:endParaRPr lang="en-GB" sz="1200">
                        <a:solidFill>
                          <a:srgbClr val="365F91"/>
                        </a:solidFill>
                        <a:effectLst/>
                        <a:latin typeface="Arial"/>
                        <a:ea typeface="Calibri"/>
                        <a:cs typeface="Times New Roman"/>
                      </a:endParaRPr>
                    </a:p>
                  </a:txBody>
                  <a:tcPr marL="68580" marR="68580" marT="0" marB="0"/>
                </a:tc>
              </a:tr>
              <a:tr h="291261">
                <a:tc>
                  <a:txBody>
                    <a:bodyPr/>
                    <a:lstStyle/>
                    <a:p>
                      <a:pPr>
                        <a:spcBef>
                          <a:spcPts val="1200"/>
                        </a:spcBef>
                        <a:spcAft>
                          <a:spcPts val="0"/>
                        </a:spcAft>
                      </a:pPr>
                      <a:r>
                        <a:rPr lang="en-GB" sz="1200">
                          <a:effectLst/>
                        </a:rPr>
                        <a:t>894756389092</a:t>
                      </a:r>
                      <a:endParaRPr lang="en-GB" sz="1200">
                        <a:solidFill>
                          <a:srgbClr val="365F91"/>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1200">
                          <a:effectLst/>
                        </a:rPr>
                        <a:t>ROSE COTTAGE HIGH STREET WESTVILLE SUNNYTOWN WV17 7HL</a:t>
                      </a:r>
                      <a:endParaRPr lang="en-GB" sz="1200">
                        <a:solidFill>
                          <a:srgbClr val="365F91"/>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1200">
                          <a:effectLst/>
                        </a:rPr>
                        <a:t>Alternative</a:t>
                      </a:r>
                      <a:endParaRPr lang="en-GB" sz="1200">
                        <a:solidFill>
                          <a:srgbClr val="365F91"/>
                        </a:solidFill>
                        <a:effectLst/>
                        <a:latin typeface="Arial"/>
                        <a:ea typeface="Calibri"/>
                        <a:cs typeface="Times New Roman"/>
                      </a:endParaRPr>
                    </a:p>
                  </a:txBody>
                  <a:tcPr marL="68580" marR="68580" marT="0" marB="0"/>
                </a:tc>
              </a:tr>
              <a:tr h="582523">
                <a:tc>
                  <a:txBody>
                    <a:bodyPr/>
                    <a:lstStyle/>
                    <a:p>
                      <a:pPr>
                        <a:spcBef>
                          <a:spcPts val="1200"/>
                        </a:spcBef>
                        <a:spcAft>
                          <a:spcPts val="0"/>
                        </a:spcAft>
                      </a:pPr>
                      <a:r>
                        <a:rPr lang="en-GB" sz="1200">
                          <a:effectLst/>
                        </a:rPr>
                        <a:t>274859037849</a:t>
                      </a:r>
                      <a:endParaRPr lang="en-GB" sz="1200">
                        <a:solidFill>
                          <a:srgbClr val="365F91"/>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1200">
                          <a:effectLst/>
                        </a:rPr>
                        <a:t>FLAT </a:t>
                      </a:r>
                      <a:r>
                        <a:rPr lang="en-GB" sz="1200">
                          <a:effectLst/>
                          <a:highlight>
                            <a:srgbClr val="FFFF00"/>
                          </a:highlight>
                        </a:rPr>
                        <a:t>4</a:t>
                      </a:r>
                      <a:r>
                        <a:rPr lang="en-GB" sz="1200">
                          <a:effectLst/>
                        </a:rPr>
                        <a:t> HIGHBURY COURT </a:t>
                      </a:r>
                      <a:r>
                        <a:rPr lang="en-GB" sz="1200">
                          <a:effectLst/>
                          <a:highlight>
                            <a:srgbClr val="FFFF00"/>
                          </a:highlight>
                        </a:rPr>
                        <a:t>HIGH</a:t>
                      </a:r>
                      <a:r>
                        <a:rPr lang="en-GB" sz="1200">
                          <a:effectLst/>
                        </a:rPr>
                        <a:t> </a:t>
                      </a:r>
                      <a:r>
                        <a:rPr lang="en-GB" sz="1200">
                          <a:effectLst/>
                          <a:highlight>
                            <a:srgbClr val="FFFF00"/>
                          </a:highlight>
                        </a:rPr>
                        <a:t>STREET</a:t>
                      </a:r>
                      <a:r>
                        <a:rPr lang="en-GB" sz="1200">
                          <a:effectLst/>
                        </a:rPr>
                        <a:t> </a:t>
                      </a:r>
                      <a:r>
                        <a:rPr lang="en-GB" sz="1200">
                          <a:effectLst/>
                          <a:highlight>
                            <a:srgbClr val="FFFF00"/>
                          </a:highlight>
                        </a:rPr>
                        <a:t>WESTVILLE</a:t>
                      </a:r>
                      <a:r>
                        <a:rPr lang="en-GB" sz="1200">
                          <a:effectLst/>
                        </a:rPr>
                        <a:t> SUNNYTOWN </a:t>
                      </a:r>
                      <a:r>
                        <a:rPr lang="en-GB" sz="1200">
                          <a:effectLst/>
                          <a:highlight>
                            <a:srgbClr val="FFFF00"/>
                          </a:highlight>
                        </a:rPr>
                        <a:t>WV17</a:t>
                      </a:r>
                      <a:r>
                        <a:rPr lang="en-GB" sz="1200">
                          <a:effectLst/>
                        </a:rPr>
                        <a:t> 7HL</a:t>
                      </a:r>
                      <a:endParaRPr lang="en-GB" sz="1200">
                        <a:solidFill>
                          <a:srgbClr val="365F91"/>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1200">
                          <a:effectLst/>
                        </a:rPr>
                        <a:t>Approved + PAF</a:t>
                      </a:r>
                      <a:endParaRPr lang="en-GB" sz="1200">
                        <a:solidFill>
                          <a:srgbClr val="365F91"/>
                        </a:solidFill>
                        <a:effectLst/>
                        <a:latin typeface="Arial"/>
                        <a:ea typeface="Calibri"/>
                        <a:cs typeface="Times New Roman"/>
                      </a:endParaRPr>
                    </a:p>
                  </a:txBody>
                  <a:tcPr marL="68580" marR="68580" marT="0" marB="0"/>
                </a:tc>
              </a:tr>
              <a:tr h="291261">
                <a:tc>
                  <a:txBody>
                    <a:bodyPr/>
                    <a:lstStyle/>
                    <a:p>
                      <a:pPr>
                        <a:spcBef>
                          <a:spcPts val="1200"/>
                        </a:spcBef>
                        <a:spcAft>
                          <a:spcPts val="0"/>
                        </a:spcAft>
                      </a:pPr>
                      <a:r>
                        <a:rPr lang="en-GB" sz="1200">
                          <a:effectLst/>
                        </a:rPr>
                        <a:t>482974769830</a:t>
                      </a:r>
                      <a:endParaRPr lang="en-GB" sz="1200">
                        <a:solidFill>
                          <a:srgbClr val="365F91"/>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1200">
                          <a:effectLst/>
                        </a:rPr>
                        <a:t>MAPS</a:t>
                      </a:r>
                      <a:r>
                        <a:rPr lang="en-GB" sz="1200">
                          <a:effectLst/>
                          <a:highlight>
                            <a:srgbClr val="FFFF00"/>
                          </a:highlight>
                        </a:rPr>
                        <a:t>4</a:t>
                      </a:r>
                      <a:r>
                        <a:rPr lang="en-GB" sz="1200">
                          <a:effectLst/>
                        </a:rPr>
                        <a:t>U LTD </a:t>
                      </a:r>
                      <a:r>
                        <a:rPr lang="en-GB" sz="1200">
                          <a:effectLst/>
                          <a:highlight>
                            <a:srgbClr val="FFFF00"/>
                          </a:highlight>
                        </a:rPr>
                        <a:t>HIGH</a:t>
                      </a:r>
                      <a:r>
                        <a:rPr lang="en-GB" sz="1200">
                          <a:effectLst/>
                        </a:rPr>
                        <a:t> </a:t>
                      </a:r>
                      <a:r>
                        <a:rPr lang="en-GB" sz="1200">
                          <a:effectLst/>
                          <a:highlight>
                            <a:srgbClr val="FFFF00"/>
                          </a:highlight>
                        </a:rPr>
                        <a:t>STREET</a:t>
                      </a:r>
                      <a:r>
                        <a:rPr lang="en-GB" sz="1200">
                          <a:effectLst/>
                        </a:rPr>
                        <a:t> </a:t>
                      </a:r>
                      <a:r>
                        <a:rPr lang="en-GB" sz="1200">
                          <a:effectLst/>
                          <a:highlight>
                            <a:srgbClr val="FFFF00"/>
                          </a:highlight>
                        </a:rPr>
                        <a:t>WESTVILLE</a:t>
                      </a:r>
                      <a:r>
                        <a:rPr lang="en-GB" sz="1200">
                          <a:effectLst/>
                        </a:rPr>
                        <a:t> SUNNYTOWN </a:t>
                      </a:r>
                      <a:r>
                        <a:rPr lang="en-GB" sz="1200">
                          <a:effectLst/>
                          <a:highlight>
                            <a:srgbClr val="FFFF00"/>
                          </a:highlight>
                        </a:rPr>
                        <a:t>WV17</a:t>
                      </a:r>
                      <a:r>
                        <a:rPr lang="en-GB" sz="1200">
                          <a:effectLst/>
                        </a:rPr>
                        <a:t> 7HL</a:t>
                      </a:r>
                      <a:endParaRPr lang="en-GB" sz="1200">
                        <a:solidFill>
                          <a:srgbClr val="365F91"/>
                        </a:solidFill>
                        <a:effectLst/>
                        <a:latin typeface="Arial"/>
                        <a:ea typeface="Calibri"/>
                        <a:cs typeface="Times New Roman"/>
                      </a:endParaRPr>
                    </a:p>
                  </a:txBody>
                  <a:tcPr marL="68580" marR="68580" marT="0" marB="0"/>
                </a:tc>
                <a:tc>
                  <a:txBody>
                    <a:bodyPr/>
                    <a:lstStyle/>
                    <a:p>
                      <a:pPr>
                        <a:spcBef>
                          <a:spcPts val="1200"/>
                        </a:spcBef>
                        <a:spcAft>
                          <a:spcPts val="0"/>
                        </a:spcAft>
                      </a:pPr>
                      <a:r>
                        <a:rPr lang="en-GB" sz="1200" dirty="0">
                          <a:effectLst/>
                        </a:rPr>
                        <a:t>Approved</a:t>
                      </a:r>
                      <a:endParaRPr lang="en-GB" sz="1200" dirty="0">
                        <a:solidFill>
                          <a:srgbClr val="365F91"/>
                        </a:solidFill>
                        <a:effectLst/>
                        <a:latin typeface="Arial"/>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375599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888187"/>
            <a:ext cx="8048336" cy="5564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txBox="1">
            <a:spLocks noChangeArrowheads="1"/>
          </p:cNvSpPr>
          <p:nvPr/>
        </p:nvSpPr>
        <p:spPr bwMode="auto">
          <a:xfrm>
            <a:off x="179388" y="188912"/>
            <a:ext cx="8137028" cy="863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669999"/>
                </a:solidFill>
                <a:latin typeface="+mj-lt"/>
                <a:ea typeface="+mj-ea"/>
                <a:cs typeface="+mj-cs"/>
              </a:defRPr>
            </a:lvl1pPr>
            <a:lvl2pPr algn="l" rtl="0" eaLnBrk="0" fontAlgn="base" hangingPunct="0">
              <a:spcBef>
                <a:spcPct val="0"/>
              </a:spcBef>
              <a:spcAft>
                <a:spcPct val="0"/>
              </a:spcAft>
              <a:defRPr sz="2800">
                <a:solidFill>
                  <a:srgbClr val="669999"/>
                </a:solidFill>
                <a:latin typeface="Arial" pitchFamily="34" charset="0"/>
              </a:defRPr>
            </a:lvl2pPr>
            <a:lvl3pPr algn="l" rtl="0" eaLnBrk="0" fontAlgn="base" hangingPunct="0">
              <a:spcBef>
                <a:spcPct val="0"/>
              </a:spcBef>
              <a:spcAft>
                <a:spcPct val="0"/>
              </a:spcAft>
              <a:defRPr sz="2800">
                <a:solidFill>
                  <a:srgbClr val="669999"/>
                </a:solidFill>
                <a:latin typeface="Arial" pitchFamily="34" charset="0"/>
              </a:defRPr>
            </a:lvl3pPr>
            <a:lvl4pPr algn="l" rtl="0" eaLnBrk="0" fontAlgn="base" hangingPunct="0">
              <a:spcBef>
                <a:spcPct val="0"/>
              </a:spcBef>
              <a:spcAft>
                <a:spcPct val="0"/>
              </a:spcAft>
              <a:defRPr sz="2800">
                <a:solidFill>
                  <a:srgbClr val="669999"/>
                </a:solidFill>
                <a:latin typeface="Arial" pitchFamily="34" charset="0"/>
              </a:defRPr>
            </a:lvl4pPr>
            <a:lvl5pPr algn="l" rtl="0" eaLnBrk="0" fontAlgn="base" hangingPunct="0">
              <a:spcBef>
                <a:spcPct val="0"/>
              </a:spcBef>
              <a:spcAft>
                <a:spcPct val="0"/>
              </a:spcAft>
              <a:defRPr sz="2800">
                <a:solidFill>
                  <a:srgbClr val="669999"/>
                </a:solidFill>
                <a:latin typeface="Arial" pitchFamily="34" charset="0"/>
              </a:defRPr>
            </a:lvl5pPr>
            <a:lvl6pPr marL="457200" algn="l" rtl="0" eaLnBrk="0" fontAlgn="base" hangingPunct="0">
              <a:spcBef>
                <a:spcPct val="0"/>
              </a:spcBef>
              <a:spcAft>
                <a:spcPct val="0"/>
              </a:spcAft>
              <a:defRPr sz="2800">
                <a:solidFill>
                  <a:srgbClr val="669999"/>
                </a:solidFill>
                <a:latin typeface="Arial" pitchFamily="34" charset="0"/>
              </a:defRPr>
            </a:lvl6pPr>
            <a:lvl7pPr marL="914400" algn="l" rtl="0" eaLnBrk="0" fontAlgn="base" hangingPunct="0">
              <a:spcBef>
                <a:spcPct val="0"/>
              </a:spcBef>
              <a:spcAft>
                <a:spcPct val="0"/>
              </a:spcAft>
              <a:defRPr sz="2800">
                <a:solidFill>
                  <a:srgbClr val="669999"/>
                </a:solidFill>
                <a:latin typeface="Arial" pitchFamily="34" charset="0"/>
              </a:defRPr>
            </a:lvl7pPr>
            <a:lvl8pPr marL="1371600" algn="l" rtl="0" eaLnBrk="0" fontAlgn="base" hangingPunct="0">
              <a:spcBef>
                <a:spcPct val="0"/>
              </a:spcBef>
              <a:spcAft>
                <a:spcPct val="0"/>
              </a:spcAft>
              <a:defRPr sz="2800">
                <a:solidFill>
                  <a:srgbClr val="669999"/>
                </a:solidFill>
                <a:latin typeface="Arial" pitchFamily="34" charset="0"/>
              </a:defRPr>
            </a:lvl8pPr>
            <a:lvl9pPr marL="1828800" algn="l" rtl="0" eaLnBrk="0" fontAlgn="base" hangingPunct="0">
              <a:spcBef>
                <a:spcPct val="0"/>
              </a:spcBef>
              <a:spcAft>
                <a:spcPct val="0"/>
              </a:spcAft>
              <a:defRPr sz="2800">
                <a:solidFill>
                  <a:srgbClr val="669999"/>
                </a:solidFill>
                <a:latin typeface="Arial" pitchFamily="34" charset="0"/>
              </a:defRPr>
            </a:lvl9pPr>
          </a:lstStyle>
          <a:p>
            <a:r>
              <a:rPr lang="en-GB" dirty="0" smtClean="0"/>
              <a:t>Example – Web Service (XML API)</a:t>
            </a:r>
            <a:endParaRPr lang="en-GB" dirty="0"/>
          </a:p>
        </p:txBody>
      </p:sp>
    </p:spTree>
    <p:extLst>
      <p:ext uri="{BB962C8B-B14F-4D97-AF65-F5344CB8AC3E}">
        <p14:creationId xmlns:p14="http://schemas.microsoft.com/office/powerpoint/2010/main" val="3826912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84098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9922" name="Picture 2"/>
          <p:cNvPicPr>
            <a:picLocks noGrp="1" noChangeAspect="1" noChangeArrowheads="1"/>
          </p:cNvPicPr>
          <p:nvPr>
            <p:ph type="body" idx="1"/>
          </p:nvPr>
        </p:nvPicPr>
        <p:blipFill rotWithShape="1">
          <a:blip r:embed="rId3">
            <a:extLst>
              <a:ext uri="{28A0092B-C50C-407E-A947-70E740481C1C}">
                <a14:useLocalDpi xmlns:a14="http://schemas.microsoft.com/office/drawing/2010/main" val="0"/>
              </a:ext>
            </a:extLst>
          </a:blip>
          <a:srcRect t="2259"/>
          <a:stretch/>
        </p:blipFill>
        <p:spPr>
          <a:xfrm>
            <a:off x="2168525" y="736600"/>
            <a:ext cx="5443538" cy="5632450"/>
          </a:xfr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9923" name="Rectangle 3"/>
          <p:cNvSpPr>
            <a:spLocks noChangeArrowheads="1"/>
          </p:cNvSpPr>
          <p:nvPr/>
        </p:nvSpPr>
        <p:spPr bwMode="auto">
          <a:xfrm>
            <a:off x="2270125" y="3352800"/>
            <a:ext cx="1450975" cy="2824163"/>
          </a:xfrm>
          <a:prstGeom prst="rect">
            <a:avLst/>
          </a:prstGeom>
          <a:noFill/>
          <a:ln w="38100" algn="ctr">
            <a:solidFill>
              <a:schemeClr val="hlink"/>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24" name="WordArt 4"/>
          <p:cNvSpPr>
            <a:spLocks noChangeArrowheads="1" noChangeShapeType="1" noTextEdit="1"/>
          </p:cNvSpPr>
          <p:nvPr/>
        </p:nvSpPr>
        <p:spPr bwMode="auto">
          <a:xfrm>
            <a:off x="2300288" y="4116388"/>
            <a:ext cx="1270000" cy="1009650"/>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Delivery</a:t>
            </a:r>
          </a:p>
          <a:p>
            <a:pPr algn="ctr"/>
            <a:r>
              <a:rPr lang="en-GB" sz="3600" kern="10" dirty="0">
                <a:ln w="9525">
                  <a:round/>
                  <a:headEnd/>
                  <a:tailEnd/>
                </a:ln>
                <a:gradFill rotWithShape="1">
                  <a:gsLst>
                    <a:gs pos="0">
                      <a:srgbClr val="FFE701"/>
                    </a:gs>
                    <a:gs pos="100000">
                      <a:srgbClr val="FE3E02"/>
                    </a:gs>
                  </a:gsLst>
                  <a:lin ang="5400000" scaled="1"/>
                </a:gradFill>
                <a:latin typeface="Impact"/>
              </a:rPr>
              <a:t>Address</a:t>
            </a:r>
          </a:p>
        </p:txBody>
      </p:sp>
      <p:sp>
        <p:nvSpPr>
          <p:cNvPr id="209925" name="Rectangle 5"/>
          <p:cNvSpPr>
            <a:spLocks noChangeArrowheads="1"/>
          </p:cNvSpPr>
          <p:nvPr/>
        </p:nvSpPr>
        <p:spPr bwMode="auto">
          <a:xfrm>
            <a:off x="3813175" y="3328988"/>
            <a:ext cx="1808163" cy="2128837"/>
          </a:xfrm>
          <a:prstGeom prst="rect">
            <a:avLst/>
          </a:prstGeom>
          <a:noFill/>
          <a:ln w="38100" algn="ctr">
            <a:solidFill>
              <a:schemeClr val="accent2"/>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26" name="WordArt 6"/>
          <p:cNvSpPr>
            <a:spLocks noChangeArrowheads="1" noChangeShapeType="1" noTextEdit="1"/>
          </p:cNvSpPr>
          <p:nvPr/>
        </p:nvSpPr>
        <p:spPr bwMode="auto">
          <a:xfrm>
            <a:off x="4003675" y="3957638"/>
            <a:ext cx="1439863" cy="1152525"/>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Geographic </a:t>
            </a:r>
          </a:p>
          <a:p>
            <a:pPr algn="ctr"/>
            <a:r>
              <a:rPr lang="en-GB" sz="3600" kern="10" dirty="0">
                <a:ln w="9525">
                  <a:round/>
                  <a:headEnd/>
                  <a:tailEnd/>
                </a:ln>
                <a:gradFill rotWithShape="1">
                  <a:gsLst>
                    <a:gs pos="0">
                      <a:srgbClr val="FFE701"/>
                    </a:gs>
                    <a:gs pos="100000">
                      <a:srgbClr val="FE3E02"/>
                    </a:gs>
                  </a:gsLst>
                  <a:lin ang="5400000" scaled="1"/>
                </a:gradFill>
                <a:latin typeface="Impact"/>
              </a:rPr>
              <a:t>Address</a:t>
            </a:r>
          </a:p>
        </p:txBody>
      </p:sp>
      <p:sp>
        <p:nvSpPr>
          <p:cNvPr id="209927" name="Rectangle 7"/>
          <p:cNvSpPr>
            <a:spLocks noChangeArrowheads="1"/>
          </p:cNvSpPr>
          <p:nvPr/>
        </p:nvSpPr>
        <p:spPr bwMode="auto">
          <a:xfrm>
            <a:off x="5889625" y="4509120"/>
            <a:ext cx="1671638" cy="1730375"/>
          </a:xfrm>
          <a:prstGeom prst="rect">
            <a:avLst/>
          </a:prstGeom>
          <a:noFill/>
          <a:ln w="38100" algn="ctr">
            <a:solidFill>
              <a:schemeClr val="folHlink"/>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28" name="WordArt 8"/>
          <p:cNvSpPr>
            <a:spLocks noChangeArrowheads="1" noChangeShapeType="1" noTextEdit="1"/>
          </p:cNvSpPr>
          <p:nvPr/>
        </p:nvSpPr>
        <p:spPr bwMode="auto">
          <a:xfrm>
            <a:off x="6072188" y="4775200"/>
            <a:ext cx="1223962" cy="12239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Street </a:t>
            </a:r>
          </a:p>
          <a:p>
            <a:pPr algn="ctr"/>
            <a:r>
              <a:rPr lang="en-GB" sz="3600" kern="10" dirty="0">
                <a:ln w="9525">
                  <a:round/>
                  <a:headEnd/>
                  <a:tailEnd/>
                </a:ln>
                <a:gradFill rotWithShape="1">
                  <a:gsLst>
                    <a:gs pos="0">
                      <a:srgbClr val="FFE701"/>
                    </a:gs>
                    <a:gs pos="100000">
                      <a:srgbClr val="FE3E02"/>
                    </a:gs>
                  </a:gsLst>
                  <a:lin ang="5400000" scaled="1"/>
                </a:gradFill>
                <a:latin typeface="Impact"/>
              </a:rPr>
              <a:t>Geometry</a:t>
            </a:r>
          </a:p>
        </p:txBody>
      </p:sp>
      <p:sp>
        <p:nvSpPr>
          <p:cNvPr id="209929" name="Rectangle 9"/>
          <p:cNvSpPr>
            <a:spLocks noChangeArrowheads="1"/>
          </p:cNvSpPr>
          <p:nvPr/>
        </p:nvSpPr>
        <p:spPr bwMode="auto">
          <a:xfrm>
            <a:off x="3754438" y="884238"/>
            <a:ext cx="1450975" cy="1633537"/>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0" name="WordArt 10"/>
          <p:cNvSpPr>
            <a:spLocks noChangeArrowheads="1" noChangeShapeType="1" noTextEdit="1"/>
          </p:cNvSpPr>
          <p:nvPr/>
        </p:nvSpPr>
        <p:spPr bwMode="auto">
          <a:xfrm>
            <a:off x="3797300" y="1455738"/>
            <a:ext cx="1296988" cy="431800"/>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Property</a:t>
            </a:r>
          </a:p>
        </p:txBody>
      </p:sp>
      <p:sp>
        <p:nvSpPr>
          <p:cNvPr id="209931" name="Rectangle 11"/>
          <p:cNvSpPr>
            <a:spLocks noChangeArrowheads="1"/>
          </p:cNvSpPr>
          <p:nvPr/>
        </p:nvSpPr>
        <p:spPr bwMode="auto">
          <a:xfrm>
            <a:off x="6165850" y="3189288"/>
            <a:ext cx="1117600" cy="996950"/>
          </a:xfrm>
          <a:prstGeom prst="rect">
            <a:avLst/>
          </a:prstGeom>
          <a:noFill/>
          <a:ln w="38100" algn="ctr">
            <a:solidFill>
              <a:schemeClr val="folHlink"/>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2" name="WordArt 12"/>
          <p:cNvSpPr>
            <a:spLocks noChangeArrowheads="1" noChangeShapeType="1" noTextEdit="1"/>
          </p:cNvSpPr>
          <p:nvPr/>
        </p:nvSpPr>
        <p:spPr bwMode="auto">
          <a:xfrm>
            <a:off x="6156325" y="3276600"/>
            <a:ext cx="1076325" cy="846138"/>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1800" kern="10" dirty="0">
                <a:ln w="9525">
                  <a:round/>
                  <a:headEnd/>
                  <a:tailEnd/>
                </a:ln>
                <a:gradFill rotWithShape="1">
                  <a:gsLst>
                    <a:gs pos="0">
                      <a:srgbClr val="FFE701"/>
                    </a:gs>
                    <a:gs pos="100000">
                      <a:srgbClr val="FE3E02"/>
                    </a:gs>
                  </a:gsLst>
                  <a:lin ang="5400000" scaled="1"/>
                </a:gradFill>
                <a:latin typeface="Impact"/>
              </a:rPr>
              <a:t>Street</a:t>
            </a:r>
          </a:p>
          <a:p>
            <a:pPr algn="ctr"/>
            <a:r>
              <a:rPr lang="en-GB" sz="1800" kern="10" dirty="0">
                <a:ln w="9525">
                  <a:round/>
                  <a:headEnd/>
                  <a:tailEnd/>
                </a:ln>
                <a:gradFill rotWithShape="1">
                  <a:gsLst>
                    <a:gs pos="0">
                      <a:srgbClr val="FFE701"/>
                    </a:gs>
                    <a:gs pos="100000">
                      <a:srgbClr val="FE3E02"/>
                    </a:gs>
                  </a:gsLst>
                  <a:lin ang="5400000" scaled="1"/>
                </a:gradFill>
                <a:latin typeface="Impact"/>
              </a:rPr>
              <a:t>Description</a:t>
            </a:r>
          </a:p>
        </p:txBody>
      </p:sp>
      <p:sp>
        <p:nvSpPr>
          <p:cNvPr id="209934" name="Rectangle 14"/>
          <p:cNvSpPr>
            <a:spLocks noChangeArrowheads="1"/>
          </p:cNvSpPr>
          <p:nvPr/>
        </p:nvSpPr>
        <p:spPr bwMode="auto">
          <a:xfrm>
            <a:off x="2219325" y="1989138"/>
            <a:ext cx="984250" cy="1187450"/>
          </a:xfrm>
          <a:prstGeom prst="rect">
            <a:avLst/>
          </a:prstGeom>
          <a:noFill/>
          <a:ln w="38100" algn="ctr">
            <a:solidFill>
              <a:srgbClr val="969696"/>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5" name="WordArt 15"/>
          <p:cNvSpPr>
            <a:spLocks noChangeArrowheads="1" noChangeShapeType="1" noTextEdit="1"/>
          </p:cNvSpPr>
          <p:nvPr/>
        </p:nvSpPr>
        <p:spPr bwMode="auto">
          <a:xfrm>
            <a:off x="2339975" y="765175"/>
            <a:ext cx="647700" cy="12239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Cross</a:t>
            </a:r>
          </a:p>
          <a:p>
            <a:pPr algn="ctr"/>
            <a:r>
              <a:rPr lang="en-GB" sz="3600" kern="10" dirty="0">
                <a:ln w="9525">
                  <a:round/>
                  <a:headEnd/>
                  <a:tailEnd/>
                </a:ln>
                <a:gradFill rotWithShape="1">
                  <a:gsLst>
                    <a:gs pos="0">
                      <a:srgbClr val="FFE701"/>
                    </a:gs>
                    <a:gs pos="100000">
                      <a:srgbClr val="FE3E02"/>
                    </a:gs>
                  </a:gsLst>
                  <a:lin ang="5400000" scaled="1"/>
                </a:gradFill>
                <a:latin typeface="Impact"/>
              </a:rPr>
              <a:t>Ref</a:t>
            </a:r>
          </a:p>
        </p:txBody>
      </p:sp>
      <p:sp>
        <p:nvSpPr>
          <p:cNvPr id="209936" name="WordArt 16"/>
          <p:cNvSpPr>
            <a:spLocks noChangeArrowheads="1" noChangeShapeType="1" noTextEdit="1"/>
          </p:cNvSpPr>
          <p:nvPr/>
        </p:nvSpPr>
        <p:spPr bwMode="auto">
          <a:xfrm>
            <a:off x="2268538" y="2276475"/>
            <a:ext cx="595312" cy="58261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Class</a:t>
            </a:r>
          </a:p>
        </p:txBody>
      </p:sp>
      <p:sp>
        <p:nvSpPr>
          <p:cNvPr id="209937" name="Rectangle 17"/>
          <p:cNvSpPr>
            <a:spLocks noChangeArrowheads="1"/>
          </p:cNvSpPr>
          <p:nvPr/>
        </p:nvSpPr>
        <p:spPr bwMode="auto">
          <a:xfrm>
            <a:off x="6169025" y="2033588"/>
            <a:ext cx="1117600" cy="1107380"/>
          </a:xfrm>
          <a:prstGeom prst="rect">
            <a:avLst/>
          </a:prstGeom>
          <a:noFill/>
          <a:ln w="38100" algn="ctr">
            <a:solidFill>
              <a:srgbClr val="969696"/>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8" name="Rectangle 18"/>
          <p:cNvSpPr>
            <a:spLocks noChangeArrowheads="1"/>
          </p:cNvSpPr>
          <p:nvPr/>
        </p:nvSpPr>
        <p:spPr bwMode="auto">
          <a:xfrm>
            <a:off x="6169025" y="928688"/>
            <a:ext cx="1117600" cy="1073150"/>
          </a:xfrm>
          <a:prstGeom prst="rect">
            <a:avLst/>
          </a:prstGeom>
          <a:noFill/>
          <a:ln w="38100" algn="ctr">
            <a:solidFill>
              <a:srgbClr val="969696"/>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9" name="WordArt 19"/>
          <p:cNvSpPr>
            <a:spLocks noChangeArrowheads="1" noChangeShapeType="1" noTextEdit="1"/>
          </p:cNvSpPr>
          <p:nvPr/>
        </p:nvSpPr>
        <p:spPr bwMode="auto">
          <a:xfrm>
            <a:off x="6084888" y="2435225"/>
            <a:ext cx="1200150" cy="4238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1800" kern="10" dirty="0">
                <a:ln w="9525">
                  <a:round/>
                  <a:headEnd/>
                  <a:tailEnd/>
                </a:ln>
                <a:gradFill rotWithShape="1">
                  <a:gsLst>
                    <a:gs pos="0">
                      <a:srgbClr val="FFE701"/>
                    </a:gs>
                    <a:gs pos="100000">
                      <a:srgbClr val="FE3E02"/>
                    </a:gs>
                  </a:gsLst>
                  <a:lin ang="5400000" scaled="1"/>
                </a:gradFill>
                <a:latin typeface="Impact"/>
              </a:rPr>
              <a:t>Organisation</a:t>
            </a:r>
          </a:p>
        </p:txBody>
      </p:sp>
      <p:sp>
        <p:nvSpPr>
          <p:cNvPr id="209940" name="WordArt 20"/>
          <p:cNvSpPr>
            <a:spLocks noChangeArrowheads="1" noChangeShapeType="1" noTextEdit="1"/>
          </p:cNvSpPr>
          <p:nvPr/>
        </p:nvSpPr>
        <p:spPr bwMode="auto">
          <a:xfrm>
            <a:off x="6081713" y="1250950"/>
            <a:ext cx="1200150" cy="4238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1800" kern="10" dirty="0">
                <a:ln w="9525">
                  <a:round/>
                  <a:headEnd/>
                  <a:tailEnd/>
                </a:ln>
                <a:gradFill rotWithShape="1">
                  <a:gsLst>
                    <a:gs pos="0">
                      <a:srgbClr val="FFE701"/>
                    </a:gs>
                    <a:gs pos="100000">
                      <a:srgbClr val="FE3E02"/>
                    </a:gs>
                  </a:gsLst>
                  <a:lin ang="5400000" scaled="1"/>
                </a:gradFill>
                <a:latin typeface="Impact"/>
              </a:rPr>
              <a:t>Successor</a:t>
            </a:r>
          </a:p>
        </p:txBody>
      </p:sp>
      <p:sp>
        <p:nvSpPr>
          <p:cNvPr id="18453" name="Rectangle 21"/>
          <p:cNvSpPr>
            <a:spLocks noGrp="1" noChangeArrowheads="1"/>
          </p:cNvSpPr>
          <p:nvPr>
            <p:ph type="title"/>
          </p:nvPr>
        </p:nvSpPr>
        <p:spPr>
          <a:xfrm>
            <a:off x="179512" y="188913"/>
            <a:ext cx="7732712" cy="540469"/>
          </a:xfrm>
          <a:noFill/>
        </p:spPr>
        <p:txBody>
          <a:bodyPr/>
          <a:lstStyle/>
          <a:p>
            <a:r>
              <a:rPr lang="en-GB" dirty="0"/>
              <a:t>The AddressBase Premium data model</a:t>
            </a:r>
            <a:endParaRPr lang="en-GB" dirty="0">
              <a:solidFill>
                <a:srgbClr val="FF0000"/>
              </a:solidFill>
            </a:endParaRPr>
          </a:p>
        </p:txBody>
      </p:sp>
      <p:sp>
        <p:nvSpPr>
          <p:cNvPr id="22" name="Rectangle 14"/>
          <p:cNvSpPr>
            <a:spLocks noChangeArrowheads="1"/>
          </p:cNvSpPr>
          <p:nvPr/>
        </p:nvSpPr>
        <p:spPr bwMode="auto">
          <a:xfrm>
            <a:off x="2219598" y="729382"/>
            <a:ext cx="984250" cy="1187450"/>
          </a:xfrm>
          <a:prstGeom prst="rect">
            <a:avLst/>
          </a:prstGeom>
          <a:noFill/>
          <a:ln w="38100" algn="ctr">
            <a:solidFill>
              <a:srgbClr val="FF00FF"/>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89560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9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99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99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99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99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99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99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99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99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99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99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99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99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99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99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99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9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nimBg="1"/>
      <p:bldP spid="209924" grpId="0"/>
      <p:bldP spid="209925" grpId="0" animBg="1"/>
      <p:bldP spid="209926" grpId="0"/>
      <p:bldP spid="209927" grpId="0" animBg="1"/>
      <p:bldP spid="209928" grpId="0"/>
      <p:bldP spid="209929" grpId="0" animBg="1"/>
      <p:bldP spid="209930" grpId="0"/>
      <p:bldP spid="209931" grpId="0" animBg="1"/>
      <p:bldP spid="209932" grpId="0"/>
      <p:bldP spid="209934" grpId="0" animBg="1"/>
      <p:bldP spid="209935" grpId="0"/>
      <p:bldP spid="209936" grpId="0"/>
      <p:bldP spid="209937" grpId="0" animBg="1"/>
      <p:bldP spid="209938" grpId="0" animBg="1"/>
      <p:bldP spid="209939" grpId="0"/>
      <p:bldP spid="209940"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9922" name="Picture 2"/>
          <p:cNvPicPr>
            <a:picLocks noGrp="1" noChangeAspect="1" noChangeArrowheads="1"/>
          </p:cNvPicPr>
          <p:nvPr>
            <p:ph type="body" idx="1"/>
          </p:nvPr>
        </p:nvPicPr>
        <p:blipFill rotWithShape="1">
          <a:blip r:embed="rId3">
            <a:extLst>
              <a:ext uri="{28A0092B-C50C-407E-A947-70E740481C1C}">
                <a14:useLocalDpi xmlns:a14="http://schemas.microsoft.com/office/drawing/2010/main" val="0"/>
              </a:ext>
            </a:extLst>
          </a:blip>
          <a:srcRect t="2259"/>
          <a:stretch/>
        </p:blipFill>
        <p:spPr>
          <a:xfrm>
            <a:off x="2168525" y="736600"/>
            <a:ext cx="5443538" cy="5632450"/>
          </a:xfr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9923" name="Rectangle 3"/>
          <p:cNvSpPr>
            <a:spLocks noChangeArrowheads="1"/>
          </p:cNvSpPr>
          <p:nvPr/>
        </p:nvSpPr>
        <p:spPr bwMode="auto">
          <a:xfrm>
            <a:off x="2270125" y="3352800"/>
            <a:ext cx="1450975" cy="2824163"/>
          </a:xfrm>
          <a:prstGeom prst="rect">
            <a:avLst/>
          </a:prstGeom>
          <a:noFill/>
          <a:ln w="38100" algn="ctr">
            <a:solidFill>
              <a:schemeClr val="hlink"/>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24" name="WordArt 4"/>
          <p:cNvSpPr>
            <a:spLocks noChangeArrowheads="1" noChangeShapeType="1" noTextEdit="1"/>
          </p:cNvSpPr>
          <p:nvPr/>
        </p:nvSpPr>
        <p:spPr bwMode="auto">
          <a:xfrm>
            <a:off x="2300288" y="4116388"/>
            <a:ext cx="1270000" cy="1009650"/>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Delivery</a:t>
            </a:r>
          </a:p>
          <a:p>
            <a:pPr algn="ctr"/>
            <a:r>
              <a:rPr lang="en-GB" sz="3600" kern="10" dirty="0">
                <a:ln w="9525">
                  <a:round/>
                  <a:headEnd/>
                  <a:tailEnd/>
                </a:ln>
                <a:gradFill rotWithShape="1">
                  <a:gsLst>
                    <a:gs pos="0">
                      <a:srgbClr val="FFE701"/>
                    </a:gs>
                    <a:gs pos="100000">
                      <a:srgbClr val="FE3E02"/>
                    </a:gs>
                  </a:gsLst>
                  <a:lin ang="5400000" scaled="1"/>
                </a:gradFill>
                <a:latin typeface="Impact"/>
              </a:rPr>
              <a:t>Address</a:t>
            </a:r>
          </a:p>
        </p:txBody>
      </p:sp>
      <p:sp>
        <p:nvSpPr>
          <p:cNvPr id="209925" name="Rectangle 5"/>
          <p:cNvSpPr>
            <a:spLocks noChangeArrowheads="1"/>
          </p:cNvSpPr>
          <p:nvPr/>
        </p:nvSpPr>
        <p:spPr bwMode="auto">
          <a:xfrm>
            <a:off x="3813175" y="3328988"/>
            <a:ext cx="1808163" cy="2128837"/>
          </a:xfrm>
          <a:prstGeom prst="rect">
            <a:avLst/>
          </a:prstGeom>
          <a:noFill/>
          <a:ln w="38100" algn="ctr">
            <a:solidFill>
              <a:schemeClr val="accent2"/>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26" name="WordArt 6"/>
          <p:cNvSpPr>
            <a:spLocks noChangeArrowheads="1" noChangeShapeType="1" noTextEdit="1"/>
          </p:cNvSpPr>
          <p:nvPr/>
        </p:nvSpPr>
        <p:spPr bwMode="auto">
          <a:xfrm>
            <a:off x="4003675" y="3957638"/>
            <a:ext cx="1439863" cy="1152525"/>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Geographic </a:t>
            </a:r>
          </a:p>
          <a:p>
            <a:pPr algn="ctr"/>
            <a:r>
              <a:rPr lang="en-GB" sz="3600" kern="10" dirty="0">
                <a:ln w="9525">
                  <a:round/>
                  <a:headEnd/>
                  <a:tailEnd/>
                </a:ln>
                <a:gradFill rotWithShape="1">
                  <a:gsLst>
                    <a:gs pos="0">
                      <a:srgbClr val="FFE701"/>
                    </a:gs>
                    <a:gs pos="100000">
                      <a:srgbClr val="FE3E02"/>
                    </a:gs>
                  </a:gsLst>
                  <a:lin ang="5400000" scaled="1"/>
                </a:gradFill>
                <a:latin typeface="Impact"/>
              </a:rPr>
              <a:t>Address</a:t>
            </a:r>
          </a:p>
        </p:txBody>
      </p:sp>
      <p:sp>
        <p:nvSpPr>
          <p:cNvPr id="209927" name="Rectangle 7"/>
          <p:cNvSpPr>
            <a:spLocks noChangeArrowheads="1"/>
          </p:cNvSpPr>
          <p:nvPr/>
        </p:nvSpPr>
        <p:spPr bwMode="auto">
          <a:xfrm>
            <a:off x="5889625" y="4509120"/>
            <a:ext cx="1671638" cy="1730375"/>
          </a:xfrm>
          <a:prstGeom prst="rect">
            <a:avLst/>
          </a:prstGeom>
          <a:noFill/>
          <a:ln w="38100" algn="ctr">
            <a:solidFill>
              <a:schemeClr val="folHlink"/>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28" name="WordArt 8"/>
          <p:cNvSpPr>
            <a:spLocks noChangeArrowheads="1" noChangeShapeType="1" noTextEdit="1"/>
          </p:cNvSpPr>
          <p:nvPr/>
        </p:nvSpPr>
        <p:spPr bwMode="auto">
          <a:xfrm>
            <a:off x="6072188" y="4775200"/>
            <a:ext cx="1223962" cy="12239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Street </a:t>
            </a:r>
          </a:p>
          <a:p>
            <a:pPr algn="ctr"/>
            <a:r>
              <a:rPr lang="en-GB" sz="3600" kern="10" dirty="0">
                <a:ln w="9525">
                  <a:round/>
                  <a:headEnd/>
                  <a:tailEnd/>
                </a:ln>
                <a:gradFill rotWithShape="1">
                  <a:gsLst>
                    <a:gs pos="0">
                      <a:srgbClr val="FFE701"/>
                    </a:gs>
                    <a:gs pos="100000">
                      <a:srgbClr val="FE3E02"/>
                    </a:gs>
                  </a:gsLst>
                  <a:lin ang="5400000" scaled="1"/>
                </a:gradFill>
                <a:latin typeface="Impact"/>
              </a:rPr>
              <a:t>Geometry</a:t>
            </a:r>
          </a:p>
        </p:txBody>
      </p:sp>
      <p:sp>
        <p:nvSpPr>
          <p:cNvPr id="209929" name="Rectangle 9"/>
          <p:cNvSpPr>
            <a:spLocks noChangeArrowheads="1"/>
          </p:cNvSpPr>
          <p:nvPr/>
        </p:nvSpPr>
        <p:spPr bwMode="auto">
          <a:xfrm>
            <a:off x="3754438" y="884238"/>
            <a:ext cx="1450975" cy="1633537"/>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0" name="WordArt 10"/>
          <p:cNvSpPr>
            <a:spLocks noChangeArrowheads="1" noChangeShapeType="1" noTextEdit="1"/>
          </p:cNvSpPr>
          <p:nvPr/>
        </p:nvSpPr>
        <p:spPr bwMode="auto">
          <a:xfrm>
            <a:off x="3797300" y="1455738"/>
            <a:ext cx="1296988" cy="431800"/>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Property</a:t>
            </a:r>
          </a:p>
        </p:txBody>
      </p:sp>
      <p:sp>
        <p:nvSpPr>
          <p:cNvPr id="209931" name="Rectangle 11"/>
          <p:cNvSpPr>
            <a:spLocks noChangeArrowheads="1"/>
          </p:cNvSpPr>
          <p:nvPr/>
        </p:nvSpPr>
        <p:spPr bwMode="auto">
          <a:xfrm>
            <a:off x="6165850" y="3189288"/>
            <a:ext cx="1117600" cy="996950"/>
          </a:xfrm>
          <a:prstGeom prst="rect">
            <a:avLst/>
          </a:prstGeom>
          <a:noFill/>
          <a:ln w="38100" algn="ctr">
            <a:solidFill>
              <a:schemeClr val="folHlink"/>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2" name="WordArt 12"/>
          <p:cNvSpPr>
            <a:spLocks noChangeArrowheads="1" noChangeShapeType="1" noTextEdit="1"/>
          </p:cNvSpPr>
          <p:nvPr/>
        </p:nvSpPr>
        <p:spPr bwMode="auto">
          <a:xfrm>
            <a:off x="6156325" y="3276600"/>
            <a:ext cx="1076325" cy="846138"/>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1800" kern="10" dirty="0">
                <a:ln w="9525">
                  <a:round/>
                  <a:headEnd/>
                  <a:tailEnd/>
                </a:ln>
                <a:gradFill rotWithShape="1">
                  <a:gsLst>
                    <a:gs pos="0">
                      <a:srgbClr val="FFE701"/>
                    </a:gs>
                    <a:gs pos="100000">
                      <a:srgbClr val="FE3E02"/>
                    </a:gs>
                  </a:gsLst>
                  <a:lin ang="5400000" scaled="1"/>
                </a:gradFill>
                <a:latin typeface="Impact"/>
              </a:rPr>
              <a:t>Street</a:t>
            </a:r>
          </a:p>
          <a:p>
            <a:pPr algn="ctr"/>
            <a:r>
              <a:rPr lang="en-GB" sz="1800" kern="10" dirty="0">
                <a:ln w="9525">
                  <a:round/>
                  <a:headEnd/>
                  <a:tailEnd/>
                </a:ln>
                <a:gradFill rotWithShape="1">
                  <a:gsLst>
                    <a:gs pos="0">
                      <a:srgbClr val="FFE701"/>
                    </a:gs>
                    <a:gs pos="100000">
                      <a:srgbClr val="FE3E02"/>
                    </a:gs>
                  </a:gsLst>
                  <a:lin ang="5400000" scaled="1"/>
                </a:gradFill>
                <a:latin typeface="Impact"/>
              </a:rPr>
              <a:t>Description</a:t>
            </a:r>
          </a:p>
        </p:txBody>
      </p:sp>
      <p:sp>
        <p:nvSpPr>
          <p:cNvPr id="209934" name="Rectangle 14"/>
          <p:cNvSpPr>
            <a:spLocks noChangeArrowheads="1"/>
          </p:cNvSpPr>
          <p:nvPr/>
        </p:nvSpPr>
        <p:spPr bwMode="auto">
          <a:xfrm>
            <a:off x="2219325" y="1989138"/>
            <a:ext cx="984250" cy="1187450"/>
          </a:xfrm>
          <a:prstGeom prst="rect">
            <a:avLst/>
          </a:prstGeom>
          <a:noFill/>
          <a:ln w="38100" algn="ctr">
            <a:solidFill>
              <a:srgbClr val="969696"/>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5" name="WordArt 15"/>
          <p:cNvSpPr>
            <a:spLocks noChangeArrowheads="1" noChangeShapeType="1" noTextEdit="1"/>
          </p:cNvSpPr>
          <p:nvPr/>
        </p:nvSpPr>
        <p:spPr bwMode="auto">
          <a:xfrm>
            <a:off x="2339975" y="765175"/>
            <a:ext cx="647700" cy="12239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Cross</a:t>
            </a:r>
          </a:p>
          <a:p>
            <a:pPr algn="ctr"/>
            <a:r>
              <a:rPr lang="en-GB" sz="3600" kern="10" dirty="0">
                <a:ln w="9525">
                  <a:round/>
                  <a:headEnd/>
                  <a:tailEnd/>
                </a:ln>
                <a:gradFill rotWithShape="1">
                  <a:gsLst>
                    <a:gs pos="0">
                      <a:srgbClr val="FFE701"/>
                    </a:gs>
                    <a:gs pos="100000">
                      <a:srgbClr val="FE3E02"/>
                    </a:gs>
                  </a:gsLst>
                  <a:lin ang="5400000" scaled="1"/>
                </a:gradFill>
                <a:latin typeface="Impact"/>
              </a:rPr>
              <a:t>Ref</a:t>
            </a:r>
          </a:p>
        </p:txBody>
      </p:sp>
      <p:sp>
        <p:nvSpPr>
          <p:cNvPr id="209936" name="WordArt 16"/>
          <p:cNvSpPr>
            <a:spLocks noChangeArrowheads="1" noChangeShapeType="1" noTextEdit="1"/>
          </p:cNvSpPr>
          <p:nvPr/>
        </p:nvSpPr>
        <p:spPr bwMode="auto">
          <a:xfrm>
            <a:off x="2268538" y="2276475"/>
            <a:ext cx="595312" cy="58261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Class</a:t>
            </a:r>
          </a:p>
        </p:txBody>
      </p:sp>
      <p:sp>
        <p:nvSpPr>
          <p:cNvPr id="209937" name="Rectangle 17"/>
          <p:cNvSpPr>
            <a:spLocks noChangeArrowheads="1"/>
          </p:cNvSpPr>
          <p:nvPr/>
        </p:nvSpPr>
        <p:spPr bwMode="auto">
          <a:xfrm>
            <a:off x="6169025" y="2033588"/>
            <a:ext cx="1117600" cy="1107380"/>
          </a:xfrm>
          <a:prstGeom prst="rect">
            <a:avLst/>
          </a:prstGeom>
          <a:noFill/>
          <a:ln w="38100" algn="ctr">
            <a:solidFill>
              <a:srgbClr val="969696"/>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8" name="Rectangle 18"/>
          <p:cNvSpPr>
            <a:spLocks noChangeArrowheads="1"/>
          </p:cNvSpPr>
          <p:nvPr/>
        </p:nvSpPr>
        <p:spPr bwMode="auto">
          <a:xfrm>
            <a:off x="6169025" y="928688"/>
            <a:ext cx="1117600" cy="1073150"/>
          </a:xfrm>
          <a:prstGeom prst="rect">
            <a:avLst/>
          </a:prstGeom>
          <a:noFill/>
          <a:ln w="38100" algn="ctr">
            <a:solidFill>
              <a:srgbClr val="969696"/>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9" name="WordArt 19"/>
          <p:cNvSpPr>
            <a:spLocks noChangeArrowheads="1" noChangeShapeType="1" noTextEdit="1"/>
          </p:cNvSpPr>
          <p:nvPr/>
        </p:nvSpPr>
        <p:spPr bwMode="auto">
          <a:xfrm>
            <a:off x="6084888" y="2435225"/>
            <a:ext cx="1200150" cy="4238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1800" kern="10" dirty="0">
                <a:ln w="9525">
                  <a:round/>
                  <a:headEnd/>
                  <a:tailEnd/>
                </a:ln>
                <a:gradFill rotWithShape="1">
                  <a:gsLst>
                    <a:gs pos="0">
                      <a:srgbClr val="FFE701"/>
                    </a:gs>
                    <a:gs pos="100000">
                      <a:srgbClr val="FE3E02"/>
                    </a:gs>
                  </a:gsLst>
                  <a:lin ang="5400000" scaled="1"/>
                </a:gradFill>
                <a:latin typeface="Impact"/>
              </a:rPr>
              <a:t>Organisation</a:t>
            </a:r>
          </a:p>
        </p:txBody>
      </p:sp>
      <p:sp>
        <p:nvSpPr>
          <p:cNvPr id="209940" name="WordArt 20"/>
          <p:cNvSpPr>
            <a:spLocks noChangeArrowheads="1" noChangeShapeType="1" noTextEdit="1"/>
          </p:cNvSpPr>
          <p:nvPr/>
        </p:nvSpPr>
        <p:spPr bwMode="auto">
          <a:xfrm>
            <a:off x="6081713" y="1250950"/>
            <a:ext cx="1200150" cy="4238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1800" kern="10" dirty="0">
                <a:ln w="9525">
                  <a:round/>
                  <a:headEnd/>
                  <a:tailEnd/>
                </a:ln>
                <a:gradFill rotWithShape="1">
                  <a:gsLst>
                    <a:gs pos="0">
                      <a:srgbClr val="FFE701"/>
                    </a:gs>
                    <a:gs pos="100000">
                      <a:srgbClr val="FE3E02"/>
                    </a:gs>
                  </a:gsLst>
                  <a:lin ang="5400000" scaled="1"/>
                </a:gradFill>
                <a:latin typeface="Impact"/>
              </a:rPr>
              <a:t>Successor</a:t>
            </a:r>
          </a:p>
        </p:txBody>
      </p:sp>
      <p:sp>
        <p:nvSpPr>
          <p:cNvPr id="18453" name="Rectangle 21"/>
          <p:cNvSpPr>
            <a:spLocks noGrp="1" noChangeArrowheads="1"/>
          </p:cNvSpPr>
          <p:nvPr>
            <p:ph type="title"/>
          </p:nvPr>
        </p:nvSpPr>
        <p:spPr>
          <a:xfrm>
            <a:off x="179512" y="188913"/>
            <a:ext cx="6984776" cy="540469"/>
          </a:xfrm>
          <a:noFill/>
        </p:spPr>
        <p:txBody>
          <a:bodyPr/>
          <a:lstStyle/>
          <a:p>
            <a:r>
              <a:rPr lang="en-GB" dirty="0" smtClean="0">
                <a:solidFill>
                  <a:srgbClr val="FF0000"/>
                </a:solidFill>
              </a:rPr>
              <a:t>1.Each table has it’s own lifecycle (CSV)</a:t>
            </a:r>
            <a:endParaRPr lang="en-GB" dirty="0">
              <a:solidFill>
                <a:srgbClr val="FF0000"/>
              </a:solidFill>
            </a:endParaRPr>
          </a:p>
        </p:txBody>
      </p:sp>
      <p:sp>
        <p:nvSpPr>
          <p:cNvPr id="22" name="Rectangle 14"/>
          <p:cNvSpPr>
            <a:spLocks noChangeArrowheads="1"/>
          </p:cNvSpPr>
          <p:nvPr/>
        </p:nvSpPr>
        <p:spPr bwMode="auto">
          <a:xfrm>
            <a:off x="2219598" y="729382"/>
            <a:ext cx="984250" cy="1187450"/>
          </a:xfrm>
          <a:prstGeom prst="rect">
            <a:avLst/>
          </a:prstGeom>
          <a:noFill/>
          <a:ln w="38100" algn="ctr">
            <a:solidFill>
              <a:srgbClr val="FF00FF"/>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1"/>
          <p:cNvSpPr txBox="1">
            <a:spLocks noChangeArrowheads="1"/>
          </p:cNvSpPr>
          <p:nvPr/>
        </p:nvSpPr>
        <p:spPr bwMode="auto">
          <a:xfrm>
            <a:off x="179513" y="188640"/>
            <a:ext cx="6264696" cy="5404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669999"/>
                </a:solidFill>
                <a:latin typeface="+mj-lt"/>
                <a:ea typeface="+mj-ea"/>
                <a:cs typeface="+mj-cs"/>
              </a:defRPr>
            </a:lvl1pPr>
            <a:lvl2pPr algn="l" rtl="0" eaLnBrk="0" fontAlgn="base" hangingPunct="0">
              <a:spcBef>
                <a:spcPct val="0"/>
              </a:spcBef>
              <a:spcAft>
                <a:spcPct val="0"/>
              </a:spcAft>
              <a:defRPr sz="2800">
                <a:solidFill>
                  <a:srgbClr val="669999"/>
                </a:solidFill>
                <a:latin typeface="Arial" pitchFamily="34" charset="0"/>
              </a:defRPr>
            </a:lvl2pPr>
            <a:lvl3pPr algn="l" rtl="0" eaLnBrk="0" fontAlgn="base" hangingPunct="0">
              <a:spcBef>
                <a:spcPct val="0"/>
              </a:spcBef>
              <a:spcAft>
                <a:spcPct val="0"/>
              </a:spcAft>
              <a:defRPr sz="2800">
                <a:solidFill>
                  <a:srgbClr val="669999"/>
                </a:solidFill>
                <a:latin typeface="Arial" pitchFamily="34" charset="0"/>
              </a:defRPr>
            </a:lvl3pPr>
            <a:lvl4pPr algn="l" rtl="0" eaLnBrk="0" fontAlgn="base" hangingPunct="0">
              <a:spcBef>
                <a:spcPct val="0"/>
              </a:spcBef>
              <a:spcAft>
                <a:spcPct val="0"/>
              </a:spcAft>
              <a:defRPr sz="2800">
                <a:solidFill>
                  <a:srgbClr val="669999"/>
                </a:solidFill>
                <a:latin typeface="Arial" pitchFamily="34" charset="0"/>
              </a:defRPr>
            </a:lvl4pPr>
            <a:lvl5pPr algn="l" rtl="0" eaLnBrk="0" fontAlgn="base" hangingPunct="0">
              <a:spcBef>
                <a:spcPct val="0"/>
              </a:spcBef>
              <a:spcAft>
                <a:spcPct val="0"/>
              </a:spcAft>
              <a:defRPr sz="2800">
                <a:solidFill>
                  <a:srgbClr val="669999"/>
                </a:solidFill>
                <a:latin typeface="Arial" pitchFamily="34" charset="0"/>
              </a:defRPr>
            </a:lvl5pPr>
            <a:lvl6pPr marL="457200" algn="l" rtl="0" eaLnBrk="0" fontAlgn="base" hangingPunct="0">
              <a:spcBef>
                <a:spcPct val="0"/>
              </a:spcBef>
              <a:spcAft>
                <a:spcPct val="0"/>
              </a:spcAft>
              <a:defRPr sz="2800">
                <a:solidFill>
                  <a:srgbClr val="669999"/>
                </a:solidFill>
                <a:latin typeface="Arial" pitchFamily="34" charset="0"/>
              </a:defRPr>
            </a:lvl6pPr>
            <a:lvl7pPr marL="914400" algn="l" rtl="0" eaLnBrk="0" fontAlgn="base" hangingPunct="0">
              <a:spcBef>
                <a:spcPct val="0"/>
              </a:spcBef>
              <a:spcAft>
                <a:spcPct val="0"/>
              </a:spcAft>
              <a:defRPr sz="2800">
                <a:solidFill>
                  <a:srgbClr val="669999"/>
                </a:solidFill>
                <a:latin typeface="Arial" pitchFamily="34" charset="0"/>
              </a:defRPr>
            </a:lvl7pPr>
            <a:lvl8pPr marL="1371600" algn="l" rtl="0" eaLnBrk="0" fontAlgn="base" hangingPunct="0">
              <a:spcBef>
                <a:spcPct val="0"/>
              </a:spcBef>
              <a:spcAft>
                <a:spcPct val="0"/>
              </a:spcAft>
              <a:defRPr sz="2800">
                <a:solidFill>
                  <a:srgbClr val="669999"/>
                </a:solidFill>
                <a:latin typeface="Arial" pitchFamily="34" charset="0"/>
              </a:defRPr>
            </a:lvl8pPr>
            <a:lvl9pPr marL="1828800" algn="l" rtl="0" eaLnBrk="0" fontAlgn="base" hangingPunct="0">
              <a:spcBef>
                <a:spcPct val="0"/>
              </a:spcBef>
              <a:spcAft>
                <a:spcPct val="0"/>
              </a:spcAft>
              <a:defRPr sz="2800">
                <a:solidFill>
                  <a:srgbClr val="669999"/>
                </a:solidFill>
                <a:latin typeface="Arial" pitchFamily="34" charset="0"/>
              </a:defRPr>
            </a:lvl9pPr>
          </a:lstStyle>
          <a:p>
            <a:r>
              <a:rPr lang="en-GB" dirty="0" smtClean="0">
                <a:solidFill>
                  <a:schemeClr val="accent2"/>
                </a:solidFill>
              </a:rPr>
              <a:t>Why have a relational data model? </a:t>
            </a:r>
            <a:br>
              <a:rPr lang="en-GB" dirty="0" smtClean="0">
                <a:solidFill>
                  <a:schemeClr val="accent2"/>
                </a:solidFill>
              </a:rPr>
            </a:br>
            <a:endParaRPr lang="en-GB" dirty="0" smtClean="0">
              <a:solidFill>
                <a:schemeClr val="accent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07767128"/>
              </p:ext>
            </p:extLst>
          </p:nvPr>
        </p:nvGraphicFramePr>
        <p:xfrm>
          <a:off x="3844305" y="3356992"/>
          <a:ext cx="1447775" cy="609600"/>
        </p:xfrm>
        <a:graphic>
          <a:graphicData uri="http://schemas.openxmlformats.org/drawingml/2006/table">
            <a:tbl>
              <a:tblPr>
                <a:tableStyleId>{AF606853-7671-496A-8E4F-DF71F8EC918B}</a:tableStyleId>
              </a:tblPr>
              <a:tblGrid>
                <a:gridCol w="1447775"/>
              </a:tblGrid>
              <a:tr h="0">
                <a:tc>
                  <a:txBody>
                    <a:bodyPr/>
                    <a:lstStyle/>
                    <a:p>
                      <a:pPr>
                        <a:spcBef>
                          <a:spcPts val="300"/>
                        </a:spcBef>
                        <a:spcAft>
                          <a:spcPts val="300"/>
                        </a:spcAft>
                      </a:pPr>
                      <a:r>
                        <a:rPr lang="en-GB" sz="1000" dirty="0">
                          <a:effectLst/>
                        </a:rPr>
                        <a:t>START_DATE</a:t>
                      </a:r>
                      <a:endParaRPr lang="en-GB" sz="1000" dirty="0">
                        <a:effectLst/>
                        <a:latin typeface="Arial"/>
                        <a:ea typeface="Times New Roman"/>
                      </a:endParaRPr>
                    </a:p>
                  </a:txBody>
                  <a:tcPr marL="38100" marR="38100" marT="0" marB="0"/>
                </a:tc>
              </a:tr>
              <a:tr h="0">
                <a:tc>
                  <a:txBody>
                    <a:bodyPr/>
                    <a:lstStyle/>
                    <a:p>
                      <a:pPr>
                        <a:spcBef>
                          <a:spcPts val="300"/>
                        </a:spcBef>
                        <a:spcAft>
                          <a:spcPts val="300"/>
                        </a:spcAft>
                      </a:pPr>
                      <a:r>
                        <a:rPr lang="en-GB" sz="1000" dirty="0">
                          <a:effectLst/>
                        </a:rPr>
                        <a:t>END_DATE</a:t>
                      </a:r>
                      <a:endParaRPr lang="en-GB" sz="1000" dirty="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LAST_UPDATE_DATE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dirty="0">
                          <a:effectLst/>
                        </a:rPr>
                        <a:t>ENTRY_DATE</a:t>
                      </a:r>
                      <a:endParaRPr lang="en-GB" sz="1000" dirty="0">
                        <a:effectLst/>
                        <a:latin typeface="Arial"/>
                        <a:ea typeface="Times New Roman"/>
                      </a:endParaRPr>
                    </a:p>
                  </a:txBody>
                  <a:tcPr marL="38100" marR="38100" marT="0" marB="0"/>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6884426"/>
              </p:ext>
            </p:extLst>
          </p:nvPr>
        </p:nvGraphicFramePr>
        <p:xfrm>
          <a:off x="2260129" y="3356992"/>
          <a:ext cx="1447775" cy="609600"/>
        </p:xfrm>
        <a:graphic>
          <a:graphicData uri="http://schemas.openxmlformats.org/drawingml/2006/table">
            <a:tbl>
              <a:tblPr>
                <a:tableStyleId>{AF606853-7671-496A-8E4F-DF71F8EC918B}</a:tableStyleId>
              </a:tblPr>
              <a:tblGrid>
                <a:gridCol w="1447775"/>
              </a:tblGrid>
              <a:tr h="0">
                <a:tc>
                  <a:txBody>
                    <a:bodyPr/>
                    <a:lstStyle/>
                    <a:p>
                      <a:pPr>
                        <a:spcBef>
                          <a:spcPts val="300"/>
                        </a:spcBef>
                        <a:spcAft>
                          <a:spcPts val="300"/>
                        </a:spcAft>
                      </a:pPr>
                      <a:r>
                        <a:rPr lang="en-GB" sz="1000">
                          <a:effectLst/>
                        </a:rPr>
                        <a:t>START_DATE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END_DATE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LAST_UPDATE_DATE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dirty="0">
                          <a:effectLst/>
                        </a:rPr>
                        <a:t>ENTRY_DATE</a:t>
                      </a:r>
                      <a:endParaRPr lang="en-GB" sz="1000" dirty="0">
                        <a:effectLst/>
                        <a:latin typeface="Arial"/>
                        <a:ea typeface="Times New Roman"/>
                      </a:endParaRPr>
                    </a:p>
                  </a:txBody>
                  <a:tcPr marL="38100" marR="38100" marT="0" marB="0"/>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547133169"/>
              </p:ext>
            </p:extLst>
          </p:nvPr>
        </p:nvGraphicFramePr>
        <p:xfrm>
          <a:off x="3772297" y="875184"/>
          <a:ext cx="1447775" cy="609600"/>
        </p:xfrm>
        <a:graphic>
          <a:graphicData uri="http://schemas.openxmlformats.org/drawingml/2006/table">
            <a:tbl>
              <a:tblPr>
                <a:tableStyleId>{AF606853-7671-496A-8E4F-DF71F8EC918B}</a:tableStyleId>
              </a:tblPr>
              <a:tblGrid>
                <a:gridCol w="1447775"/>
              </a:tblGrid>
              <a:tr h="0">
                <a:tc>
                  <a:txBody>
                    <a:bodyPr/>
                    <a:lstStyle/>
                    <a:p>
                      <a:pPr>
                        <a:spcBef>
                          <a:spcPts val="300"/>
                        </a:spcBef>
                        <a:spcAft>
                          <a:spcPts val="300"/>
                        </a:spcAft>
                      </a:pPr>
                      <a:r>
                        <a:rPr lang="en-GB" sz="1000">
                          <a:effectLst/>
                        </a:rPr>
                        <a:t>START_DATE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END_DATE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LAST_UPDATE_DATE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dirty="0">
                          <a:effectLst/>
                        </a:rPr>
                        <a:t>ENTRY_DATE</a:t>
                      </a:r>
                      <a:endParaRPr lang="en-GB" sz="1000" dirty="0">
                        <a:effectLst/>
                        <a:latin typeface="Arial"/>
                        <a:ea typeface="Times New Roman"/>
                      </a:endParaRPr>
                    </a:p>
                  </a:txBody>
                  <a:tcPr marL="38100" marR="38100" marT="0" marB="0"/>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907360"/>
              </p:ext>
            </p:extLst>
          </p:nvPr>
        </p:nvGraphicFramePr>
        <p:xfrm>
          <a:off x="5868144" y="4509120"/>
          <a:ext cx="1447775" cy="609600"/>
        </p:xfrm>
        <a:graphic>
          <a:graphicData uri="http://schemas.openxmlformats.org/drawingml/2006/table">
            <a:tbl>
              <a:tblPr>
                <a:tableStyleId>{AF606853-7671-496A-8E4F-DF71F8EC918B}</a:tableStyleId>
              </a:tblPr>
              <a:tblGrid>
                <a:gridCol w="1447775"/>
              </a:tblGrid>
              <a:tr h="0">
                <a:tc>
                  <a:txBody>
                    <a:bodyPr/>
                    <a:lstStyle/>
                    <a:p>
                      <a:pPr>
                        <a:spcBef>
                          <a:spcPts val="300"/>
                        </a:spcBef>
                        <a:spcAft>
                          <a:spcPts val="300"/>
                        </a:spcAft>
                      </a:pPr>
                      <a:r>
                        <a:rPr lang="en-GB" sz="1000">
                          <a:effectLst/>
                        </a:rPr>
                        <a:t>START_DATE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END_DATE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LAST_UPDATE_DATE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dirty="0">
                          <a:effectLst/>
                        </a:rPr>
                        <a:t>ENTRY_DATE</a:t>
                      </a:r>
                      <a:endParaRPr lang="en-GB" sz="1000" dirty="0">
                        <a:effectLst/>
                        <a:latin typeface="Arial"/>
                        <a:ea typeface="Times New Roman"/>
                      </a:endParaRPr>
                    </a:p>
                  </a:txBody>
                  <a:tcPr marL="38100" marR="38100" marT="0" marB="0"/>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222526883"/>
              </p:ext>
            </p:extLst>
          </p:nvPr>
        </p:nvGraphicFramePr>
        <p:xfrm>
          <a:off x="6004545" y="908720"/>
          <a:ext cx="1447775" cy="609600"/>
        </p:xfrm>
        <a:graphic>
          <a:graphicData uri="http://schemas.openxmlformats.org/drawingml/2006/table">
            <a:tbl>
              <a:tblPr>
                <a:tableStyleId>{AF606853-7671-496A-8E4F-DF71F8EC918B}</a:tableStyleId>
              </a:tblPr>
              <a:tblGrid>
                <a:gridCol w="1447775"/>
              </a:tblGrid>
              <a:tr h="0">
                <a:tc>
                  <a:txBody>
                    <a:bodyPr/>
                    <a:lstStyle/>
                    <a:p>
                      <a:pPr>
                        <a:spcBef>
                          <a:spcPts val="300"/>
                        </a:spcBef>
                        <a:spcAft>
                          <a:spcPts val="300"/>
                        </a:spcAft>
                      </a:pPr>
                      <a:r>
                        <a:rPr lang="en-GB" sz="1000">
                          <a:effectLst/>
                        </a:rPr>
                        <a:t>START_DATE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END_DATE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LAST_UPDATE_DATE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dirty="0">
                          <a:effectLst/>
                        </a:rPr>
                        <a:t>ENTRY_DATE</a:t>
                      </a:r>
                      <a:endParaRPr lang="en-GB" sz="1000" dirty="0">
                        <a:effectLst/>
                        <a:latin typeface="Arial"/>
                        <a:ea typeface="Times New Roman"/>
                      </a:endParaRPr>
                    </a:p>
                  </a:txBody>
                  <a:tcPr marL="38100" marR="38100" marT="0" marB="0"/>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463616786"/>
              </p:ext>
            </p:extLst>
          </p:nvPr>
        </p:nvGraphicFramePr>
        <p:xfrm>
          <a:off x="1972097" y="731168"/>
          <a:ext cx="1447775" cy="609600"/>
        </p:xfrm>
        <a:graphic>
          <a:graphicData uri="http://schemas.openxmlformats.org/drawingml/2006/table">
            <a:tbl>
              <a:tblPr>
                <a:tableStyleId>{AF606853-7671-496A-8E4F-DF71F8EC918B}</a:tableStyleId>
              </a:tblPr>
              <a:tblGrid>
                <a:gridCol w="1447775"/>
              </a:tblGrid>
              <a:tr h="0">
                <a:tc>
                  <a:txBody>
                    <a:bodyPr/>
                    <a:lstStyle/>
                    <a:p>
                      <a:pPr>
                        <a:spcBef>
                          <a:spcPts val="300"/>
                        </a:spcBef>
                        <a:spcAft>
                          <a:spcPts val="300"/>
                        </a:spcAft>
                      </a:pPr>
                      <a:r>
                        <a:rPr lang="en-GB" sz="1000" dirty="0">
                          <a:effectLst/>
                        </a:rPr>
                        <a:t>START_DATE</a:t>
                      </a:r>
                      <a:endParaRPr lang="en-GB" sz="1000" dirty="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END_DATE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LAST_UPDATE_DATE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dirty="0">
                          <a:effectLst/>
                        </a:rPr>
                        <a:t>ENTRY_DATE</a:t>
                      </a:r>
                      <a:endParaRPr lang="en-GB" sz="1000" dirty="0">
                        <a:effectLst/>
                        <a:latin typeface="Arial"/>
                        <a:ea typeface="Times New Roman"/>
                      </a:endParaRPr>
                    </a:p>
                  </a:txBody>
                  <a:tcPr marL="38100" marR="38100" marT="0" marB="0"/>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677238581"/>
              </p:ext>
            </p:extLst>
          </p:nvPr>
        </p:nvGraphicFramePr>
        <p:xfrm>
          <a:off x="6012160" y="2027312"/>
          <a:ext cx="1447775" cy="609600"/>
        </p:xfrm>
        <a:graphic>
          <a:graphicData uri="http://schemas.openxmlformats.org/drawingml/2006/table">
            <a:tbl>
              <a:tblPr>
                <a:tableStyleId>{AF606853-7671-496A-8E4F-DF71F8EC918B}</a:tableStyleId>
              </a:tblPr>
              <a:tblGrid>
                <a:gridCol w="1447775"/>
              </a:tblGrid>
              <a:tr h="0">
                <a:tc>
                  <a:txBody>
                    <a:bodyPr/>
                    <a:lstStyle/>
                    <a:p>
                      <a:pPr>
                        <a:spcBef>
                          <a:spcPts val="300"/>
                        </a:spcBef>
                        <a:spcAft>
                          <a:spcPts val="300"/>
                        </a:spcAft>
                      </a:pPr>
                      <a:r>
                        <a:rPr lang="en-GB" sz="1000">
                          <a:effectLst/>
                        </a:rPr>
                        <a:t>START_DATE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END_DATE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LAST_UPDATE_DATE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dirty="0">
                          <a:effectLst/>
                        </a:rPr>
                        <a:t>ENTRY_DATE</a:t>
                      </a:r>
                      <a:endParaRPr lang="en-GB" sz="1000" dirty="0">
                        <a:effectLst/>
                        <a:latin typeface="Arial"/>
                        <a:ea typeface="Times New Roman"/>
                      </a:endParaRPr>
                    </a:p>
                  </a:txBody>
                  <a:tcPr marL="38100" marR="38100" marT="0" marB="0"/>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81439416"/>
              </p:ext>
            </p:extLst>
          </p:nvPr>
        </p:nvGraphicFramePr>
        <p:xfrm>
          <a:off x="1972097" y="1988840"/>
          <a:ext cx="1447775" cy="609600"/>
        </p:xfrm>
        <a:graphic>
          <a:graphicData uri="http://schemas.openxmlformats.org/drawingml/2006/table">
            <a:tbl>
              <a:tblPr>
                <a:tableStyleId>{AF606853-7671-496A-8E4F-DF71F8EC918B}</a:tableStyleId>
              </a:tblPr>
              <a:tblGrid>
                <a:gridCol w="1447775"/>
              </a:tblGrid>
              <a:tr h="0">
                <a:tc>
                  <a:txBody>
                    <a:bodyPr/>
                    <a:lstStyle/>
                    <a:p>
                      <a:pPr>
                        <a:spcBef>
                          <a:spcPts val="300"/>
                        </a:spcBef>
                        <a:spcAft>
                          <a:spcPts val="300"/>
                        </a:spcAft>
                      </a:pPr>
                      <a:r>
                        <a:rPr lang="en-GB" sz="1000">
                          <a:effectLst/>
                        </a:rPr>
                        <a:t>START_DATE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END_DATE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a:effectLst/>
                        </a:rPr>
                        <a:t>LAST_UPDATE_DATE</a:t>
                      </a:r>
                      <a:endParaRPr lang="en-GB" sz="1000">
                        <a:effectLst/>
                        <a:latin typeface="Arial"/>
                        <a:ea typeface="Times New Roman"/>
                      </a:endParaRPr>
                    </a:p>
                  </a:txBody>
                  <a:tcPr marL="38100" marR="38100" marT="0" marB="0"/>
                </a:tc>
              </a:tr>
              <a:tr h="0">
                <a:tc>
                  <a:txBody>
                    <a:bodyPr/>
                    <a:lstStyle/>
                    <a:p>
                      <a:pPr>
                        <a:spcBef>
                          <a:spcPts val="300"/>
                        </a:spcBef>
                        <a:spcAft>
                          <a:spcPts val="300"/>
                        </a:spcAft>
                      </a:pPr>
                      <a:r>
                        <a:rPr lang="en-GB" sz="1000" dirty="0">
                          <a:effectLst/>
                        </a:rPr>
                        <a:t>ENTRY_DATE</a:t>
                      </a:r>
                      <a:endParaRPr lang="en-GB" sz="1000" dirty="0">
                        <a:effectLst/>
                        <a:latin typeface="Arial"/>
                        <a:ea typeface="Times New Roman"/>
                      </a:endParaRPr>
                    </a:p>
                  </a:txBody>
                  <a:tcPr marL="38100" marR="38100" marT="0" marB="0"/>
                </a:tc>
              </a:tr>
            </a:tbl>
          </a:graphicData>
        </a:graphic>
      </p:graphicFrame>
    </p:spTree>
    <p:extLst>
      <p:ext uri="{BB962C8B-B14F-4D97-AF65-F5344CB8AC3E}">
        <p14:creationId xmlns:p14="http://schemas.microsoft.com/office/powerpoint/2010/main" val="183875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18453"/>
                                        </p:tgtEl>
                                        <p:attrNameLst>
                                          <p:attrName>style.visibility</p:attrName>
                                        </p:attrNameLst>
                                      </p:cBhvr>
                                      <p:to>
                                        <p:strVal val="visible"/>
                                      </p:to>
                                    </p:set>
                                    <p:animEffect transition="in" filter="fade">
                                      <p:cBhvr>
                                        <p:cTn id="9" dur="500"/>
                                        <p:tgtEl>
                                          <p:spTgt spid="1845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3"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59"/>
          <a:stretch/>
        </p:blipFill>
        <p:spPr bwMode="auto">
          <a:xfrm>
            <a:off x="2168525" y="736600"/>
            <a:ext cx="5443538" cy="563245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9925" name="Rectangle 5"/>
          <p:cNvSpPr>
            <a:spLocks noChangeArrowheads="1"/>
          </p:cNvSpPr>
          <p:nvPr/>
        </p:nvSpPr>
        <p:spPr bwMode="auto">
          <a:xfrm>
            <a:off x="3813175" y="3328988"/>
            <a:ext cx="1808163" cy="2128837"/>
          </a:xfrm>
          <a:prstGeom prst="rect">
            <a:avLst/>
          </a:prstGeom>
          <a:noFill/>
          <a:ln w="38100" algn="ctr">
            <a:solidFill>
              <a:schemeClr val="accent2"/>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26" name="WordArt 6"/>
          <p:cNvSpPr>
            <a:spLocks noChangeArrowheads="1" noChangeShapeType="1" noTextEdit="1"/>
          </p:cNvSpPr>
          <p:nvPr/>
        </p:nvSpPr>
        <p:spPr bwMode="auto">
          <a:xfrm>
            <a:off x="4003675" y="3957638"/>
            <a:ext cx="1439863" cy="1152525"/>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Geographic </a:t>
            </a:r>
          </a:p>
          <a:p>
            <a:pPr algn="ctr"/>
            <a:r>
              <a:rPr lang="en-GB" sz="3600" kern="10" dirty="0">
                <a:ln w="9525">
                  <a:round/>
                  <a:headEnd/>
                  <a:tailEnd/>
                </a:ln>
                <a:gradFill rotWithShape="1">
                  <a:gsLst>
                    <a:gs pos="0">
                      <a:srgbClr val="FFE701"/>
                    </a:gs>
                    <a:gs pos="100000">
                      <a:srgbClr val="FE3E02"/>
                    </a:gs>
                  </a:gsLst>
                  <a:lin ang="5400000" scaled="1"/>
                </a:gradFill>
                <a:latin typeface="Impact"/>
              </a:rPr>
              <a:t>Address</a:t>
            </a:r>
          </a:p>
        </p:txBody>
      </p:sp>
      <p:sp>
        <p:nvSpPr>
          <p:cNvPr id="209929" name="Rectangle 9"/>
          <p:cNvSpPr>
            <a:spLocks noChangeArrowheads="1"/>
          </p:cNvSpPr>
          <p:nvPr/>
        </p:nvSpPr>
        <p:spPr bwMode="auto">
          <a:xfrm>
            <a:off x="3754438" y="884238"/>
            <a:ext cx="1450975" cy="1633537"/>
          </a:xfrm>
          <a:prstGeom prst="rect">
            <a:avLst/>
          </a:prstGeom>
          <a:noFill/>
          <a:ln w="38100" algn="ctr">
            <a:solidFill>
              <a:srgbClr val="FF6600"/>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0" name="WordArt 10"/>
          <p:cNvSpPr>
            <a:spLocks noChangeArrowheads="1" noChangeShapeType="1" noTextEdit="1"/>
          </p:cNvSpPr>
          <p:nvPr/>
        </p:nvSpPr>
        <p:spPr bwMode="auto">
          <a:xfrm>
            <a:off x="3797300" y="1455738"/>
            <a:ext cx="1296988" cy="431800"/>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Property</a:t>
            </a:r>
          </a:p>
        </p:txBody>
      </p:sp>
      <p:sp>
        <p:nvSpPr>
          <p:cNvPr id="209931" name="Rectangle 11"/>
          <p:cNvSpPr>
            <a:spLocks noChangeArrowheads="1"/>
          </p:cNvSpPr>
          <p:nvPr/>
        </p:nvSpPr>
        <p:spPr bwMode="auto">
          <a:xfrm>
            <a:off x="6165850" y="3189288"/>
            <a:ext cx="1117600" cy="996950"/>
          </a:xfrm>
          <a:prstGeom prst="rect">
            <a:avLst/>
          </a:prstGeom>
          <a:noFill/>
          <a:ln w="38100" algn="ctr">
            <a:solidFill>
              <a:schemeClr val="folHlink"/>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2" name="WordArt 12"/>
          <p:cNvSpPr>
            <a:spLocks noChangeArrowheads="1" noChangeShapeType="1" noTextEdit="1"/>
          </p:cNvSpPr>
          <p:nvPr/>
        </p:nvSpPr>
        <p:spPr bwMode="auto">
          <a:xfrm>
            <a:off x="6156325" y="3276600"/>
            <a:ext cx="1076325" cy="846138"/>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1800" kern="10" dirty="0">
                <a:ln w="9525">
                  <a:round/>
                  <a:headEnd/>
                  <a:tailEnd/>
                </a:ln>
                <a:gradFill rotWithShape="1">
                  <a:gsLst>
                    <a:gs pos="0">
                      <a:srgbClr val="FFE701"/>
                    </a:gs>
                    <a:gs pos="100000">
                      <a:srgbClr val="FE3E02"/>
                    </a:gs>
                  </a:gsLst>
                  <a:lin ang="5400000" scaled="1"/>
                </a:gradFill>
                <a:latin typeface="Impact"/>
              </a:rPr>
              <a:t>Street</a:t>
            </a:r>
          </a:p>
          <a:p>
            <a:pPr algn="ctr"/>
            <a:r>
              <a:rPr lang="en-GB" sz="1800" kern="10" dirty="0">
                <a:ln w="9525">
                  <a:round/>
                  <a:headEnd/>
                  <a:tailEnd/>
                </a:ln>
                <a:gradFill rotWithShape="1">
                  <a:gsLst>
                    <a:gs pos="0">
                      <a:srgbClr val="FFE701"/>
                    </a:gs>
                    <a:gs pos="100000">
                      <a:srgbClr val="FE3E02"/>
                    </a:gs>
                  </a:gsLst>
                  <a:lin ang="5400000" scaled="1"/>
                </a:gradFill>
                <a:latin typeface="Impact"/>
              </a:rPr>
              <a:t>Description</a:t>
            </a:r>
          </a:p>
        </p:txBody>
      </p:sp>
      <p:sp>
        <p:nvSpPr>
          <p:cNvPr id="209934" name="Rectangle 14"/>
          <p:cNvSpPr>
            <a:spLocks noChangeArrowheads="1"/>
          </p:cNvSpPr>
          <p:nvPr/>
        </p:nvSpPr>
        <p:spPr bwMode="auto">
          <a:xfrm>
            <a:off x="2219325" y="1989138"/>
            <a:ext cx="984250" cy="1187450"/>
          </a:xfrm>
          <a:prstGeom prst="rect">
            <a:avLst/>
          </a:prstGeom>
          <a:noFill/>
          <a:ln w="38100" algn="ctr">
            <a:solidFill>
              <a:srgbClr val="969696"/>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5" name="WordArt 15"/>
          <p:cNvSpPr>
            <a:spLocks noChangeArrowheads="1" noChangeShapeType="1" noTextEdit="1"/>
          </p:cNvSpPr>
          <p:nvPr/>
        </p:nvSpPr>
        <p:spPr bwMode="auto">
          <a:xfrm>
            <a:off x="2339975" y="765175"/>
            <a:ext cx="647700" cy="12239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Cross</a:t>
            </a:r>
          </a:p>
          <a:p>
            <a:pPr algn="ctr"/>
            <a:r>
              <a:rPr lang="en-GB" sz="3600" kern="10" dirty="0">
                <a:ln w="9525">
                  <a:round/>
                  <a:headEnd/>
                  <a:tailEnd/>
                </a:ln>
                <a:gradFill rotWithShape="1">
                  <a:gsLst>
                    <a:gs pos="0">
                      <a:srgbClr val="FFE701"/>
                    </a:gs>
                    <a:gs pos="100000">
                      <a:srgbClr val="FE3E02"/>
                    </a:gs>
                  </a:gsLst>
                  <a:lin ang="5400000" scaled="1"/>
                </a:gradFill>
                <a:latin typeface="Impact"/>
              </a:rPr>
              <a:t>Ref</a:t>
            </a:r>
          </a:p>
        </p:txBody>
      </p:sp>
      <p:sp>
        <p:nvSpPr>
          <p:cNvPr id="209936" name="WordArt 16"/>
          <p:cNvSpPr>
            <a:spLocks noChangeArrowheads="1" noChangeShapeType="1" noTextEdit="1"/>
          </p:cNvSpPr>
          <p:nvPr/>
        </p:nvSpPr>
        <p:spPr bwMode="auto">
          <a:xfrm>
            <a:off x="2268538" y="2276475"/>
            <a:ext cx="595312" cy="58261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Class</a:t>
            </a:r>
          </a:p>
        </p:txBody>
      </p:sp>
      <p:sp>
        <p:nvSpPr>
          <p:cNvPr id="209937" name="Rectangle 17"/>
          <p:cNvSpPr>
            <a:spLocks noChangeArrowheads="1"/>
          </p:cNvSpPr>
          <p:nvPr/>
        </p:nvSpPr>
        <p:spPr bwMode="auto">
          <a:xfrm>
            <a:off x="6169025" y="2033588"/>
            <a:ext cx="1117600" cy="1107380"/>
          </a:xfrm>
          <a:prstGeom prst="rect">
            <a:avLst/>
          </a:prstGeom>
          <a:noFill/>
          <a:ln w="38100" algn="ctr">
            <a:solidFill>
              <a:srgbClr val="969696"/>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8" name="Rectangle 18"/>
          <p:cNvSpPr>
            <a:spLocks noChangeArrowheads="1"/>
          </p:cNvSpPr>
          <p:nvPr/>
        </p:nvSpPr>
        <p:spPr bwMode="auto">
          <a:xfrm>
            <a:off x="6169025" y="928688"/>
            <a:ext cx="1117600" cy="1073150"/>
          </a:xfrm>
          <a:prstGeom prst="rect">
            <a:avLst/>
          </a:prstGeom>
          <a:noFill/>
          <a:ln w="38100" algn="ctr">
            <a:solidFill>
              <a:srgbClr val="969696"/>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9" name="WordArt 19"/>
          <p:cNvSpPr>
            <a:spLocks noChangeArrowheads="1" noChangeShapeType="1" noTextEdit="1"/>
          </p:cNvSpPr>
          <p:nvPr/>
        </p:nvSpPr>
        <p:spPr bwMode="auto">
          <a:xfrm>
            <a:off x="6084888" y="2435225"/>
            <a:ext cx="1200150" cy="4238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1800" kern="10" dirty="0">
                <a:ln w="9525">
                  <a:round/>
                  <a:headEnd/>
                  <a:tailEnd/>
                </a:ln>
                <a:gradFill rotWithShape="1">
                  <a:gsLst>
                    <a:gs pos="0">
                      <a:srgbClr val="FFE701"/>
                    </a:gs>
                    <a:gs pos="100000">
                      <a:srgbClr val="FE3E02"/>
                    </a:gs>
                  </a:gsLst>
                  <a:lin ang="5400000" scaled="1"/>
                </a:gradFill>
                <a:latin typeface="Impact"/>
              </a:rPr>
              <a:t>Organisation</a:t>
            </a:r>
          </a:p>
        </p:txBody>
      </p:sp>
      <p:sp>
        <p:nvSpPr>
          <p:cNvPr id="209940" name="WordArt 20"/>
          <p:cNvSpPr>
            <a:spLocks noChangeArrowheads="1" noChangeShapeType="1" noTextEdit="1"/>
          </p:cNvSpPr>
          <p:nvPr/>
        </p:nvSpPr>
        <p:spPr bwMode="auto">
          <a:xfrm>
            <a:off x="6081713" y="1250950"/>
            <a:ext cx="1200150" cy="4238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1800" kern="10" dirty="0">
                <a:ln w="9525">
                  <a:round/>
                  <a:headEnd/>
                  <a:tailEnd/>
                </a:ln>
                <a:gradFill rotWithShape="1">
                  <a:gsLst>
                    <a:gs pos="0">
                      <a:srgbClr val="FFE701"/>
                    </a:gs>
                    <a:gs pos="100000">
                      <a:srgbClr val="FE3E02"/>
                    </a:gs>
                  </a:gsLst>
                  <a:lin ang="5400000" scaled="1"/>
                </a:gradFill>
                <a:latin typeface="Impact"/>
              </a:rPr>
              <a:t>Successor</a:t>
            </a:r>
          </a:p>
        </p:txBody>
      </p:sp>
      <p:sp>
        <p:nvSpPr>
          <p:cNvPr id="22" name="Rectangle 14"/>
          <p:cNvSpPr>
            <a:spLocks noChangeArrowheads="1"/>
          </p:cNvSpPr>
          <p:nvPr/>
        </p:nvSpPr>
        <p:spPr bwMode="auto">
          <a:xfrm>
            <a:off x="2219598" y="729382"/>
            <a:ext cx="984250" cy="1187450"/>
          </a:xfrm>
          <a:prstGeom prst="rect">
            <a:avLst/>
          </a:prstGeom>
          <a:noFill/>
          <a:ln w="38100" algn="ctr">
            <a:solidFill>
              <a:srgbClr val="FF00FF"/>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9062" t="36577" r="20547" b="18997"/>
          <a:stretch/>
        </p:blipFill>
        <p:spPr bwMode="auto">
          <a:xfrm>
            <a:off x="4011612" y="3501008"/>
            <a:ext cx="1856532" cy="217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34687" t="22762" r="48698" b="52270"/>
          <a:stretch/>
        </p:blipFill>
        <p:spPr bwMode="auto">
          <a:xfrm>
            <a:off x="2339752" y="2126680"/>
            <a:ext cx="1019401" cy="123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48515" t="64258" r="30997" b="13883"/>
          <a:stretch/>
        </p:blipFill>
        <p:spPr bwMode="auto">
          <a:xfrm>
            <a:off x="6300192" y="3401276"/>
            <a:ext cx="1248965" cy="107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48281" t="40872" r="31394" b="35764"/>
          <a:stretch/>
        </p:blipFill>
        <p:spPr bwMode="auto">
          <a:xfrm>
            <a:off x="6300192" y="2126680"/>
            <a:ext cx="1213650" cy="112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07504" y="188640"/>
            <a:ext cx="7704856" cy="523220"/>
          </a:xfrm>
          <a:prstGeom prst="rect">
            <a:avLst/>
          </a:prstGeom>
        </p:spPr>
        <p:txBody>
          <a:bodyPr wrap="square">
            <a:spAutoFit/>
          </a:bodyPr>
          <a:lstStyle/>
          <a:p>
            <a:pPr algn="l"/>
            <a:r>
              <a:rPr lang="en-GB" sz="2800" dirty="0" smtClean="0">
                <a:solidFill>
                  <a:srgbClr val="FF0000"/>
                </a:solidFill>
                <a:latin typeface="+mj-lt"/>
              </a:rPr>
              <a:t>2.Address relationships can be complex</a:t>
            </a:r>
            <a:endParaRPr lang="en-GB" sz="2800" dirty="0">
              <a:latin typeface="+mj-lt"/>
            </a:endParaRPr>
          </a:p>
        </p:txBody>
      </p:sp>
      <p:pic>
        <p:nvPicPr>
          <p:cNvPr id="4"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22240" t="17072" r="60690" b="57896"/>
          <a:stretch/>
        </p:blipFill>
        <p:spPr bwMode="auto">
          <a:xfrm>
            <a:off x="2339752" y="869206"/>
            <a:ext cx="1008112" cy="118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3"/>
          <p:cNvSpPr>
            <a:spLocks noChangeArrowheads="1"/>
          </p:cNvSpPr>
          <p:nvPr/>
        </p:nvSpPr>
        <p:spPr bwMode="auto">
          <a:xfrm>
            <a:off x="2270125" y="3352800"/>
            <a:ext cx="1450975" cy="2824163"/>
          </a:xfrm>
          <a:prstGeom prst="rect">
            <a:avLst/>
          </a:prstGeom>
          <a:noFill/>
          <a:ln w="38100" algn="ctr">
            <a:solidFill>
              <a:schemeClr val="hlink"/>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WordArt 4"/>
          <p:cNvSpPr>
            <a:spLocks noChangeArrowheads="1" noChangeShapeType="1" noTextEdit="1"/>
          </p:cNvSpPr>
          <p:nvPr/>
        </p:nvSpPr>
        <p:spPr bwMode="auto">
          <a:xfrm>
            <a:off x="2300288" y="4116388"/>
            <a:ext cx="1270000" cy="1009650"/>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Delivery</a:t>
            </a:r>
          </a:p>
          <a:p>
            <a:pPr algn="ctr"/>
            <a:r>
              <a:rPr lang="en-GB" sz="3600" kern="10" dirty="0">
                <a:ln w="9525">
                  <a:round/>
                  <a:headEnd/>
                  <a:tailEnd/>
                </a:ln>
                <a:gradFill rotWithShape="1">
                  <a:gsLst>
                    <a:gs pos="0">
                      <a:srgbClr val="FFE701"/>
                    </a:gs>
                    <a:gs pos="100000">
                      <a:srgbClr val="FE3E02"/>
                    </a:gs>
                  </a:gsLst>
                  <a:lin ang="5400000" scaled="1"/>
                </a:gradFill>
                <a:latin typeface="Impact"/>
              </a:rPr>
              <a:t>Address</a:t>
            </a:r>
          </a:p>
        </p:txBody>
      </p:sp>
      <p:sp>
        <p:nvSpPr>
          <p:cNvPr id="27" name="Rectangle 7"/>
          <p:cNvSpPr>
            <a:spLocks noChangeArrowheads="1"/>
          </p:cNvSpPr>
          <p:nvPr/>
        </p:nvSpPr>
        <p:spPr bwMode="auto">
          <a:xfrm>
            <a:off x="5889625" y="4509120"/>
            <a:ext cx="1671638" cy="1730375"/>
          </a:xfrm>
          <a:prstGeom prst="rect">
            <a:avLst/>
          </a:prstGeom>
          <a:noFill/>
          <a:ln w="38100" algn="ctr">
            <a:solidFill>
              <a:schemeClr val="folHlink"/>
            </a:solidFill>
            <a:miter lim="800000"/>
            <a:headEnd/>
            <a:tailEnd/>
          </a:ln>
          <a:effectLst/>
          <a:extLst>
            <a:ext uri="{909E8E84-426E-40DD-AFC4-6F175D3DCCD1}">
              <a14:hiddenFill xmlns:a14="http://schemas.microsoft.com/office/drawing/2010/main">
                <a:solidFill>
                  <a:srgbClr val="FF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WordArt 8"/>
          <p:cNvSpPr>
            <a:spLocks noChangeArrowheads="1" noChangeShapeType="1" noTextEdit="1"/>
          </p:cNvSpPr>
          <p:nvPr/>
        </p:nvSpPr>
        <p:spPr bwMode="auto">
          <a:xfrm>
            <a:off x="6072188" y="4775200"/>
            <a:ext cx="1223962" cy="1223963"/>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sp3d>
          </a:bodyPr>
          <a:lstStyle/>
          <a:p>
            <a:pPr algn="ctr"/>
            <a:r>
              <a:rPr lang="en-GB" sz="3600" kern="10" dirty="0">
                <a:ln w="9525">
                  <a:round/>
                  <a:headEnd/>
                  <a:tailEnd/>
                </a:ln>
                <a:gradFill rotWithShape="1">
                  <a:gsLst>
                    <a:gs pos="0">
                      <a:srgbClr val="FFE701"/>
                    </a:gs>
                    <a:gs pos="100000">
                      <a:srgbClr val="FE3E02"/>
                    </a:gs>
                  </a:gsLst>
                  <a:lin ang="5400000" scaled="1"/>
                </a:gradFill>
                <a:latin typeface="Impact"/>
              </a:rPr>
              <a:t>Street </a:t>
            </a:r>
          </a:p>
          <a:p>
            <a:pPr algn="ctr"/>
            <a:r>
              <a:rPr lang="en-GB" sz="3600" kern="10" dirty="0">
                <a:ln w="9525">
                  <a:round/>
                  <a:headEnd/>
                  <a:tailEnd/>
                </a:ln>
                <a:gradFill rotWithShape="1">
                  <a:gsLst>
                    <a:gs pos="0">
                      <a:srgbClr val="FFE701"/>
                    </a:gs>
                    <a:gs pos="100000">
                      <a:srgbClr val="FE3E02"/>
                    </a:gs>
                  </a:gsLst>
                  <a:lin ang="5400000" scaled="1"/>
                </a:gradFill>
                <a:latin typeface="Impact"/>
              </a:rPr>
              <a:t>Geometry</a:t>
            </a:r>
          </a:p>
        </p:txBody>
      </p:sp>
      <p:pic>
        <p:nvPicPr>
          <p:cNvPr id="2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9062" t="36577" r="20547" b="18997"/>
          <a:stretch/>
        </p:blipFill>
        <p:spPr bwMode="auto">
          <a:xfrm>
            <a:off x="4227636" y="3697606"/>
            <a:ext cx="1856532" cy="217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9062" t="36577" r="20547" b="18997"/>
          <a:stretch/>
        </p:blipFill>
        <p:spPr bwMode="auto">
          <a:xfrm>
            <a:off x="4445794" y="3836960"/>
            <a:ext cx="1856532" cy="217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404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9388" y="188913"/>
            <a:ext cx="7362825" cy="576262"/>
          </a:xfrm>
          <a:noFill/>
        </p:spPr>
        <p:txBody>
          <a:bodyPr/>
          <a:lstStyle/>
          <a:p>
            <a:r>
              <a:rPr lang="en-GB" dirty="0" smtClean="0"/>
              <a:t>AddressBase Premium attributes</a:t>
            </a:r>
            <a:endParaRPr lang="en-GB" dirty="0"/>
          </a:p>
        </p:txBody>
      </p:sp>
      <p:sp>
        <p:nvSpPr>
          <p:cNvPr id="20483" name="Rectangle 3"/>
          <p:cNvSpPr>
            <a:spLocks noChangeArrowheads="1"/>
          </p:cNvSpPr>
          <p:nvPr/>
        </p:nvSpPr>
        <p:spPr bwMode="auto">
          <a:xfrm>
            <a:off x="2771775" y="981075"/>
            <a:ext cx="1512888" cy="25923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BLPU</a:t>
            </a:r>
          </a:p>
          <a:p>
            <a:pPr algn="l"/>
            <a:endParaRPr lang="en-GB" sz="400" b="1" u="sng" dirty="0">
              <a:solidFill>
                <a:srgbClr val="0000FF"/>
              </a:solidFill>
              <a:latin typeface="Arial" pitchFamily="34" charset="0"/>
            </a:endParaRPr>
          </a:p>
          <a:p>
            <a:pPr algn="l"/>
            <a:r>
              <a:rPr lang="en-GB" sz="800" b="1" dirty="0">
                <a:latin typeface="Arial" pitchFamily="34" charset="0"/>
              </a:rPr>
              <a:t>RECORD_IDENTIFIER</a:t>
            </a:r>
          </a:p>
          <a:p>
            <a:pPr algn="l"/>
            <a:r>
              <a:rPr lang="en-GB" sz="800" b="1" dirty="0">
                <a:latin typeface="Arial" pitchFamily="34" charset="0"/>
              </a:rPr>
              <a:t>CHANGE_TYPE</a:t>
            </a:r>
          </a:p>
          <a:p>
            <a:pPr algn="l"/>
            <a:r>
              <a:rPr lang="en-GB" sz="800" b="1" dirty="0">
                <a:latin typeface="Arial" pitchFamily="34" charset="0"/>
              </a:rPr>
              <a:t>PRO_ORDER</a:t>
            </a:r>
          </a:p>
          <a:p>
            <a:pPr algn="l"/>
            <a:r>
              <a:rPr lang="en-GB" sz="800" b="1" dirty="0">
                <a:latin typeface="Arial" pitchFamily="34" charset="0"/>
              </a:rPr>
              <a:t>UPRN</a:t>
            </a:r>
          </a:p>
          <a:p>
            <a:pPr algn="l"/>
            <a:r>
              <a:rPr lang="en-GB" sz="800" b="1" dirty="0">
                <a:latin typeface="Arial" pitchFamily="34" charset="0"/>
              </a:rPr>
              <a:t>LOGICAL_STATUS</a:t>
            </a:r>
          </a:p>
          <a:p>
            <a:pPr algn="l"/>
            <a:r>
              <a:rPr lang="en-GB" sz="800" b="1" dirty="0">
                <a:latin typeface="Arial" pitchFamily="34" charset="0"/>
              </a:rPr>
              <a:t>BLPU_STATE</a:t>
            </a:r>
          </a:p>
          <a:p>
            <a:pPr algn="l"/>
            <a:r>
              <a:rPr lang="en-GB" sz="800" b="1" dirty="0">
                <a:latin typeface="Arial" pitchFamily="34" charset="0"/>
              </a:rPr>
              <a:t>BLPU_STATE_DATE</a:t>
            </a:r>
          </a:p>
          <a:p>
            <a:pPr algn="l"/>
            <a:r>
              <a:rPr lang="en-GB" sz="800" b="1" dirty="0">
                <a:latin typeface="Arial" pitchFamily="34" charset="0"/>
              </a:rPr>
              <a:t>PARENT_UPRN</a:t>
            </a:r>
          </a:p>
          <a:p>
            <a:pPr algn="l"/>
            <a:r>
              <a:rPr lang="en-GB" sz="800" b="1" dirty="0">
                <a:latin typeface="Arial" pitchFamily="34" charset="0"/>
              </a:rPr>
              <a:t>X_COORDINATE</a:t>
            </a:r>
          </a:p>
          <a:p>
            <a:pPr algn="l"/>
            <a:r>
              <a:rPr lang="en-GB" sz="800" b="1" dirty="0">
                <a:latin typeface="Arial" pitchFamily="34" charset="0"/>
              </a:rPr>
              <a:t>Y_COORDINATE</a:t>
            </a:r>
          </a:p>
          <a:p>
            <a:pPr algn="l"/>
            <a:r>
              <a:rPr lang="en-GB" sz="800" b="1" dirty="0">
                <a:latin typeface="Arial" pitchFamily="34" charset="0"/>
              </a:rPr>
              <a:t>RPC</a:t>
            </a:r>
          </a:p>
          <a:p>
            <a:pPr algn="l"/>
            <a:r>
              <a:rPr lang="en-GB" sz="800" b="1" dirty="0">
                <a:latin typeface="Arial" pitchFamily="34" charset="0"/>
              </a:rPr>
              <a:t>LOCAL_CUSTODIAN_CODE</a:t>
            </a:r>
          </a:p>
          <a:p>
            <a:pPr algn="l"/>
            <a:r>
              <a:rPr lang="en-GB" sz="800" b="1" dirty="0">
                <a:latin typeface="Arial" pitchFamily="34" charset="0"/>
              </a:rPr>
              <a:t>START_DATE</a:t>
            </a:r>
          </a:p>
          <a:p>
            <a:pPr algn="l"/>
            <a:r>
              <a:rPr lang="en-GB" sz="800" b="1" dirty="0">
                <a:latin typeface="Arial" pitchFamily="34" charset="0"/>
              </a:rPr>
              <a:t>END_DATE</a:t>
            </a:r>
          </a:p>
          <a:p>
            <a:pPr algn="l"/>
            <a:r>
              <a:rPr lang="en-GB" sz="800" b="1" dirty="0">
                <a:latin typeface="Arial" pitchFamily="34" charset="0"/>
              </a:rPr>
              <a:t>LAST_UPDATE_DATE</a:t>
            </a:r>
          </a:p>
          <a:p>
            <a:pPr algn="l"/>
            <a:r>
              <a:rPr lang="en-GB" sz="800" b="1" dirty="0">
                <a:latin typeface="Arial" pitchFamily="34" charset="0"/>
              </a:rPr>
              <a:t>ENTRY_DATE</a:t>
            </a:r>
          </a:p>
          <a:p>
            <a:pPr algn="l"/>
            <a:r>
              <a:rPr lang="en-GB" sz="800" b="1" dirty="0" smtClean="0">
                <a:latin typeface="Arial" pitchFamily="34" charset="0"/>
              </a:rPr>
              <a:t>POSTAL_ADDRESS</a:t>
            </a:r>
            <a:endParaRPr lang="en-GB" sz="800" b="1" dirty="0">
              <a:latin typeface="Arial" pitchFamily="34" charset="0"/>
            </a:endParaRPr>
          </a:p>
          <a:p>
            <a:pPr algn="l"/>
            <a:r>
              <a:rPr lang="en-GB" sz="800" b="1" dirty="0">
                <a:latin typeface="Arial" pitchFamily="34" charset="0"/>
              </a:rPr>
              <a:t>POSTCODE_LOCATOR</a:t>
            </a:r>
          </a:p>
          <a:p>
            <a:pPr algn="l"/>
            <a:r>
              <a:rPr lang="en-GB" sz="800" b="1" dirty="0">
                <a:latin typeface="Arial" pitchFamily="34" charset="0"/>
              </a:rPr>
              <a:t>MULTI_OCC_COUNT</a:t>
            </a:r>
          </a:p>
        </p:txBody>
      </p:sp>
      <p:sp>
        <p:nvSpPr>
          <p:cNvPr id="20484" name="Rectangle 4"/>
          <p:cNvSpPr>
            <a:spLocks noChangeArrowheads="1"/>
          </p:cNvSpPr>
          <p:nvPr/>
        </p:nvSpPr>
        <p:spPr bwMode="auto">
          <a:xfrm>
            <a:off x="4427538" y="981075"/>
            <a:ext cx="1511300" cy="34575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LPI</a:t>
            </a:r>
          </a:p>
          <a:p>
            <a:pPr algn="l"/>
            <a:endParaRPr lang="en-GB" sz="400" b="1" u="sng" dirty="0">
              <a:solidFill>
                <a:srgbClr val="0000FF"/>
              </a:solidFill>
              <a:latin typeface="Arial" pitchFamily="34" charset="0"/>
            </a:endParaRPr>
          </a:p>
          <a:p>
            <a:pPr algn="l"/>
            <a:r>
              <a:rPr lang="en-GB" sz="800" b="1" dirty="0">
                <a:latin typeface="Arial" pitchFamily="34" charset="0"/>
              </a:rPr>
              <a:t>RECORD_IDENTIFIER</a:t>
            </a:r>
          </a:p>
          <a:p>
            <a:pPr algn="l"/>
            <a:r>
              <a:rPr lang="en-GB" sz="800" b="1" dirty="0">
                <a:latin typeface="Arial" pitchFamily="34" charset="0"/>
              </a:rPr>
              <a:t>CHANGE_TYPE</a:t>
            </a:r>
          </a:p>
          <a:p>
            <a:pPr algn="l"/>
            <a:r>
              <a:rPr lang="en-GB" sz="800" b="1" dirty="0">
                <a:latin typeface="Arial" pitchFamily="34" charset="0"/>
              </a:rPr>
              <a:t>PRO_ORDER</a:t>
            </a:r>
          </a:p>
          <a:p>
            <a:pPr algn="l"/>
            <a:r>
              <a:rPr lang="en-GB" sz="800" b="1" dirty="0">
                <a:latin typeface="Arial" pitchFamily="34" charset="0"/>
              </a:rPr>
              <a:t>UPRN</a:t>
            </a:r>
          </a:p>
          <a:p>
            <a:pPr algn="l"/>
            <a:r>
              <a:rPr lang="en-GB" sz="800" b="1" dirty="0">
                <a:latin typeface="Arial" pitchFamily="34" charset="0"/>
              </a:rPr>
              <a:t>LPI_KEY</a:t>
            </a:r>
          </a:p>
          <a:p>
            <a:pPr algn="l"/>
            <a:r>
              <a:rPr lang="en-GB" sz="800" b="1" dirty="0">
                <a:latin typeface="Arial" pitchFamily="34" charset="0"/>
              </a:rPr>
              <a:t>LANGUAGE</a:t>
            </a:r>
          </a:p>
          <a:p>
            <a:pPr algn="l"/>
            <a:r>
              <a:rPr lang="en-GB" sz="800" b="1" dirty="0">
                <a:latin typeface="Arial" pitchFamily="34" charset="0"/>
              </a:rPr>
              <a:t>LOGICAL_STATUS</a:t>
            </a:r>
          </a:p>
          <a:p>
            <a:pPr algn="l"/>
            <a:r>
              <a:rPr lang="en-GB" sz="800" b="1" dirty="0">
                <a:latin typeface="Arial" pitchFamily="34" charset="0"/>
              </a:rPr>
              <a:t>START_DATE</a:t>
            </a:r>
          </a:p>
          <a:p>
            <a:pPr algn="l"/>
            <a:r>
              <a:rPr lang="en-GB" sz="800" b="1" dirty="0">
                <a:latin typeface="Arial" pitchFamily="34" charset="0"/>
              </a:rPr>
              <a:t>END_DATE</a:t>
            </a:r>
          </a:p>
          <a:p>
            <a:pPr algn="l"/>
            <a:r>
              <a:rPr lang="en-GB" sz="800" b="1" dirty="0">
                <a:latin typeface="Arial" pitchFamily="34" charset="0"/>
              </a:rPr>
              <a:t>LAST_UPDATE_DATE</a:t>
            </a:r>
          </a:p>
          <a:p>
            <a:pPr algn="l"/>
            <a:r>
              <a:rPr lang="en-GB" sz="800" b="1" dirty="0">
                <a:latin typeface="Arial" pitchFamily="34" charset="0"/>
              </a:rPr>
              <a:t>ENTRY_DATE</a:t>
            </a:r>
          </a:p>
          <a:p>
            <a:pPr algn="l"/>
            <a:r>
              <a:rPr lang="en-GB" sz="800" b="1" dirty="0">
                <a:latin typeface="Arial" pitchFamily="34" charset="0"/>
              </a:rPr>
              <a:t>SAO_START_NUMBER</a:t>
            </a:r>
          </a:p>
          <a:p>
            <a:pPr algn="l"/>
            <a:r>
              <a:rPr lang="en-GB" sz="800" b="1" dirty="0">
                <a:latin typeface="Arial" pitchFamily="34" charset="0"/>
              </a:rPr>
              <a:t>SAO_START_SUFFIX</a:t>
            </a:r>
          </a:p>
          <a:p>
            <a:pPr algn="l"/>
            <a:r>
              <a:rPr lang="en-GB" sz="800" b="1" dirty="0">
                <a:latin typeface="Arial" pitchFamily="34" charset="0"/>
              </a:rPr>
              <a:t>SAO_END_NUMBER</a:t>
            </a:r>
          </a:p>
          <a:p>
            <a:pPr algn="l"/>
            <a:r>
              <a:rPr lang="en-GB" sz="800" b="1" dirty="0">
                <a:latin typeface="Arial" pitchFamily="34" charset="0"/>
              </a:rPr>
              <a:t>SAO_END_SUFFIX</a:t>
            </a:r>
          </a:p>
          <a:p>
            <a:pPr algn="l"/>
            <a:r>
              <a:rPr lang="en-GB" sz="800" b="1" dirty="0">
                <a:latin typeface="Arial" pitchFamily="34" charset="0"/>
              </a:rPr>
              <a:t>SAO_TEXT</a:t>
            </a:r>
          </a:p>
          <a:p>
            <a:pPr algn="l"/>
            <a:r>
              <a:rPr lang="en-GB" sz="800" b="1" dirty="0">
                <a:latin typeface="Arial" pitchFamily="34" charset="0"/>
              </a:rPr>
              <a:t>PAO_START_NUMBER</a:t>
            </a:r>
          </a:p>
          <a:p>
            <a:pPr algn="l"/>
            <a:r>
              <a:rPr lang="en-GB" sz="800" b="1" dirty="0">
                <a:latin typeface="Arial" pitchFamily="34" charset="0"/>
              </a:rPr>
              <a:t>PAO_START_SUFFIX</a:t>
            </a:r>
          </a:p>
          <a:p>
            <a:pPr algn="l"/>
            <a:r>
              <a:rPr lang="en-GB" sz="800" b="1" dirty="0">
                <a:latin typeface="Arial" pitchFamily="34" charset="0"/>
              </a:rPr>
              <a:t>PAO_END_NUMBER</a:t>
            </a:r>
          </a:p>
          <a:p>
            <a:pPr algn="l"/>
            <a:r>
              <a:rPr lang="en-GB" sz="800" b="1" dirty="0">
                <a:latin typeface="Arial" pitchFamily="34" charset="0"/>
              </a:rPr>
              <a:t>PAO_END_SUFFIX</a:t>
            </a:r>
          </a:p>
          <a:p>
            <a:pPr algn="l"/>
            <a:r>
              <a:rPr lang="en-GB" sz="800" b="1" dirty="0">
                <a:latin typeface="Arial" pitchFamily="34" charset="0"/>
              </a:rPr>
              <a:t>PAO_TEXT</a:t>
            </a:r>
          </a:p>
          <a:p>
            <a:pPr algn="l"/>
            <a:r>
              <a:rPr lang="en-GB" sz="800" b="1" dirty="0">
                <a:latin typeface="Arial" pitchFamily="34" charset="0"/>
              </a:rPr>
              <a:t>USRN</a:t>
            </a:r>
          </a:p>
          <a:p>
            <a:pPr algn="l"/>
            <a:r>
              <a:rPr lang="en-GB" sz="800" b="1" dirty="0">
                <a:latin typeface="Arial" pitchFamily="34" charset="0"/>
              </a:rPr>
              <a:t>USRN_MATCH_INDICATOR</a:t>
            </a:r>
          </a:p>
          <a:p>
            <a:pPr algn="l"/>
            <a:r>
              <a:rPr lang="en-GB" sz="800" b="1" dirty="0">
                <a:latin typeface="Arial" pitchFamily="34" charset="0"/>
              </a:rPr>
              <a:t>AREA_NAME</a:t>
            </a:r>
          </a:p>
          <a:p>
            <a:pPr algn="l"/>
            <a:r>
              <a:rPr lang="en-GB" sz="800" b="1" dirty="0">
                <a:latin typeface="Arial" pitchFamily="34" charset="0"/>
              </a:rPr>
              <a:t>LEVEL</a:t>
            </a:r>
          </a:p>
          <a:p>
            <a:pPr algn="l"/>
            <a:r>
              <a:rPr lang="en-GB" sz="800" b="1" dirty="0">
                <a:latin typeface="Arial" pitchFamily="34" charset="0"/>
              </a:rPr>
              <a:t>OFFICIAL_FLAG</a:t>
            </a:r>
          </a:p>
        </p:txBody>
      </p:sp>
      <p:sp>
        <p:nvSpPr>
          <p:cNvPr id="20485"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pitchFamily="34" charset="0"/>
              </a:rPr>
              <a:t>Delivery Point Address</a:t>
            </a:r>
          </a:p>
          <a:p>
            <a:pPr algn="l"/>
            <a:endParaRPr lang="en-GB" sz="400" b="1" u="sng">
              <a:solidFill>
                <a:srgbClr val="0000FF"/>
              </a:solidFill>
              <a:latin typeface="Arial" pitchFamily="34" charset="0"/>
            </a:endParaRPr>
          </a:p>
          <a:p>
            <a:pPr algn="l"/>
            <a:r>
              <a:rPr lang="en-GB" sz="800" b="1">
                <a:latin typeface="Arial" pitchFamily="34" charset="0"/>
              </a:rPr>
              <a:t>RECORD_IDENTIFIER</a:t>
            </a:r>
          </a:p>
          <a:p>
            <a:pPr algn="l"/>
            <a:r>
              <a:rPr lang="en-GB" sz="800" b="1">
                <a:latin typeface="Arial" pitchFamily="34" charset="0"/>
              </a:rPr>
              <a:t>CHANGE_TYPE</a:t>
            </a:r>
          </a:p>
          <a:p>
            <a:pPr algn="l"/>
            <a:r>
              <a:rPr lang="en-GB" sz="800" b="1">
                <a:latin typeface="Arial" pitchFamily="34" charset="0"/>
              </a:rPr>
              <a:t>PRO_ORDER</a:t>
            </a:r>
          </a:p>
          <a:p>
            <a:pPr algn="l"/>
            <a:r>
              <a:rPr lang="en-GB" sz="800" b="1">
                <a:latin typeface="Arial" pitchFamily="34" charset="0"/>
              </a:rPr>
              <a:t>UPRN</a:t>
            </a:r>
          </a:p>
          <a:p>
            <a:pPr algn="l"/>
            <a:r>
              <a:rPr lang="en-GB" sz="800" b="1">
                <a:latin typeface="Arial" pitchFamily="34" charset="0"/>
              </a:rPr>
              <a:t>PARENT_ADDRESSABLE_UPRN</a:t>
            </a:r>
          </a:p>
          <a:p>
            <a:pPr algn="l"/>
            <a:r>
              <a:rPr lang="en-GB" sz="800" b="1">
                <a:latin typeface="Arial" pitchFamily="34" charset="0"/>
              </a:rPr>
              <a:t>RM_UDPRN</a:t>
            </a:r>
          </a:p>
          <a:p>
            <a:pPr algn="l"/>
            <a:r>
              <a:rPr lang="en-GB" sz="800" b="1">
                <a:latin typeface="Arial" pitchFamily="34" charset="0"/>
              </a:rPr>
              <a:t>ORGANISATION_NAME</a:t>
            </a:r>
          </a:p>
          <a:p>
            <a:pPr algn="l"/>
            <a:r>
              <a:rPr lang="en-GB" sz="800" b="1">
                <a:latin typeface="Arial" pitchFamily="34" charset="0"/>
              </a:rPr>
              <a:t>DEPARTMENT_NAME</a:t>
            </a:r>
          </a:p>
          <a:p>
            <a:pPr algn="l"/>
            <a:r>
              <a:rPr lang="en-GB" sz="800" b="1">
                <a:latin typeface="Arial" pitchFamily="34" charset="0"/>
              </a:rPr>
              <a:t>SUB_BUILDING_NAME</a:t>
            </a:r>
          </a:p>
          <a:p>
            <a:pPr algn="l"/>
            <a:r>
              <a:rPr lang="en-GB" sz="800" b="1">
                <a:latin typeface="Arial" pitchFamily="34" charset="0"/>
              </a:rPr>
              <a:t>BUILDING_NAME</a:t>
            </a:r>
          </a:p>
          <a:p>
            <a:pPr algn="l"/>
            <a:r>
              <a:rPr lang="en-GB" sz="800" b="1">
                <a:latin typeface="Arial" pitchFamily="34" charset="0"/>
              </a:rPr>
              <a:t>BUILDING_NUMBER</a:t>
            </a:r>
          </a:p>
          <a:p>
            <a:pPr algn="l"/>
            <a:r>
              <a:rPr lang="en-GB" sz="800" b="1">
                <a:latin typeface="Arial" pitchFamily="34" charset="0"/>
              </a:rPr>
              <a:t>DEPENDENT_THOROUGHFARE_NAME</a:t>
            </a:r>
          </a:p>
          <a:p>
            <a:pPr algn="l"/>
            <a:r>
              <a:rPr lang="en-GB" sz="800" b="1">
                <a:latin typeface="Arial" pitchFamily="34" charset="0"/>
              </a:rPr>
              <a:t>THROUGHFARE_NAME</a:t>
            </a:r>
          </a:p>
          <a:p>
            <a:pPr algn="l"/>
            <a:r>
              <a:rPr lang="en-GB" sz="800" b="1">
                <a:latin typeface="Arial" pitchFamily="34" charset="0"/>
              </a:rPr>
              <a:t>DOUBLE_DEPENDENT_LOCALITY</a:t>
            </a:r>
          </a:p>
          <a:p>
            <a:pPr algn="l"/>
            <a:r>
              <a:rPr lang="en-GB" sz="800" b="1">
                <a:latin typeface="Arial" pitchFamily="34" charset="0"/>
              </a:rPr>
              <a:t>DEPENDENT_LOCALITY</a:t>
            </a:r>
          </a:p>
          <a:p>
            <a:pPr algn="l"/>
            <a:r>
              <a:rPr lang="en-GB" sz="800" b="1">
                <a:latin typeface="Arial" pitchFamily="34" charset="0"/>
              </a:rPr>
              <a:t>POST_TOWN</a:t>
            </a:r>
          </a:p>
          <a:p>
            <a:pPr algn="l"/>
            <a:r>
              <a:rPr lang="en-GB" sz="800" b="1">
                <a:latin typeface="Arial" pitchFamily="34" charset="0"/>
              </a:rPr>
              <a:t>POSTCODE</a:t>
            </a:r>
          </a:p>
          <a:p>
            <a:pPr algn="l"/>
            <a:r>
              <a:rPr lang="en-GB" sz="800" b="1">
                <a:latin typeface="Arial" pitchFamily="34" charset="0"/>
              </a:rPr>
              <a:t>POSTCODE_TYPE</a:t>
            </a:r>
          </a:p>
          <a:p>
            <a:pPr algn="l"/>
            <a:r>
              <a:rPr lang="en-GB" sz="800" b="1">
                <a:latin typeface="Arial" pitchFamily="34" charset="0"/>
              </a:rPr>
              <a:t>WELSH_DEPENDENT_THOROUGHFARE_NAME</a:t>
            </a:r>
          </a:p>
          <a:p>
            <a:pPr algn="l"/>
            <a:r>
              <a:rPr lang="en-GB" sz="800" b="1">
                <a:latin typeface="Arial" pitchFamily="34" charset="0"/>
              </a:rPr>
              <a:t>WELSH_THOROUGHFARE_NAME</a:t>
            </a:r>
          </a:p>
          <a:p>
            <a:pPr algn="l"/>
            <a:r>
              <a:rPr lang="en-GB" sz="800" b="1">
                <a:latin typeface="Arial" pitchFamily="34" charset="0"/>
              </a:rPr>
              <a:t>WELSH_DOUBLE_DEPENDENT_LOCALITY</a:t>
            </a:r>
          </a:p>
          <a:p>
            <a:pPr algn="l"/>
            <a:r>
              <a:rPr lang="en-GB" sz="800" b="1">
                <a:latin typeface="Arial" pitchFamily="34" charset="0"/>
              </a:rPr>
              <a:t>WELSH_DEPENDENT_LOCALITY</a:t>
            </a:r>
          </a:p>
          <a:p>
            <a:pPr algn="l"/>
            <a:r>
              <a:rPr lang="en-GB" sz="800" b="1">
                <a:latin typeface="Arial" pitchFamily="34" charset="0"/>
              </a:rPr>
              <a:t>WELSH_POST_TOWN</a:t>
            </a:r>
          </a:p>
          <a:p>
            <a:pPr algn="l"/>
            <a:r>
              <a:rPr lang="en-GB" sz="800" b="1">
                <a:latin typeface="Arial" pitchFamily="34" charset="0"/>
              </a:rPr>
              <a:t>RM_PO_BOX_NUMBER</a:t>
            </a:r>
          </a:p>
          <a:p>
            <a:pPr algn="l"/>
            <a:r>
              <a:rPr lang="en-GB" sz="800" b="1">
                <a:latin typeface="Arial" pitchFamily="34" charset="0"/>
              </a:rPr>
              <a:t>RM_PROCESS_DATE</a:t>
            </a:r>
          </a:p>
          <a:p>
            <a:pPr algn="l"/>
            <a:r>
              <a:rPr lang="en-GB" sz="800" b="1">
                <a:latin typeface="Arial" pitchFamily="34" charset="0"/>
              </a:rPr>
              <a:t>START_DATE</a:t>
            </a:r>
          </a:p>
          <a:p>
            <a:pPr algn="l"/>
            <a:r>
              <a:rPr lang="en-GB" sz="800" b="1">
                <a:latin typeface="Arial" pitchFamily="34" charset="0"/>
              </a:rPr>
              <a:t>END_DATE</a:t>
            </a:r>
          </a:p>
          <a:p>
            <a:pPr algn="l"/>
            <a:r>
              <a:rPr lang="en-GB" sz="800" b="1">
                <a:latin typeface="Arial" pitchFamily="34" charset="0"/>
              </a:rPr>
              <a:t>LAST_UPDATE_DATE</a:t>
            </a:r>
          </a:p>
          <a:p>
            <a:pPr algn="l"/>
            <a:r>
              <a:rPr lang="en-GB" sz="800" b="1">
                <a:latin typeface="Arial" pitchFamily="34" charset="0"/>
              </a:rPr>
              <a:t>ENTRY_DATE</a:t>
            </a:r>
          </a:p>
        </p:txBody>
      </p:sp>
      <p:sp>
        <p:nvSpPr>
          <p:cNvPr id="20486" name="Rectangle 6"/>
          <p:cNvSpPr>
            <a:spLocks noChangeArrowheads="1"/>
          </p:cNvSpPr>
          <p:nvPr/>
        </p:nvSpPr>
        <p:spPr bwMode="auto">
          <a:xfrm>
            <a:off x="7740650" y="188913"/>
            <a:ext cx="1223963" cy="18002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APP X Ref</a:t>
            </a:r>
          </a:p>
          <a:p>
            <a:pPr algn="l"/>
            <a:endParaRPr lang="en-GB" sz="400" b="1" u="sng" dirty="0">
              <a:solidFill>
                <a:srgbClr val="0000FF"/>
              </a:solidFill>
              <a:latin typeface="Arial" pitchFamily="34" charset="0"/>
            </a:endParaRPr>
          </a:p>
          <a:p>
            <a:pPr algn="l"/>
            <a:r>
              <a:rPr lang="en-GB" sz="800" b="1" dirty="0">
                <a:latin typeface="Arial" pitchFamily="34" charset="0"/>
              </a:rPr>
              <a:t>RECORD_IDENTIFIER</a:t>
            </a:r>
          </a:p>
          <a:p>
            <a:pPr algn="l"/>
            <a:r>
              <a:rPr lang="en-GB" sz="800" b="1" dirty="0">
                <a:latin typeface="Arial" pitchFamily="34" charset="0"/>
              </a:rPr>
              <a:t>CHANGE_TYPE</a:t>
            </a:r>
          </a:p>
          <a:p>
            <a:pPr algn="l"/>
            <a:r>
              <a:rPr lang="en-GB" sz="800" b="1" dirty="0">
                <a:latin typeface="Arial" pitchFamily="34" charset="0"/>
              </a:rPr>
              <a:t>PRO_ORDER</a:t>
            </a:r>
          </a:p>
          <a:p>
            <a:pPr algn="l"/>
            <a:r>
              <a:rPr lang="en-GB" sz="800" b="1" dirty="0">
                <a:latin typeface="Arial" pitchFamily="34" charset="0"/>
              </a:rPr>
              <a:t>UPRN</a:t>
            </a:r>
          </a:p>
          <a:p>
            <a:pPr algn="l"/>
            <a:r>
              <a:rPr lang="en-GB" sz="800" b="1" dirty="0">
                <a:latin typeface="Arial" pitchFamily="34" charset="0"/>
              </a:rPr>
              <a:t>XREF_KEY</a:t>
            </a:r>
          </a:p>
          <a:p>
            <a:pPr algn="l"/>
            <a:r>
              <a:rPr lang="en-GB" sz="800" b="1" dirty="0">
                <a:latin typeface="Arial" pitchFamily="34" charset="0"/>
              </a:rPr>
              <a:t>CROSS_REFERENCE</a:t>
            </a:r>
          </a:p>
          <a:p>
            <a:pPr algn="l"/>
            <a:r>
              <a:rPr lang="en-GB" sz="800" b="1" dirty="0">
                <a:latin typeface="Arial" pitchFamily="34" charset="0"/>
              </a:rPr>
              <a:t>VERSION</a:t>
            </a:r>
          </a:p>
          <a:p>
            <a:pPr algn="l"/>
            <a:r>
              <a:rPr lang="en-GB" sz="800" b="1" dirty="0">
                <a:latin typeface="Arial" pitchFamily="34" charset="0"/>
              </a:rPr>
              <a:t>SOURCE</a:t>
            </a:r>
          </a:p>
          <a:p>
            <a:pPr algn="l"/>
            <a:r>
              <a:rPr lang="en-GB" sz="800" b="1" dirty="0">
                <a:latin typeface="Arial" pitchFamily="34" charset="0"/>
              </a:rPr>
              <a:t>START_DATE</a:t>
            </a:r>
          </a:p>
          <a:p>
            <a:pPr algn="l"/>
            <a:r>
              <a:rPr lang="en-GB" sz="800" b="1" dirty="0">
                <a:latin typeface="Arial" pitchFamily="34" charset="0"/>
              </a:rPr>
              <a:t>END_DATE</a:t>
            </a:r>
          </a:p>
          <a:p>
            <a:pPr algn="l"/>
            <a:r>
              <a:rPr lang="en-GB" sz="800" b="1" dirty="0">
                <a:latin typeface="Arial" pitchFamily="34" charset="0"/>
              </a:rPr>
              <a:t>LAST_UPDATE_DATE</a:t>
            </a:r>
          </a:p>
          <a:p>
            <a:pPr algn="l"/>
            <a:r>
              <a:rPr lang="en-GB" sz="800" b="1" dirty="0">
                <a:latin typeface="Arial" pitchFamily="34" charset="0"/>
              </a:rPr>
              <a:t>ENTRY_DATE</a:t>
            </a:r>
          </a:p>
        </p:txBody>
      </p:sp>
      <p:sp>
        <p:nvSpPr>
          <p:cNvPr id="20487" name="Rectangle 7"/>
          <p:cNvSpPr>
            <a:spLocks noChangeArrowheads="1"/>
          </p:cNvSpPr>
          <p:nvPr/>
        </p:nvSpPr>
        <p:spPr bwMode="auto">
          <a:xfrm>
            <a:off x="7740650" y="2062163"/>
            <a:ext cx="1225550" cy="16557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pitchFamily="34" charset="0"/>
              </a:rPr>
              <a:t>Organisation</a:t>
            </a:r>
          </a:p>
          <a:p>
            <a:pPr algn="l"/>
            <a:endParaRPr lang="en-GB" sz="400" b="1" u="sng">
              <a:solidFill>
                <a:srgbClr val="0000FF"/>
              </a:solidFill>
              <a:latin typeface="Arial" pitchFamily="34" charset="0"/>
            </a:endParaRPr>
          </a:p>
          <a:p>
            <a:pPr algn="l"/>
            <a:r>
              <a:rPr lang="en-GB" sz="800" b="1">
                <a:latin typeface="Arial" pitchFamily="34" charset="0"/>
              </a:rPr>
              <a:t>RECORD_IDENTIFIER</a:t>
            </a:r>
          </a:p>
          <a:p>
            <a:pPr algn="l"/>
            <a:r>
              <a:rPr lang="en-GB" sz="800" b="1">
                <a:latin typeface="Arial" pitchFamily="34" charset="0"/>
              </a:rPr>
              <a:t>CHANGE_TYPE</a:t>
            </a:r>
          </a:p>
          <a:p>
            <a:pPr algn="l"/>
            <a:r>
              <a:rPr lang="en-GB" sz="800" b="1">
                <a:latin typeface="Arial" pitchFamily="34" charset="0"/>
              </a:rPr>
              <a:t>PRO_ORDER</a:t>
            </a:r>
          </a:p>
          <a:p>
            <a:pPr algn="l"/>
            <a:r>
              <a:rPr lang="en-GB" sz="800" b="1">
                <a:latin typeface="Arial" pitchFamily="34" charset="0"/>
              </a:rPr>
              <a:t>UPRN</a:t>
            </a:r>
          </a:p>
          <a:p>
            <a:pPr algn="l"/>
            <a:r>
              <a:rPr lang="en-GB" sz="800" b="1">
                <a:latin typeface="Arial" pitchFamily="34" charset="0"/>
              </a:rPr>
              <a:t>ORG_KEY</a:t>
            </a:r>
          </a:p>
          <a:p>
            <a:pPr algn="l"/>
            <a:r>
              <a:rPr lang="en-GB" sz="800" b="1">
                <a:latin typeface="Arial" pitchFamily="34" charset="0"/>
              </a:rPr>
              <a:t>ORGANISATION</a:t>
            </a:r>
          </a:p>
          <a:p>
            <a:pPr algn="l"/>
            <a:r>
              <a:rPr lang="en-GB" sz="800" b="1">
                <a:latin typeface="Arial" pitchFamily="34" charset="0"/>
              </a:rPr>
              <a:t>LEGAL_NAME</a:t>
            </a:r>
          </a:p>
          <a:p>
            <a:pPr algn="l"/>
            <a:r>
              <a:rPr lang="en-GB" sz="800" b="1">
                <a:latin typeface="Arial" pitchFamily="34" charset="0"/>
              </a:rPr>
              <a:t>START_DATE</a:t>
            </a:r>
          </a:p>
          <a:p>
            <a:pPr algn="l"/>
            <a:r>
              <a:rPr lang="en-GB" sz="800" b="1">
                <a:latin typeface="Arial" pitchFamily="34" charset="0"/>
              </a:rPr>
              <a:t>END_DATE</a:t>
            </a:r>
          </a:p>
          <a:p>
            <a:pPr algn="l"/>
            <a:r>
              <a:rPr lang="en-GB" sz="800" b="1">
                <a:latin typeface="Arial" pitchFamily="34" charset="0"/>
              </a:rPr>
              <a:t>LAST_UPDATE_DATE</a:t>
            </a:r>
          </a:p>
          <a:p>
            <a:pPr algn="l"/>
            <a:r>
              <a:rPr lang="en-GB" sz="800" b="1">
                <a:latin typeface="Arial" pitchFamily="34" charset="0"/>
              </a:rPr>
              <a:t>ENTRY_DATE</a:t>
            </a:r>
          </a:p>
        </p:txBody>
      </p:sp>
      <p:sp>
        <p:nvSpPr>
          <p:cNvPr id="20488" name="Rectangle 8"/>
          <p:cNvSpPr>
            <a:spLocks noChangeArrowheads="1"/>
          </p:cNvSpPr>
          <p:nvPr/>
        </p:nvSpPr>
        <p:spPr bwMode="auto">
          <a:xfrm>
            <a:off x="7740650" y="3789363"/>
            <a:ext cx="1223963" cy="151288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pitchFamily="34" charset="0"/>
              </a:rPr>
              <a:t>Successor X Ref</a:t>
            </a:r>
          </a:p>
          <a:p>
            <a:pPr algn="l"/>
            <a:endParaRPr lang="en-GB" sz="400" b="1" u="sng">
              <a:solidFill>
                <a:srgbClr val="0000FF"/>
              </a:solidFill>
              <a:latin typeface="Arial" pitchFamily="34" charset="0"/>
            </a:endParaRPr>
          </a:p>
          <a:p>
            <a:pPr algn="l"/>
            <a:r>
              <a:rPr lang="en-GB" sz="800" b="1">
                <a:latin typeface="Arial" pitchFamily="34" charset="0"/>
              </a:rPr>
              <a:t>RECORD_IDENTIFIER</a:t>
            </a:r>
          </a:p>
          <a:p>
            <a:pPr algn="l"/>
            <a:r>
              <a:rPr lang="en-GB" sz="800" b="1">
                <a:latin typeface="Arial" pitchFamily="34" charset="0"/>
              </a:rPr>
              <a:t>CHANGE_TYPE</a:t>
            </a:r>
          </a:p>
          <a:p>
            <a:pPr algn="l"/>
            <a:r>
              <a:rPr lang="en-GB" sz="800" b="1">
                <a:latin typeface="Arial" pitchFamily="34" charset="0"/>
              </a:rPr>
              <a:t>PRO_ORDER</a:t>
            </a:r>
          </a:p>
          <a:p>
            <a:pPr algn="l"/>
            <a:r>
              <a:rPr lang="en-GB" sz="800" b="1">
                <a:latin typeface="Arial" pitchFamily="34" charset="0"/>
              </a:rPr>
              <a:t>UPRN</a:t>
            </a:r>
          </a:p>
          <a:p>
            <a:pPr algn="l"/>
            <a:r>
              <a:rPr lang="en-GB" sz="800" b="1">
                <a:latin typeface="Arial" pitchFamily="34" charset="0"/>
              </a:rPr>
              <a:t>SUCC_KEY</a:t>
            </a:r>
          </a:p>
          <a:p>
            <a:pPr algn="l"/>
            <a:r>
              <a:rPr lang="en-GB" sz="800" b="1">
                <a:latin typeface="Arial" pitchFamily="34" charset="0"/>
              </a:rPr>
              <a:t>START_DATE</a:t>
            </a:r>
          </a:p>
          <a:p>
            <a:pPr algn="l"/>
            <a:r>
              <a:rPr lang="en-GB" sz="800" b="1">
                <a:latin typeface="Arial" pitchFamily="34" charset="0"/>
              </a:rPr>
              <a:t>END_DATE</a:t>
            </a:r>
          </a:p>
          <a:p>
            <a:pPr algn="l"/>
            <a:r>
              <a:rPr lang="en-GB" sz="800" b="1">
                <a:latin typeface="Arial" pitchFamily="34" charset="0"/>
              </a:rPr>
              <a:t>LAST_UPDATE_DATE</a:t>
            </a:r>
          </a:p>
          <a:p>
            <a:pPr algn="l"/>
            <a:r>
              <a:rPr lang="en-GB" sz="800" b="1">
                <a:latin typeface="Arial" pitchFamily="34" charset="0"/>
              </a:rPr>
              <a:t>ENTRY_DATE</a:t>
            </a:r>
          </a:p>
          <a:p>
            <a:pPr algn="l"/>
            <a:r>
              <a:rPr lang="en-GB" sz="800" b="1">
                <a:latin typeface="Arial" pitchFamily="34" charset="0"/>
              </a:rPr>
              <a:t>SUCCESSOR</a:t>
            </a:r>
          </a:p>
        </p:txBody>
      </p:sp>
      <p:sp>
        <p:nvSpPr>
          <p:cNvPr id="20489" name="Rectangle 9"/>
          <p:cNvSpPr>
            <a:spLocks noChangeArrowheads="1"/>
          </p:cNvSpPr>
          <p:nvPr/>
        </p:nvSpPr>
        <p:spPr bwMode="auto">
          <a:xfrm>
            <a:off x="2771775" y="3644900"/>
            <a:ext cx="1512888" cy="17287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pitchFamily="34" charset="0"/>
              </a:rPr>
              <a:t>Classification</a:t>
            </a:r>
          </a:p>
          <a:p>
            <a:pPr algn="l"/>
            <a:endParaRPr lang="en-GB" sz="400" b="1" u="sng">
              <a:solidFill>
                <a:srgbClr val="0000FF"/>
              </a:solidFill>
              <a:latin typeface="Arial" pitchFamily="34" charset="0"/>
            </a:endParaRPr>
          </a:p>
          <a:p>
            <a:pPr algn="l"/>
            <a:r>
              <a:rPr lang="en-GB" sz="800" b="1">
                <a:latin typeface="Arial" pitchFamily="34" charset="0"/>
              </a:rPr>
              <a:t>RECORD_IDENTIFIER</a:t>
            </a:r>
          </a:p>
          <a:p>
            <a:pPr algn="l"/>
            <a:r>
              <a:rPr lang="en-GB" sz="800" b="1">
                <a:latin typeface="Arial" pitchFamily="34" charset="0"/>
              </a:rPr>
              <a:t>CHANGE_TYPE</a:t>
            </a:r>
          </a:p>
          <a:p>
            <a:pPr algn="l"/>
            <a:r>
              <a:rPr lang="en-GB" sz="800" b="1">
                <a:latin typeface="Arial" pitchFamily="34" charset="0"/>
              </a:rPr>
              <a:t>PRO_ORDER</a:t>
            </a:r>
          </a:p>
          <a:p>
            <a:pPr algn="l"/>
            <a:r>
              <a:rPr lang="en-GB" sz="800" b="1">
                <a:latin typeface="Arial" pitchFamily="34" charset="0"/>
              </a:rPr>
              <a:t>UPRN</a:t>
            </a:r>
          </a:p>
          <a:p>
            <a:pPr algn="l"/>
            <a:r>
              <a:rPr lang="en-GB" sz="800" b="1">
                <a:latin typeface="Arial" pitchFamily="34" charset="0"/>
              </a:rPr>
              <a:t>CLASS_KEY</a:t>
            </a:r>
          </a:p>
          <a:p>
            <a:pPr algn="l"/>
            <a:r>
              <a:rPr lang="en-GB" sz="800" b="1">
                <a:latin typeface="Arial" pitchFamily="34" charset="0"/>
              </a:rPr>
              <a:t>CLASSIFICATION_CODE</a:t>
            </a:r>
          </a:p>
          <a:p>
            <a:pPr algn="l"/>
            <a:r>
              <a:rPr lang="en-GB" sz="800" b="1">
                <a:latin typeface="Arial" pitchFamily="34" charset="0"/>
              </a:rPr>
              <a:t>CLASS_SCHEME</a:t>
            </a:r>
          </a:p>
          <a:p>
            <a:pPr algn="l"/>
            <a:r>
              <a:rPr lang="en-GB" sz="800" b="1">
                <a:latin typeface="Arial" pitchFamily="34" charset="0"/>
              </a:rPr>
              <a:t>SCHEME_VERSION</a:t>
            </a:r>
          </a:p>
          <a:p>
            <a:pPr algn="l"/>
            <a:r>
              <a:rPr lang="en-GB" sz="800" b="1">
                <a:latin typeface="Arial" pitchFamily="34" charset="0"/>
              </a:rPr>
              <a:t>START_DATE</a:t>
            </a:r>
          </a:p>
          <a:p>
            <a:pPr algn="l"/>
            <a:r>
              <a:rPr lang="en-GB" sz="800" b="1">
                <a:latin typeface="Arial" pitchFamily="34" charset="0"/>
              </a:rPr>
              <a:t>END_DATE</a:t>
            </a:r>
          </a:p>
          <a:p>
            <a:pPr algn="l"/>
            <a:r>
              <a:rPr lang="en-GB" sz="800" b="1">
                <a:latin typeface="Arial" pitchFamily="34" charset="0"/>
              </a:rPr>
              <a:t>LAST_UPDATE_DATE</a:t>
            </a:r>
          </a:p>
          <a:p>
            <a:pPr algn="l"/>
            <a:r>
              <a:rPr lang="en-GB" sz="800" b="1">
                <a:latin typeface="Arial" pitchFamily="34" charset="0"/>
              </a:rPr>
              <a:t>ENTRY_DATE</a:t>
            </a:r>
          </a:p>
        </p:txBody>
      </p:sp>
      <p:sp>
        <p:nvSpPr>
          <p:cNvPr id="20490" name="Rectangle 10"/>
          <p:cNvSpPr>
            <a:spLocks noChangeArrowheads="1"/>
          </p:cNvSpPr>
          <p:nvPr/>
        </p:nvSpPr>
        <p:spPr bwMode="auto">
          <a:xfrm>
            <a:off x="6084888" y="981075"/>
            <a:ext cx="1511300" cy="2736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pitchFamily="34" charset="0"/>
              </a:rPr>
              <a:t>Street</a:t>
            </a:r>
          </a:p>
          <a:p>
            <a:pPr algn="l"/>
            <a:endParaRPr lang="en-GB" sz="400" b="1" u="sng">
              <a:solidFill>
                <a:srgbClr val="0000FF"/>
              </a:solidFill>
              <a:latin typeface="Arial" pitchFamily="34" charset="0"/>
            </a:endParaRPr>
          </a:p>
          <a:p>
            <a:pPr algn="l"/>
            <a:r>
              <a:rPr lang="en-GB" sz="800" b="1">
                <a:latin typeface="Arial" pitchFamily="34" charset="0"/>
              </a:rPr>
              <a:t>RECORD_IDENTIFIER</a:t>
            </a:r>
          </a:p>
          <a:p>
            <a:pPr algn="l"/>
            <a:r>
              <a:rPr lang="en-GB" sz="800" b="1">
                <a:latin typeface="Arial" pitchFamily="34" charset="0"/>
              </a:rPr>
              <a:t>CHANGE_TYPE</a:t>
            </a:r>
          </a:p>
          <a:p>
            <a:pPr algn="l"/>
            <a:r>
              <a:rPr lang="en-GB" sz="800" b="1">
                <a:latin typeface="Arial" pitchFamily="34" charset="0"/>
              </a:rPr>
              <a:t>PRO_ORDER</a:t>
            </a:r>
          </a:p>
          <a:p>
            <a:pPr algn="l"/>
            <a:r>
              <a:rPr lang="en-GB" sz="800" b="1">
                <a:latin typeface="Arial" pitchFamily="34" charset="0"/>
              </a:rPr>
              <a:t>USRN</a:t>
            </a:r>
          </a:p>
          <a:p>
            <a:pPr algn="l"/>
            <a:r>
              <a:rPr lang="en-GB" sz="800" b="1">
                <a:latin typeface="Arial" pitchFamily="34" charset="0"/>
              </a:rPr>
              <a:t>RECORD_TYPE</a:t>
            </a:r>
          </a:p>
          <a:p>
            <a:pPr algn="l"/>
            <a:r>
              <a:rPr lang="en-GB" sz="800" b="1">
                <a:latin typeface="Arial" pitchFamily="34" charset="0"/>
              </a:rPr>
              <a:t>SWA_ORG_REF_NAMING</a:t>
            </a:r>
          </a:p>
          <a:p>
            <a:pPr algn="l"/>
            <a:r>
              <a:rPr lang="en-GB" sz="800" b="1">
                <a:latin typeface="Arial" pitchFamily="34" charset="0"/>
              </a:rPr>
              <a:t>STATE</a:t>
            </a:r>
          </a:p>
          <a:p>
            <a:pPr algn="l"/>
            <a:r>
              <a:rPr lang="en-GB" sz="800" b="1">
                <a:latin typeface="Arial" pitchFamily="34" charset="0"/>
              </a:rPr>
              <a:t>STATE_DATE</a:t>
            </a:r>
          </a:p>
          <a:p>
            <a:pPr algn="l"/>
            <a:r>
              <a:rPr lang="en-GB" sz="800" b="1">
                <a:latin typeface="Arial" pitchFamily="34" charset="0"/>
              </a:rPr>
              <a:t>STREET_SURFACE</a:t>
            </a:r>
          </a:p>
          <a:p>
            <a:pPr algn="l"/>
            <a:r>
              <a:rPr lang="en-GB" sz="800" b="1">
                <a:latin typeface="Arial" pitchFamily="34" charset="0"/>
              </a:rPr>
              <a:t>STREET_CLASSIFICATION</a:t>
            </a:r>
          </a:p>
          <a:p>
            <a:pPr algn="l"/>
            <a:r>
              <a:rPr lang="en-GB" sz="800" b="1">
                <a:latin typeface="Arial" pitchFamily="34" charset="0"/>
              </a:rPr>
              <a:t>VERSION</a:t>
            </a:r>
          </a:p>
          <a:p>
            <a:pPr algn="l"/>
            <a:r>
              <a:rPr lang="en-GB" sz="800" b="1">
                <a:latin typeface="Arial" pitchFamily="34" charset="0"/>
              </a:rPr>
              <a:t>STREET_START_DATE</a:t>
            </a:r>
          </a:p>
          <a:p>
            <a:pPr algn="l"/>
            <a:r>
              <a:rPr lang="en-GB" sz="800" b="1">
                <a:latin typeface="Arial" pitchFamily="34" charset="0"/>
              </a:rPr>
              <a:t>STREET_END_DATE</a:t>
            </a:r>
          </a:p>
          <a:p>
            <a:pPr algn="l"/>
            <a:r>
              <a:rPr lang="en-GB" sz="800" b="1">
                <a:latin typeface="Arial" pitchFamily="34" charset="0"/>
              </a:rPr>
              <a:t>LAST_UPDATE_DATE</a:t>
            </a:r>
          </a:p>
          <a:p>
            <a:pPr algn="l"/>
            <a:r>
              <a:rPr lang="en-GB" sz="800" b="1">
                <a:latin typeface="Arial" pitchFamily="34" charset="0"/>
              </a:rPr>
              <a:t>RECORD_ENTRY_DATE</a:t>
            </a:r>
          </a:p>
          <a:p>
            <a:pPr algn="l"/>
            <a:r>
              <a:rPr lang="en-GB" sz="800" b="1">
                <a:latin typeface="Arial" pitchFamily="34" charset="0"/>
              </a:rPr>
              <a:t>STREET_START_X</a:t>
            </a:r>
          </a:p>
          <a:p>
            <a:pPr algn="l"/>
            <a:r>
              <a:rPr lang="en-GB" sz="800" b="1">
                <a:latin typeface="Arial" pitchFamily="34" charset="0"/>
              </a:rPr>
              <a:t>STREET_START_Y</a:t>
            </a:r>
          </a:p>
          <a:p>
            <a:pPr algn="l"/>
            <a:r>
              <a:rPr lang="en-GB" sz="800" b="1">
                <a:latin typeface="Arial" pitchFamily="34" charset="0"/>
              </a:rPr>
              <a:t>STREET_END_X</a:t>
            </a:r>
          </a:p>
          <a:p>
            <a:pPr algn="l"/>
            <a:r>
              <a:rPr lang="en-GB" sz="800" b="1">
                <a:latin typeface="Arial" pitchFamily="34" charset="0"/>
              </a:rPr>
              <a:t>STREET_END_Y</a:t>
            </a:r>
          </a:p>
          <a:p>
            <a:pPr algn="l"/>
            <a:r>
              <a:rPr lang="en-GB" sz="800" b="1">
                <a:latin typeface="Arial" pitchFamily="34" charset="0"/>
              </a:rPr>
              <a:t>STREET_TOLERANCE</a:t>
            </a:r>
          </a:p>
        </p:txBody>
      </p:sp>
      <p:sp>
        <p:nvSpPr>
          <p:cNvPr id="20491" name="Rectangle 11"/>
          <p:cNvSpPr>
            <a:spLocks noChangeArrowheads="1"/>
          </p:cNvSpPr>
          <p:nvPr/>
        </p:nvSpPr>
        <p:spPr bwMode="auto">
          <a:xfrm>
            <a:off x="6084888" y="3789363"/>
            <a:ext cx="1512887"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 Descriptor</a:t>
            </a:r>
          </a:p>
          <a:p>
            <a:pPr algn="l"/>
            <a:endParaRPr lang="en-GB" sz="400" b="1" u="sng" dirty="0">
              <a:solidFill>
                <a:srgbClr val="0000FF"/>
              </a:solidFill>
              <a:latin typeface="Arial" pitchFamily="34" charset="0"/>
            </a:endParaRPr>
          </a:p>
          <a:p>
            <a:pPr algn="l"/>
            <a:r>
              <a:rPr lang="en-GB" sz="800" b="1" dirty="0">
                <a:latin typeface="Arial" pitchFamily="34" charset="0"/>
              </a:rPr>
              <a:t>RECORD_IDENTIFIER</a:t>
            </a:r>
          </a:p>
          <a:p>
            <a:pPr algn="l"/>
            <a:r>
              <a:rPr lang="en-GB" sz="800" b="1" dirty="0">
                <a:latin typeface="Arial" pitchFamily="34" charset="0"/>
              </a:rPr>
              <a:t>CHANGE_TYPE</a:t>
            </a:r>
          </a:p>
          <a:p>
            <a:pPr algn="l"/>
            <a:r>
              <a:rPr lang="en-GB" sz="800" b="1" dirty="0">
                <a:latin typeface="Arial" pitchFamily="34" charset="0"/>
              </a:rPr>
              <a:t>PRO_ORDER</a:t>
            </a:r>
          </a:p>
          <a:p>
            <a:pPr algn="l"/>
            <a:r>
              <a:rPr lang="en-GB" sz="800" b="1" dirty="0">
                <a:latin typeface="Arial" pitchFamily="34" charset="0"/>
              </a:rPr>
              <a:t>USRN</a:t>
            </a:r>
          </a:p>
          <a:p>
            <a:pPr algn="l"/>
            <a:r>
              <a:rPr lang="en-GB" sz="800" b="1" dirty="0">
                <a:latin typeface="Arial" pitchFamily="34" charset="0"/>
              </a:rPr>
              <a:t>STREET_DESCRIPTION</a:t>
            </a:r>
          </a:p>
          <a:p>
            <a:pPr algn="l"/>
            <a:r>
              <a:rPr lang="en-GB" sz="800" b="1" dirty="0">
                <a:latin typeface="Arial" pitchFamily="34" charset="0"/>
              </a:rPr>
              <a:t>LOCALITY_NAME</a:t>
            </a:r>
          </a:p>
          <a:p>
            <a:pPr algn="l"/>
            <a:r>
              <a:rPr lang="en-GB" sz="800" b="1" dirty="0">
                <a:latin typeface="Arial" pitchFamily="34" charset="0"/>
              </a:rPr>
              <a:t>TOWN_NAME</a:t>
            </a:r>
          </a:p>
          <a:p>
            <a:pPr algn="l"/>
            <a:r>
              <a:rPr lang="en-GB" sz="800" b="1" dirty="0" smtClean="0">
                <a:latin typeface="Arial" pitchFamily="34" charset="0"/>
              </a:rPr>
              <a:t>ADMINISTRATIVE_AREA</a:t>
            </a:r>
            <a:endParaRPr lang="en-GB" sz="800" b="1" dirty="0">
              <a:latin typeface="Arial" pitchFamily="34" charset="0"/>
            </a:endParaRPr>
          </a:p>
          <a:p>
            <a:pPr algn="l"/>
            <a:r>
              <a:rPr lang="en-GB" sz="800" b="1" dirty="0">
                <a:latin typeface="Arial" pitchFamily="34" charset="0"/>
              </a:rPr>
              <a:t>LANGUAGE</a:t>
            </a:r>
          </a:p>
        </p:txBody>
      </p:sp>
      <p:sp>
        <p:nvSpPr>
          <p:cNvPr id="20492" name="Text Box 12"/>
          <p:cNvSpPr txBox="1">
            <a:spLocks noChangeArrowheads="1"/>
          </p:cNvSpPr>
          <p:nvPr/>
        </p:nvSpPr>
        <p:spPr bwMode="auto">
          <a:xfrm>
            <a:off x="395288" y="5445125"/>
            <a:ext cx="8072437" cy="1008063"/>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algn="l" defTabSz="957263">
              <a:defRPr>
                <a:solidFill>
                  <a:schemeClr val="tx1"/>
                </a:solidFill>
                <a:latin typeface="Arial" pitchFamily="34" charset="0"/>
              </a:defRPr>
            </a:lvl1pPr>
            <a:lvl2pPr marL="479425" algn="l" defTabSz="957263">
              <a:defRPr>
                <a:solidFill>
                  <a:schemeClr val="tx1"/>
                </a:solidFill>
                <a:latin typeface="Arial" pitchFamily="34" charset="0"/>
              </a:defRPr>
            </a:lvl2pPr>
            <a:lvl3pPr marL="957263" algn="l" defTabSz="957263">
              <a:defRPr>
                <a:solidFill>
                  <a:schemeClr val="tx1"/>
                </a:solidFill>
                <a:latin typeface="Arial" pitchFamily="34" charset="0"/>
              </a:defRPr>
            </a:lvl3pPr>
            <a:lvl4pPr marL="1436688" algn="l" defTabSz="957263">
              <a:defRPr>
                <a:solidFill>
                  <a:schemeClr val="tx1"/>
                </a:solidFill>
                <a:latin typeface="Arial" pitchFamily="34" charset="0"/>
              </a:defRPr>
            </a:lvl4pPr>
            <a:lvl5pPr marL="1916113" algn="l" defTabSz="957263">
              <a:defRPr>
                <a:solidFill>
                  <a:schemeClr val="tx1"/>
                </a:solidFill>
                <a:latin typeface="Arial" pitchFamily="34" charset="0"/>
              </a:defRPr>
            </a:lvl5pPr>
            <a:lvl6pPr marL="2373313" defTabSz="957263" fontAlgn="base">
              <a:spcBef>
                <a:spcPct val="0"/>
              </a:spcBef>
              <a:spcAft>
                <a:spcPct val="0"/>
              </a:spcAft>
              <a:defRPr>
                <a:solidFill>
                  <a:schemeClr val="tx1"/>
                </a:solidFill>
                <a:latin typeface="Arial" pitchFamily="34" charset="0"/>
              </a:defRPr>
            </a:lvl6pPr>
            <a:lvl7pPr marL="2830513" defTabSz="957263" fontAlgn="base">
              <a:spcBef>
                <a:spcPct val="0"/>
              </a:spcBef>
              <a:spcAft>
                <a:spcPct val="0"/>
              </a:spcAft>
              <a:defRPr>
                <a:solidFill>
                  <a:schemeClr val="tx1"/>
                </a:solidFill>
                <a:latin typeface="Arial" pitchFamily="34" charset="0"/>
              </a:defRPr>
            </a:lvl7pPr>
            <a:lvl8pPr marL="3287713" defTabSz="957263" fontAlgn="base">
              <a:spcBef>
                <a:spcPct val="0"/>
              </a:spcBef>
              <a:spcAft>
                <a:spcPct val="0"/>
              </a:spcAft>
              <a:defRPr>
                <a:solidFill>
                  <a:schemeClr val="tx1"/>
                </a:solidFill>
                <a:latin typeface="Arial" pitchFamily="34" charset="0"/>
              </a:defRPr>
            </a:lvl8pPr>
            <a:lvl9pPr marL="3744913" defTabSz="957263" fontAlgn="base">
              <a:spcBef>
                <a:spcPct val="0"/>
              </a:spcBef>
              <a:spcAft>
                <a:spcPct val="0"/>
              </a:spcAft>
              <a:defRPr>
                <a:solidFill>
                  <a:schemeClr val="tx1"/>
                </a:solidFill>
                <a:latin typeface="Arial" pitchFamily="34" charset="0"/>
              </a:defRPr>
            </a:lvl9pPr>
          </a:lstStyle>
          <a:p>
            <a:pPr>
              <a:spcBef>
                <a:spcPct val="50000"/>
              </a:spcBef>
            </a:pPr>
            <a:r>
              <a:rPr lang="en-GB" sz="1800">
                <a:solidFill>
                  <a:srgbClr val="0000FF"/>
                </a:solidFill>
                <a:ea typeface="ＭＳ Ｐゴシック" pitchFamily="34" charset="-128"/>
              </a:rPr>
              <a:t>The specification for AddressBase Premium can seem overwhelming at first but, if we break it down logically, we can highlight the most useful parts.</a:t>
            </a:r>
          </a:p>
        </p:txBody>
      </p:sp>
    </p:spTree>
    <p:extLst>
      <p:ext uri="{BB962C8B-B14F-4D97-AF65-F5344CB8AC3E}">
        <p14:creationId xmlns:p14="http://schemas.microsoft.com/office/powerpoint/2010/main" val="427411289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9388" y="188913"/>
            <a:ext cx="2844800" cy="576262"/>
          </a:xfrm>
          <a:noFill/>
        </p:spPr>
        <p:txBody>
          <a:bodyPr/>
          <a:lstStyle/>
          <a:p>
            <a:r>
              <a:rPr lang="en-GB" dirty="0" smtClean="0"/>
              <a:t>Database Keys</a:t>
            </a:r>
          </a:p>
        </p:txBody>
      </p:sp>
      <p:sp>
        <p:nvSpPr>
          <p:cNvPr id="23555" name="Rectangle 3"/>
          <p:cNvSpPr>
            <a:spLocks noChangeArrowheads="1"/>
          </p:cNvSpPr>
          <p:nvPr/>
        </p:nvSpPr>
        <p:spPr bwMode="auto">
          <a:xfrm>
            <a:off x="2771775" y="981075"/>
            <a:ext cx="1512888" cy="25923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charset="0"/>
              </a:rPr>
              <a:t>BLPU</a:t>
            </a:r>
          </a:p>
          <a:p>
            <a:pPr algn="l"/>
            <a:endParaRPr lang="en-GB" sz="400" b="1" u="sng" dirty="0">
              <a:solidFill>
                <a:srgbClr val="0000FF"/>
              </a:solidFill>
              <a:latin typeface="Arial" charset="0"/>
            </a:endParaRPr>
          </a:p>
          <a:p>
            <a:pPr algn="l"/>
            <a:r>
              <a:rPr lang="en-GB" sz="800" b="1" dirty="0">
                <a:latin typeface="Arial" charset="0"/>
              </a:rPr>
              <a:t>RECORD_IDENTIFIER</a:t>
            </a:r>
          </a:p>
          <a:p>
            <a:pPr algn="l"/>
            <a:r>
              <a:rPr lang="en-GB" sz="800" b="1" dirty="0">
                <a:latin typeface="Arial" charset="0"/>
              </a:rPr>
              <a:t>CHANGE_TYPE</a:t>
            </a:r>
          </a:p>
          <a:p>
            <a:pPr algn="l"/>
            <a:r>
              <a:rPr lang="en-GB" sz="800" b="1" dirty="0">
                <a:latin typeface="Arial" charset="0"/>
              </a:rPr>
              <a:t>PRO_ORDER</a:t>
            </a:r>
          </a:p>
          <a:p>
            <a:pPr algn="l"/>
            <a:r>
              <a:rPr lang="en-GB" sz="800" b="1" dirty="0">
                <a:solidFill>
                  <a:srgbClr val="FF0000"/>
                </a:solidFill>
                <a:latin typeface="Arial" charset="0"/>
              </a:rPr>
              <a:t>UPRN</a:t>
            </a:r>
          </a:p>
          <a:p>
            <a:pPr algn="l"/>
            <a:r>
              <a:rPr lang="en-GB" sz="800" b="1" dirty="0">
                <a:latin typeface="Arial" charset="0"/>
              </a:rPr>
              <a:t>LOGICAL_STATUS</a:t>
            </a:r>
          </a:p>
          <a:p>
            <a:pPr algn="l"/>
            <a:r>
              <a:rPr lang="en-GB" sz="800" b="1" dirty="0">
                <a:latin typeface="Arial" charset="0"/>
              </a:rPr>
              <a:t>BLPU_STATE</a:t>
            </a:r>
          </a:p>
          <a:p>
            <a:pPr algn="l"/>
            <a:r>
              <a:rPr lang="en-GB" sz="800" b="1" dirty="0">
                <a:latin typeface="Arial" charset="0"/>
              </a:rPr>
              <a:t>BLPU_STATE_DATE</a:t>
            </a:r>
          </a:p>
          <a:p>
            <a:pPr algn="l"/>
            <a:r>
              <a:rPr lang="en-GB" sz="800" b="1" dirty="0" smtClean="0">
                <a:solidFill>
                  <a:srgbClr val="00B050"/>
                </a:solidFill>
                <a:latin typeface="Arial" charset="0"/>
              </a:rPr>
              <a:t>PARENT_UPRN (optional)</a:t>
            </a:r>
            <a:endParaRPr lang="en-GB" sz="800" b="1" dirty="0">
              <a:solidFill>
                <a:srgbClr val="00B050"/>
              </a:solidFill>
              <a:latin typeface="Arial" charset="0"/>
            </a:endParaRPr>
          </a:p>
          <a:p>
            <a:pPr algn="l"/>
            <a:r>
              <a:rPr lang="en-GB" sz="800" b="1" dirty="0">
                <a:latin typeface="Arial" charset="0"/>
              </a:rPr>
              <a:t>X_COORDINATE</a:t>
            </a:r>
          </a:p>
          <a:p>
            <a:pPr algn="l"/>
            <a:r>
              <a:rPr lang="en-GB" sz="800" b="1" dirty="0">
                <a:latin typeface="Arial" charset="0"/>
              </a:rPr>
              <a:t>Y_COORDINATE</a:t>
            </a:r>
          </a:p>
          <a:p>
            <a:pPr algn="l"/>
            <a:r>
              <a:rPr lang="en-GB" sz="800" b="1" dirty="0">
                <a:latin typeface="Arial" charset="0"/>
              </a:rPr>
              <a:t>RPC</a:t>
            </a:r>
          </a:p>
          <a:p>
            <a:pPr algn="l"/>
            <a:r>
              <a:rPr lang="en-GB" sz="800" b="1" dirty="0">
                <a:latin typeface="Arial" charset="0"/>
              </a:rPr>
              <a:t>LOCAL_CUSTODIAN_CODE</a:t>
            </a:r>
          </a:p>
          <a:p>
            <a:pPr algn="l"/>
            <a:r>
              <a:rPr lang="en-GB" sz="800" b="1" dirty="0">
                <a:latin typeface="Arial" charset="0"/>
              </a:rPr>
              <a:t>START_DATE</a:t>
            </a:r>
          </a:p>
          <a:p>
            <a:pPr algn="l"/>
            <a:r>
              <a:rPr lang="en-GB" sz="800" b="1" dirty="0">
                <a:latin typeface="Arial" charset="0"/>
              </a:rPr>
              <a:t>END_DATE</a:t>
            </a:r>
          </a:p>
          <a:p>
            <a:pPr algn="l"/>
            <a:r>
              <a:rPr lang="en-GB" sz="800" b="1" dirty="0">
                <a:latin typeface="Arial" charset="0"/>
              </a:rPr>
              <a:t>LAST_UPDATE_DATE</a:t>
            </a:r>
          </a:p>
          <a:p>
            <a:pPr algn="l"/>
            <a:r>
              <a:rPr lang="en-GB" sz="800" b="1" dirty="0">
                <a:latin typeface="Arial" charset="0"/>
              </a:rPr>
              <a:t>ENTRY_DATE</a:t>
            </a:r>
          </a:p>
          <a:p>
            <a:pPr algn="l"/>
            <a:r>
              <a:rPr lang="en-GB" sz="800" b="1" dirty="0">
                <a:latin typeface="Arial" charset="0"/>
              </a:rPr>
              <a:t>POSTAL_ADDRESS</a:t>
            </a:r>
          </a:p>
          <a:p>
            <a:pPr algn="l"/>
            <a:r>
              <a:rPr lang="en-GB" sz="800" b="1" dirty="0">
                <a:latin typeface="Arial" charset="0"/>
              </a:rPr>
              <a:t>POSTCODE_LOCATOR</a:t>
            </a:r>
          </a:p>
          <a:p>
            <a:pPr algn="l"/>
            <a:r>
              <a:rPr lang="en-GB" sz="800" b="1" dirty="0">
                <a:latin typeface="Arial" charset="0"/>
              </a:rPr>
              <a:t>MULTI_OCC_COUNT</a:t>
            </a:r>
          </a:p>
        </p:txBody>
      </p:sp>
      <p:sp>
        <p:nvSpPr>
          <p:cNvPr id="23556" name="Rectangle 4"/>
          <p:cNvSpPr>
            <a:spLocks noChangeArrowheads="1"/>
          </p:cNvSpPr>
          <p:nvPr/>
        </p:nvSpPr>
        <p:spPr bwMode="auto">
          <a:xfrm>
            <a:off x="4427538" y="981075"/>
            <a:ext cx="1511300" cy="34575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charset="0"/>
              </a:rPr>
              <a:t>LPI</a:t>
            </a:r>
          </a:p>
          <a:p>
            <a:pPr algn="l"/>
            <a:endParaRPr lang="en-GB" sz="400" b="1" u="sng" dirty="0">
              <a:solidFill>
                <a:srgbClr val="0000FF"/>
              </a:solidFill>
              <a:latin typeface="Arial" charset="0"/>
            </a:endParaRPr>
          </a:p>
          <a:p>
            <a:pPr algn="l"/>
            <a:r>
              <a:rPr lang="en-GB" sz="800" b="1" dirty="0">
                <a:latin typeface="Arial" charset="0"/>
              </a:rPr>
              <a:t>RECORD_IDENTIFIER</a:t>
            </a:r>
          </a:p>
          <a:p>
            <a:pPr algn="l"/>
            <a:r>
              <a:rPr lang="en-GB" sz="800" b="1" dirty="0">
                <a:latin typeface="Arial" charset="0"/>
              </a:rPr>
              <a:t>CHANGE_TYPE</a:t>
            </a:r>
          </a:p>
          <a:p>
            <a:pPr algn="l"/>
            <a:r>
              <a:rPr lang="en-GB" sz="800" b="1" dirty="0">
                <a:latin typeface="Arial" charset="0"/>
              </a:rPr>
              <a:t>PRO_ORDER</a:t>
            </a:r>
          </a:p>
          <a:p>
            <a:pPr algn="l"/>
            <a:r>
              <a:rPr lang="en-GB" sz="800" b="1" dirty="0">
                <a:solidFill>
                  <a:srgbClr val="00B050"/>
                </a:solidFill>
                <a:latin typeface="Arial" charset="0"/>
              </a:rPr>
              <a:t>UPRN</a:t>
            </a:r>
          </a:p>
          <a:p>
            <a:pPr algn="l"/>
            <a:r>
              <a:rPr lang="en-GB" sz="800" b="1" dirty="0">
                <a:solidFill>
                  <a:srgbClr val="FF0000"/>
                </a:solidFill>
                <a:latin typeface="Arial" charset="0"/>
              </a:rPr>
              <a:t>LPI_KEY</a:t>
            </a:r>
          </a:p>
          <a:p>
            <a:pPr algn="l"/>
            <a:r>
              <a:rPr lang="en-GB" sz="800" b="1" dirty="0">
                <a:latin typeface="Arial" charset="0"/>
              </a:rPr>
              <a:t>LANGUAGE</a:t>
            </a:r>
          </a:p>
          <a:p>
            <a:pPr algn="l"/>
            <a:r>
              <a:rPr lang="en-GB" sz="800" b="1" dirty="0">
                <a:latin typeface="Arial" charset="0"/>
              </a:rPr>
              <a:t>LOGICAL_STATUS</a:t>
            </a:r>
          </a:p>
          <a:p>
            <a:pPr algn="l"/>
            <a:r>
              <a:rPr lang="en-GB" sz="800" b="1" dirty="0">
                <a:latin typeface="Arial" charset="0"/>
              </a:rPr>
              <a:t>START_DATE</a:t>
            </a:r>
          </a:p>
          <a:p>
            <a:pPr algn="l"/>
            <a:r>
              <a:rPr lang="en-GB" sz="800" b="1" dirty="0">
                <a:latin typeface="Arial" charset="0"/>
              </a:rPr>
              <a:t>END_DATE</a:t>
            </a:r>
          </a:p>
          <a:p>
            <a:pPr algn="l"/>
            <a:r>
              <a:rPr lang="en-GB" sz="800" b="1" dirty="0">
                <a:latin typeface="Arial" charset="0"/>
              </a:rPr>
              <a:t>LAST_UPDATE_DATE</a:t>
            </a:r>
          </a:p>
          <a:p>
            <a:pPr algn="l"/>
            <a:r>
              <a:rPr lang="en-GB" sz="800" b="1" dirty="0">
                <a:latin typeface="Arial" charset="0"/>
              </a:rPr>
              <a:t>ENTRY_DATE</a:t>
            </a:r>
          </a:p>
          <a:p>
            <a:pPr algn="l"/>
            <a:r>
              <a:rPr lang="en-GB" sz="800" b="1" dirty="0">
                <a:latin typeface="Arial" charset="0"/>
              </a:rPr>
              <a:t>SAO_START_NUMBER</a:t>
            </a:r>
          </a:p>
          <a:p>
            <a:pPr algn="l"/>
            <a:r>
              <a:rPr lang="en-GB" sz="800" b="1" dirty="0">
                <a:latin typeface="Arial" charset="0"/>
              </a:rPr>
              <a:t>SAO_START_SUFFIX</a:t>
            </a:r>
          </a:p>
          <a:p>
            <a:pPr algn="l"/>
            <a:r>
              <a:rPr lang="en-GB" sz="800" b="1" dirty="0">
                <a:latin typeface="Arial" charset="0"/>
              </a:rPr>
              <a:t>SAO_END_NUMBER</a:t>
            </a:r>
          </a:p>
          <a:p>
            <a:pPr algn="l"/>
            <a:r>
              <a:rPr lang="en-GB" sz="800" b="1" dirty="0">
                <a:latin typeface="Arial" charset="0"/>
              </a:rPr>
              <a:t>SAO_END_SUFFIX</a:t>
            </a:r>
          </a:p>
          <a:p>
            <a:pPr algn="l"/>
            <a:r>
              <a:rPr lang="en-GB" sz="800" b="1" dirty="0">
                <a:latin typeface="Arial" charset="0"/>
              </a:rPr>
              <a:t>SAO_TEXT</a:t>
            </a:r>
          </a:p>
          <a:p>
            <a:pPr algn="l"/>
            <a:r>
              <a:rPr lang="en-GB" sz="800" b="1" dirty="0">
                <a:latin typeface="Arial" charset="0"/>
              </a:rPr>
              <a:t>PAO_START_NUMBER</a:t>
            </a:r>
          </a:p>
          <a:p>
            <a:pPr algn="l"/>
            <a:r>
              <a:rPr lang="en-GB" sz="800" b="1" dirty="0">
                <a:latin typeface="Arial" charset="0"/>
              </a:rPr>
              <a:t>PAO_START_SUFFIX</a:t>
            </a:r>
          </a:p>
          <a:p>
            <a:pPr algn="l"/>
            <a:r>
              <a:rPr lang="en-GB" sz="800" b="1" dirty="0">
                <a:latin typeface="Arial" charset="0"/>
              </a:rPr>
              <a:t>PAO_END_NUMBER</a:t>
            </a:r>
          </a:p>
          <a:p>
            <a:pPr algn="l"/>
            <a:r>
              <a:rPr lang="en-GB" sz="800" b="1" dirty="0">
                <a:latin typeface="Arial" charset="0"/>
              </a:rPr>
              <a:t>PAO_END_SUFFIX</a:t>
            </a:r>
          </a:p>
          <a:p>
            <a:pPr algn="l"/>
            <a:r>
              <a:rPr lang="en-GB" sz="800" b="1" dirty="0">
                <a:latin typeface="Arial" charset="0"/>
              </a:rPr>
              <a:t>PAO_TEXT</a:t>
            </a:r>
          </a:p>
          <a:p>
            <a:pPr algn="l"/>
            <a:r>
              <a:rPr lang="en-GB" sz="800" b="1" dirty="0">
                <a:solidFill>
                  <a:srgbClr val="00B050"/>
                </a:solidFill>
                <a:latin typeface="Arial" charset="0"/>
              </a:rPr>
              <a:t>USRN</a:t>
            </a:r>
          </a:p>
          <a:p>
            <a:pPr algn="l"/>
            <a:r>
              <a:rPr lang="en-GB" sz="800" b="1" dirty="0">
                <a:latin typeface="Arial" charset="0"/>
              </a:rPr>
              <a:t>USRN_MATCH_INDICATOR</a:t>
            </a:r>
          </a:p>
          <a:p>
            <a:pPr algn="l"/>
            <a:r>
              <a:rPr lang="en-GB" sz="800" b="1" dirty="0">
                <a:latin typeface="Arial" charset="0"/>
              </a:rPr>
              <a:t>AREA_NAME</a:t>
            </a:r>
          </a:p>
          <a:p>
            <a:pPr algn="l"/>
            <a:r>
              <a:rPr lang="en-GB" sz="800" b="1" dirty="0">
                <a:latin typeface="Arial" charset="0"/>
              </a:rPr>
              <a:t>LEVEL</a:t>
            </a:r>
          </a:p>
          <a:p>
            <a:pPr algn="l"/>
            <a:r>
              <a:rPr lang="en-GB" sz="800" b="1" dirty="0">
                <a:latin typeface="Arial" charset="0"/>
              </a:rPr>
              <a:t>OFFICIAL_FLAG</a:t>
            </a:r>
          </a:p>
        </p:txBody>
      </p:sp>
      <p:sp>
        <p:nvSpPr>
          <p:cNvPr id="23557"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charset="0"/>
              </a:rPr>
              <a:t>Delivery Point Address</a:t>
            </a:r>
          </a:p>
          <a:p>
            <a:pPr algn="l"/>
            <a:endParaRPr lang="en-GB" sz="400" b="1" u="sng" dirty="0">
              <a:solidFill>
                <a:srgbClr val="0000FF"/>
              </a:solidFill>
              <a:latin typeface="Arial" charset="0"/>
            </a:endParaRPr>
          </a:p>
          <a:p>
            <a:pPr algn="l"/>
            <a:r>
              <a:rPr lang="en-GB" sz="800" b="1" dirty="0">
                <a:latin typeface="Arial" charset="0"/>
              </a:rPr>
              <a:t>RECORD_IDENTIFIER</a:t>
            </a:r>
          </a:p>
          <a:p>
            <a:pPr algn="l"/>
            <a:r>
              <a:rPr lang="en-GB" sz="800" b="1" dirty="0">
                <a:latin typeface="Arial" charset="0"/>
              </a:rPr>
              <a:t>CHANGE_TYPE</a:t>
            </a:r>
          </a:p>
          <a:p>
            <a:pPr algn="l"/>
            <a:r>
              <a:rPr lang="en-GB" sz="800" b="1" dirty="0">
                <a:latin typeface="Arial" charset="0"/>
              </a:rPr>
              <a:t>PRO_ORDER</a:t>
            </a:r>
          </a:p>
          <a:p>
            <a:pPr algn="l"/>
            <a:r>
              <a:rPr lang="en-GB" sz="800" b="1" dirty="0">
                <a:solidFill>
                  <a:srgbClr val="00B050"/>
                </a:solidFill>
                <a:latin typeface="Arial" charset="0"/>
              </a:rPr>
              <a:t>UPRN</a:t>
            </a:r>
          </a:p>
          <a:p>
            <a:pPr algn="l"/>
            <a:r>
              <a:rPr lang="en-GB" sz="800" b="1" dirty="0" smtClean="0">
                <a:solidFill>
                  <a:srgbClr val="00B050"/>
                </a:solidFill>
                <a:latin typeface="Arial" charset="0"/>
              </a:rPr>
              <a:t>PARENT_ADDRESSABLE_UPRN </a:t>
            </a:r>
            <a:r>
              <a:rPr lang="en-GB" sz="800" b="1" dirty="0">
                <a:solidFill>
                  <a:srgbClr val="00B050"/>
                </a:solidFill>
                <a:latin typeface="Arial" charset="0"/>
              </a:rPr>
              <a:t>(optional)</a:t>
            </a:r>
          </a:p>
          <a:p>
            <a:pPr algn="l"/>
            <a:r>
              <a:rPr lang="en-GB" sz="800" b="1" dirty="0" smtClean="0">
                <a:solidFill>
                  <a:srgbClr val="FF0000"/>
                </a:solidFill>
                <a:latin typeface="Arial" charset="0"/>
              </a:rPr>
              <a:t>RM_UDPRN</a:t>
            </a:r>
            <a:endParaRPr lang="en-GB" sz="800" b="1" dirty="0">
              <a:solidFill>
                <a:srgbClr val="FF0000"/>
              </a:solidFill>
              <a:latin typeface="Arial" charset="0"/>
            </a:endParaRPr>
          </a:p>
          <a:p>
            <a:pPr algn="l"/>
            <a:r>
              <a:rPr lang="en-GB" sz="800" b="1" dirty="0">
                <a:latin typeface="Arial" charset="0"/>
              </a:rPr>
              <a:t>ORGANISATION_NAME</a:t>
            </a:r>
          </a:p>
          <a:p>
            <a:pPr algn="l"/>
            <a:r>
              <a:rPr lang="en-GB" sz="800" b="1" dirty="0">
                <a:latin typeface="Arial" charset="0"/>
              </a:rPr>
              <a:t>DEPARTMENT_NAME</a:t>
            </a:r>
          </a:p>
          <a:p>
            <a:pPr algn="l"/>
            <a:r>
              <a:rPr lang="en-GB" sz="800" b="1" dirty="0">
                <a:latin typeface="Arial" charset="0"/>
              </a:rPr>
              <a:t>SUB_BUILDING_NAME</a:t>
            </a:r>
          </a:p>
          <a:p>
            <a:pPr algn="l"/>
            <a:r>
              <a:rPr lang="en-GB" sz="800" b="1" dirty="0">
                <a:latin typeface="Arial" charset="0"/>
              </a:rPr>
              <a:t>BUILDING_NAME</a:t>
            </a:r>
          </a:p>
          <a:p>
            <a:pPr algn="l"/>
            <a:r>
              <a:rPr lang="en-GB" sz="800" b="1" dirty="0">
                <a:latin typeface="Arial" charset="0"/>
              </a:rPr>
              <a:t>BUILDING_NUMBER</a:t>
            </a:r>
          </a:p>
          <a:p>
            <a:pPr algn="l"/>
            <a:r>
              <a:rPr lang="en-GB" sz="800" b="1" dirty="0">
                <a:latin typeface="Arial" charset="0"/>
              </a:rPr>
              <a:t>DEPENDENT_THOROUGHFARE_NAME</a:t>
            </a:r>
          </a:p>
          <a:p>
            <a:pPr algn="l"/>
            <a:r>
              <a:rPr lang="en-GB" sz="800" b="1" dirty="0">
                <a:latin typeface="Arial" charset="0"/>
              </a:rPr>
              <a:t>THROUGHFARE_NAME</a:t>
            </a:r>
          </a:p>
          <a:p>
            <a:pPr algn="l"/>
            <a:r>
              <a:rPr lang="en-GB" sz="800" b="1" dirty="0">
                <a:latin typeface="Arial" charset="0"/>
              </a:rPr>
              <a:t>DOUBLE_DEPENDENT_LOCALITY</a:t>
            </a:r>
          </a:p>
          <a:p>
            <a:pPr algn="l"/>
            <a:r>
              <a:rPr lang="en-GB" sz="800" b="1" dirty="0">
                <a:latin typeface="Arial" charset="0"/>
              </a:rPr>
              <a:t>DEPENDENT_LOCALITY</a:t>
            </a:r>
          </a:p>
          <a:p>
            <a:pPr algn="l"/>
            <a:r>
              <a:rPr lang="en-GB" sz="800" b="1" dirty="0">
                <a:latin typeface="Arial" charset="0"/>
              </a:rPr>
              <a:t>POST_TOWN</a:t>
            </a:r>
          </a:p>
          <a:p>
            <a:pPr algn="l"/>
            <a:r>
              <a:rPr lang="en-GB" sz="800" b="1" dirty="0">
                <a:latin typeface="Arial" charset="0"/>
              </a:rPr>
              <a:t>POSTCODE</a:t>
            </a:r>
          </a:p>
          <a:p>
            <a:pPr algn="l"/>
            <a:r>
              <a:rPr lang="en-GB" sz="800" b="1" dirty="0">
                <a:latin typeface="Arial" charset="0"/>
              </a:rPr>
              <a:t>POSTCODE_TYPE</a:t>
            </a:r>
          </a:p>
          <a:p>
            <a:pPr algn="l"/>
            <a:r>
              <a:rPr lang="en-GB" sz="800" b="1" dirty="0">
                <a:latin typeface="Arial" charset="0"/>
              </a:rPr>
              <a:t>WELSH_DEPENDENT_THOROUGHFARE_NAME</a:t>
            </a:r>
          </a:p>
          <a:p>
            <a:pPr algn="l"/>
            <a:r>
              <a:rPr lang="en-GB" sz="800" b="1" dirty="0">
                <a:latin typeface="Arial" charset="0"/>
              </a:rPr>
              <a:t>WELSH_THOROUGHFARE_NAME</a:t>
            </a:r>
          </a:p>
          <a:p>
            <a:pPr algn="l"/>
            <a:r>
              <a:rPr lang="en-GB" sz="800" b="1" dirty="0">
                <a:latin typeface="Arial" charset="0"/>
              </a:rPr>
              <a:t>WELSH_DOUBLE_DEPENDENT_LOCALITY</a:t>
            </a:r>
          </a:p>
          <a:p>
            <a:pPr algn="l"/>
            <a:r>
              <a:rPr lang="en-GB" sz="800" b="1" dirty="0">
                <a:latin typeface="Arial" charset="0"/>
              </a:rPr>
              <a:t>WELSH_DEPENDENT_LOCALITY</a:t>
            </a:r>
          </a:p>
          <a:p>
            <a:pPr algn="l"/>
            <a:r>
              <a:rPr lang="en-GB" sz="800" b="1" dirty="0">
                <a:latin typeface="Arial" charset="0"/>
              </a:rPr>
              <a:t>WELSH_POST_TOWN</a:t>
            </a:r>
          </a:p>
          <a:p>
            <a:pPr algn="l"/>
            <a:r>
              <a:rPr lang="en-GB" sz="800" b="1" dirty="0">
                <a:latin typeface="Arial" charset="0"/>
              </a:rPr>
              <a:t>RM_PO_BOX_NUMBER</a:t>
            </a:r>
          </a:p>
          <a:p>
            <a:pPr algn="l"/>
            <a:r>
              <a:rPr lang="en-GB" sz="800" b="1" dirty="0">
                <a:latin typeface="Arial" charset="0"/>
              </a:rPr>
              <a:t>RM_PROCESS_DATE</a:t>
            </a:r>
          </a:p>
          <a:p>
            <a:pPr algn="l"/>
            <a:r>
              <a:rPr lang="en-GB" sz="800" b="1" dirty="0">
                <a:latin typeface="Arial" charset="0"/>
              </a:rPr>
              <a:t>START_DATE</a:t>
            </a:r>
          </a:p>
          <a:p>
            <a:pPr algn="l"/>
            <a:r>
              <a:rPr lang="en-GB" sz="800" b="1" dirty="0">
                <a:latin typeface="Arial" charset="0"/>
              </a:rPr>
              <a:t>END_DATE</a:t>
            </a:r>
          </a:p>
          <a:p>
            <a:pPr algn="l"/>
            <a:r>
              <a:rPr lang="en-GB" sz="800" b="1" dirty="0">
                <a:latin typeface="Arial" charset="0"/>
              </a:rPr>
              <a:t>LAST_UPDATE_DATE</a:t>
            </a:r>
          </a:p>
          <a:p>
            <a:pPr algn="l"/>
            <a:r>
              <a:rPr lang="en-GB" sz="800" b="1" dirty="0">
                <a:latin typeface="Arial" charset="0"/>
              </a:rPr>
              <a:t>ENTRY_DATE</a:t>
            </a:r>
          </a:p>
        </p:txBody>
      </p:sp>
      <p:sp>
        <p:nvSpPr>
          <p:cNvPr id="23558" name="Rectangle 6"/>
          <p:cNvSpPr>
            <a:spLocks noChangeArrowheads="1"/>
          </p:cNvSpPr>
          <p:nvPr/>
        </p:nvSpPr>
        <p:spPr bwMode="auto">
          <a:xfrm>
            <a:off x="7740650" y="188913"/>
            <a:ext cx="1223963" cy="18002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charset="0"/>
              </a:rPr>
              <a:t>APP X Ref</a:t>
            </a:r>
          </a:p>
          <a:p>
            <a:pPr algn="l"/>
            <a:endParaRPr lang="en-GB" sz="400" b="1" u="sng" dirty="0">
              <a:solidFill>
                <a:srgbClr val="0000FF"/>
              </a:solidFill>
              <a:latin typeface="Arial" charset="0"/>
            </a:endParaRPr>
          </a:p>
          <a:p>
            <a:pPr algn="l"/>
            <a:r>
              <a:rPr lang="en-GB" sz="800" b="1" dirty="0">
                <a:latin typeface="Arial" charset="0"/>
              </a:rPr>
              <a:t>RECORD_IDENTIFIER</a:t>
            </a:r>
          </a:p>
          <a:p>
            <a:pPr algn="l"/>
            <a:r>
              <a:rPr lang="en-GB" sz="800" b="1" dirty="0">
                <a:latin typeface="Arial" charset="0"/>
              </a:rPr>
              <a:t>CHANGE_TYPE</a:t>
            </a:r>
          </a:p>
          <a:p>
            <a:pPr algn="l"/>
            <a:r>
              <a:rPr lang="en-GB" sz="800" b="1" dirty="0">
                <a:latin typeface="Arial" charset="0"/>
              </a:rPr>
              <a:t>PRO_ORDER</a:t>
            </a:r>
          </a:p>
          <a:p>
            <a:pPr algn="l"/>
            <a:r>
              <a:rPr lang="en-GB" sz="800" b="1" dirty="0">
                <a:solidFill>
                  <a:srgbClr val="00B050"/>
                </a:solidFill>
                <a:latin typeface="Arial" charset="0"/>
              </a:rPr>
              <a:t>UPRN</a:t>
            </a:r>
          </a:p>
          <a:p>
            <a:pPr algn="l"/>
            <a:r>
              <a:rPr lang="en-GB" sz="800" b="1" dirty="0">
                <a:solidFill>
                  <a:srgbClr val="FF0000"/>
                </a:solidFill>
                <a:latin typeface="Arial" charset="0"/>
              </a:rPr>
              <a:t>XREF_KEY</a:t>
            </a:r>
          </a:p>
          <a:p>
            <a:pPr algn="l"/>
            <a:r>
              <a:rPr lang="en-GB" sz="800" b="1" dirty="0">
                <a:solidFill>
                  <a:srgbClr val="00B050"/>
                </a:solidFill>
                <a:latin typeface="Arial" charset="0"/>
              </a:rPr>
              <a:t>CROSS_REFERENCE</a:t>
            </a:r>
          </a:p>
          <a:p>
            <a:pPr algn="l"/>
            <a:r>
              <a:rPr lang="en-GB" sz="800" b="1" dirty="0">
                <a:latin typeface="Arial" charset="0"/>
              </a:rPr>
              <a:t>VERSION</a:t>
            </a:r>
          </a:p>
          <a:p>
            <a:pPr algn="l"/>
            <a:r>
              <a:rPr lang="en-GB" sz="800" b="1" dirty="0" smtClean="0">
                <a:solidFill>
                  <a:srgbClr val="00B050"/>
                </a:solidFill>
                <a:latin typeface="Arial" charset="0"/>
              </a:rPr>
              <a:t>SOURCE</a:t>
            </a:r>
            <a:r>
              <a:rPr lang="en-GB" sz="800" b="1" dirty="0" smtClean="0">
                <a:solidFill>
                  <a:srgbClr val="FF0000"/>
                </a:solidFill>
                <a:latin typeface="Arial" charset="0"/>
              </a:rPr>
              <a:t>**</a:t>
            </a:r>
            <a:endParaRPr lang="en-GB" sz="800" b="1" dirty="0">
              <a:solidFill>
                <a:srgbClr val="FF0000"/>
              </a:solidFill>
              <a:latin typeface="Arial" charset="0"/>
            </a:endParaRPr>
          </a:p>
          <a:p>
            <a:pPr algn="l"/>
            <a:r>
              <a:rPr lang="en-GB" sz="800" b="1" dirty="0">
                <a:latin typeface="Arial" charset="0"/>
              </a:rPr>
              <a:t>START_DATE</a:t>
            </a:r>
          </a:p>
          <a:p>
            <a:pPr algn="l"/>
            <a:r>
              <a:rPr lang="en-GB" sz="800" b="1" dirty="0">
                <a:latin typeface="Arial" charset="0"/>
              </a:rPr>
              <a:t>END_DATE</a:t>
            </a:r>
          </a:p>
          <a:p>
            <a:pPr algn="l"/>
            <a:r>
              <a:rPr lang="en-GB" sz="800" b="1" dirty="0">
                <a:latin typeface="Arial" charset="0"/>
              </a:rPr>
              <a:t>LAST_UPDATE_DATE</a:t>
            </a:r>
          </a:p>
          <a:p>
            <a:pPr algn="l"/>
            <a:r>
              <a:rPr lang="en-GB" sz="800" b="1" dirty="0">
                <a:latin typeface="Arial" charset="0"/>
              </a:rPr>
              <a:t>ENTRY_DATE</a:t>
            </a:r>
          </a:p>
        </p:txBody>
      </p:sp>
      <p:sp>
        <p:nvSpPr>
          <p:cNvPr id="23559" name="Rectangle 7"/>
          <p:cNvSpPr>
            <a:spLocks noChangeArrowheads="1"/>
          </p:cNvSpPr>
          <p:nvPr/>
        </p:nvSpPr>
        <p:spPr bwMode="auto">
          <a:xfrm>
            <a:off x="7740650" y="2062163"/>
            <a:ext cx="1225550" cy="16557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charset="0"/>
              </a:rPr>
              <a:t>Organisation</a:t>
            </a:r>
          </a:p>
          <a:p>
            <a:pPr algn="l"/>
            <a:endParaRPr lang="en-GB" sz="400" b="1" u="sng" dirty="0">
              <a:solidFill>
                <a:srgbClr val="0000FF"/>
              </a:solidFill>
              <a:latin typeface="Arial" charset="0"/>
            </a:endParaRPr>
          </a:p>
          <a:p>
            <a:pPr algn="l"/>
            <a:r>
              <a:rPr lang="en-GB" sz="800" b="1" dirty="0">
                <a:latin typeface="Arial" charset="0"/>
              </a:rPr>
              <a:t>RECORD_IDENTIFIER</a:t>
            </a:r>
          </a:p>
          <a:p>
            <a:pPr algn="l"/>
            <a:r>
              <a:rPr lang="en-GB" sz="800" b="1" dirty="0">
                <a:latin typeface="Arial" charset="0"/>
              </a:rPr>
              <a:t>CHANGE_TYPE</a:t>
            </a:r>
          </a:p>
          <a:p>
            <a:pPr algn="l"/>
            <a:r>
              <a:rPr lang="en-GB" sz="800" b="1" dirty="0">
                <a:latin typeface="Arial" charset="0"/>
              </a:rPr>
              <a:t>PRO_ORDER</a:t>
            </a:r>
          </a:p>
          <a:p>
            <a:pPr algn="l"/>
            <a:r>
              <a:rPr lang="en-GB" sz="800" b="1" dirty="0">
                <a:solidFill>
                  <a:srgbClr val="00B050"/>
                </a:solidFill>
                <a:latin typeface="Arial" charset="0"/>
              </a:rPr>
              <a:t>UPRN</a:t>
            </a:r>
          </a:p>
          <a:p>
            <a:pPr algn="l"/>
            <a:r>
              <a:rPr lang="en-GB" sz="800" b="1" dirty="0">
                <a:solidFill>
                  <a:srgbClr val="FF0000"/>
                </a:solidFill>
                <a:latin typeface="Arial" charset="0"/>
              </a:rPr>
              <a:t>ORG_KEY</a:t>
            </a:r>
          </a:p>
          <a:p>
            <a:pPr algn="l"/>
            <a:r>
              <a:rPr lang="en-GB" sz="800" b="1" dirty="0">
                <a:latin typeface="Arial" charset="0"/>
              </a:rPr>
              <a:t>ORGANISATION</a:t>
            </a:r>
          </a:p>
          <a:p>
            <a:pPr algn="l"/>
            <a:r>
              <a:rPr lang="en-GB" sz="800" b="1" dirty="0">
                <a:latin typeface="Arial" charset="0"/>
              </a:rPr>
              <a:t>LEGAL_NAME</a:t>
            </a:r>
          </a:p>
          <a:p>
            <a:pPr algn="l"/>
            <a:r>
              <a:rPr lang="en-GB" sz="800" b="1" dirty="0">
                <a:latin typeface="Arial" charset="0"/>
              </a:rPr>
              <a:t>START_DATE</a:t>
            </a:r>
          </a:p>
          <a:p>
            <a:pPr algn="l"/>
            <a:r>
              <a:rPr lang="en-GB" sz="800" b="1" dirty="0">
                <a:latin typeface="Arial" charset="0"/>
              </a:rPr>
              <a:t>END_DATE</a:t>
            </a:r>
          </a:p>
          <a:p>
            <a:pPr algn="l"/>
            <a:r>
              <a:rPr lang="en-GB" sz="800" b="1" dirty="0">
                <a:latin typeface="Arial" charset="0"/>
              </a:rPr>
              <a:t>LAST_UPDATE_DATE</a:t>
            </a:r>
          </a:p>
          <a:p>
            <a:pPr algn="l"/>
            <a:r>
              <a:rPr lang="en-GB" sz="800" b="1" dirty="0">
                <a:latin typeface="Arial" charset="0"/>
              </a:rPr>
              <a:t>ENTRY_DATE</a:t>
            </a:r>
          </a:p>
        </p:txBody>
      </p:sp>
      <p:sp>
        <p:nvSpPr>
          <p:cNvPr id="23560" name="Rectangle 8"/>
          <p:cNvSpPr>
            <a:spLocks noChangeArrowheads="1"/>
          </p:cNvSpPr>
          <p:nvPr/>
        </p:nvSpPr>
        <p:spPr bwMode="auto">
          <a:xfrm>
            <a:off x="7740650" y="3789363"/>
            <a:ext cx="1223963" cy="151288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charset="0"/>
              </a:rPr>
              <a:t>Successor X Ref</a:t>
            </a:r>
          </a:p>
          <a:p>
            <a:pPr algn="l"/>
            <a:endParaRPr lang="en-GB" sz="400" b="1" u="sng">
              <a:solidFill>
                <a:srgbClr val="0000FF"/>
              </a:solidFill>
              <a:latin typeface="Arial" charset="0"/>
            </a:endParaRPr>
          </a:p>
          <a:p>
            <a:pPr algn="l"/>
            <a:r>
              <a:rPr lang="en-GB" sz="800" b="1">
                <a:latin typeface="Arial" charset="0"/>
              </a:rPr>
              <a:t>RECORD_IDENTIFIER</a:t>
            </a:r>
          </a:p>
          <a:p>
            <a:pPr algn="l"/>
            <a:r>
              <a:rPr lang="en-GB" sz="800" b="1">
                <a:latin typeface="Arial" charset="0"/>
              </a:rPr>
              <a:t>CHANGE_TYPE</a:t>
            </a:r>
          </a:p>
          <a:p>
            <a:pPr algn="l"/>
            <a:r>
              <a:rPr lang="en-GB" sz="800" b="1">
                <a:latin typeface="Arial" charset="0"/>
              </a:rPr>
              <a:t>PRO_ORDER</a:t>
            </a:r>
          </a:p>
          <a:p>
            <a:pPr algn="l"/>
            <a:r>
              <a:rPr lang="en-GB" sz="800" b="1">
                <a:solidFill>
                  <a:srgbClr val="FF0000"/>
                </a:solidFill>
                <a:latin typeface="Arial" charset="0"/>
              </a:rPr>
              <a:t>UPRN</a:t>
            </a:r>
          </a:p>
          <a:p>
            <a:pPr algn="l"/>
            <a:r>
              <a:rPr lang="en-GB" sz="800" b="1">
                <a:solidFill>
                  <a:srgbClr val="00B050"/>
                </a:solidFill>
                <a:latin typeface="Arial" charset="0"/>
              </a:rPr>
              <a:t>SUCC_KEY</a:t>
            </a:r>
          </a:p>
          <a:p>
            <a:pPr algn="l"/>
            <a:r>
              <a:rPr lang="en-GB" sz="800" b="1">
                <a:latin typeface="Arial" charset="0"/>
              </a:rPr>
              <a:t>START_DATE</a:t>
            </a:r>
          </a:p>
          <a:p>
            <a:pPr algn="l"/>
            <a:r>
              <a:rPr lang="en-GB" sz="800" b="1">
                <a:latin typeface="Arial" charset="0"/>
              </a:rPr>
              <a:t>END_DATE</a:t>
            </a:r>
          </a:p>
          <a:p>
            <a:pPr algn="l"/>
            <a:r>
              <a:rPr lang="en-GB" sz="800" b="1">
                <a:latin typeface="Arial" charset="0"/>
              </a:rPr>
              <a:t>LAST_UPDATE_DATE</a:t>
            </a:r>
          </a:p>
          <a:p>
            <a:pPr algn="l"/>
            <a:r>
              <a:rPr lang="en-GB" sz="800" b="1">
                <a:latin typeface="Arial" charset="0"/>
              </a:rPr>
              <a:t>ENTRY_DATE</a:t>
            </a:r>
          </a:p>
          <a:p>
            <a:pPr algn="l"/>
            <a:r>
              <a:rPr lang="en-GB" sz="800" b="1">
                <a:latin typeface="Arial" charset="0"/>
              </a:rPr>
              <a:t>SUCCESSOR</a:t>
            </a:r>
          </a:p>
        </p:txBody>
      </p:sp>
      <p:sp>
        <p:nvSpPr>
          <p:cNvPr id="23561" name="Rectangle 9"/>
          <p:cNvSpPr>
            <a:spLocks noChangeArrowheads="1"/>
          </p:cNvSpPr>
          <p:nvPr/>
        </p:nvSpPr>
        <p:spPr bwMode="auto">
          <a:xfrm>
            <a:off x="2771775" y="3644900"/>
            <a:ext cx="1512888" cy="17287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charset="0"/>
              </a:rPr>
              <a:t>Classification</a:t>
            </a:r>
          </a:p>
          <a:p>
            <a:pPr algn="l"/>
            <a:endParaRPr lang="en-GB" sz="400" b="1" u="sng" dirty="0">
              <a:solidFill>
                <a:srgbClr val="0000FF"/>
              </a:solidFill>
              <a:latin typeface="Arial" charset="0"/>
            </a:endParaRPr>
          </a:p>
          <a:p>
            <a:pPr algn="l"/>
            <a:r>
              <a:rPr lang="en-GB" sz="800" b="1" dirty="0">
                <a:latin typeface="Arial" charset="0"/>
              </a:rPr>
              <a:t>RECORD_IDENTIFIER</a:t>
            </a:r>
          </a:p>
          <a:p>
            <a:pPr algn="l"/>
            <a:r>
              <a:rPr lang="en-GB" sz="800" b="1" dirty="0">
                <a:latin typeface="Arial" charset="0"/>
              </a:rPr>
              <a:t>CHANGE_TYPE</a:t>
            </a:r>
          </a:p>
          <a:p>
            <a:pPr algn="l"/>
            <a:r>
              <a:rPr lang="en-GB" sz="800" b="1" dirty="0">
                <a:latin typeface="Arial" charset="0"/>
              </a:rPr>
              <a:t>PRO_ORDER</a:t>
            </a:r>
          </a:p>
          <a:p>
            <a:pPr algn="l"/>
            <a:r>
              <a:rPr lang="en-GB" sz="800" b="1" dirty="0">
                <a:solidFill>
                  <a:srgbClr val="00B050"/>
                </a:solidFill>
                <a:latin typeface="Arial" charset="0"/>
              </a:rPr>
              <a:t>UPRN</a:t>
            </a:r>
          </a:p>
          <a:p>
            <a:pPr algn="l"/>
            <a:r>
              <a:rPr lang="en-GB" sz="800" b="1" dirty="0">
                <a:solidFill>
                  <a:srgbClr val="FF0000"/>
                </a:solidFill>
                <a:latin typeface="Arial" charset="0"/>
              </a:rPr>
              <a:t>CLASS_KEY</a:t>
            </a:r>
          </a:p>
          <a:p>
            <a:pPr algn="l"/>
            <a:r>
              <a:rPr lang="en-GB" sz="800" b="1" dirty="0">
                <a:latin typeface="Arial" charset="0"/>
              </a:rPr>
              <a:t>CLASSIFICATION_CODE</a:t>
            </a:r>
          </a:p>
          <a:p>
            <a:pPr algn="l"/>
            <a:r>
              <a:rPr lang="en-GB" sz="800" b="1" dirty="0">
                <a:latin typeface="Arial" charset="0"/>
              </a:rPr>
              <a:t>CLASS_SCHEME</a:t>
            </a:r>
          </a:p>
          <a:p>
            <a:pPr algn="l"/>
            <a:r>
              <a:rPr lang="en-GB" sz="800" b="1" dirty="0">
                <a:latin typeface="Arial" charset="0"/>
              </a:rPr>
              <a:t>SCHEME_VERSION</a:t>
            </a:r>
          </a:p>
          <a:p>
            <a:pPr algn="l"/>
            <a:r>
              <a:rPr lang="en-GB" sz="800" b="1" dirty="0">
                <a:latin typeface="Arial" charset="0"/>
              </a:rPr>
              <a:t>START_DATE</a:t>
            </a:r>
          </a:p>
          <a:p>
            <a:pPr algn="l"/>
            <a:r>
              <a:rPr lang="en-GB" sz="800" b="1" dirty="0">
                <a:latin typeface="Arial" charset="0"/>
              </a:rPr>
              <a:t>END_DATE</a:t>
            </a:r>
          </a:p>
          <a:p>
            <a:pPr algn="l"/>
            <a:r>
              <a:rPr lang="en-GB" sz="800" b="1" dirty="0">
                <a:latin typeface="Arial" charset="0"/>
              </a:rPr>
              <a:t>LAST_UPDATE_DATE</a:t>
            </a:r>
          </a:p>
          <a:p>
            <a:pPr algn="l"/>
            <a:r>
              <a:rPr lang="en-GB" sz="800" b="1" dirty="0">
                <a:latin typeface="Arial" charset="0"/>
              </a:rPr>
              <a:t>ENTRY_DATE</a:t>
            </a:r>
          </a:p>
        </p:txBody>
      </p:sp>
      <p:sp>
        <p:nvSpPr>
          <p:cNvPr id="23562" name="Rectangle 10"/>
          <p:cNvSpPr>
            <a:spLocks noChangeArrowheads="1"/>
          </p:cNvSpPr>
          <p:nvPr/>
        </p:nvSpPr>
        <p:spPr bwMode="auto">
          <a:xfrm>
            <a:off x="6084888" y="981075"/>
            <a:ext cx="1511300" cy="2736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charset="0"/>
              </a:rPr>
              <a:t>Street</a:t>
            </a:r>
          </a:p>
          <a:p>
            <a:pPr algn="l"/>
            <a:endParaRPr lang="en-GB" sz="400" b="1" u="sng">
              <a:solidFill>
                <a:srgbClr val="0000FF"/>
              </a:solidFill>
              <a:latin typeface="Arial" charset="0"/>
            </a:endParaRPr>
          </a:p>
          <a:p>
            <a:pPr algn="l"/>
            <a:r>
              <a:rPr lang="en-GB" sz="800" b="1">
                <a:latin typeface="Arial" charset="0"/>
              </a:rPr>
              <a:t>RECORD_IDENTIFIER</a:t>
            </a:r>
          </a:p>
          <a:p>
            <a:pPr algn="l"/>
            <a:r>
              <a:rPr lang="en-GB" sz="800" b="1">
                <a:latin typeface="Arial" charset="0"/>
              </a:rPr>
              <a:t>CHANGE_TYPE</a:t>
            </a:r>
          </a:p>
          <a:p>
            <a:pPr algn="l"/>
            <a:r>
              <a:rPr lang="en-GB" sz="800" b="1">
                <a:latin typeface="Arial" charset="0"/>
              </a:rPr>
              <a:t>PRO_ORDER</a:t>
            </a:r>
          </a:p>
          <a:p>
            <a:pPr algn="l"/>
            <a:r>
              <a:rPr lang="en-GB" sz="800" b="1">
                <a:solidFill>
                  <a:srgbClr val="FF0000"/>
                </a:solidFill>
                <a:latin typeface="Arial" charset="0"/>
              </a:rPr>
              <a:t>USRN</a:t>
            </a:r>
          </a:p>
          <a:p>
            <a:pPr algn="l"/>
            <a:r>
              <a:rPr lang="en-GB" sz="800" b="1">
                <a:latin typeface="Arial" charset="0"/>
              </a:rPr>
              <a:t>RECORD_TYPE</a:t>
            </a:r>
          </a:p>
          <a:p>
            <a:pPr algn="l"/>
            <a:r>
              <a:rPr lang="en-GB" sz="800" b="1">
                <a:latin typeface="Arial" charset="0"/>
              </a:rPr>
              <a:t>SWA_ORG_REF_NAMING</a:t>
            </a:r>
          </a:p>
          <a:p>
            <a:pPr algn="l"/>
            <a:r>
              <a:rPr lang="en-GB" sz="800" b="1">
                <a:latin typeface="Arial" charset="0"/>
              </a:rPr>
              <a:t>STATE</a:t>
            </a:r>
          </a:p>
          <a:p>
            <a:pPr algn="l"/>
            <a:r>
              <a:rPr lang="en-GB" sz="800" b="1">
                <a:latin typeface="Arial" charset="0"/>
              </a:rPr>
              <a:t>STATE_DATE</a:t>
            </a:r>
          </a:p>
          <a:p>
            <a:pPr algn="l"/>
            <a:r>
              <a:rPr lang="en-GB" sz="800" b="1">
                <a:latin typeface="Arial" charset="0"/>
              </a:rPr>
              <a:t>STREET_SURFACE</a:t>
            </a:r>
          </a:p>
          <a:p>
            <a:pPr algn="l"/>
            <a:r>
              <a:rPr lang="en-GB" sz="800" b="1">
                <a:latin typeface="Arial" charset="0"/>
              </a:rPr>
              <a:t>STREET_CLASSIFICATION</a:t>
            </a:r>
          </a:p>
          <a:p>
            <a:pPr algn="l"/>
            <a:r>
              <a:rPr lang="en-GB" sz="800" b="1">
                <a:latin typeface="Arial" charset="0"/>
              </a:rPr>
              <a:t>VERSION</a:t>
            </a:r>
          </a:p>
          <a:p>
            <a:pPr algn="l"/>
            <a:r>
              <a:rPr lang="en-GB" sz="800" b="1">
                <a:latin typeface="Arial" charset="0"/>
              </a:rPr>
              <a:t>STREET_START_DATE</a:t>
            </a:r>
          </a:p>
          <a:p>
            <a:pPr algn="l"/>
            <a:r>
              <a:rPr lang="en-GB" sz="800" b="1">
                <a:latin typeface="Arial" charset="0"/>
              </a:rPr>
              <a:t>STREET_END_DATE</a:t>
            </a:r>
          </a:p>
          <a:p>
            <a:pPr algn="l"/>
            <a:r>
              <a:rPr lang="en-GB" sz="800" b="1">
                <a:latin typeface="Arial" charset="0"/>
              </a:rPr>
              <a:t>LAST_UPDATE_DATE</a:t>
            </a:r>
          </a:p>
          <a:p>
            <a:pPr algn="l"/>
            <a:r>
              <a:rPr lang="en-GB" sz="800" b="1">
                <a:latin typeface="Arial" charset="0"/>
              </a:rPr>
              <a:t>RECORD_ENTRY_DATE</a:t>
            </a:r>
          </a:p>
          <a:p>
            <a:pPr algn="l"/>
            <a:r>
              <a:rPr lang="en-GB" sz="800" b="1">
                <a:latin typeface="Arial" charset="0"/>
              </a:rPr>
              <a:t>STREET_START_X</a:t>
            </a:r>
          </a:p>
          <a:p>
            <a:pPr algn="l"/>
            <a:r>
              <a:rPr lang="en-GB" sz="800" b="1">
                <a:latin typeface="Arial" charset="0"/>
              </a:rPr>
              <a:t>STREET_START_Y</a:t>
            </a:r>
          </a:p>
          <a:p>
            <a:pPr algn="l"/>
            <a:r>
              <a:rPr lang="en-GB" sz="800" b="1">
                <a:latin typeface="Arial" charset="0"/>
              </a:rPr>
              <a:t>STREET_END_X</a:t>
            </a:r>
          </a:p>
          <a:p>
            <a:pPr algn="l"/>
            <a:r>
              <a:rPr lang="en-GB" sz="800" b="1">
                <a:latin typeface="Arial" charset="0"/>
              </a:rPr>
              <a:t>STREET_END_Y</a:t>
            </a:r>
          </a:p>
          <a:p>
            <a:pPr algn="l"/>
            <a:r>
              <a:rPr lang="en-GB" sz="800" b="1">
                <a:latin typeface="Arial" charset="0"/>
              </a:rPr>
              <a:t>STREET_TOLERANCE</a:t>
            </a:r>
          </a:p>
        </p:txBody>
      </p:sp>
      <p:sp>
        <p:nvSpPr>
          <p:cNvPr id="23563" name="Rectangle 11"/>
          <p:cNvSpPr>
            <a:spLocks noChangeArrowheads="1"/>
          </p:cNvSpPr>
          <p:nvPr/>
        </p:nvSpPr>
        <p:spPr bwMode="auto">
          <a:xfrm>
            <a:off x="6084888" y="3789363"/>
            <a:ext cx="1512887"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charset="0"/>
              </a:rPr>
              <a:t>Street Descriptor</a:t>
            </a:r>
          </a:p>
          <a:p>
            <a:pPr algn="l"/>
            <a:endParaRPr lang="en-GB" sz="400" b="1" u="sng" dirty="0">
              <a:solidFill>
                <a:srgbClr val="0000FF"/>
              </a:solidFill>
              <a:latin typeface="Arial" charset="0"/>
            </a:endParaRPr>
          </a:p>
          <a:p>
            <a:pPr algn="l"/>
            <a:r>
              <a:rPr lang="en-GB" sz="800" b="1" dirty="0">
                <a:latin typeface="Arial" charset="0"/>
              </a:rPr>
              <a:t>RECORD_IDENTIFIER</a:t>
            </a:r>
          </a:p>
          <a:p>
            <a:pPr algn="l"/>
            <a:r>
              <a:rPr lang="en-GB" sz="800" b="1" dirty="0">
                <a:latin typeface="Arial" charset="0"/>
              </a:rPr>
              <a:t>CHANGE_TYPE</a:t>
            </a:r>
          </a:p>
          <a:p>
            <a:pPr algn="l"/>
            <a:r>
              <a:rPr lang="en-GB" sz="800" b="1" dirty="0">
                <a:latin typeface="Arial" charset="0"/>
              </a:rPr>
              <a:t>PRO_ORDER</a:t>
            </a:r>
          </a:p>
          <a:p>
            <a:pPr algn="l"/>
            <a:r>
              <a:rPr lang="en-GB" sz="800" b="1" dirty="0">
                <a:solidFill>
                  <a:srgbClr val="FF0000"/>
                </a:solidFill>
                <a:latin typeface="Arial" charset="0"/>
              </a:rPr>
              <a:t>USRN* (use with language)</a:t>
            </a:r>
          </a:p>
          <a:p>
            <a:pPr algn="l"/>
            <a:r>
              <a:rPr lang="en-GB" sz="800" b="1" dirty="0">
                <a:latin typeface="Arial" charset="0"/>
              </a:rPr>
              <a:t>STREET_DESCRIPTION</a:t>
            </a:r>
          </a:p>
          <a:p>
            <a:pPr algn="l"/>
            <a:r>
              <a:rPr lang="en-GB" sz="800" b="1" dirty="0">
                <a:latin typeface="Arial" charset="0"/>
              </a:rPr>
              <a:t>LOCALITY_NAME</a:t>
            </a:r>
          </a:p>
          <a:p>
            <a:pPr algn="l"/>
            <a:r>
              <a:rPr lang="en-GB" sz="800" b="1" dirty="0">
                <a:latin typeface="Arial" charset="0"/>
              </a:rPr>
              <a:t>TOWN_NAME</a:t>
            </a:r>
          </a:p>
          <a:p>
            <a:pPr algn="l"/>
            <a:r>
              <a:rPr lang="en-GB" sz="800" b="1" dirty="0" smtClean="0">
                <a:latin typeface="Arial" charset="0"/>
              </a:rPr>
              <a:t>ADMINISTRATIVE_AREA</a:t>
            </a:r>
            <a:endParaRPr lang="en-GB" sz="800" b="1" dirty="0">
              <a:latin typeface="Arial" charset="0"/>
            </a:endParaRPr>
          </a:p>
          <a:p>
            <a:pPr algn="l"/>
            <a:r>
              <a:rPr lang="en-GB" sz="800" b="1" dirty="0" smtClean="0">
                <a:solidFill>
                  <a:srgbClr val="00B050"/>
                </a:solidFill>
                <a:latin typeface="Arial" charset="0"/>
              </a:rPr>
              <a:t>LANGUAGE</a:t>
            </a:r>
            <a:r>
              <a:rPr lang="en-GB" sz="800" b="1" dirty="0" smtClean="0">
                <a:solidFill>
                  <a:srgbClr val="FF0000"/>
                </a:solidFill>
                <a:latin typeface="Arial" charset="0"/>
              </a:rPr>
              <a:t>**</a:t>
            </a:r>
            <a:endParaRPr lang="en-GB" sz="800" b="1" dirty="0">
              <a:solidFill>
                <a:srgbClr val="FF0000"/>
              </a:solidFill>
              <a:latin typeface="Arial" charset="0"/>
            </a:endParaRPr>
          </a:p>
        </p:txBody>
      </p:sp>
      <p:sp>
        <p:nvSpPr>
          <p:cNvPr id="23564" name="Text Box 12"/>
          <p:cNvSpPr txBox="1">
            <a:spLocks noChangeArrowheads="1"/>
          </p:cNvSpPr>
          <p:nvPr/>
        </p:nvSpPr>
        <p:spPr bwMode="auto">
          <a:xfrm>
            <a:off x="395288" y="5445125"/>
            <a:ext cx="8072437" cy="1008063"/>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defTabSz="957263">
              <a:defRPr sz="2400">
                <a:solidFill>
                  <a:schemeClr val="tx1"/>
                </a:solidFill>
                <a:latin typeface="Times New Roman" pitchFamily="18" charset="0"/>
              </a:defRPr>
            </a:lvl1pPr>
            <a:lvl2pPr marL="742950" indent="-285750" defTabSz="957263">
              <a:defRPr sz="2400">
                <a:solidFill>
                  <a:schemeClr val="tx1"/>
                </a:solidFill>
                <a:latin typeface="Times New Roman" pitchFamily="18" charset="0"/>
              </a:defRPr>
            </a:lvl2pPr>
            <a:lvl3pPr marL="1143000" indent="-228600" defTabSz="957263">
              <a:defRPr sz="2400">
                <a:solidFill>
                  <a:schemeClr val="tx1"/>
                </a:solidFill>
                <a:latin typeface="Times New Roman" pitchFamily="18" charset="0"/>
              </a:defRPr>
            </a:lvl3pPr>
            <a:lvl4pPr marL="1600200" indent="-228600" defTabSz="957263">
              <a:defRPr sz="2400">
                <a:solidFill>
                  <a:schemeClr val="tx1"/>
                </a:solidFill>
                <a:latin typeface="Times New Roman" pitchFamily="18" charset="0"/>
              </a:defRPr>
            </a:lvl4pPr>
            <a:lvl5pPr marL="2057400" indent="-228600" defTabSz="957263">
              <a:defRPr sz="2400">
                <a:solidFill>
                  <a:schemeClr val="tx1"/>
                </a:solidFill>
                <a:latin typeface="Times New Roman" pitchFamily="18" charset="0"/>
              </a:defRPr>
            </a:lvl5pPr>
            <a:lvl6pPr marL="2514600" indent="-228600" algn="ctr" defTabSz="957263" eaLnBrk="0" fontAlgn="base" hangingPunct="0">
              <a:spcBef>
                <a:spcPct val="0"/>
              </a:spcBef>
              <a:spcAft>
                <a:spcPct val="0"/>
              </a:spcAft>
              <a:defRPr sz="2400">
                <a:solidFill>
                  <a:schemeClr val="tx1"/>
                </a:solidFill>
                <a:latin typeface="Times New Roman" pitchFamily="18" charset="0"/>
              </a:defRPr>
            </a:lvl6pPr>
            <a:lvl7pPr marL="2971800" indent="-228600" algn="ctr" defTabSz="957263" eaLnBrk="0" fontAlgn="base" hangingPunct="0">
              <a:spcBef>
                <a:spcPct val="0"/>
              </a:spcBef>
              <a:spcAft>
                <a:spcPct val="0"/>
              </a:spcAft>
              <a:defRPr sz="2400">
                <a:solidFill>
                  <a:schemeClr val="tx1"/>
                </a:solidFill>
                <a:latin typeface="Times New Roman" pitchFamily="18" charset="0"/>
              </a:defRPr>
            </a:lvl7pPr>
            <a:lvl8pPr marL="3429000" indent="-228600" algn="ctr" defTabSz="957263" eaLnBrk="0" fontAlgn="base" hangingPunct="0">
              <a:spcBef>
                <a:spcPct val="0"/>
              </a:spcBef>
              <a:spcAft>
                <a:spcPct val="0"/>
              </a:spcAft>
              <a:defRPr sz="2400">
                <a:solidFill>
                  <a:schemeClr val="tx1"/>
                </a:solidFill>
                <a:latin typeface="Times New Roman" pitchFamily="18" charset="0"/>
              </a:defRPr>
            </a:lvl8pPr>
            <a:lvl9pPr marL="3886200" indent="-228600" algn="ctr" defTabSz="957263" eaLnBrk="0" fontAlgn="base" hangingPunct="0">
              <a:spcBef>
                <a:spcPct val="0"/>
              </a:spcBef>
              <a:spcAft>
                <a:spcPct val="0"/>
              </a:spcAft>
              <a:defRPr sz="2400">
                <a:solidFill>
                  <a:schemeClr val="tx1"/>
                </a:solidFill>
                <a:latin typeface="Times New Roman" pitchFamily="18" charset="0"/>
              </a:defRPr>
            </a:lvl9pPr>
          </a:lstStyle>
          <a:p>
            <a:pPr algn="l"/>
            <a:r>
              <a:rPr lang="en-GB" sz="1800" dirty="0">
                <a:solidFill>
                  <a:srgbClr val="0000FF"/>
                </a:solidFill>
                <a:latin typeface="Arial" charset="0"/>
                <a:ea typeface="ＭＳ Ｐゴシック" pitchFamily="34" charset="-128"/>
              </a:rPr>
              <a:t>The data has a number of key fields and reference numbers that are used to uniquely identify each record in each table and to link the tables together. These are very important for </a:t>
            </a:r>
            <a:r>
              <a:rPr lang="en-GB" sz="1800" dirty="0" smtClean="0">
                <a:solidFill>
                  <a:srgbClr val="0000FF"/>
                </a:solidFill>
                <a:latin typeface="Arial" charset="0"/>
                <a:ea typeface="ＭＳ Ｐゴシック" pitchFamily="34" charset="-128"/>
              </a:rPr>
              <a:t>use in databases </a:t>
            </a:r>
            <a:r>
              <a:rPr lang="en-GB" sz="1800" dirty="0">
                <a:solidFill>
                  <a:srgbClr val="0000FF"/>
                </a:solidFill>
                <a:latin typeface="Arial" charset="0"/>
                <a:ea typeface="ＭＳ Ｐゴシック" pitchFamily="34" charset="-128"/>
              </a:rPr>
              <a:t>and addressing software (especially the UPRN and USRN). </a:t>
            </a:r>
          </a:p>
        </p:txBody>
      </p:sp>
      <p:sp>
        <p:nvSpPr>
          <p:cNvPr id="23565" name="Rectangle 9"/>
          <p:cNvSpPr>
            <a:spLocks noChangeArrowheads="1"/>
          </p:cNvSpPr>
          <p:nvPr/>
        </p:nvSpPr>
        <p:spPr bwMode="auto">
          <a:xfrm>
            <a:off x="3024188" y="193675"/>
            <a:ext cx="2520950" cy="50323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a:solidFill>
                  <a:srgbClr val="0000FF"/>
                </a:solidFill>
                <a:latin typeface="Arial" charset="0"/>
              </a:rPr>
              <a:t>LEGEND</a:t>
            </a:r>
          </a:p>
          <a:p>
            <a:pPr algn="l"/>
            <a:r>
              <a:rPr lang="en-GB" sz="800" b="1">
                <a:solidFill>
                  <a:srgbClr val="FF0000"/>
                </a:solidFill>
                <a:latin typeface="Arial" charset="0"/>
              </a:rPr>
              <a:t>RED 	= </a:t>
            </a:r>
            <a:r>
              <a:rPr lang="en-GB" sz="800" b="1">
                <a:latin typeface="Arial" charset="0"/>
              </a:rPr>
              <a:t>Primary Key on table</a:t>
            </a:r>
          </a:p>
          <a:p>
            <a:pPr algn="l"/>
            <a:r>
              <a:rPr lang="en-GB" sz="800" b="1">
                <a:solidFill>
                  <a:srgbClr val="00B050"/>
                </a:solidFill>
                <a:latin typeface="Arial" charset="0"/>
              </a:rPr>
              <a:t>GREEN	= </a:t>
            </a:r>
            <a:r>
              <a:rPr lang="en-GB" sz="800" b="1">
                <a:latin typeface="Arial" charset="0"/>
              </a:rPr>
              <a:t>Foreign Key/predicate</a:t>
            </a:r>
            <a:r>
              <a:rPr lang="en-GB" sz="800" b="1">
                <a:solidFill>
                  <a:srgbClr val="FF0000"/>
                </a:solidFill>
                <a:latin typeface="Arial" charset="0"/>
              </a:rPr>
              <a:t>**</a:t>
            </a:r>
            <a:r>
              <a:rPr lang="en-GB" sz="800" b="1">
                <a:latin typeface="Arial" charset="0"/>
              </a:rPr>
              <a:t>  </a:t>
            </a:r>
          </a:p>
          <a:p>
            <a:pPr algn="l"/>
            <a:endParaRPr lang="en-GB" sz="400" b="1" u="sng">
              <a:solidFill>
                <a:srgbClr val="0000FF"/>
              </a:solidFill>
              <a:latin typeface="Arial" charset="0"/>
            </a:endParaRPr>
          </a:p>
        </p:txBody>
      </p:sp>
      <p:sp>
        <p:nvSpPr>
          <p:cNvPr id="14" name="Rectangle 7"/>
          <p:cNvSpPr>
            <a:spLocks noChangeArrowheads="1"/>
          </p:cNvSpPr>
          <p:nvPr/>
        </p:nvSpPr>
        <p:spPr bwMode="auto">
          <a:xfrm>
            <a:off x="7740650" y="188615"/>
            <a:ext cx="1225848" cy="1800225"/>
          </a:xfrm>
          <a:prstGeom prst="rect">
            <a:avLst/>
          </a:prstGeom>
          <a:solidFill>
            <a:schemeClr val="accent1"/>
          </a:solidFill>
          <a:ln w="9525">
            <a:solidFill>
              <a:schemeClr val="tx1"/>
            </a:solidFill>
            <a:miter lim="800000"/>
            <a:headEnd/>
            <a:tailEnd/>
          </a:ln>
          <a:effectLst/>
          <a:extLst/>
        </p:spPr>
        <p:txBody>
          <a:bodyPr/>
          <a:lstStyle/>
          <a:p>
            <a:pPr algn="l">
              <a:spcBef>
                <a:spcPct val="30000"/>
              </a:spcBef>
              <a:buClr>
                <a:schemeClr val="tx1"/>
              </a:buClr>
            </a:pPr>
            <a:r>
              <a:rPr lang="en-GB" sz="800" b="1" dirty="0" smtClean="0">
                <a:solidFill>
                  <a:srgbClr val="FF0000"/>
                </a:solidFill>
                <a:latin typeface="Arial" pitchFamily="34" charset="0"/>
              </a:rPr>
              <a:t>OS MasterMap TOIDS</a:t>
            </a:r>
          </a:p>
          <a:p>
            <a:pPr algn="l">
              <a:spcBef>
                <a:spcPct val="30000"/>
              </a:spcBef>
              <a:buClr>
                <a:schemeClr val="tx1"/>
              </a:buClr>
            </a:pPr>
            <a:r>
              <a:rPr lang="en-GB" sz="900" dirty="0" smtClean="0">
                <a:solidFill>
                  <a:srgbClr val="0000FF"/>
                </a:solidFill>
                <a:latin typeface="Arial" pitchFamily="34" charset="0"/>
              </a:rPr>
              <a:t>Address Layer 2</a:t>
            </a:r>
            <a:endParaRPr lang="en-GB" sz="900" dirty="0">
              <a:solidFill>
                <a:srgbClr val="0000FF"/>
              </a:solidFill>
              <a:latin typeface="Arial" pitchFamily="34" charset="0"/>
            </a:endParaRPr>
          </a:p>
          <a:p>
            <a:pPr algn="l">
              <a:spcBef>
                <a:spcPct val="30000"/>
              </a:spcBef>
              <a:buClr>
                <a:schemeClr val="tx1"/>
              </a:buClr>
            </a:pPr>
            <a:r>
              <a:rPr lang="en-GB" sz="800" b="1" dirty="0" smtClean="0">
                <a:latin typeface="Arial" pitchFamily="34" charset="0"/>
              </a:rPr>
              <a:t>SOURCE: ‘7666MA’</a:t>
            </a:r>
          </a:p>
          <a:p>
            <a:pPr algn="l">
              <a:spcBef>
                <a:spcPct val="30000"/>
              </a:spcBef>
              <a:buClr>
                <a:schemeClr val="tx1"/>
              </a:buClr>
            </a:pPr>
            <a:r>
              <a:rPr lang="en-GB" sz="900" dirty="0" smtClean="0">
                <a:solidFill>
                  <a:srgbClr val="0000FF"/>
                </a:solidFill>
                <a:latin typeface="Arial" pitchFamily="34" charset="0"/>
              </a:rPr>
              <a:t>Topography</a:t>
            </a:r>
            <a:endParaRPr lang="en-GB" sz="900" dirty="0">
              <a:solidFill>
                <a:srgbClr val="0000FF"/>
              </a:solidFill>
              <a:latin typeface="Arial" pitchFamily="34" charset="0"/>
            </a:endParaRPr>
          </a:p>
          <a:p>
            <a:pPr algn="l">
              <a:spcBef>
                <a:spcPct val="30000"/>
              </a:spcBef>
              <a:buClr>
                <a:schemeClr val="tx1"/>
              </a:buClr>
            </a:pPr>
            <a:r>
              <a:rPr lang="en-GB" sz="800" b="1" dirty="0">
                <a:latin typeface="Arial" pitchFamily="34" charset="0"/>
              </a:rPr>
              <a:t>SOURCE: ‘</a:t>
            </a:r>
            <a:r>
              <a:rPr lang="en-GB" sz="800" b="1" dirty="0" smtClean="0">
                <a:latin typeface="Arial" pitchFamily="34" charset="0"/>
              </a:rPr>
              <a:t>7666MT’</a:t>
            </a:r>
            <a:endParaRPr lang="en-GB" sz="800" b="1" dirty="0">
              <a:latin typeface="Arial" pitchFamily="34" charset="0"/>
            </a:endParaRPr>
          </a:p>
          <a:p>
            <a:pPr algn="l">
              <a:spcBef>
                <a:spcPct val="30000"/>
              </a:spcBef>
              <a:buClr>
                <a:schemeClr val="tx1"/>
              </a:buClr>
            </a:pPr>
            <a:r>
              <a:rPr lang="en-GB" sz="900" dirty="0" smtClean="0">
                <a:solidFill>
                  <a:srgbClr val="0000FF"/>
                </a:solidFill>
                <a:latin typeface="Arial" pitchFamily="34" charset="0"/>
              </a:rPr>
              <a:t>ITN Road-link</a:t>
            </a:r>
            <a:endParaRPr lang="en-GB" sz="900" dirty="0">
              <a:solidFill>
                <a:srgbClr val="0000FF"/>
              </a:solidFill>
              <a:latin typeface="Arial" pitchFamily="34" charset="0"/>
            </a:endParaRPr>
          </a:p>
          <a:p>
            <a:pPr algn="l">
              <a:spcBef>
                <a:spcPct val="30000"/>
              </a:spcBef>
              <a:buClr>
                <a:schemeClr val="tx1"/>
              </a:buClr>
            </a:pPr>
            <a:r>
              <a:rPr lang="en-GB" sz="800" b="1" dirty="0">
                <a:latin typeface="Arial" pitchFamily="34" charset="0"/>
              </a:rPr>
              <a:t>SOURCE: ‘</a:t>
            </a:r>
            <a:r>
              <a:rPr lang="en-GB" sz="800" b="1" dirty="0" smtClean="0">
                <a:latin typeface="Arial" pitchFamily="34" charset="0"/>
              </a:rPr>
              <a:t>7666MI’</a:t>
            </a:r>
            <a:endParaRPr lang="en-GB" sz="800" b="1" dirty="0">
              <a:latin typeface="Arial" pitchFamily="34" charset="0"/>
            </a:endParaRPr>
          </a:p>
          <a:p>
            <a:pPr algn="l">
              <a:spcBef>
                <a:spcPct val="30000"/>
              </a:spcBef>
              <a:buClr>
                <a:schemeClr val="tx1"/>
              </a:buClr>
            </a:pPr>
            <a:endParaRPr lang="en-GB" sz="800" b="1" dirty="0" smtClean="0">
              <a:latin typeface="Arial" pitchFamily="34" charset="0"/>
            </a:endParaRPr>
          </a:p>
          <a:p>
            <a:pPr algn="l">
              <a:spcBef>
                <a:spcPct val="30000"/>
              </a:spcBef>
              <a:buClr>
                <a:schemeClr val="tx1"/>
              </a:buClr>
            </a:pPr>
            <a:r>
              <a:rPr lang="en-GB" sz="800" b="1" dirty="0" smtClean="0">
                <a:latin typeface="Arial" pitchFamily="34" charset="0"/>
              </a:rPr>
              <a:t>VERSION = </a:t>
            </a:r>
          </a:p>
          <a:p>
            <a:pPr algn="l">
              <a:spcBef>
                <a:spcPct val="30000"/>
              </a:spcBef>
              <a:buClr>
                <a:schemeClr val="tx1"/>
              </a:buClr>
            </a:pPr>
            <a:r>
              <a:rPr lang="en-GB" sz="800" b="1" dirty="0" smtClean="0">
                <a:latin typeface="Arial" pitchFamily="34" charset="0"/>
              </a:rPr>
              <a:t>TOID VERSION</a:t>
            </a:r>
            <a:endParaRPr lang="en-GB" sz="800" b="1" dirty="0">
              <a:latin typeface="Arial" pitchFamily="34" charset="0"/>
            </a:endParaRPr>
          </a:p>
          <a:p>
            <a:pPr algn="l">
              <a:spcBef>
                <a:spcPct val="30000"/>
              </a:spcBef>
              <a:buClr>
                <a:schemeClr val="tx1"/>
              </a:buClr>
            </a:pPr>
            <a:endParaRPr lang="en-GB" sz="800" b="1" dirty="0">
              <a:latin typeface="Arial" pitchFamily="34" charset="0"/>
            </a:endParaRPr>
          </a:p>
        </p:txBody>
      </p:sp>
    </p:spTree>
    <p:extLst>
      <p:ext uri="{BB962C8B-B14F-4D97-AF65-F5344CB8AC3E}">
        <p14:creationId xmlns:p14="http://schemas.microsoft.com/office/powerpoint/2010/main" val="1258560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79388" y="188913"/>
            <a:ext cx="7362825" cy="576262"/>
          </a:xfrm>
          <a:noFill/>
        </p:spPr>
        <p:txBody>
          <a:bodyPr/>
          <a:lstStyle/>
          <a:p>
            <a:r>
              <a:rPr lang="en-GB" dirty="0" smtClean="0"/>
              <a:t>Data loading and management attributes</a:t>
            </a:r>
            <a:endParaRPr lang="en-GB" dirty="0"/>
          </a:p>
        </p:txBody>
      </p:sp>
      <p:sp>
        <p:nvSpPr>
          <p:cNvPr id="24579" name="Rectangle 3"/>
          <p:cNvSpPr>
            <a:spLocks noChangeArrowheads="1"/>
          </p:cNvSpPr>
          <p:nvPr/>
        </p:nvSpPr>
        <p:spPr bwMode="auto">
          <a:xfrm>
            <a:off x="2771775" y="981075"/>
            <a:ext cx="1512888" cy="25923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BLPU</a:t>
            </a:r>
          </a:p>
          <a:p>
            <a:pPr algn="l"/>
            <a:endParaRPr lang="en-GB" sz="400" b="1" u="sng" dirty="0">
              <a:solidFill>
                <a:srgbClr val="0000FF"/>
              </a:solidFill>
              <a:latin typeface="Arial" pitchFamily="34" charset="0"/>
            </a:endParaRPr>
          </a:p>
          <a:p>
            <a:pPr algn="l"/>
            <a:r>
              <a:rPr lang="en-GB" sz="800" b="1" dirty="0">
                <a:solidFill>
                  <a:srgbClr val="FF0000"/>
                </a:solidFill>
                <a:latin typeface="Arial" pitchFamily="34" charset="0"/>
              </a:rPr>
              <a:t>RECORD_IDENTIFIER</a:t>
            </a:r>
          </a:p>
          <a:p>
            <a:pPr algn="l"/>
            <a:r>
              <a:rPr lang="en-GB" sz="800" b="1" dirty="0">
                <a:solidFill>
                  <a:srgbClr val="FF0000"/>
                </a:solidFill>
                <a:latin typeface="Arial" pitchFamily="34" charset="0"/>
              </a:rPr>
              <a:t>CHANGE_TYPE</a:t>
            </a:r>
          </a:p>
          <a:p>
            <a:pPr algn="l"/>
            <a:r>
              <a:rPr lang="en-GB" sz="800" b="1" dirty="0">
                <a:solidFill>
                  <a:srgbClr val="FF0000"/>
                </a:solidFill>
                <a:latin typeface="Arial" pitchFamily="34" charset="0"/>
              </a:rPr>
              <a:t>PRO_ORDER</a:t>
            </a:r>
          </a:p>
          <a:p>
            <a:pPr algn="l"/>
            <a:endParaRPr lang="en-GB" sz="800" b="1" dirty="0" smtClean="0">
              <a:latin typeface="Arial" pitchFamily="34" charset="0"/>
            </a:endParaRPr>
          </a:p>
          <a:p>
            <a:pPr algn="l"/>
            <a:r>
              <a:rPr lang="en-GB" sz="800" b="1" dirty="0" smtClean="0">
                <a:latin typeface="Arial" pitchFamily="34" charset="0"/>
              </a:rPr>
              <a:t>LOGICAL_STATUS</a:t>
            </a:r>
            <a:endParaRPr lang="en-GB" sz="800" b="1" dirty="0">
              <a:latin typeface="Arial" pitchFamily="34" charset="0"/>
            </a:endParaRPr>
          </a:p>
          <a:p>
            <a:pPr algn="l"/>
            <a:r>
              <a:rPr lang="en-GB" sz="800" b="1" dirty="0">
                <a:latin typeface="Arial" pitchFamily="34" charset="0"/>
              </a:rPr>
              <a:t>BLPU_STATE</a:t>
            </a:r>
          </a:p>
          <a:p>
            <a:pPr algn="l"/>
            <a:r>
              <a:rPr lang="en-GB" sz="800" b="1" dirty="0">
                <a:latin typeface="Arial" pitchFamily="34" charset="0"/>
              </a:rPr>
              <a:t>BLPU_STATE_DATE</a:t>
            </a:r>
          </a:p>
          <a:p>
            <a:pPr algn="l"/>
            <a:endParaRPr lang="en-GB" sz="800" b="1" dirty="0" smtClean="0">
              <a:latin typeface="Arial" pitchFamily="34" charset="0"/>
            </a:endParaRPr>
          </a:p>
          <a:p>
            <a:pPr algn="l"/>
            <a:r>
              <a:rPr lang="en-GB" sz="800" b="1" dirty="0" smtClean="0">
                <a:latin typeface="Arial" pitchFamily="34" charset="0"/>
              </a:rPr>
              <a:t>X_COORDINATE</a:t>
            </a:r>
            <a:endParaRPr lang="en-GB" sz="800" b="1" dirty="0">
              <a:latin typeface="Arial" pitchFamily="34" charset="0"/>
            </a:endParaRPr>
          </a:p>
          <a:p>
            <a:pPr algn="l"/>
            <a:r>
              <a:rPr lang="en-GB" sz="800" b="1" dirty="0">
                <a:latin typeface="Arial" pitchFamily="34" charset="0"/>
              </a:rPr>
              <a:t>Y_COORDINATE</a:t>
            </a:r>
          </a:p>
          <a:p>
            <a:pPr algn="l"/>
            <a:r>
              <a:rPr lang="en-GB" sz="800" b="1" dirty="0">
                <a:latin typeface="Arial" pitchFamily="34" charset="0"/>
              </a:rPr>
              <a:t>RPC</a:t>
            </a:r>
          </a:p>
          <a:p>
            <a:pPr algn="l"/>
            <a:r>
              <a:rPr lang="en-GB" sz="800" b="1" dirty="0">
                <a:latin typeface="Arial" pitchFamily="34" charset="0"/>
              </a:rPr>
              <a:t>LOCAL_CUSTODIAN_CODE</a:t>
            </a:r>
          </a:p>
          <a:p>
            <a:pPr algn="l"/>
            <a:r>
              <a:rPr lang="en-GB" sz="800" b="1" dirty="0">
                <a:latin typeface="Arial" pitchFamily="34" charset="0"/>
              </a:rPr>
              <a:t>START_DATE</a:t>
            </a:r>
          </a:p>
          <a:p>
            <a:pPr algn="l"/>
            <a:r>
              <a:rPr lang="en-GB" sz="800" b="1" dirty="0">
                <a:latin typeface="Arial" pitchFamily="34" charset="0"/>
              </a:rPr>
              <a:t>END_DATE</a:t>
            </a:r>
          </a:p>
          <a:p>
            <a:pPr algn="l"/>
            <a:r>
              <a:rPr lang="en-GB" sz="800" b="1" dirty="0">
                <a:latin typeface="Arial" pitchFamily="34" charset="0"/>
              </a:rPr>
              <a:t>LAST_UPDATE_DATE</a:t>
            </a:r>
          </a:p>
          <a:p>
            <a:pPr algn="l"/>
            <a:r>
              <a:rPr lang="en-GB" sz="800" b="1" dirty="0">
                <a:latin typeface="Arial" pitchFamily="34" charset="0"/>
              </a:rPr>
              <a:t>ENTRY_DATE</a:t>
            </a:r>
          </a:p>
          <a:p>
            <a:pPr algn="l"/>
            <a:r>
              <a:rPr lang="en-GB" sz="800" b="1" dirty="0" smtClean="0">
                <a:latin typeface="Arial" pitchFamily="34" charset="0"/>
              </a:rPr>
              <a:t>POSTAL_ADDRESS</a:t>
            </a:r>
            <a:endParaRPr lang="en-GB" sz="800" b="1" dirty="0">
              <a:latin typeface="Arial" pitchFamily="34" charset="0"/>
            </a:endParaRPr>
          </a:p>
          <a:p>
            <a:pPr algn="l"/>
            <a:r>
              <a:rPr lang="en-GB" sz="800" b="1" dirty="0">
                <a:latin typeface="Arial" pitchFamily="34" charset="0"/>
              </a:rPr>
              <a:t>POSTCODE_LOCATOR</a:t>
            </a:r>
          </a:p>
          <a:p>
            <a:pPr algn="l"/>
            <a:r>
              <a:rPr lang="en-GB" sz="800" b="1" dirty="0">
                <a:latin typeface="Arial" pitchFamily="34" charset="0"/>
              </a:rPr>
              <a:t>MULTI_OCC_COUNT</a:t>
            </a:r>
          </a:p>
        </p:txBody>
      </p:sp>
      <p:sp>
        <p:nvSpPr>
          <p:cNvPr id="24580" name="Rectangle 4"/>
          <p:cNvSpPr>
            <a:spLocks noChangeArrowheads="1"/>
          </p:cNvSpPr>
          <p:nvPr/>
        </p:nvSpPr>
        <p:spPr bwMode="auto">
          <a:xfrm>
            <a:off x="4427538" y="981075"/>
            <a:ext cx="1511300" cy="34575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LPI</a:t>
            </a:r>
          </a:p>
          <a:p>
            <a:pPr algn="l"/>
            <a:endParaRPr lang="en-GB" sz="400" b="1" u="sng" dirty="0">
              <a:solidFill>
                <a:srgbClr val="0000FF"/>
              </a:solidFill>
              <a:latin typeface="Arial" pitchFamily="34" charset="0"/>
            </a:endParaRPr>
          </a:p>
          <a:p>
            <a:pPr algn="l"/>
            <a:r>
              <a:rPr lang="en-GB" sz="800" b="1" dirty="0">
                <a:solidFill>
                  <a:srgbClr val="FF0000"/>
                </a:solidFill>
                <a:latin typeface="Arial" pitchFamily="34" charset="0"/>
              </a:rPr>
              <a:t>RECORD_IDENTIFIER</a:t>
            </a:r>
          </a:p>
          <a:p>
            <a:pPr algn="l"/>
            <a:r>
              <a:rPr lang="en-GB" sz="800" b="1" dirty="0">
                <a:solidFill>
                  <a:srgbClr val="FF0000"/>
                </a:solidFill>
                <a:latin typeface="Arial" pitchFamily="34" charset="0"/>
              </a:rPr>
              <a:t>CHANGE_TYPE</a:t>
            </a:r>
          </a:p>
          <a:p>
            <a:pPr algn="l"/>
            <a:r>
              <a:rPr lang="en-GB" sz="800" b="1" dirty="0">
                <a:solidFill>
                  <a:srgbClr val="FF0000"/>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r>
              <a:rPr lang="en-GB" sz="800" b="1" dirty="0" smtClean="0">
                <a:latin typeface="Arial" pitchFamily="34" charset="0"/>
              </a:rPr>
              <a:t>LANGUAGE</a:t>
            </a:r>
            <a:endParaRPr lang="en-GB" sz="800" b="1" dirty="0">
              <a:latin typeface="Arial" pitchFamily="34" charset="0"/>
            </a:endParaRPr>
          </a:p>
          <a:p>
            <a:pPr algn="l"/>
            <a:r>
              <a:rPr lang="en-GB" sz="800" b="1" dirty="0">
                <a:latin typeface="Arial" pitchFamily="34" charset="0"/>
              </a:rPr>
              <a:t>LOGICAL_STATUS</a:t>
            </a:r>
          </a:p>
          <a:p>
            <a:pPr algn="l"/>
            <a:r>
              <a:rPr lang="en-GB" sz="800" b="1" dirty="0">
                <a:latin typeface="Arial" pitchFamily="34" charset="0"/>
              </a:rPr>
              <a:t>START_DATE</a:t>
            </a:r>
          </a:p>
          <a:p>
            <a:pPr algn="l"/>
            <a:r>
              <a:rPr lang="en-GB" sz="800" b="1" dirty="0">
                <a:latin typeface="Arial" pitchFamily="34" charset="0"/>
              </a:rPr>
              <a:t>END_DATE</a:t>
            </a:r>
          </a:p>
          <a:p>
            <a:pPr algn="l"/>
            <a:r>
              <a:rPr lang="en-GB" sz="800" b="1" dirty="0">
                <a:latin typeface="Arial" pitchFamily="34" charset="0"/>
              </a:rPr>
              <a:t>LAST_UPDATE_DATE</a:t>
            </a:r>
          </a:p>
          <a:p>
            <a:pPr algn="l"/>
            <a:r>
              <a:rPr lang="en-GB" sz="800" b="1" dirty="0">
                <a:latin typeface="Arial" pitchFamily="34" charset="0"/>
              </a:rPr>
              <a:t>ENTRY_DATE</a:t>
            </a:r>
          </a:p>
          <a:p>
            <a:pPr algn="l"/>
            <a:r>
              <a:rPr lang="en-GB" sz="800" b="1" dirty="0">
                <a:latin typeface="Arial" pitchFamily="34" charset="0"/>
              </a:rPr>
              <a:t>SAO_START_NUMBER</a:t>
            </a:r>
          </a:p>
          <a:p>
            <a:pPr algn="l"/>
            <a:r>
              <a:rPr lang="en-GB" sz="800" b="1" dirty="0">
                <a:latin typeface="Arial" pitchFamily="34" charset="0"/>
              </a:rPr>
              <a:t>SAO_START_SUFFIX</a:t>
            </a:r>
          </a:p>
          <a:p>
            <a:pPr algn="l"/>
            <a:r>
              <a:rPr lang="en-GB" sz="800" b="1" dirty="0">
                <a:latin typeface="Arial" pitchFamily="34" charset="0"/>
              </a:rPr>
              <a:t>SAO_END_NUMBER</a:t>
            </a:r>
          </a:p>
          <a:p>
            <a:pPr algn="l"/>
            <a:r>
              <a:rPr lang="en-GB" sz="800" b="1" dirty="0">
                <a:latin typeface="Arial" pitchFamily="34" charset="0"/>
              </a:rPr>
              <a:t>SAO_END_SUFFIX</a:t>
            </a:r>
          </a:p>
          <a:p>
            <a:pPr algn="l"/>
            <a:r>
              <a:rPr lang="en-GB" sz="800" b="1" dirty="0">
                <a:latin typeface="Arial" pitchFamily="34" charset="0"/>
              </a:rPr>
              <a:t>SAO_TEXT</a:t>
            </a:r>
          </a:p>
          <a:p>
            <a:pPr algn="l"/>
            <a:r>
              <a:rPr lang="en-GB" sz="800" b="1" dirty="0">
                <a:latin typeface="Arial" pitchFamily="34" charset="0"/>
              </a:rPr>
              <a:t>PAO_START_NUMBER</a:t>
            </a:r>
          </a:p>
          <a:p>
            <a:pPr algn="l"/>
            <a:r>
              <a:rPr lang="en-GB" sz="800" b="1" dirty="0">
                <a:latin typeface="Arial" pitchFamily="34" charset="0"/>
              </a:rPr>
              <a:t>PAO_START_SUFFIX</a:t>
            </a:r>
          </a:p>
          <a:p>
            <a:pPr algn="l"/>
            <a:r>
              <a:rPr lang="en-GB" sz="800" b="1" dirty="0">
                <a:latin typeface="Arial" pitchFamily="34" charset="0"/>
              </a:rPr>
              <a:t>PAO_END_NUMBER</a:t>
            </a:r>
          </a:p>
          <a:p>
            <a:pPr algn="l"/>
            <a:r>
              <a:rPr lang="en-GB" sz="800" b="1" dirty="0">
                <a:latin typeface="Arial" pitchFamily="34" charset="0"/>
              </a:rPr>
              <a:t>PAO_END_SUFFIX</a:t>
            </a:r>
          </a:p>
          <a:p>
            <a:pPr algn="l"/>
            <a:r>
              <a:rPr lang="en-GB" sz="800" b="1" dirty="0">
                <a:latin typeface="Arial" pitchFamily="34" charset="0"/>
              </a:rPr>
              <a:t>PAO_TEXT</a:t>
            </a:r>
          </a:p>
          <a:p>
            <a:pPr algn="l"/>
            <a:endParaRPr lang="en-GB" sz="800" b="1" dirty="0" smtClean="0">
              <a:latin typeface="Arial" pitchFamily="34" charset="0"/>
            </a:endParaRPr>
          </a:p>
          <a:p>
            <a:pPr algn="l"/>
            <a:r>
              <a:rPr lang="en-GB" sz="800" b="1" dirty="0" smtClean="0">
                <a:latin typeface="Arial" pitchFamily="34" charset="0"/>
              </a:rPr>
              <a:t>USRN_MATCH_INDICATOR</a:t>
            </a:r>
            <a:endParaRPr lang="en-GB" sz="800" b="1" dirty="0">
              <a:latin typeface="Arial" pitchFamily="34" charset="0"/>
            </a:endParaRPr>
          </a:p>
          <a:p>
            <a:pPr algn="l"/>
            <a:r>
              <a:rPr lang="en-GB" sz="800" b="1" dirty="0">
                <a:latin typeface="Arial" pitchFamily="34" charset="0"/>
              </a:rPr>
              <a:t>AREA_NAME</a:t>
            </a:r>
          </a:p>
          <a:p>
            <a:pPr algn="l"/>
            <a:r>
              <a:rPr lang="en-GB" sz="800" b="1" dirty="0">
                <a:latin typeface="Arial" pitchFamily="34" charset="0"/>
              </a:rPr>
              <a:t>LEVEL</a:t>
            </a:r>
          </a:p>
          <a:p>
            <a:pPr algn="l"/>
            <a:r>
              <a:rPr lang="en-GB" sz="800" b="1" dirty="0">
                <a:latin typeface="Arial" pitchFamily="34" charset="0"/>
              </a:rPr>
              <a:t>OFFICIAL_FLAG</a:t>
            </a:r>
          </a:p>
        </p:txBody>
      </p:sp>
      <p:sp>
        <p:nvSpPr>
          <p:cNvPr id="24581"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Delivery Point Address</a:t>
            </a:r>
          </a:p>
          <a:p>
            <a:pPr algn="l"/>
            <a:endParaRPr lang="en-GB" sz="400" b="1" u="sng" dirty="0">
              <a:solidFill>
                <a:srgbClr val="0000FF"/>
              </a:solidFill>
              <a:latin typeface="Arial" pitchFamily="34" charset="0"/>
            </a:endParaRPr>
          </a:p>
          <a:p>
            <a:pPr algn="l"/>
            <a:r>
              <a:rPr lang="en-GB" sz="800" b="1" dirty="0">
                <a:solidFill>
                  <a:srgbClr val="FF0000"/>
                </a:solidFill>
                <a:latin typeface="Arial" pitchFamily="34" charset="0"/>
              </a:rPr>
              <a:t>RECORD_IDENTIFIER</a:t>
            </a:r>
          </a:p>
          <a:p>
            <a:pPr algn="l"/>
            <a:r>
              <a:rPr lang="en-GB" sz="800" b="1" dirty="0">
                <a:solidFill>
                  <a:srgbClr val="FF0000"/>
                </a:solidFill>
                <a:latin typeface="Arial" pitchFamily="34" charset="0"/>
              </a:rPr>
              <a:t>CHANGE_TYPE</a:t>
            </a:r>
          </a:p>
          <a:p>
            <a:pPr algn="l"/>
            <a:r>
              <a:rPr lang="en-GB" sz="800" b="1" dirty="0">
                <a:solidFill>
                  <a:srgbClr val="FF0000"/>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endParaRPr lang="en-GB" sz="800" b="1" dirty="0" smtClean="0">
              <a:latin typeface="Arial" pitchFamily="34" charset="0"/>
            </a:endParaRPr>
          </a:p>
          <a:p>
            <a:pPr algn="l"/>
            <a:r>
              <a:rPr lang="en-GB" sz="800" b="1" dirty="0" smtClean="0">
                <a:latin typeface="Arial" pitchFamily="34" charset="0"/>
              </a:rPr>
              <a:t>ORGANISATION_NAME</a:t>
            </a:r>
            <a:endParaRPr lang="en-GB" sz="800" b="1" dirty="0">
              <a:latin typeface="Arial" pitchFamily="34" charset="0"/>
            </a:endParaRPr>
          </a:p>
          <a:p>
            <a:pPr algn="l"/>
            <a:r>
              <a:rPr lang="en-GB" sz="800" b="1" dirty="0">
                <a:latin typeface="Arial" pitchFamily="34" charset="0"/>
              </a:rPr>
              <a:t>DEPARTMENT_NAME</a:t>
            </a:r>
          </a:p>
          <a:p>
            <a:pPr algn="l"/>
            <a:r>
              <a:rPr lang="en-GB" sz="800" b="1" dirty="0">
                <a:latin typeface="Arial" pitchFamily="34" charset="0"/>
              </a:rPr>
              <a:t>SUB_BUILDING_NAME</a:t>
            </a:r>
          </a:p>
          <a:p>
            <a:pPr algn="l"/>
            <a:r>
              <a:rPr lang="en-GB" sz="800" b="1" dirty="0">
                <a:latin typeface="Arial" pitchFamily="34" charset="0"/>
              </a:rPr>
              <a:t>BUILDING_NAME</a:t>
            </a:r>
          </a:p>
          <a:p>
            <a:pPr algn="l"/>
            <a:r>
              <a:rPr lang="en-GB" sz="800" b="1" dirty="0">
                <a:latin typeface="Arial" pitchFamily="34" charset="0"/>
              </a:rPr>
              <a:t>BUILDING_NUMBER</a:t>
            </a:r>
          </a:p>
          <a:p>
            <a:pPr algn="l"/>
            <a:r>
              <a:rPr lang="en-GB" sz="800" b="1" dirty="0">
                <a:latin typeface="Arial" pitchFamily="34" charset="0"/>
              </a:rPr>
              <a:t>DEPENDENT_THOROUGHFARE_NAME</a:t>
            </a:r>
          </a:p>
          <a:p>
            <a:pPr algn="l"/>
            <a:r>
              <a:rPr lang="en-GB" sz="800" b="1" dirty="0">
                <a:latin typeface="Arial" pitchFamily="34" charset="0"/>
              </a:rPr>
              <a:t>THROUGHFARE_NAME</a:t>
            </a:r>
          </a:p>
          <a:p>
            <a:pPr algn="l"/>
            <a:r>
              <a:rPr lang="en-GB" sz="800" b="1" dirty="0">
                <a:latin typeface="Arial" pitchFamily="34" charset="0"/>
              </a:rPr>
              <a:t>DOUBLE_DEPENDENT_LOCALITY</a:t>
            </a:r>
          </a:p>
          <a:p>
            <a:pPr algn="l"/>
            <a:r>
              <a:rPr lang="en-GB" sz="800" b="1" dirty="0">
                <a:latin typeface="Arial" pitchFamily="34" charset="0"/>
              </a:rPr>
              <a:t>DEPENDENT_LOCALITY</a:t>
            </a:r>
          </a:p>
          <a:p>
            <a:pPr algn="l"/>
            <a:r>
              <a:rPr lang="en-GB" sz="800" b="1" dirty="0">
                <a:latin typeface="Arial" pitchFamily="34" charset="0"/>
              </a:rPr>
              <a:t>POST_TOWN</a:t>
            </a:r>
          </a:p>
          <a:p>
            <a:pPr algn="l"/>
            <a:r>
              <a:rPr lang="en-GB" sz="800" b="1" dirty="0">
                <a:latin typeface="Arial" pitchFamily="34" charset="0"/>
              </a:rPr>
              <a:t>POSTCODE</a:t>
            </a:r>
          </a:p>
          <a:p>
            <a:pPr algn="l"/>
            <a:r>
              <a:rPr lang="en-GB" sz="800" b="1" dirty="0">
                <a:latin typeface="Arial" pitchFamily="34" charset="0"/>
              </a:rPr>
              <a:t>POSTCODE_TYPE</a:t>
            </a:r>
          </a:p>
          <a:p>
            <a:pPr algn="l"/>
            <a:r>
              <a:rPr lang="en-GB" sz="800" b="1" dirty="0">
                <a:latin typeface="Arial" pitchFamily="34" charset="0"/>
              </a:rPr>
              <a:t>WELSH_DEPENDENT_THOROUGHFARE_NAME</a:t>
            </a:r>
          </a:p>
          <a:p>
            <a:pPr algn="l"/>
            <a:r>
              <a:rPr lang="en-GB" sz="800" b="1" dirty="0">
                <a:latin typeface="Arial" pitchFamily="34" charset="0"/>
              </a:rPr>
              <a:t>WELSH_THOROUGHFARE_NAME</a:t>
            </a:r>
          </a:p>
          <a:p>
            <a:pPr algn="l"/>
            <a:r>
              <a:rPr lang="en-GB" sz="800" b="1" dirty="0">
                <a:latin typeface="Arial" pitchFamily="34" charset="0"/>
              </a:rPr>
              <a:t>WELSH_DOUBLE_DEPENDENT_LOCALITY</a:t>
            </a:r>
          </a:p>
          <a:p>
            <a:pPr algn="l"/>
            <a:r>
              <a:rPr lang="en-GB" sz="800" b="1" dirty="0">
                <a:latin typeface="Arial" pitchFamily="34" charset="0"/>
              </a:rPr>
              <a:t>WELSH_DEPENDENT_LOCALITY</a:t>
            </a:r>
          </a:p>
          <a:p>
            <a:pPr algn="l"/>
            <a:r>
              <a:rPr lang="en-GB" sz="800" b="1" dirty="0">
                <a:latin typeface="Arial" pitchFamily="34" charset="0"/>
              </a:rPr>
              <a:t>WELSH_POST_TOWN</a:t>
            </a:r>
          </a:p>
          <a:p>
            <a:pPr algn="l"/>
            <a:r>
              <a:rPr lang="en-GB" sz="800" b="1" dirty="0">
                <a:latin typeface="Arial" pitchFamily="34" charset="0"/>
              </a:rPr>
              <a:t>RM_PO_BOX_NUMBER</a:t>
            </a:r>
          </a:p>
          <a:p>
            <a:pPr algn="l"/>
            <a:r>
              <a:rPr lang="en-GB" sz="800" b="1" dirty="0">
                <a:latin typeface="Arial" pitchFamily="34" charset="0"/>
              </a:rPr>
              <a:t>RM_PROCESS_DATE</a:t>
            </a:r>
          </a:p>
          <a:p>
            <a:pPr algn="l"/>
            <a:r>
              <a:rPr lang="en-GB" sz="800" b="1" dirty="0">
                <a:latin typeface="Arial" pitchFamily="34" charset="0"/>
              </a:rPr>
              <a:t>START_DATE</a:t>
            </a:r>
          </a:p>
          <a:p>
            <a:pPr algn="l"/>
            <a:r>
              <a:rPr lang="en-GB" sz="800" b="1" dirty="0">
                <a:latin typeface="Arial" pitchFamily="34" charset="0"/>
              </a:rPr>
              <a:t>END_DATE</a:t>
            </a:r>
          </a:p>
          <a:p>
            <a:pPr algn="l"/>
            <a:r>
              <a:rPr lang="en-GB" sz="800" b="1" dirty="0">
                <a:latin typeface="Arial" pitchFamily="34" charset="0"/>
              </a:rPr>
              <a:t>LAST_UPDATE_DATE</a:t>
            </a:r>
          </a:p>
          <a:p>
            <a:pPr algn="l"/>
            <a:r>
              <a:rPr lang="en-GB" sz="800" b="1" dirty="0">
                <a:latin typeface="Arial" pitchFamily="34" charset="0"/>
              </a:rPr>
              <a:t>ENTRY_DATE</a:t>
            </a:r>
          </a:p>
        </p:txBody>
      </p:sp>
      <p:sp>
        <p:nvSpPr>
          <p:cNvPr id="24582" name="Rectangle 6"/>
          <p:cNvSpPr>
            <a:spLocks noChangeArrowheads="1"/>
          </p:cNvSpPr>
          <p:nvPr/>
        </p:nvSpPr>
        <p:spPr bwMode="auto">
          <a:xfrm>
            <a:off x="7740650" y="188913"/>
            <a:ext cx="1223963" cy="18002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APP X Ref</a:t>
            </a:r>
          </a:p>
          <a:p>
            <a:pPr algn="l"/>
            <a:endParaRPr lang="en-GB" sz="400" b="1" u="sng" dirty="0">
              <a:solidFill>
                <a:srgbClr val="0000FF"/>
              </a:solidFill>
              <a:latin typeface="Arial" pitchFamily="34" charset="0"/>
            </a:endParaRPr>
          </a:p>
          <a:p>
            <a:pPr algn="l"/>
            <a:r>
              <a:rPr lang="en-GB" sz="800" b="1" dirty="0">
                <a:solidFill>
                  <a:srgbClr val="FF0000"/>
                </a:solidFill>
                <a:latin typeface="Arial" pitchFamily="34" charset="0"/>
              </a:rPr>
              <a:t>RECORD_IDENTIFIER</a:t>
            </a:r>
          </a:p>
          <a:p>
            <a:pPr algn="l"/>
            <a:r>
              <a:rPr lang="en-GB" sz="800" b="1" dirty="0">
                <a:solidFill>
                  <a:srgbClr val="FF0000"/>
                </a:solidFill>
                <a:latin typeface="Arial" pitchFamily="34" charset="0"/>
              </a:rPr>
              <a:t>CHANGE_TYPE</a:t>
            </a:r>
          </a:p>
          <a:p>
            <a:pPr algn="l"/>
            <a:r>
              <a:rPr lang="en-GB" sz="800" b="1" dirty="0">
                <a:solidFill>
                  <a:srgbClr val="FF0000"/>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r>
              <a:rPr lang="en-GB" sz="800" b="1" dirty="0">
                <a:latin typeface="Arial" pitchFamily="34" charset="0"/>
              </a:rPr>
              <a:t>CROSS_REFERENCE</a:t>
            </a:r>
            <a:endParaRPr lang="en-GB" sz="800" b="1" dirty="0" smtClean="0">
              <a:latin typeface="Arial" pitchFamily="34" charset="0"/>
            </a:endParaRPr>
          </a:p>
          <a:p>
            <a:pPr algn="l"/>
            <a:r>
              <a:rPr lang="en-GB" sz="800" b="1" dirty="0" smtClean="0">
                <a:latin typeface="Arial" pitchFamily="34" charset="0"/>
              </a:rPr>
              <a:t>VERSION</a:t>
            </a:r>
          </a:p>
          <a:p>
            <a:pPr algn="l"/>
            <a:r>
              <a:rPr lang="en-GB" sz="800" b="1" dirty="0" smtClean="0">
                <a:latin typeface="Arial" pitchFamily="34" charset="0"/>
              </a:rPr>
              <a:t>SOURCE</a:t>
            </a:r>
            <a:endParaRPr lang="en-GB" sz="800" b="1" dirty="0">
              <a:latin typeface="Arial" pitchFamily="34" charset="0"/>
            </a:endParaRPr>
          </a:p>
          <a:p>
            <a:pPr algn="l"/>
            <a:r>
              <a:rPr lang="en-GB" sz="800" b="1" dirty="0">
                <a:latin typeface="Arial" pitchFamily="34" charset="0"/>
              </a:rPr>
              <a:t>START_DATE</a:t>
            </a:r>
          </a:p>
          <a:p>
            <a:pPr algn="l"/>
            <a:r>
              <a:rPr lang="en-GB" sz="800" b="1" dirty="0">
                <a:latin typeface="Arial" pitchFamily="34" charset="0"/>
              </a:rPr>
              <a:t>END_DATE</a:t>
            </a:r>
          </a:p>
          <a:p>
            <a:pPr algn="l"/>
            <a:r>
              <a:rPr lang="en-GB" sz="800" b="1" dirty="0">
                <a:latin typeface="Arial" pitchFamily="34" charset="0"/>
              </a:rPr>
              <a:t>LAST_UPDATE_DATE</a:t>
            </a:r>
          </a:p>
          <a:p>
            <a:pPr algn="l"/>
            <a:r>
              <a:rPr lang="en-GB" sz="800" b="1" dirty="0">
                <a:latin typeface="Arial" pitchFamily="34" charset="0"/>
              </a:rPr>
              <a:t>ENTRY_DATE</a:t>
            </a:r>
          </a:p>
        </p:txBody>
      </p:sp>
      <p:sp>
        <p:nvSpPr>
          <p:cNvPr id="24583" name="Rectangle 7"/>
          <p:cNvSpPr>
            <a:spLocks noChangeArrowheads="1"/>
          </p:cNvSpPr>
          <p:nvPr/>
        </p:nvSpPr>
        <p:spPr bwMode="auto">
          <a:xfrm>
            <a:off x="7740650" y="2062163"/>
            <a:ext cx="1225550" cy="16557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Organisation</a:t>
            </a:r>
          </a:p>
          <a:p>
            <a:pPr algn="l"/>
            <a:endParaRPr lang="en-GB" sz="400" b="1" u="sng" dirty="0">
              <a:solidFill>
                <a:srgbClr val="0000FF"/>
              </a:solidFill>
              <a:latin typeface="Arial" pitchFamily="34" charset="0"/>
            </a:endParaRPr>
          </a:p>
          <a:p>
            <a:pPr algn="l"/>
            <a:r>
              <a:rPr lang="en-GB" sz="800" b="1" dirty="0">
                <a:solidFill>
                  <a:srgbClr val="FF0000"/>
                </a:solidFill>
                <a:latin typeface="Arial" pitchFamily="34" charset="0"/>
              </a:rPr>
              <a:t>RECORD_IDENTIFIER</a:t>
            </a:r>
          </a:p>
          <a:p>
            <a:pPr algn="l"/>
            <a:r>
              <a:rPr lang="en-GB" sz="800" b="1" dirty="0">
                <a:solidFill>
                  <a:srgbClr val="FF0000"/>
                </a:solidFill>
                <a:latin typeface="Arial" pitchFamily="34" charset="0"/>
              </a:rPr>
              <a:t>CHANGE_TYPE</a:t>
            </a:r>
          </a:p>
          <a:p>
            <a:pPr algn="l"/>
            <a:r>
              <a:rPr lang="en-GB" sz="800" b="1" dirty="0">
                <a:solidFill>
                  <a:srgbClr val="FF0000"/>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r>
              <a:rPr lang="en-GB" sz="800" b="1" dirty="0" smtClean="0">
                <a:latin typeface="Arial" pitchFamily="34" charset="0"/>
              </a:rPr>
              <a:t>ORGANISATION</a:t>
            </a:r>
            <a:endParaRPr lang="en-GB" sz="800" b="1" dirty="0">
              <a:latin typeface="Arial" pitchFamily="34" charset="0"/>
            </a:endParaRPr>
          </a:p>
          <a:p>
            <a:pPr algn="l"/>
            <a:r>
              <a:rPr lang="en-GB" sz="800" b="1" dirty="0">
                <a:latin typeface="Arial" pitchFamily="34" charset="0"/>
              </a:rPr>
              <a:t>LEGAL_NAME</a:t>
            </a:r>
          </a:p>
          <a:p>
            <a:pPr algn="l"/>
            <a:r>
              <a:rPr lang="en-GB" sz="800" b="1" dirty="0">
                <a:latin typeface="Arial" pitchFamily="34" charset="0"/>
              </a:rPr>
              <a:t>START_DATE</a:t>
            </a:r>
          </a:p>
          <a:p>
            <a:pPr algn="l"/>
            <a:r>
              <a:rPr lang="en-GB" sz="800" b="1" dirty="0">
                <a:latin typeface="Arial" pitchFamily="34" charset="0"/>
              </a:rPr>
              <a:t>END_DATE</a:t>
            </a:r>
          </a:p>
          <a:p>
            <a:pPr algn="l"/>
            <a:r>
              <a:rPr lang="en-GB" sz="800" b="1" dirty="0">
                <a:latin typeface="Arial" pitchFamily="34" charset="0"/>
              </a:rPr>
              <a:t>LAST_UPDATE_DATE</a:t>
            </a:r>
          </a:p>
          <a:p>
            <a:pPr algn="l"/>
            <a:r>
              <a:rPr lang="en-GB" sz="800" b="1" dirty="0">
                <a:latin typeface="Arial" pitchFamily="34" charset="0"/>
              </a:rPr>
              <a:t>ENTRY_DATE</a:t>
            </a:r>
          </a:p>
        </p:txBody>
      </p:sp>
      <p:sp>
        <p:nvSpPr>
          <p:cNvPr id="24584" name="Rectangle 8"/>
          <p:cNvSpPr>
            <a:spLocks noChangeArrowheads="1"/>
          </p:cNvSpPr>
          <p:nvPr/>
        </p:nvSpPr>
        <p:spPr bwMode="auto">
          <a:xfrm>
            <a:off x="7740650" y="3789363"/>
            <a:ext cx="1223963" cy="151288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Successor X Ref</a:t>
            </a:r>
          </a:p>
          <a:p>
            <a:pPr algn="l"/>
            <a:endParaRPr lang="en-GB" sz="400" b="1" u="sng" dirty="0">
              <a:solidFill>
                <a:srgbClr val="0000FF"/>
              </a:solidFill>
              <a:latin typeface="Arial" pitchFamily="34" charset="0"/>
            </a:endParaRPr>
          </a:p>
          <a:p>
            <a:pPr algn="l"/>
            <a:r>
              <a:rPr lang="en-GB" sz="800" b="1" dirty="0">
                <a:solidFill>
                  <a:srgbClr val="FF0000"/>
                </a:solidFill>
                <a:latin typeface="Arial" pitchFamily="34" charset="0"/>
              </a:rPr>
              <a:t>RECORD_IDENTIFIER</a:t>
            </a:r>
          </a:p>
          <a:p>
            <a:pPr algn="l"/>
            <a:r>
              <a:rPr lang="en-GB" sz="800" b="1" dirty="0">
                <a:solidFill>
                  <a:srgbClr val="FF0000"/>
                </a:solidFill>
                <a:latin typeface="Arial" pitchFamily="34" charset="0"/>
              </a:rPr>
              <a:t>CHANGE_TYPE</a:t>
            </a:r>
          </a:p>
          <a:p>
            <a:pPr algn="l"/>
            <a:r>
              <a:rPr lang="en-GB" sz="800" b="1" dirty="0">
                <a:solidFill>
                  <a:srgbClr val="FF0000"/>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r>
              <a:rPr lang="en-GB" sz="800" b="1" dirty="0" smtClean="0">
                <a:latin typeface="Arial" pitchFamily="34" charset="0"/>
              </a:rPr>
              <a:t>START_DATE</a:t>
            </a:r>
            <a:endParaRPr lang="en-GB" sz="800" b="1" dirty="0">
              <a:latin typeface="Arial" pitchFamily="34" charset="0"/>
            </a:endParaRPr>
          </a:p>
          <a:p>
            <a:pPr algn="l"/>
            <a:r>
              <a:rPr lang="en-GB" sz="800" b="1" dirty="0">
                <a:latin typeface="Arial" pitchFamily="34" charset="0"/>
              </a:rPr>
              <a:t>END_DATE</a:t>
            </a:r>
          </a:p>
          <a:p>
            <a:pPr algn="l"/>
            <a:r>
              <a:rPr lang="en-GB" sz="800" b="1" dirty="0">
                <a:latin typeface="Arial" pitchFamily="34" charset="0"/>
              </a:rPr>
              <a:t>LAST_UPDATE_DATE</a:t>
            </a:r>
          </a:p>
          <a:p>
            <a:pPr algn="l"/>
            <a:r>
              <a:rPr lang="en-GB" sz="800" b="1" dirty="0">
                <a:latin typeface="Arial" pitchFamily="34" charset="0"/>
              </a:rPr>
              <a:t>ENTRY_DATE</a:t>
            </a:r>
          </a:p>
          <a:p>
            <a:pPr algn="l"/>
            <a:r>
              <a:rPr lang="en-GB" sz="800" b="1" dirty="0">
                <a:latin typeface="Arial" pitchFamily="34" charset="0"/>
              </a:rPr>
              <a:t>SUCCESSOR</a:t>
            </a:r>
          </a:p>
        </p:txBody>
      </p:sp>
      <p:sp>
        <p:nvSpPr>
          <p:cNvPr id="24585" name="Rectangle 9"/>
          <p:cNvSpPr>
            <a:spLocks noChangeArrowheads="1"/>
          </p:cNvSpPr>
          <p:nvPr/>
        </p:nvSpPr>
        <p:spPr bwMode="auto">
          <a:xfrm>
            <a:off x="2771775" y="3644900"/>
            <a:ext cx="1512888" cy="17287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Classification</a:t>
            </a:r>
          </a:p>
          <a:p>
            <a:pPr algn="l"/>
            <a:endParaRPr lang="en-GB" sz="400" b="1" u="sng" dirty="0">
              <a:solidFill>
                <a:srgbClr val="0000FF"/>
              </a:solidFill>
              <a:latin typeface="Arial" pitchFamily="34" charset="0"/>
            </a:endParaRPr>
          </a:p>
          <a:p>
            <a:pPr algn="l"/>
            <a:r>
              <a:rPr lang="en-GB" sz="800" b="1" dirty="0">
                <a:solidFill>
                  <a:srgbClr val="FF0000"/>
                </a:solidFill>
                <a:latin typeface="Arial" pitchFamily="34" charset="0"/>
              </a:rPr>
              <a:t>RECORD_IDENTIFIER</a:t>
            </a:r>
          </a:p>
          <a:p>
            <a:pPr algn="l"/>
            <a:r>
              <a:rPr lang="en-GB" sz="800" b="1" dirty="0">
                <a:solidFill>
                  <a:srgbClr val="FF0000"/>
                </a:solidFill>
                <a:latin typeface="Arial" pitchFamily="34" charset="0"/>
              </a:rPr>
              <a:t>CHANGE_TYPE</a:t>
            </a:r>
          </a:p>
          <a:p>
            <a:pPr algn="l"/>
            <a:r>
              <a:rPr lang="en-GB" sz="800" b="1" dirty="0">
                <a:solidFill>
                  <a:srgbClr val="FF0000"/>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r>
              <a:rPr lang="en-GB" sz="800" b="1" dirty="0" smtClean="0">
                <a:latin typeface="Arial" pitchFamily="34" charset="0"/>
              </a:rPr>
              <a:t>CLASSIFICATION_CODE</a:t>
            </a:r>
            <a:endParaRPr lang="en-GB" sz="800" b="1" dirty="0">
              <a:latin typeface="Arial" pitchFamily="34" charset="0"/>
            </a:endParaRPr>
          </a:p>
          <a:p>
            <a:pPr algn="l"/>
            <a:r>
              <a:rPr lang="en-GB" sz="800" b="1" dirty="0">
                <a:latin typeface="Arial" pitchFamily="34" charset="0"/>
              </a:rPr>
              <a:t>CLASS_SCHEME</a:t>
            </a:r>
          </a:p>
          <a:p>
            <a:pPr algn="l"/>
            <a:r>
              <a:rPr lang="en-GB" sz="800" b="1" dirty="0">
                <a:latin typeface="Arial" pitchFamily="34" charset="0"/>
              </a:rPr>
              <a:t>SCHEME_VERSION</a:t>
            </a:r>
          </a:p>
          <a:p>
            <a:pPr algn="l"/>
            <a:r>
              <a:rPr lang="en-GB" sz="800" b="1" dirty="0">
                <a:latin typeface="Arial" pitchFamily="34" charset="0"/>
              </a:rPr>
              <a:t>START_DATE</a:t>
            </a:r>
          </a:p>
          <a:p>
            <a:pPr algn="l"/>
            <a:r>
              <a:rPr lang="en-GB" sz="800" b="1" dirty="0">
                <a:latin typeface="Arial" pitchFamily="34" charset="0"/>
              </a:rPr>
              <a:t>END_DATE</a:t>
            </a:r>
          </a:p>
          <a:p>
            <a:pPr algn="l"/>
            <a:r>
              <a:rPr lang="en-GB" sz="800" b="1" dirty="0">
                <a:latin typeface="Arial" pitchFamily="34" charset="0"/>
              </a:rPr>
              <a:t>LAST_UPDATE_DATE</a:t>
            </a:r>
          </a:p>
          <a:p>
            <a:pPr algn="l"/>
            <a:r>
              <a:rPr lang="en-GB" sz="800" b="1" dirty="0">
                <a:latin typeface="Arial" pitchFamily="34" charset="0"/>
              </a:rPr>
              <a:t>ENTRY_DATE</a:t>
            </a:r>
          </a:p>
        </p:txBody>
      </p:sp>
      <p:sp>
        <p:nvSpPr>
          <p:cNvPr id="24586" name="Rectangle 10"/>
          <p:cNvSpPr>
            <a:spLocks noChangeArrowheads="1"/>
          </p:cNvSpPr>
          <p:nvPr/>
        </p:nvSpPr>
        <p:spPr bwMode="auto">
          <a:xfrm>
            <a:off x="6084888" y="981075"/>
            <a:ext cx="1511300" cy="2736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a:t>
            </a:r>
          </a:p>
          <a:p>
            <a:pPr algn="l"/>
            <a:endParaRPr lang="en-GB" sz="400" b="1" u="sng" dirty="0">
              <a:solidFill>
                <a:srgbClr val="0000FF"/>
              </a:solidFill>
              <a:latin typeface="Arial" pitchFamily="34" charset="0"/>
            </a:endParaRPr>
          </a:p>
          <a:p>
            <a:pPr algn="l"/>
            <a:r>
              <a:rPr lang="en-GB" sz="800" b="1" dirty="0">
                <a:solidFill>
                  <a:srgbClr val="FF0000"/>
                </a:solidFill>
                <a:latin typeface="Arial" pitchFamily="34" charset="0"/>
              </a:rPr>
              <a:t>RECORD_IDENTIFIER</a:t>
            </a:r>
          </a:p>
          <a:p>
            <a:pPr algn="l"/>
            <a:r>
              <a:rPr lang="en-GB" sz="800" b="1" dirty="0">
                <a:solidFill>
                  <a:srgbClr val="FF0000"/>
                </a:solidFill>
                <a:latin typeface="Arial" pitchFamily="34" charset="0"/>
              </a:rPr>
              <a:t>CHANGE_TYPE</a:t>
            </a:r>
          </a:p>
          <a:p>
            <a:pPr algn="l"/>
            <a:r>
              <a:rPr lang="en-GB" sz="800" b="1" dirty="0">
                <a:solidFill>
                  <a:srgbClr val="FF0000"/>
                </a:solidFill>
                <a:latin typeface="Arial" pitchFamily="34" charset="0"/>
              </a:rPr>
              <a:t>PRO_ORDER</a:t>
            </a:r>
          </a:p>
          <a:p>
            <a:pPr algn="l"/>
            <a:endParaRPr lang="en-GB" sz="800" b="1" dirty="0" smtClean="0">
              <a:latin typeface="Arial" pitchFamily="34" charset="0"/>
            </a:endParaRPr>
          </a:p>
          <a:p>
            <a:pPr algn="l"/>
            <a:r>
              <a:rPr lang="en-GB" sz="800" b="1" dirty="0" smtClean="0">
                <a:latin typeface="Arial" pitchFamily="34" charset="0"/>
              </a:rPr>
              <a:t>RECORD_TYPE</a:t>
            </a:r>
            <a:endParaRPr lang="en-GB" sz="800" b="1" dirty="0">
              <a:latin typeface="Arial" pitchFamily="34" charset="0"/>
            </a:endParaRPr>
          </a:p>
          <a:p>
            <a:pPr algn="l"/>
            <a:r>
              <a:rPr lang="en-GB" sz="800" b="1" dirty="0">
                <a:latin typeface="Arial" pitchFamily="34" charset="0"/>
              </a:rPr>
              <a:t>SWA_ORG_REF_NAMING</a:t>
            </a:r>
          </a:p>
          <a:p>
            <a:pPr algn="l"/>
            <a:r>
              <a:rPr lang="en-GB" sz="800" b="1" dirty="0">
                <a:latin typeface="Arial" pitchFamily="34" charset="0"/>
              </a:rPr>
              <a:t>STATE</a:t>
            </a:r>
          </a:p>
          <a:p>
            <a:pPr algn="l"/>
            <a:r>
              <a:rPr lang="en-GB" sz="800" b="1" dirty="0">
                <a:latin typeface="Arial" pitchFamily="34" charset="0"/>
              </a:rPr>
              <a:t>STATE_DATE</a:t>
            </a:r>
          </a:p>
          <a:p>
            <a:pPr algn="l"/>
            <a:r>
              <a:rPr lang="en-GB" sz="800" b="1" dirty="0">
                <a:latin typeface="Arial" pitchFamily="34" charset="0"/>
              </a:rPr>
              <a:t>STREET_SURFACE</a:t>
            </a:r>
          </a:p>
          <a:p>
            <a:pPr algn="l"/>
            <a:r>
              <a:rPr lang="en-GB" sz="800" b="1" dirty="0">
                <a:latin typeface="Arial" pitchFamily="34" charset="0"/>
              </a:rPr>
              <a:t>STREET_CLASSIFICATION</a:t>
            </a:r>
          </a:p>
          <a:p>
            <a:pPr algn="l"/>
            <a:r>
              <a:rPr lang="en-GB" sz="800" b="1" dirty="0">
                <a:latin typeface="Arial" pitchFamily="34" charset="0"/>
              </a:rPr>
              <a:t>VERSION</a:t>
            </a:r>
          </a:p>
          <a:p>
            <a:pPr algn="l"/>
            <a:r>
              <a:rPr lang="en-GB" sz="800" b="1" dirty="0">
                <a:latin typeface="Arial" pitchFamily="34" charset="0"/>
              </a:rPr>
              <a:t>STREET_START_DATE</a:t>
            </a:r>
          </a:p>
          <a:p>
            <a:pPr algn="l"/>
            <a:r>
              <a:rPr lang="en-GB" sz="800" b="1" dirty="0">
                <a:latin typeface="Arial" pitchFamily="34" charset="0"/>
              </a:rPr>
              <a:t>STREET_END_DATE</a:t>
            </a:r>
          </a:p>
          <a:p>
            <a:pPr algn="l"/>
            <a:r>
              <a:rPr lang="en-GB" sz="800" b="1" dirty="0">
                <a:latin typeface="Arial" pitchFamily="34" charset="0"/>
              </a:rPr>
              <a:t>LAST_UPDATE_DATE</a:t>
            </a:r>
          </a:p>
          <a:p>
            <a:pPr algn="l"/>
            <a:r>
              <a:rPr lang="en-GB" sz="800" b="1" dirty="0">
                <a:latin typeface="Arial" pitchFamily="34" charset="0"/>
              </a:rPr>
              <a:t>RECORD_ENTRY_DATE</a:t>
            </a:r>
          </a:p>
          <a:p>
            <a:pPr algn="l"/>
            <a:r>
              <a:rPr lang="en-GB" sz="800" b="1" dirty="0">
                <a:latin typeface="Arial" pitchFamily="34" charset="0"/>
              </a:rPr>
              <a:t>STREET_START_X</a:t>
            </a:r>
          </a:p>
          <a:p>
            <a:pPr algn="l"/>
            <a:r>
              <a:rPr lang="en-GB" sz="800" b="1" dirty="0">
                <a:latin typeface="Arial" pitchFamily="34" charset="0"/>
              </a:rPr>
              <a:t>STREET_START_Y</a:t>
            </a:r>
          </a:p>
          <a:p>
            <a:pPr algn="l"/>
            <a:r>
              <a:rPr lang="en-GB" sz="800" b="1" dirty="0">
                <a:latin typeface="Arial" pitchFamily="34" charset="0"/>
              </a:rPr>
              <a:t>STREET_END_X</a:t>
            </a:r>
          </a:p>
          <a:p>
            <a:pPr algn="l"/>
            <a:r>
              <a:rPr lang="en-GB" sz="800" b="1" dirty="0">
                <a:latin typeface="Arial" pitchFamily="34" charset="0"/>
              </a:rPr>
              <a:t>STREET_END_Y</a:t>
            </a:r>
          </a:p>
          <a:p>
            <a:pPr algn="l"/>
            <a:r>
              <a:rPr lang="en-GB" sz="800" b="1" dirty="0">
                <a:latin typeface="Arial" pitchFamily="34" charset="0"/>
              </a:rPr>
              <a:t>STREET_TOLERANCE</a:t>
            </a:r>
          </a:p>
        </p:txBody>
      </p:sp>
      <p:sp>
        <p:nvSpPr>
          <p:cNvPr id="24587" name="Rectangle 11"/>
          <p:cNvSpPr>
            <a:spLocks noChangeArrowheads="1"/>
          </p:cNvSpPr>
          <p:nvPr/>
        </p:nvSpPr>
        <p:spPr bwMode="auto">
          <a:xfrm>
            <a:off x="6084888" y="3789363"/>
            <a:ext cx="1512887"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 Descriptor</a:t>
            </a:r>
          </a:p>
          <a:p>
            <a:pPr algn="l"/>
            <a:endParaRPr lang="en-GB" sz="400" b="1" u="sng" dirty="0">
              <a:solidFill>
                <a:srgbClr val="0000FF"/>
              </a:solidFill>
              <a:latin typeface="Arial" pitchFamily="34" charset="0"/>
            </a:endParaRPr>
          </a:p>
          <a:p>
            <a:pPr algn="l"/>
            <a:r>
              <a:rPr lang="en-GB" sz="800" b="1" dirty="0">
                <a:solidFill>
                  <a:srgbClr val="FF0000"/>
                </a:solidFill>
                <a:latin typeface="Arial" pitchFamily="34" charset="0"/>
              </a:rPr>
              <a:t>RECORD_IDENTIFIER</a:t>
            </a:r>
          </a:p>
          <a:p>
            <a:pPr algn="l"/>
            <a:r>
              <a:rPr lang="en-GB" sz="800" b="1" dirty="0">
                <a:solidFill>
                  <a:srgbClr val="FF0000"/>
                </a:solidFill>
                <a:latin typeface="Arial" pitchFamily="34" charset="0"/>
              </a:rPr>
              <a:t>CHANGE_TYPE</a:t>
            </a:r>
          </a:p>
          <a:p>
            <a:pPr algn="l"/>
            <a:r>
              <a:rPr lang="en-GB" sz="800" b="1" dirty="0">
                <a:solidFill>
                  <a:srgbClr val="FF0000"/>
                </a:solidFill>
                <a:latin typeface="Arial" pitchFamily="34" charset="0"/>
              </a:rPr>
              <a:t>PRO_ORDER</a:t>
            </a:r>
          </a:p>
          <a:p>
            <a:pPr algn="l"/>
            <a:endParaRPr lang="en-GB" sz="800" b="1" dirty="0" smtClean="0">
              <a:latin typeface="Arial" pitchFamily="34" charset="0"/>
            </a:endParaRPr>
          </a:p>
          <a:p>
            <a:pPr algn="l"/>
            <a:r>
              <a:rPr lang="en-GB" sz="800" b="1" dirty="0" smtClean="0">
                <a:latin typeface="Arial" pitchFamily="34" charset="0"/>
              </a:rPr>
              <a:t>STREET_DESCRIPTION</a:t>
            </a:r>
            <a:endParaRPr lang="en-GB" sz="800" b="1" dirty="0">
              <a:latin typeface="Arial" pitchFamily="34" charset="0"/>
            </a:endParaRPr>
          </a:p>
          <a:p>
            <a:pPr algn="l"/>
            <a:r>
              <a:rPr lang="en-GB" sz="800" b="1" dirty="0">
                <a:latin typeface="Arial" pitchFamily="34" charset="0"/>
              </a:rPr>
              <a:t>LOCALITY_NAME</a:t>
            </a:r>
          </a:p>
          <a:p>
            <a:pPr algn="l"/>
            <a:r>
              <a:rPr lang="en-GB" sz="800" b="1" dirty="0">
                <a:latin typeface="Arial" pitchFamily="34" charset="0"/>
              </a:rPr>
              <a:t>TOWN_NAME</a:t>
            </a:r>
          </a:p>
          <a:p>
            <a:pPr algn="l"/>
            <a:r>
              <a:rPr lang="en-GB" sz="800" b="1" dirty="0" smtClean="0">
                <a:latin typeface="Arial" pitchFamily="34" charset="0"/>
              </a:rPr>
              <a:t>ADMINISTRATIVE_AREA</a:t>
            </a:r>
            <a:endParaRPr lang="en-GB" sz="800" b="1" dirty="0">
              <a:latin typeface="Arial" pitchFamily="34" charset="0"/>
            </a:endParaRPr>
          </a:p>
          <a:p>
            <a:pPr algn="l"/>
            <a:r>
              <a:rPr lang="en-GB" sz="800" b="1" dirty="0">
                <a:latin typeface="Arial" pitchFamily="34" charset="0"/>
              </a:rPr>
              <a:t>LANGUAGE</a:t>
            </a:r>
          </a:p>
        </p:txBody>
      </p:sp>
      <p:sp>
        <p:nvSpPr>
          <p:cNvPr id="24588" name="Text Box 12"/>
          <p:cNvSpPr txBox="1">
            <a:spLocks noChangeArrowheads="1"/>
          </p:cNvSpPr>
          <p:nvPr/>
        </p:nvSpPr>
        <p:spPr bwMode="auto">
          <a:xfrm>
            <a:off x="395288" y="5445125"/>
            <a:ext cx="8072437" cy="1081088"/>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algn="l" defTabSz="957263">
              <a:defRPr>
                <a:solidFill>
                  <a:schemeClr val="tx1"/>
                </a:solidFill>
                <a:latin typeface="Arial" pitchFamily="34" charset="0"/>
              </a:defRPr>
            </a:lvl1pPr>
            <a:lvl2pPr marL="479425" algn="l" defTabSz="957263">
              <a:defRPr>
                <a:solidFill>
                  <a:schemeClr val="tx1"/>
                </a:solidFill>
                <a:latin typeface="Arial" pitchFamily="34" charset="0"/>
              </a:defRPr>
            </a:lvl2pPr>
            <a:lvl3pPr marL="957263" algn="l" defTabSz="957263">
              <a:defRPr>
                <a:solidFill>
                  <a:schemeClr val="tx1"/>
                </a:solidFill>
                <a:latin typeface="Arial" pitchFamily="34" charset="0"/>
              </a:defRPr>
            </a:lvl3pPr>
            <a:lvl4pPr marL="1436688" algn="l" defTabSz="957263">
              <a:defRPr>
                <a:solidFill>
                  <a:schemeClr val="tx1"/>
                </a:solidFill>
                <a:latin typeface="Arial" pitchFamily="34" charset="0"/>
              </a:defRPr>
            </a:lvl4pPr>
            <a:lvl5pPr marL="1916113" algn="l" defTabSz="957263">
              <a:defRPr>
                <a:solidFill>
                  <a:schemeClr val="tx1"/>
                </a:solidFill>
                <a:latin typeface="Arial" pitchFamily="34" charset="0"/>
              </a:defRPr>
            </a:lvl5pPr>
            <a:lvl6pPr marL="2373313" defTabSz="957263" fontAlgn="base">
              <a:spcBef>
                <a:spcPct val="0"/>
              </a:spcBef>
              <a:spcAft>
                <a:spcPct val="0"/>
              </a:spcAft>
              <a:defRPr>
                <a:solidFill>
                  <a:schemeClr val="tx1"/>
                </a:solidFill>
                <a:latin typeface="Arial" pitchFamily="34" charset="0"/>
              </a:defRPr>
            </a:lvl6pPr>
            <a:lvl7pPr marL="2830513" defTabSz="957263" fontAlgn="base">
              <a:spcBef>
                <a:spcPct val="0"/>
              </a:spcBef>
              <a:spcAft>
                <a:spcPct val="0"/>
              </a:spcAft>
              <a:defRPr>
                <a:solidFill>
                  <a:schemeClr val="tx1"/>
                </a:solidFill>
                <a:latin typeface="Arial" pitchFamily="34" charset="0"/>
              </a:defRPr>
            </a:lvl7pPr>
            <a:lvl8pPr marL="3287713" defTabSz="957263" fontAlgn="base">
              <a:spcBef>
                <a:spcPct val="0"/>
              </a:spcBef>
              <a:spcAft>
                <a:spcPct val="0"/>
              </a:spcAft>
              <a:defRPr>
                <a:solidFill>
                  <a:schemeClr val="tx1"/>
                </a:solidFill>
                <a:latin typeface="Arial" pitchFamily="34" charset="0"/>
              </a:defRPr>
            </a:lvl8pPr>
            <a:lvl9pPr marL="3744913" defTabSz="957263" fontAlgn="base">
              <a:spcBef>
                <a:spcPct val="0"/>
              </a:spcBef>
              <a:spcAft>
                <a:spcPct val="0"/>
              </a:spcAft>
              <a:defRPr>
                <a:solidFill>
                  <a:schemeClr val="tx1"/>
                </a:solidFill>
                <a:latin typeface="Arial" pitchFamily="34" charset="0"/>
              </a:defRPr>
            </a:lvl9pPr>
          </a:lstStyle>
          <a:p>
            <a:r>
              <a:rPr lang="en-GB" sz="1800" dirty="0" smtClean="0">
                <a:solidFill>
                  <a:srgbClr val="0000FF"/>
                </a:solidFill>
                <a:ea typeface="ＭＳ Ｐゴシック" pitchFamily="34" charset="-128"/>
              </a:rPr>
              <a:t>Each table (in CSV) will have </a:t>
            </a:r>
            <a:r>
              <a:rPr lang="en-GB" sz="1800" dirty="0">
                <a:solidFill>
                  <a:srgbClr val="0000FF"/>
                </a:solidFill>
                <a:ea typeface="ＭＳ Ｐゴシック" pitchFamily="34" charset="-128"/>
              </a:rPr>
              <a:t>3 fields that are used during the data import process and for data update management.</a:t>
            </a:r>
          </a:p>
          <a:p>
            <a:r>
              <a:rPr lang="en-GB" sz="1800" dirty="0">
                <a:solidFill>
                  <a:srgbClr val="0000FF"/>
                </a:solidFill>
                <a:ea typeface="ＭＳ Ｐゴシック" pitchFamily="34" charset="-128"/>
              </a:rPr>
              <a:t>Only people who deal with the raw data need to worry about these fields.</a:t>
            </a:r>
          </a:p>
        </p:txBody>
      </p:sp>
    </p:spTree>
    <p:extLst>
      <p:ext uri="{BB962C8B-B14F-4D97-AF65-F5344CB8AC3E}">
        <p14:creationId xmlns:p14="http://schemas.microsoft.com/office/powerpoint/2010/main" val="16097065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79388" y="188913"/>
            <a:ext cx="7362825" cy="576262"/>
          </a:xfrm>
          <a:noFill/>
        </p:spPr>
        <p:txBody>
          <a:bodyPr/>
          <a:lstStyle/>
          <a:p>
            <a:r>
              <a:rPr lang="en-GB" dirty="0" smtClean="0"/>
              <a:t>Address </a:t>
            </a:r>
            <a:r>
              <a:rPr lang="en-GB" dirty="0"/>
              <a:t>filters – </a:t>
            </a:r>
            <a:r>
              <a:rPr lang="en-GB" dirty="0" smtClean="0">
                <a:solidFill>
                  <a:srgbClr val="FF0000"/>
                </a:solidFill>
              </a:rPr>
              <a:t>Dates</a:t>
            </a:r>
            <a:endParaRPr lang="en-GB" dirty="0">
              <a:solidFill>
                <a:srgbClr val="FF0000"/>
              </a:solidFill>
            </a:endParaRPr>
          </a:p>
        </p:txBody>
      </p:sp>
      <p:sp>
        <p:nvSpPr>
          <p:cNvPr id="26627" name="Rectangle 3"/>
          <p:cNvSpPr>
            <a:spLocks noChangeArrowheads="1"/>
          </p:cNvSpPr>
          <p:nvPr/>
        </p:nvSpPr>
        <p:spPr bwMode="auto">
          <a:xfrm>
            <a:off x="2771775" y="981075"/>
            <a:ext cx="1512888" cy="25923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BLPU</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endParaRPr lang="en-GB" sz="800" b="1" dirty="0" smtClean="0">
              <a:latin typeface="Arial" pitchFamily="34" charset="0"/>
            </a:endParaRPr>
          </a:p>
          <a:p>
            <a:pPr algn="l"/>
            <a:r>
              <a:rPr lang="en-GB" sz="800" b="1" dirty="0" smtClean="0">
                <a:latin typeface="Arial" pitchFamily="34" charset="0"/>
              </a:rPr>
              <a:t>LOGICAL_STATUS</a:t>
            </a:r>
            <a:endParaRPr lang="en-GB" sz="800" b="1" dirty="0">
              <a:latin typeface="Arial" pitchFamily="34" charset="0"/>
            </a:endParaRPr>
          </a:p>
          <a:p>
            <a:pPr algn="l"/>
            <a:r>
              <a:rPr lang="en-GB" sz="800" b="1" dirty="0">
                <a:latin typeface="Arial" pitchFamily="34" charset="0"/>
              </a:rPr>
              <a:t>BLPU_STATE</a:t>
            </a:r>
          </a:p>
          <a:p>
            <a:pPr algn="l"/>
            <a:r>
              <a:rPr lang="en-GB" sz="800" b="1" dirty="0">
                <a:solidFill>
                  <a:srgbClr val="FF0000"/>
                </a:solidFill>
                <a:latin typeface="Arial" pitchFamily="34" charset="0"/>
              </a:rPr>
              <a:t>BLPU_STATE_DATE</a:t>
            </a:r>
          </a:p>
          <a:p>
            <a:pPr algn="l"/>
            <a:endParaRPr lang="en-GB" sz="800" b="1" dirty="0" smtClean="0">
              <a:latin typeface="Arial" pitchFamily="34" charset="0"/>
            </a:endParaRPr>
          </a:p>
          <a:p>
            <a:pPr algn="l"/>
            <a:r>
              <a:rPr lang="en-GB" sz="800" b="1" dirty="0" smtClean="0">
                <a:latin typeface="Arial" pitchFamily="34" charset="0"/>
              </a:rPr>
              <a:t>X_COORDINATE</a:t>
            </a:r>
            <a:endParaRPr lang="en-GB" sz="800" b="1" dirty="0">
              <a:latin typeface="Arial" pitchFamily="34" charset="0"/>
            </a:endParaRPr>
          </a:p>
          <a:p>
            <a:pPr algn="l"/>
            <a:r>
              <a:rPr lang="en-GB" sz="800" b="1" dirty="0">
                <a:latin typeface="Arial" pitchFamily="34" charset="0"/>
              </a:rPr>
              <a:t>Y_COORDINATE</a:t>
            </a:r>
          </a:p>
          <a:p>
            <a:pPr algn="l"/>
            <a:r>
              <a:rPr lang="en-GB" sz="800" b="1" dirty="0">
                <a:latin typeface="Arial" pitchFamily="34" charset="0"/>
              </a:rPr>
              <a:t>RPC</a:t>
            </a:r>
          </a:p>
          <a:p>
            <a:pPr algn="l"/>
            <a:r>
              <a:rPr lang="en-GB" sz="800" b="1" dirty="0">
                <a:latin typeface="Arial" pitchFamily="34" charset="0"/>
              </a:rPr>
              <a:t>LOCAL_CUSTODIAN_CODE</a:t>
            </a:r>
          </a:p>
          <a:p>
            <a:pPr algn="l"/>
            <a:r>
              <a:rPr lang="en-GB" sz="800" b="1" dirty="0">
                <a:solidFill>
                  <a:srgbClr val="FF0000"/>
                </a:solidFill>
                <a:latin typeface="Arial" pitchFamily="34" charset="0"/>
              </a:rPr>
              <a:t>START_DATE</a:t>
            </a:r>
          </a:p>
          <a:p>
            <a:pPr algn="l"/>
            <a:r>
              <a:rPr lang="en-GB" sz="800" b="1" dirty="0">
                <a:solidFill>
                  <a:srgbClr val="FF0000"/>
                </a:solidFill>
                <a:latin typeface="Arial" pitchFamily="34" charset="0"/>
              </a:rPr>
              <a:t>END_DATE</a:t>
            </a:r>
          </a:p>
          <a:p>
            <a:pPr algn="l"/>
            <a:r>
              <a:rPr lang="en-GB" sz="800" b="1" dirty="0">
                <a:solidFill>
                  <a:srgbClr val="FF0000"/>
                </a:solidFill>
                <a:latin typeface="Arial" pitchFamily="34" charset="0"/>
              </a:rPr>
              <a:t>LAST_UPDATE_DATE</a:t>
            </a:r>
          </a:p>
          <a:p>
            <a:pPr algn="l"/>
            <a:r>
              <a:rPr lang="en-GB" sz="800" b="1" dirty="0">
                <a:solidFill>
                  <a:srgbClr val="FF0000"/>
                </a:solidFill>
                <a:latin typeface="Arial" pitchFamily="34" charset="0"/>
              </a:rPr>
              <a:t>ENTRY_DATE</a:t>
            </a:r>
          </a:p>
          <a:p>
            <a:pPr algn="l"/>
            <a:r>
              <a:rPr lang="en-GB" sz="800" b="1" dirty="0" smtClean="0">
                <a:latin typeface="Arial" pitchFamily="34" charset="0"/>
              </a:rPr>
              <a:t>POSTAL_ADDRESS</a:t>
            </a:r>
            <a:endParaRPr lang="en-GB" sz="800" b="1" dirty="0">
              <a:latin typeface="Arial" pitchFamily="34" charset="0"/>
            </a:endParaRPr>
          </a:p>
          <a:p>
            <a:pPr algn="l"/>
            <a:r>
              <a:rPr lang="en-GB" sz="800" b="1" dirty="0">
                <a:latin typeface="Arial" pitchFamily="34" charset="0"/>
              </a:rPr>
              <a:t>POSTCODE_LOCATOR</a:t>
            </a:r>
          </a:p>
          <a:p>
            <a:pPr algn="l"/>
            <a:r>
              <a:rPr lang="en-GB" sz="800" b="1" dirty="0">
                <a:latin typeface="Arial" pitchFamily="34" charset="0"/>
              </a:rPr>
              <a:t>MULTI_OCC_COUNT</a:t>
            </a:r>
          </a:p>
        </p:txBody>
      </p:sp>
      <p:sp>
        <p:nvSpPr>
          <p:cNvPr id="26628" name="Rectangle 4"/>
          <p:cNvSpPr>
            <a:spLocks noChangeArrowheads="1"/>
          </p:cNvSpPr>
          <p:nvPr/>
        </p:nvSpPr>
        <p:spPr bwMode="auto">
          <a:xfrm>
            <a:off x="4427538" y="981075"/>
            <a:ext cx="1511300" cy="34575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LPI</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r>
              <a:rPr lang="en-GB" sz="800" b="1" dirty="0" smtClean="0">
                <a:latin typeface="Arial" pitchFamily="34" charset="0"/>
              </a:rPr>
              <a:t>LANGUAGE</a:t>
            </a:r>
            <a:endParaRPr lang="en-GB" sz="800" b="1" dirty="0">
              <a:latin typeface="Arial" pitchFamily="34" charset="0"/>
            </a:endParaRPr>
          </a:p>
          <a:p>
            <a:pPr algn="l"/>
            <a:r>
              <a:rPr lang="en-GB" sz="800" b="1" dirty="0">
                <a:latin typeface="Arial" pitchFamily="34" charset="0"/>
              </a:rPr>
              <a:t>LOGICAL_STATUS</a:t>
            </a:r>
          </a:p>
          <a:p>
            <a:pPr algn="l"/>
            <a:r>
              <a:rPr lang="en-GB" sz="800" b="1" dirty="0">
                <a:solidFill>
                  <a:srgbClr val="FF0000"/>
                </a:solidFill>
                <a:latin typeface="Arial" pitchFamily="34" charset="0"/>
              </a:rPr>
              <a:t>START_DATE</a:t>
            </a:r>
          </a:p>
          <a:p>
            <a:pPr algn="l"/>
            <a:r>
              <a:rPr lang="en-GB" sz="800" b="1" dirty="0">
                <a:solidFill>
                  <a:srgbClr val="FF0000"/>
                </a:solidFill>
                <a:latin typeface="Arial" pitchFamily="34" charset="0"/>
              </a:rPr>
              <a:t>END_DATE</a:t>
            </a:r>
          </a:p>
          <a:p>
            <a:pPr algn="l"/>
            <a:r>
              <a:rPr lang="en-GB" sz="800" b="1" dirty="0">
                <a:solidFill>
                  <a:srgbClr val="FF0000"/>
                </a:solidFill>
                <a:latin typeface="Arial" pitchFamily="34" charset="0"/>
              </a:rPr>
              <a:t>LAST_UPDATE_DATE</a:t>
            </a:r>
          </a:p>
          <a:p>
            <a:pPr algn="l"/>
            <a:r>
              <a:rPr lang="en-GB" sz="800" b="1" dirty="0">
                <a:solidFill>
                  <a:srgbClr val="FF0000"/>
                </a:solidFill>
                <a:latin typeface="Arial" pitchFamily="34" charset="0"/>
              </a:rPr>
              <a:t>ENTRY_DATE</a:t>
            </a:r>
          </a:p>
          <a:p>
            <a:pPr algn="l"/>
            <a:r>
              <a:rPr lang="en-GB" sz="800" b="1" dirty="0">
                <a:latin typeface="Arial" pitchFamily="34" charset="0"/>
              </a:rPr>
              <a:t>SAO_START_NUMBER</a:t>
            </a:r>
          </a:p>
          <a:p>
            <a:pPr algn="l"/>
            <a:r>
              <a:rPr lang="en-GB" sz="800" b="1" dirty="0">
                <a:latin typeface="Arial" pitchFamily="34" charset="0"/>
              </a:rPr>
              <a:t>SAO_START_SUFFIX</a:t>
            </a:r>
          </a:p>
          <a:p>
            <a:pPr algn="l"/>
            <a:r>
              <a:rPr lang="en-GB" sz="800" b="1" dirty="0">
                <a:latin typeface="Arial" pitchFamily="34" charset="0"/>
              </a:rPr>
              <a:t>SAO_END_NUMBER</a:t>
            </a:r>
          </a:p>
          <a:p>
            <a:pPr algn="l"/>
            <a:r>
              <a:rPr lang="en-GB" sz="800" b="1" dirty="0">
                <a:latin typeface="Arial" pitchFamily="34" charset="0"/>
              </a:rPr>
              <a:t>SAO_END_SUFFIX</a:t>
            </a:r>
          </a:p>
          <a:p>
            <a:pPr algn="l"/>
            <a:r>
              <a:rPr lang="en-GB" sz="800" b="1" dirty="0">
                <a:latin typeface="Arial" pitchFamily="34" charset="0"/>
              </a:rPr>
              <a:t>SAO_TEXT</a:t>
            </a:r>
          </a:p>
          <a:p>
            <a:pPr algn="l"/>
            <a:r>
              <a:rPr lang="en-GB" sz="800" b="1" dirty="0">
                <a:latin typeface="Arial" pitchFamily="34" charset="0"/>
              </a:rPr>
              <a:t>PAO_START_NUMBER</a:t>
            </a:r>
          </a:p>
          <a:p>
            <a:pPr algn="l"/>
            <a:r>
              <a:rPr lang="en-GB" sz="800" b="1" dirty="0">
                <a:latin typeface="Arial" pitchFamily="34" charset="0"/>
              </a:rPr>
              <a:t>PAO_START_SUFFIX</a:t>
            </a:r>
          </a:p>
          <a:p>
            <a:pPr algn="l"/>
            <a:r>
              <a:rPr lang="en-GB" sz="800" b="1" dirty="0">
                <a:latin typeface="Arial" pitchFamily="34" charset="0"/>
              </a:rPr>
              <a:t>PAO_END_NUMBER</a:t>
            </a:r>
          </a:p>
          <a:p>
            <a:pPr algn="l"/>
            <a:r>
              <a:rPr lang="en-GB" sz="800" b="1" dirty="0">
                <a:latin typeface="Arial" pitchFamily="34" charset="0"/>
              </a:rPr>
              <a:t>PAO_END_SUFFIX</a:t>
            </a:r>
          </a:p>
          <a:p>
            <a:pPr algn="l"/>
            <a:r>
              <a:rPr lang="en-GB" sz="800" b="1" dirty="0">
                <a:latin typeface="Arial" pitchFamily="34" charset="0"/>
              </a:rPr>
              <a:t>PAO_TEXT</a:t>
            </a:r>
          </a:p>
          <a:p>
            <a:pPr algn="l"/>
            <a:endParaRPr lang="en-GB" sz="800" b="1" dirty="0" smtClean="0">
              <a:latin typeface="Arial" pitchFamily="34" charset="0"/>
            </a:endParaRPr>
          </a:p>
          <a:p>
            <a:pPr algn="l"/>
            <a:r>
              <a:rPr lang="en-GB" sz="800" b="1" dirty="0" smtClean="0">
                <a:latin typeface="Arial" pitchFamily="34" charset="0"/>
              </a:rPr>
              <a:t>USRN_MATCH_INDICATOR</a:t>
            </a:r>
            <a:endParaRPr lang="en-GB" sz="800" b="1" dirty="0">
              <a:latin typeface="Arial" pitchFamily="34" charset="0"/>
            </a:endParaRPr>
          </a:p>
          <a:p>
            <a:pPr algn="l"/>
            <a:r>
              <a:rPr lang="en-GB" sz="800" b="1" dirty="0">
                <a:latin typeface="Arial" pitchFamily="34" charset="0"/>
              </a:rPr>
              <a:t>AREA_NAME</a:t>
            </a:r>
          </a:p>
          <a:p>
            <a:pPr algn="l"/>
            <a:r>
              <a:rPr lang="en-GB" sz="800" b="1" dirty="0">
                <a:latin typeface="Arial" pitchFamily="34" charset="0"/>
              </a:rPr>
              <a:t>LEVEL</a:t>
            </a:r>
          </a:p>
          <a:p>
            <a:pPr algn="l"/>
            <a:r>
              <a:rPr lang="en-GB" sz="800" b="1" dirty="0">
                <a:latin typeface="Arial" pitchFamily="34" charset="0"/>
              </a:rPr>
              <a:t>OFFICIAL_FLAG</a:t>
            </a:r>
          </a:p>
        </p:txBody>
      </p:sp>
      <p:sp>
        <p:nvSpPr>
          <p:cNvPr id="26629" name="Rectangle 5"/>
          <p:cNvSpPr>
            <a:spLocks noChangeArrowheads="1"/>
          </p:cNvSpPr>
          <p:nvPr/>
        </p:nvSpPr>
        <p:spPr bwMode="auto">
          <a:xfrm>
            <a:off x="107950" y="981075"/>
            <a:ext cx="2520950" cy="3816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Delivery Point Address</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endParaRPr lang="en-GB" sz="800" b="1" dirty="0" smtClean="0">
              <a:latin typeface="Arial" pitchFamily="34" charset="0"/>
            </a:endParaRPr>
          </a:p>
          <a:p>
            <a:pPr algn="l"/>
            <a:r>
              <a:rPr lang="en-GB" sz="800" b="1" dirty="0" smtClean="0">
                <a:latin typeface="Arial" pitchFamily="34" charset="0"/>
              </a:rPr>
              <a:t>ORGANISATION_NAME</a:t>
            </a:r>
            <a:endParaRPr lang="en-GB" sz="800" b="1" dirty="0">
              <a:latin typeface="Arial" pitchFamily="34" charset="0"/>
            </a:endParaRPr>
          </a:p>
          <a:p>
            <a:pPr algn="l"/>
            <a:r>
              <a:rPr lang="en-GB" sz="800" b="1" dirty="0">
                <a:latin typeface="Arial" pitchFamily="34" charset="0"/>
              </a:rPr>
              <a:t>DEPARTMENT_NAME</a:t>
            </a:r>
          </a:p>
          <a:p>
            <a:pPr algn="l"/>
            <a:r>
              <a:rPr lang="en-GB" sz="800" b="1" dirty="0">
                <a:latin typeface="Arial" pitchFamily="34" charset="0"/>
              </a:rPr>
              <a:t>SUB_BUILDING_NAME</a:t>
            </a:r>
          </a:p>
          <a:p>
            <a:pPr algn="l"/>
            <a:r>
              <a:rPr lang="en-GB" sz="800" b="1" dirty="0">
                <a:latin typeface="Arial" pitchFamily="34" charset="0"/>
              </a:rPr>
              <a:t>BUILDING_NAME</a:t>
            </a:r>
          </a:p>
          <a:p>
            <a:pPr algn="l"/>
            <a:r>
              <a:rPr lang="en-GB" sz="800" b="1" dirty="0">
                <a:latin typeface="Arial" pitchFamily="34" charset="0"/>
              </a:rPr>
              <a:t>BUILDING_NUMBER</a:t>
            </a:r>
          </a:p>
          <a:p>
            <a:pPr algn="l"/>
            <a:r>
              <a:rPr lang="en-GB" sz="800" b="1" dirty="0">
                <a:latin typeface="Arial" pitchFamily="34" charset="0"/>
              </a:rPr>
              <a:t>DEPENDENT_THOROUGHFARE_NAME</a:t>
            </a:r>
          </a:p>
          <a:p>
            <a:pPr algn="l"/>
            <a:r>
              <a:rPr lang="en-GB" sz="800" b="1" dirty="0">
                <a:latin typeface="Arial" pitchFamily="34" charset="0"/>
              </a:rPr>
              <a:t>THROUGHFARE_NAME</a:t>
            </a:r>
          </a:p>
          <a:p>
            <a:pPr algn="l"/>
            <a:r>
              <a:rPr lang="en-GB" sz="800" b="1" dirty="0">
                <a:latin typeface="Arial" pitchFamily="34" charset="0"/>
              </a:rPr>
              <a:t>DOUBLE_DEPENDENT_LOCALITY</a:t>
            </a:r>
          </a:p>
          <a:p>
            <a:pPr algn="l"/>
            <a:r>
              <a:rPr lang="en-GB" sz="800" b="1" dirty="0">
                <a:latin typeface="Arial" pitchFamily="34" charset="0"/>
              </a:rPr>
              <a:t>DEPENDENT_LOCALITY</a:t>
            </a:r>
          </a:p>
          <a:p>
            <a:pPr algn="l"/>
            <a:r>
              <a:rPr lang="en-GB" sz="800" b="1" dirty="0">
                <a:latin typeface="Arial" pitchFamily="34" charset="0"/>
              </a:rPr>
              <a:t>POST_TOWN</a:t>
            </a:r>
          </a:p>
          <a:p>
            <a:pPr algn="l"/>
            <a:r>
              <a:rPr lang="en-GB" sz="800" b="1" dirty="0">
                <a:latin typeface="Arial" pitchFamily="34" charset="0"/>
              </a:rPr>
              <a:t>POSTCODE</a:t>
            </a:r>
          </a:p>
          <a:p>
            <a:pPr algn="l"/>
            <a:r>
              <a:rPr lang="en-GB" sz="800" b="1" dirty="0">
                <a:latin typeface="Arial" pitchFamily="34" charset="0"/>
              </a:rPr>
              <a:t>POSTCODE_TYPE</a:t>
            </a:r>
          </a:p>
          <a:p>
            <a:pPr algn="l"/>
            <a:r>
              <a:rPr lang="en-GB" sz="800" b="1" dirty="0">
                <a:latin typeface="Arial" pitchFamily="34" charset="0"/>
              </a:rPr>
              <a:t>WELSH_DEPENDENT_THOROUGHFARE_NAME</a:t>
            </a:r>
          </a:p>
          <a:p>
            <a:pPr algn="l"/>
            <a:r>
              <a:rPr lang="en-GB" sz="800" b="1" dirty="0">
                <a:latin typeface="Arial" pitchFamily="34" charset="0"/>
              </a:rPr>
              <a:t>WELSH_THOROUGHFARE_NAME</a:t>
            </a:r>
          </a:p>
          <a:p>
            <a:pPr algn="l"/>
            <a:r>
              <a:rPr lang="en-GB" sz="800" b="1" dirty="0">
                <a:latin typeface="Arial" pitchFamily="34" charset="0"/>
              </a:rPr>
              <a:t>WELSH_DOUBLE_DEPENDENT_LOCALITY</a:t>
            </a:r>
          </a:p>
          <a:p>
            <a:pPr algn="l"/>
            <a:r>
              <a:rPr lang="en-GB" sz="800" b="1" dirty="0">
                <a:latin typeface="Arial" pitchFamily="34" charset="0"/>
              </a:rPr>
              <a:t>WELSH_DEPENDENT_LOCALITY</a:t>
            </a:r>
          </a:p>
          <a:p>
            <a:pPr algn="l"/>
            <a:r>
              <a:rPr lang="en-GB" sz="800" b="1" dirty="0">
                <a:latin typeface="Arial" pitchFamily="34" charset="0"/>
              </a:rPr>
              <a:t>WELSH_POST_TOWN</a:t>
            </a:r>
          </a:p>
          <a:p>
            <a:pPr algn="l"/>
            <a:r>
              <a:rPr lang="en-GB" sz="800" b="1" dirty="0">
                <a:latin typeface="Arial" pitchFamily="34" charset="0"/>
              </a:rPr>
              <a:t>RM_PO_BOX_NUMBER</a:t>
            </a:r>
          </a:p>
          <a:p>
            <a:pPr algn="l"/>
            <a:r>
              <a:rPr lang="en-GB" sz="800" b="1" dirty="0">
                <a:solidFill>
                  <a:srgbClr val="FF0000"/>
                </a:solidFill>
                <a:latin typeface="Arial" pitchFamily="34" charset="0"/>
              </a:rPr>
              <a:t>RM_PROCESS_DATE</a:t>
            </a:r>
          </a:p>
          <a:p>
            <a:pPr algn="l"/>
            <a:r>
              <a:rPr lang="en-GB" sz="800" b="1" dirty="0">
                <a:solidFill>
                  <a:srgbClr val="FF0000"/>
                </a:solidFill>
                <a:latin typeface="Arial" pitchFamily="34" charset="0"/>
              </a:rPr>
              <a:t>START_DATE</a:t>
            </a:r>
          </a:p>
          <a:p>
            <a:pPr algn="l"/>
            <a:r>
              <a:rPr lang="en-GB" sz="800" b="1" dirty="0">
                <a:solidFill>
                  <a:srgbClr val="FF0000"/>
                </a:solidFill>
                <a:latin typeface="Arial" pitchFamily="34" charset="0"/>
              </a:rPr>
              <a:t>END_DATE</a:t>
            </a:r>
          </a:p>
          <a:p>
            <a:pPr algn="l"/>
            <a:r>
              <a:rPr lang="en-GB" sz="800" b="1" dirty="0">
                <a:solidFill>
                  <a:srgbClr val="FF0000"/>
                </a:solidFill>
                <a:latin typeface="Arial" pitchFamily="34" charset="0"/>
              </a:rPr>
              <a:t>LAST_UPDATE_DATE</a:t>
            </a:r>
          </a:p>
          <a:p>
            <a:pPr algn="l"/>
            <a:r>
              <a:rPr lang="en-GB" sz="800" b="1" dirty="0">
                <a:solidFill>
                  <a:srgbClr val="FF0000"/>
                </a:solidFill>
                <a:latin typeface="Arial" pitchFamily="34" charset="0"/>
              </a:rPr>
              <a:t>ENTRY_DATE</a:t>
            </a:r>
          </a:p>
        </p:txBody>
      </p:sp>
      <p:sp>
        <p:nvSpPr>
          <p:cNvPr id="26630" name="Rectangle 6"/>
          <p:cNvSpPr>
            <a:spLocks noChangeArrowheads="1"/>
          </p:cNvSpPr>
          <p:nvPr/>
        </p:nvSpPr>
        <p:spPr bwMode="auto">
          <a:xfrm>
            <a:off x="7740650" y="188913"/>
            <a:ext cx="1223963" cy="18002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APP X Ref</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endParaRPr lang="en-GB" sz="800" b="1" dirty="0" smtClean="0">
              <a:latin typeface="Arial" pitchFamily="34" charset="0"/>
            </a:endParaRPr>
          </a:p>
          <a:p>
            <a:pPr algn="l"/>
            <a:endParaRPr lang="en-GB" sz="800" b="1" dirty="0" smtClean="0">
              <a:latin typeface="Arial" pitchFamily="34" charset="0"/>
            </a:endParaRPr>
          </a:p>
          <a:p>
            <a:pPr algn="l"/>
            <a:r>
              <a:rPr lang="en-GB" sz="800" b="1" dirty="0">
                <a:latin typeface="Arial" pitchFamily="34" charset="0"/>
              </a:rPr>
              <a:t>CROSS_REFERENCE</a:t>
            </a:r>
          </a:p>
          <a:p>
            <a:pPr algn="l"/>
            <a:r>
              <a:rPr lang="en-GB" sz="800" b="1" dirty="0" smtClean="0">
                <a:latin typeface="Arial" pitchFamily="34" charset="0"/>
              </a:rPr>
              <a:t>VERSION</a:t>
            </a:r>
          </a:p>
          <a:p>
            <a:pPr algn="l"/>
            <a:r>
              <a:rPr lang="en-GB" sz="800" b="1" dirty="0" smtClean="0">
                <a:latin typeface="Arial" pitchFamily="34" charset="0"/>
              </a:rPr>
              <a:t>SOURCE</a:t>
            </a:r>
            <a:endParaRPr lang="en-GB" sz="800" b="1" dirty="0">
              <a:latin typeface="Arial" pitchFamily="34" charset="0"/>
            </a:endParaRPr>
          </a:p>
          <a:p>
            <a:pPr algn="l"/>
            <a:r>
              <a:rPr lang="en-GB" sz="800" b="1" dirty="0">
                <a:solidFill>
                  <a:srgbClr val="FF0000"/>
                </a:solidFill>
                <a:latin typeface="Arial" pitchFamily="34" charset="0"/>
              </a:rPr>
              <a:t>START_DATE</a:t>
            </a:r>
          </a:p>
          <a:p>
            <a:pPr algn="l"/>
            <a:r>
              <a:rPr lang="en-GB" sz="800" b="1" dirty="0">
                <a:solidFill>
                  <a:srgbClr val="FF0000"/>
                </a:solidFill>
                <a:latin typeface="Arial" pitchFamily="34" charset="0"/>
              </a:rPr>
              <a:t>END_DATE</a:t>
            </a:r>
          </a:p>
          <a:p>
            <a:pPr algn="l"/>
            <a:r>
              <a:rPr lang="en-GB" sz="800" b="1" dirty="0">
                <a:solidFill>
                  <a:srgbClr val="FF0000"/>
                </a:solidFill>
                <a:latin typeface="Arial" pitchFamily="34" charset="0"/>
              </a:rPr>
              <a:t>LAST_UPDATE_DATE</a:t>
            </a:r>
          </a:p>
          <a:p>
            <a:pPr algn="l"/>
            <a:r>
              <a:rPr lang="en-GB" sz="800" b="1" dirty="0">
                <a:solidFill>
                  <a:srgbClr val="FF0000"/>
                </a:solidFill>
                <a:latin typeface="Arial" pitchFamily="34" charset="0"/>
              </a:rPr>
              <a:t>ENTRY_DATE</a:t>
            </a:r>
          </a:p>
        </p:txBody>
      </p:sp>
      <p:sp>
        <p:nvSpPr>
          <p:cNvPr id="26631" name="Rectangle 7"/>
          <p:cNvSpPr>
            <a:spLocks noChangeArrowheads="1"/>
          </p:cNvSpPr>
          <p:nvPr/>
        </p:nvSpPr>
        <p:spPr bwMode="auto">
          <a:xfrm>
            <a:off x="7740650" y="2062163"/>
            <a:ext cx="1225550" cy="16557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Organisation</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r>
              <a:rPr lang="en-GB" sz="800" b="1" dirty="0" smtClean="0">
                <a:latin typeface="Arial" pitchFamily="34" charset="0"/>
              </a:rPr>
              <a:t>ORGANISATION</a:t>
            </a:r>
            <a:endParaRPr lang="en-GB" sz="800" b="1" dirty="0">
              <a:latin typeface="Arial" pitchFamily="34" charset="0"/>
            </a:endParaRPr>
          </a:p>
          <a:p>
            <a:pPr algn="l"/>
            <a:r>
              <a:rPr lang="en-GB" sz="800" b="1" dirty="0">
                <a:latin typeface="Arial" pitchFamily="34" charset="0"/>
              </a:rPr>
              <a:t>LEGAL_NAME</a:t>
            </a:r>
          </a:p>
          <a:p>
            <a:pPr algn="l"/>
            <a:r>
              <a:rPr lang="en-GB" sz="800" b="1" dirty="0">
                <a:solidFill>
                  <a:srgbClr val="FF0000"/>
                </a:solidFill>
                <a:latin typeface="Arial" pitchFamily="34" charset="0"/>
              </a:rPr>
              <a:t>START_DATE</a:t>
            </a:r>
          </a:p>
          <a:p>
            <a:pPr algn="l"/>
            <a:r>
              <a:rPr lang="en-GB" sz="800" b="1" dirty="0">
                <a:solidFill>
                  <a:srgbClr val="FF0000"/>
                </a:solidFill>
                <a:latin typeface="Arial" pitchFamily="34" charset="0"/>
              </a:rPr>
              <a:t>END_DATE</a:t>
            </a:r>
          </a:p>
          <a:p>
            <a:pPr algn="l"/>
            <a:r>
              <a:rPr lang="en-GB" sz="800" b="1" dirty="0">
                <a:solidFill>
                  <a:srgbClr val="FF0000"/>
                </a:solidFill>
                <a:latin typeface="Arial" pitchFamily="34" charset="0"/>
              </a:rPr>
              <a:t>LAST_UPDATE_DATE</a:t>
            </a:r>
          </a:p>
          <a:p>
            <a:pPr algn="l"/>
            <a:r>
              <a:rPr lang="en-GB" sz="800" b="1" dirty="0">
                <a:solidFill>
                  <a:srgbClr val="FF0000"/>
                </a:solidFill>
                <a:latin typeface="Arial" pitchFamily="34" charset="0"/>
              </a:rPr>
              <a:t>ENTRY_DATE</a:t>
            </a:r>
          </a:p>
        </p:txBody>
      </p:sp>
      <p:sp>
        <p:nvSpPr>
          <p:cNvPr id="26632" name="Rectangle 8"/>
          <p:cNvSpPr>
            <a:spLocks noChangeArrowheads="1"/>
          </p:cNvSpPr>
          <p:nvPr/>
        </p:nvSpPr>
        <p:spPr bwMode="auto">
          <a:xfrm>
            <a:off x="7740650" y="3789363"/>
            <a:ext cx="1223963" cy="151288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Successor X Ref</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endParaRPr lang="en-GB" sz="800" b="1" dirty="0" smtClean="0">
              <a:latin typeface="Arial" pitchFamily="34" charset="0"/>
            </a:endParaRPr>
          </a:p>
          <a:p>
            <a:pPr algn="l"/>
            <a:endParaRPr lang="en-GB" sz="800" b="1" dirty="0">
              <a:solidFill>
                <a:schemeClr val="accent1"/>
              </a:solidFill>
              <a:latin typeface="Arial" pitchFamily="34" charset="0"/>
            </a:endParaRPr>
          </a:p>
          <a:p>
            <a:pPr algn="l"/>
            <a:r>
              <a:rPr lang="en-GB" sz="800" b="1" dirty="0" smtClean="0">
                <a:solidFill>
                  <a:srgbClr val="FF0000"/>
                </a:solidFill>
                <a:latin typeface="Arial" pitchFamily="34" charset="0"/>
              </a:rPr>
              <a:t>START_DATE</a:t>
            </a:r>
            <a:endParaRPr lang="en-GB" sz="800" b="1" dirty="0">
              <a:solidFill>
                <a:srgbClr val="FF0000"/>
              </a:solidFill>
              <a:latin typeface="Arial" pitchFamily="34" charset="0"/>
            </a:endParaRPr>
          </a:p>
          <a:p>
            <a:pPr algn="l"/>
            <a:r>
              <a:rPr lang="en-GB" sz="800" b="1" dirty="0">
                <a:solidFill>
                  <a:srgbClr val="FF0000"/>
                </a:solidFill>
                <a:latin typeface="Arial" pitchFamily="34" charset="0"/>
              </a:rPr>
              <a:t>END_DATE</a:t>
            </a:r>
          </a:p>
          <a:p>
            <a:pPr algn="l"/>
            <a:r>
              <a:rPr lang="en-GB" sz="800" b="1" dirty="0">
                <a:solidFill>
                  <a:srgbClr val="FF0000"/>
                </a:solidFill>
                <a:latin typeface="Arial" pitchFamily="34" charset="0"/>
              </a:rPr>
              <a:t>LAST_UPDATE_DATE</a:t>
            </a:r>
          </a:p>
          <a:p>
            <a:pPr algn="l"/>
            <a:r>
              <a:rPr lang="en-GB" sz="800" b="1" dirty="0">
                <a:solidFill>
                  <a:srgbClr val="FF0000"/>
                </a:solidFill>
                <a:latin typeface="Arial" pitchFamily="34" charset="0"/>
              </a:rPr>
              <a:t>ENTRY_DATE</a:t>
            </a:r>
          </a:p>
          <a:p>
            <a:pPr algn="l"/>
            <a:r>
              <a:rPr lang="en-GB" sz="800" b="1" dirty="0">
                <a:latin typeface="Arial" pitchFamily="34" charset="0"/>
              </a:rPr>
              <a:t>SUCCESSOR</a:t>
            </a:r>
          </a:p>
        </p:txBody>
      </p:sp>
      <p:sp>
        <p:nvSpPr>
          <p:cNvPr id="26633" name="Rectangle 9"/>
          <p:cNvSpPr>
            <a:spLocks noChangeArrowheads="1"/>
          </p:cNvSpPr>
          <p:nvPr/>
        </p:nvSpPr>
        <p:spPr bwMode="auto">
          <a:xfrm>
            <a:off x="2771775" y="3644900"/>
            <a:ext cx="1512888" cy="17287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Classification</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endParaRPr lang="en-GB" sz="800" b="1" dirty="0" smtClean="0">
              <a:latin typeface="Arial" pitchFamily="34" charset="0"/>
            </a:endParaRPr>
          </a:p>
          <a:p>
            <a:pPr algn="l"/>
            <a:endParaRPr lang="en-GB" sz="800" b="1" dirty="0">
              <a:latin typeface="Arial" pitchFamily="34" charset="0"/>
            </a:endParaRPr>
          </a:p>
          <a:p>
            <a:pPr algn="l"/>
            <a:r>
              <a:rPr lang="en-GB" sz="800" b="1" dirty="0" smtClean="0">
                <a:latin typeface="Arial" pitchFamily="34" charset="0"/>
              </a:rPr>
              <a:t>CLASSIFICATION_CODE</a:t>
            </a:r>
            <a:endParaRPr lang="en-GB" sz="800" b="1" dirty="0">
              <a:latin typeface="Arial" pitchFamily="34" charset="0"/>
            </a:endParaRPr>
          </a:p>
          <a:p>
            <a:pPr algn="l"/>
            <a:r>
              <a:rPr lang="en-GB" sz="800" b="1" dirty="0">
                <a:latin typeface="Arial" pitchFamily="34" charset="0"/>
              </a:rPr>
              <a:t>CLASS_SCHEME</a:t>
            </a:r>
          </a:p>
          <a:p>
            <a:pPr algn="l"/>
            <a:r>
              <a:rPr lang="en-GB" sz="800" b="1" dirty="0">
                <a:latin typeface="Arial" pitchFamily="34" charset="0"/>
              </a:rPr>
              <a:t>SCHEME_VERSION</a:t>
            </a:r>
          </a:p>
          <a:p>
            <a:pPr algn="l"/>
            <a:r>
              <a:rPr lang="en-GB" sz="800" b="1" dirty="0">
                <a:solidFill>
                  <a:srgbClr val="FF0000"/>
                </a:solidFill>
                <a:latin typeface="Arial" pitchFamily="34" charset="0"/>
              </a:rPr>
              <a:t>START_DATE</a:t>
            </a:r>
          </a:p>
          <a:p>
            <a:pPr algn="l"/>
            <a:r>
              <a:rPr lang="en-GB" sz="800" b="1" dirty="0">
                <a:solidFill>
                  <a:srgbClr val="FF0000"/>
                </a:solidFill>
                <a:latin typeface="Arial" pitchFamily="34" charset="0"/>
              </a:rPr>
              <a:t>END_DATE</a:t>
            </a:r>
          </a:p>
          <a:p>
            <a:pPr algn="l"/>
            <a:r>
              <a:rPr lang="en-GB" sz="800" b="1" dirty="0">
                <a:solidFill>
                  <a:srgbClr val="FF0000"/>
                </a:solidFill>
                <a:latin typeface="Arial" pitchFamily="34" charset="0"/>
              </a:rPr>
              <a:t>LAST_UPDATE_DATE</a:t>
            </a:r>
          </a:p>
          <a:p>
            <a:pPr algn="l"/>
            <a:r>
              <a:rPr lang="en-GB" sz="800" b="1" dirty="0">
                <a:solidFill>
                  <a:srgbClr val="FF0000"/>
                </a:solidFill>
                <a:latin typeface="Arial" pitchFamily="34" charset="0"/>
              </a:rPr>
              <a:t>ENTRY_DATE</a:t>
            </a:r>
          </a:p>
        </p:txBody>
      </p:sp>
      <p:sp>
        <p:nvSpPr>
          <p:cNvPr id="26634" name="Rectangle 10"/>
          <p:cNvSpPr>
            <a:spLocks noChangeArrowheads="1"/>
          </p:cNvSpPr>
          <p:nvPr/>
        </p:nvSpPr>
        <p:spPr bwMode="auto">
          <a:xfrm>
            <a:off x="6084888" y="981075"/>
            <a:ext cx="1511300" cy="2736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endParaRPr lang="en-GB" sz="800" b="1" dirty="0" smtClean="0">
              <a:latin typeface="Arial" pitchFamily="34" charset="0"/>
            </a:endParaRPr>
          </a:p>
          <a:p>
            <a:pPr algn="l"/>
            <a:r>
              <a:rPr lang="en-GB" sz="800" b="1" dirty="0" smtClean="0">
                <a:latin typeface="Arial" pitchFamily="34" charset="0"/>
              </a:rPr>
              <a:t>RECORD_TYPE</a:t>
            </a:r>
            <a:endParaRPr lang="en-GB" sz="800" b="1" dirty="0">
              <a:latin typeface="Arial" pitchFamily="34" charset="0"/>
            </a:endParaRPr>
          </a:p>
          <a:p>
            <a:pPr algn="l"/>
            <a:r>
              <a:rPr lang="en-GB" sz="800" b="1" dirty="0">
                <a:latin typeface="Arial" pitchFamily="34" charset="0"/>
              </a:rPr>
              <a:t>SWA_ORG_REF_NAMING</a:t>
            </a:r>
          </a:p>
          <a:p>
            <a:pPr algn="l"/>
            <a:r>
              <a:rPr lang="en-GB" sz="800" b="1" dirty="0">
                <a:latin typeface="Arial" pitchFamily="34" charset="0"/>
              </a:rPr>
              <a:t>STATE</a:t>
            </a:r>
          </a:p>
          <a:p>
            <a:pPr algn="l"/>
            <a:r>
              <a:rPr lang="en-GB" sz="800" b="1" dirty="0">
                <a:solidFill>
                  <a:srgbClr val="FF0000"/>
                </a:solidFill>
                <a:latin typeface="Arial" pitchFamily="34" charset="0"/>
              </a:rPr>
              <a:t>STATE_DATE</a:t>
            </a:r>
          </a:p>
          <a:p>
            <a:pPr algn="l"/>
            <a:r>
              <a:rPr lang="en-GB" sz="800" b="1" dirty="0">
                <a:latin typeface="Arial" pitchFamily="34" charset="0"/>
              </a:rPr>
              <a:t>STREET_SURFACE</a:t>
            </a:r>
          </a:p>
          <a:p>
            <a:pPr algn="l"/>
            <a:r>
              <a:rPr lang="en-GB" sz="800" b="1" dirty="0">
                <a:latin typeface="Arial" pitchFamily="34" charset="0"/>
              </a:rPr>
              <a:t>STREET_CLASSIFICATION</a:t>
            </a:r>
          </a:p>
          <a:p>
            <a:pPr algn="l"/>
            <a:r>
              <a:rPr lang="en-GB" sz="800" b="1" dirty="0">
                <a:latin typeface="Arial" pitchFamily="34" charset="0"/>
              </a:rPr>
              <a:t>VERSION</a:t>
            </a:r>
          </a:p>
          <a:p>
            <a:pPr algn="l"/>
            <a:r>
              <a:rPr lang="en-GB" sz="800" b="1" dirty="0">
                <a:solidFill>
                  <a:srgbClr val="FF0000"/>
                </a:solidFill>
                <a:latin typeface="Arial" pitchFamily="34" charset="0"/>
              </a:rPr>
              <a:t>STREET_START_DATE</a:t>
            </a:r>
          </a:p>
          <a:p>
            <a:pPr algn="l"/>
            <a:r>
              <a:rPr lang="en-GB" sz="800" b="1" dirty="0">
                <a:solidFill>
                  <a:srgbClr val="FF0000"/>
                </a:solidFill>
                <a:latin typeface="Arial" pitchFamily="34" charset="0"/>
              </a:rPr>
              <a:t>STREET_END_DATE</a:t>
            </a:r>
          </a:p>
          <a:p>
            <a:pPr algn="l"/>
            <a:r>
              <a:rPr lang="en-GB" sz="800" b="1" dirty="0">
                <a:solidFill>
                  <a:srgbClr val="FF0000"/>
                </a:solidFill>
                <a:latin typeface="Arial" pitchFamily="34" charset="0"/>
              </a:rPr>
              <a:t>LAST_UPDATE_DATE</a:t>
            </a:r>
          </a:p>
          <a:p>
            <a:pPr algn="l"/>
            <a:r>
              <a:rPr lang="en-GB" sz="800" b="1" dirty="0">
                <a:solidFill>
                  <a:srgbClr val="FF0000"/>
                </a:solidFill>
                <a:latin typeface="Arial" pitchFamily="34" charset="0"/>
              </a:rPr>
              <a:t>RECORD_ENTRY_DATE</a:t>
            </a:r>
          </a:p>
          <a:p>
            <a:pPr algn="l"/>
            <a:r>
              <a:rPr lang="en-GB" sz="800" b="1" dirty="0">
                <a:latin typeface="Arial" pitchFamily="34" charset="0"/>
              </a:rPr>
              <a:t>STREET_START_X</a:t>
            </a:r>
          </a:p>
          <a:p>
            <a:pPr algn="l"/>
            <a:r>
              <a:rPr lang="en-GB" sz="800" b="1" dirty="0">
                <a:latin typeface="Arial" pitchFamily="34" charset="0"/>
              </a:rPr>
              <a:t>STREET_START_Y</a:t>
            </a:r>
          </a:p>
          <a:p>
            <a:pPr algn="l"/>
            <a:r>
              <a:rPr lang="en-GB" sz="800" b="1" dirty="0">
                <a:latin typeface="Arial" pitchFamily="34" charset="0"/>
              </a:rPr>
              <a:t>STREET_END_X</a:t>
            </a:r>
          </a:p>
          <a:p>
            <a:pPr algn="l"/>
            <a:r>
              <a:rPr lang="en-GB" sz="800" b="1" dirty="0">
                <a:latin typeface="Arial" pitchFamily="34" charset="0"/>
              </a:rPr>
              <a:t>STREET_END_Y</a:t>
            </a:r>
          </a:p>
          <a:p>
            <a:pPr algn="l"/>
            <a:r>
              <a:rPr lang="en-GB" sz="800" b="1" dirty="0">
                <a:latin typeface="Arial" pitchFamily="34" charset="0"/>
              </a:rPr>
              <a:t>STREET_TOLERANCE</a:t>
            </a:r>
          </a:p>
        </p:txBody>
      </p:sp>
      <p:sp>
        <p:nvSpPr>
          <p:cNvPr id="26635" name="Rectangle 11"/>
          <p:cNvSpPr>
            <a:spLocks noChangeArrowheads="1"/>
          </p:cNvSpPr>
          <p:nvPr/>
        </p:nvSpPr>
        <p:spPr bwMode="auto">
          <a:xfrm>
            <a:off x="6084888" y="3789363"/>
            <a:ext cx="1512887"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GB" sz="800" b="1" u="sng" dirty="0">
                <a:solidFill>
                  <a:srgbClr val="0000FF"/>
                </a:solidFill>
                <a:latin typeface="Arial" pitchFamily="34" charset="0"/>
              </a:rPr>
              <a:t>Street Descriptor</a:t>
            </a:r>
          </a:p>
          <a:p>
            <a:pPr algn="l"/>
            <a:endParaRPr lang="en-GB" sz="400" b="1" u="sng" dirty="0">
              <a:solidFill>
                <a:srgbClr val="0000FF"/>
              </a:solidFill>
              <a:latin typeface="Arial" pitchFamily="34" charset="0"/>
            </a:endParaRPr>
          </a:p>
          <a:p>
            <a:pPr algn="l"/>
            <a:r>
              <a:rPr lang="en-GB" sz="800" b="1" dirty="0">
                <a:solidFill>
                  <a:srgbClr val="FFFFFF"/>
                </a:solidFill>
                <a:latin typeface="Arial" pitchFamily="34" charset="0"/>
              </a:rPr>
              <a:t>RECORD_IDENTIFIER</a:t>
            </a:r>
          </a:p>
          <a:p>
            <a:pPr algn="l"/>
            <a:r>
              <a:rPr lang="en-GB" sz="800" b="1" dirty="0">
                <a:solidFill>
                  <a:srgbClr val="FFFFFF"/>
                </a:solidFill>
                <a:latin typeface="Arial" pitchFamily="34" charset="0"/>
              </a:rPr>
              <a:t>CHANGE_TYPE</a:t>
            </a:r>
          </a:p>
          <a:p>
            <a:pPr algn="l"/>
            <a:r>
              <a:rPr lang="en-GB" sz="800" b="1" dirty="0">
                <a:solidFill>
                  <a:srgbClr val="FFFFFF"/>
                </a:solidFill>
                <a:latin typeface="Arial" pitchFamily="34" charset="0"/>
              </a:rPr>
              <a:t>PRO_ORDER</a:t>
            </a:r>
          </a:p>
          <a:p>
            <a:pPr algn="l"/>
            <a:endParaRPr lang="en-GB" sz="800" b="1" dirty="0" smtClean="0">
              <a:latin typeface="Arial" pitchFamily="34" charset="0"/>
            </a:endParaRPr>
          </a:p>
          <a:p>
            <a:pPr algn="l"/>
            <a:r>
              <a:rPr lang="en-GB" sz="800" b="1" dirty="0" smtClean="0">
                <a:latin typeface="Arial" pitchFamily="34" charset="0"/>
              </a:rPr>
              <a:t>STREET_DESCRIPTION</a:t>
            </a:r>
            <a:endParaRPr lang="en-GB" sz="800" b="1" dirty="0">
              <a:latin typeface="Arial" pitchFamily="34" charset="0"/>
            </a:endParaRPr>
          </a:p>
          <a:p>
            <a:pPr algn="l"/>
            <a:r>
              <a:rPr lang="en-GB" sz="800" b="1" dirty="0">
                <a:latin typeface="Arial" pitchFamily="34" charset="0"/>
              </a:rPr>
              <a:t>LOCALITY_NAME</a:t>
            </a:r>
          </a:p>
          <a:p>
            <a:pPr algn="l"/>
            <a:r>
              <a:rPr lang="en-GB" sz="800" b="1" dirty="0">
                <a:latin typeface="Arial" pitchFamily="34" charset="0"/>
              </a:rPr>
              <a:t>TOWN_NAME</a:t>
            </a:r>
          </a:p>
          <a:p>
            <a:pPr algn="l"/>
            <a:r>
              <a:rPr lang="en-GB" sz="800" b="1" dirty="0" smtClean="0">
                <a:latin typeface="Arial" pitchFamily="34" charset="0"/>
              </a:rPr>
              <a:t>ADMINISTRATIVE_AREA</a:t>
            </a:r>
            <a:endParaRPr lang="en-GB" sz="800" b="1" dirty="0">
              <a:latin typeface="Arial" pitchFamily="34" charset="0"/>
            </a:endParaRPr>
          </a:p>
          <a:p>
            <a:pPr algn="l"/>
            <a:r>
              <a:rPr lang="en-GB" sz="800" b="1" dirty="0">
                <a:latin typeface="Arial" pitchFamily="34" charset="0"/>
              </a:rPr>
              <a:t>LANGUAGE</a:t>
            </a:r>
          </a:p>
        </p:txBody>
      </p:sp>
      <p:sp>
        <p:nvSpPr>
          <p:cNvPr id="26636" name="Text Box 12"/>
          <p:cNvSpPr txBox="1">
            <a:spLocks noChangeArrowheads="1"/>
          </p:cNvSpPr>
          <p:nvPr/>
        </p:nvSpPr>
        <p:spPr bwMode="auto">
          <a:xfrm>
            <a:off x="395288" y="5445125"/>
            <a:ext cx="8072437" cy="1081088"/>
          </a:xfrm>
          <a:prstGeom prst="rect">
            <a:avLst/>
          </a:prstGeom>
          <a:noFill/>
          <a:ln>
            <a:noFill/>
          </a:ln>
          <a:effectLst/>
          <a:extLst>
            <a:ext uri="{909E8E84-426E-40DD-AFC4-6F175D3DCCD1}">
              <a14:hiddenFill xmlns:a14="http://schemas.microsoft.com/office/drawing/2010/main">
                <a:solidFill>
                  <a:srgbClr val="FF00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76" tIns="47889" rIns="95776" bIns="47889"/>
          <a:lstStyle>
            <a:lvl1pPr algn="l" defTabSz="957263">
              <a:defRPr>
                <a:solidFill>
                  <a:schemeClr val="tx1"/>
                </a:solidFill>
                <a:latin typeface="Arial" pitchFamily="34" charset="0"/>
              </a:defRPr>
            </a:lvl1pPr>
            <a:lvl2pPr marL="479425" algn="l" defTabSz="957263">
              <a:defRPr>
                <a:solidFill>
                  <a:schemeClr val="tx1"/>
                </a:solidFill>
                <a:latin typeface="Arial" pitchFamily="34" charset="0"/>
              </a:defRPr>
            </a:lvl2pPr>
            <a:lvl3pPr marL="957263" algn="l" defTabSz="957263">
              <a:defRPr>
                <a:solidFill>
                  <a:schemeClr val="tx1"/>
                </a:solidFill>
                <a:latin typeface="Arial" pitchFamily="34" charset="0"/>
              </a:defRPr>
            </a:lvl3pPr>
            <a:lvl4pPr marL="1436688" algn="l" defTabSz="957263">
              <a:defRPr>
                <a:solidFill>
                  <a:schemeClr val="tx1"/>
                </a:solidFill>
                <a:latin typeface="Arial" pitchFamily="34" charset="0"/>
              </a:defRPr>
            </a:lvl4pPr>
            <a:lvl5pPr marL="1916113" algn="l" defTabSz="957263">
              <a:defRPr>
                <a:solidFill>
                  <a:schemeClr val="tx1"/>
                </a:solidFill>
                <a:latin typeface="Arial" pitchFamily="34" charset="0"/>
              </a:defRPr>
            </a:lvl5pPr>
            <a:lvl6pPr marL="2373313" defTabSz="957263" fontAlgn="base">
              <a:spcBef>
                <a:spcPct val="0"/>
              </a:spcBef>
              <a:spcAft>
                <a:spcPct val="0"/>
              </a:spcAft>
              <a:defRPr>
                <a:solidFill>
                  <a:schemeClr val="tx1"/>
                </a:solidFill>
                <a:latin typeface="Arial" pitchFamily="34" charset="0"/>
              </a:defRPr>
            </a:lvl6pPr>
            <a:lvl7pPr marL="2830513" defTabSz="957263" fontAlgn="base">
              <a:spcBef>
                <a:spcPct val="0"/>
              </a:spcBef>
              <a:spcAft>
                <a:spcPct val="0"/>
              </a:spcAft>
              <a:defRPr>
                <a:solidFill>
                  <a:schemeClr val="tx1"/>
                </a:solidFill>
                <a:latin typeface="Arial" pitchFamily="34" charset="0"/>
              </a:defRPr>
            </a:lvl7pPr>
            <a:lvl8pPr marL="3287713" defTabSz="957263" fontAlgn="base">
              <a:spcBef>
                <a:spcPct val="0"/>
              </a:spcBef>
              <a:spcAft>
                <a:spcPct val="0"/>
              </a:spcAft>
              <a:defRPr>
                <a:solidFill>
                  <a:schemeClr val="tx1"/>
                </a:solidFill>
                <a:latin typeface="Arial" pitchFamily="34" charset="0"/>
              </a:defRPr>
            </a:lvl8pPr>
            <a:lvl9pPr marL="3744913" defTabSz="957263" fontAlgn="base">
              <a:spcBef>
                <a:spcPct val="0"/>
              </a:spcBef>
              <a:spcAft>
                <a:spcPct val="0"/>
              </a:spcAft>
              <a:defRPr>
                <a:solidFill>
                  <a:schemeClr val="tx1"/>
                </a:solidFill>
                <a:latin typeface="Arial" pitchFamily="34" charset="0"/>
              </a:defRPr>
            </a:lvl9pPr>
          </a:lstStyle>
          <a:p>
            <a:r>
              <a:rPr lang="en-GB" sz="1800" dirty="0">
                <a:solidFill>
                  <a:srgbClr val="0000FF"/>
                </a:solidFill>
                <a:ea typeface="ＭＳ Ｐゴシック" pitchFamily="34" charset="-128"/>
              </a:rPr>
              <a:t>Similarly, most tables have “date” metadata such as “Last update date” and “Start date”. These are </a:t>
            </a:r>
            <a:r>
              <a:rPr lang="en-GB" sz="1800" dirty="0" smtClean="0">
                <a:solidFill>
                  <a:srgbClr val="0000FF"/>
                </a:solidFill>
                <a:ea typeface="ＭＳ Ｐゴシック" pitchFamily="34" charset="-128"/>
              </a:rPr>
              <a:t>indicators </a:t>
            </a:r>
            <a:r>
              <a:rPr lang="en-GB" sz="1800" dirty="0">
                <a:solidFill>
                  <a:srgbClr val="0000FF"/>
                </a:solidFill>
                <a:ea typeface="ＭＳ Ｐゴシック" pitchFamily="34" charset="-128"/>
              </a:rPr>
              <a:t>of currency and </a:t>
            </a:r>
            <a:r>
              <a:rPr lang="en-GB" sz="1800" dirty="0" smtClean="0">
                <a:solidFill>
                  <a:srgbClr val="0000FF"/>
                </a:solidFill>
                <a:ea typeface="ＭＳ Ｐゴシック" pitchFamily="34" charset="-128"/>
              </a:rPr>
              <a:t>lifecycle.  </a:t>
            </a:r>
            <a:endParaRPr lang="en-GB" sz="1800" dirty="0">
              <a:solidFill>
                <a:srgbClr val="0000FF"/>
              </a:solidFill>
              <a:ea typeface="ＭＳ Ｐゴシック" pitchFamily="34" charset="-128"/>
            </a:endParaRPr>
          </a:p>
        </p:txBody>
      </p:sp>
    </p:spTree>
    <p:extLst>
      <p:ext uri="{BB962C8B-B14F-4D97-AF65-F5344CB8AC3E}">
        <p14:creationId xmlns:p14="http://schemas.microsoft.com/office/powerpoint/2010/main" val="260521169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orporate_PowerPoint_template">
  <a:themeElements>
    <a:clrScheme name="">
      <a:dk1>
        <a:srgbClr val="000000"/>
      </a:dk1>
      <a:lt1>
        <a:srgbClr val="FFFFFF"/>
      </a:lt1>
      <a:dk2>
        <a:srgbClr val="FFFFFF"/>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Corporate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99"/>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FF0099"/>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rporate_PowerPoint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rporate_PowerPoint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rporate_PowerPoint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rporate_PowerPoint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porate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rporate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rporate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rporate_PowerPoint_template 8">
        <a:dk1>
          <a:srgbClr val="808080"/>
        </a:dk1>
        <a:lt1>
          <a:srgbClr val="FFFFFF"/>
        </a:lt1>
        <a:dk2>
          <a:srgbClr val="009999"/>
        </a:dk2>
        <a:lt2>
          <a:srgbClr val="FFFFFF"/>
        </a:lt2>
        <a:accent1>
          <a:srgbClr val="C0C0C0"/>
        </a:accent1>
        <a:accent2>
          <a:srgbClr val="0066FF"/>
        </a:accent2>
        <a:accent3>
          <a:srgbClr val="AACACA"/>
        </a:accent3>
        <a:accent4>
          <a:srgbClr val="DADADA"/>
        </a:accent4>
        <a:accent5>
          <a:srgbClr val="DCDCDC"/>
        </a:accent5>
        <a:accent6>
          <a:srgbClr val="005CE7"/>
        </a:accent6>
        <a:hlink>
          <a:srgbClr val="FF0000"/>
        </a:hlink>
        <a:folHlink>
          <a:srgbClr val="00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777777"/>
    </a:lt1>
    <a:dk2>
      <a:srgbClr val="FFFFFF"/>
    </a:dk2>
    <a:lt2>
      <a:srgbClr val="808080"/>
    </a:lt2>
    <a:accent1>
      <a:srgbClr val="C0C0C0"/>
    </a:accent1>
    <a:accent2>
      <a:srgbClr val="0066FF"/>
    </a:accent2>
    <a:accent3>
      <a:srgbClr val="BDBDBD"/>
    </a:accent3>
    <a:accent4>
      <a:srgbClr val="000000"/>
    </a:accent4>
    <a:accent5>
      <a:srgbClr val="DCDCDC"/>
    </a:accent5>
    <a:accent6>
      <a:srgbClr val="005CE7"/>
    </a:accent6>
    <a:hlink>
      <a:srgbClr val="FF0000"/>
    </a:hlink>
    <a:folHlink>
      <a:srgbClr val="009900"/>
    </a:folHlink>
  </a:clrScheme>
</a:themeOverride>
</file>

<file path=docProps/app.xml><?xml version="1.0" encoding="utf-8"?>
<Properties xmlns="http://schemas.openxmlformats.org/officeDocument/2006/extended-properties" xmlns:vt="http://schemas.openxmlformats.org/officeDocument/2006/docPropsVTypes">
  <Template>Corporate_PowerPoint_template</Template>
  <TotalTime>2945</TotalTime>
  <Words>3447</Words>
  <Application>Microsoft Office PowerPoint</Application>
  <PresentationFormat>On-screen Show (4:3)</PresentationFormat>
  <Paragraphs>2125</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Corporate_PowerPoint_template</vt:lpstr>
      <vt:lpstr>Working with AddressBase® Premium </vt:lpstr>
      <vt:lpstr>PowerPoint Presentation</vt:lpstr>
      <vt:lpstr>The AddressBase Premium data model</vt:lpstr>
      <vt:lpstr>1.Each table has it’s own lifecycle (CSV)</vt:lpstr>
      <vt:lpstr>PowerPoint Presentation</vt:lpstr>
      <vt:lpstr>AddressBase Premium attributes</vt:lpstr>
      <vt:lpstr>Database Keys</vt:lpstr>
      <vt:lpstr>Data loading and management attributes</vt:lpstr>
      <vt:lpstr>Address filters – Dates</vt:lpstr>
      <vt:lpstr>Address filters – Classifications</vt:lpstr>
      <vt:lpstr>Address filters – State/Status</vt:lpstr>
      <vt:lpstr>Address filters – Type</vt:lpstr>
      <vt:lpstr>Address filters – Positional elements</vt:lpstr>
      <vt:lpstr>Address filters – Accuracy</vt:lpstr>
      <vt:lpstr>Address – Local Authority (Geographic Address)</vt:lpstr>
      <vt:lpstr>Address – Royal Mail (Delivery Point Address)</vt:lpstr>
      <vt:lpstr>PowerPoint Presentation</vt:lpstr>
      <vt:lpstr>Implementing AddressBase Premium</vt:lpstr>
      <vt:lpstr>…the data has arrived now what do I 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Ordnance Survey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the Gooey Centre</dc:title>
  <dc:creator>mlea</dc:creator>
  <cp:lastModifiedBy>Graham Sanson</cp:lastModifiedBy>
  <cp:revision>234</cp:revision>
  <dcterms:created xsi:type="dcterms:W3CDTF">2012-07-06T13:30:24Z</dcterms:created>
  <dcterms:modified xsi:type="dcterms:W3CDTF">2013-11-07T14:48:20Z</dcterms:modified>
</cp:coreProperties>
</file>