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80" r:id="rId4"/>
    <p:sldId id="257" r:id="rId5"/>
    <p:sldId id="259" r:id="rId6"/>
    <p:sldId id="260" r:id="rId7"/>
    <p:sldId id="262"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9" r:id="rId22"/>
    <p:sldId id="278"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5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D6AFDCB-9007-4449-BD2A-0FE9F9772BBD}" type="datetimeFigureOut">
              <a:rPr lang="fr-FR" smtClean="0"/>
              <a:t>10/01/2024</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E7F89EAC-75FA-41E0-AFAA-05A3D88D2F95}" type="slidenum">
              <a:rPr lang="fr-FR" smtClean="0"/>
              <a:t>‹N°›</a:t>
            </a:fld>
            <a:endParaRPr lang="fr-FR"/>
          </a:p>
        </p:txBody>
      </p:sp>
    </p:spTree>
    <p:extLst>
      <p:ext uri="{BB962C8B-B14F-4D97-AF65-F5344CB8AC3E}">
        <p14:creationId xmlns:p14="http://schemas.microsoft.com/office/powerpoint/2010/main" val="566628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AFDCB-9007-4449-BD2A-0FE9F9772BBD}" type="datetimeFigureOut">
              <a:rPr lang="fr-FR" smtClean="0"/>
              <a:t>10/01/2024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F89EAC-75FA-41E0-AFAA-05A3D88D2F95}" type="slidenum">
              <a:rPr lang="fr-FR" smtClean="0"/>
              <a:t>‹N°›</a:t>
            </a:fld>
            <a:endParaRPr lang="fr-FR"/>
          </a:p>
        </p:txBody>
      </p:sp>
    </p:spTree>
    <p:extLst>
      <p:ext uri="{BB962C8B-B14F-4D97-AF65-F5344CB8AC3E}">
        <p14:creationId xmlns:p14="http://schemas.microsoft.com/office/powerpoint/2010/main" val="67200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AFDCB-9007-4449-BD2A-0FE9F9772BBD}" type="datetimeFigureOut">
              <a:rPr lang="fr-FR" smtClean="0"/>
              <a:t>10/01/2024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F89EAC-75FA-41E0-AFAA-05A3D88D2F95}" type="slidenum">
              <a:rPr lang="fr-FR" smtClean="0"/>
              <a:t>‹N°›</a:t>
            </a:fld>
            <a:endParaRPr lang="fr-FR"/>
          </a:p>
        </p:txBody>
      </p:sp>
    </p:spTree>
    <p:extLst>
      <p:ext uri="{BB962C8B-B14F-4D97-AF65-F5344CB8AC3E}">
        <p14:creationId xmlns:p14="http://schemas.microsoft.com/office/powerpoint/2010/main" val="49779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AFDCB-9007-4449-BD2A-0FE9F9772BBD}" type="datetimeFigureOut">
              <a:rPr lang="fr-FR" smtClean="0"/>
              <a:t>10/01/2024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F89EAC-75FA-41E0-AFAA-05A3D88D2F95}"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3912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AFDCB-9007-4449-BD2A-0FE9F9772BBD}" type="datetimeFigureOut">
              <a:rPr lang="fr-FR" smtClean="0"/>
              <a:t>10/01/2024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F89EAC-75FA-41E0-AFAA-05A3D88D2F95}" type="slidenum">
              <a:rPr lang="fr-FR" smtClean="0"/>
              <a:t>‹N°›</a:t>
            </a:fld>
            <a:endParaRPr lang="fr-FR"/>
          </a:p>
        </p:txBody>
      </p:sp>
    </p:spTree>
    <p:extLst>
      <p:ext uri="{BB962C8B-B14F-4D97-AF65-F5344CB8AC3E}">
        <p14:creationId xmlns:p14="http://schemas.microsoft.com/office/powerpoint/2010/main" val="194233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6AFDCB-9007-4449-BD2A-0FE9F9772BBD}" type="datetimeFigureOut">
              <a:rPr lang="fr-FR" smtClean="0"/>
              <a:t>10/01/2024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7F89EAC-75FA-41E0-AFAA-05A3D88D2F95}" type="slidenum">
              <a:rPr lang="fr-FR" smtClean="0"/>
              <a:t>‹N°›</a:t>
            </a:fld>
            <a:endParaRPr lang="fr-FR"/>
          </a:p>
        </p:txBody>
      </p:sp>
    </p:spTree>
    <p:extLst>
      <p:ext uri="{BB962C8B-B14F-4D97-AF65-F5344CB8AC3E}">
        <p14:creationId xmlns:p14="http://schemas.microsoft.com/office/powerpoint/2010/main" val="480390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6AFDCB-9007-4449-BD2A-0FE9F9772BBD}" type="datetimeFigureOut">
              <a:rPr lang="fr-FR" smtClean="0"/>
              <a:t>10/01/2024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7F89EAC-75FA-41E0-AFAA-05A3D88D2F95}" type="slidenum">
              <a:rPr lang="fr-FR" smtClean="0"/>
              <a:t>‹N°›</a:t>
            </a:fld>
            <a:endParaRPr lang="fr-FR"/>
          </a:p>
        </p:txBody>
      </p:sp>
    </p:spTree>
    <p:extLst>
      <p:ext uri="{BB962C8B-B14F-4D97-AF65-F5344CB8AC3E}">
        <p14:creationId xmlns:p14="http://schemas.microsoft.com/office/powerpoint/2010/main" val="2345121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6AFDCB-9007-4449-BD2A-0FE9F9772BBD}" type="datetimeFigureOut">
              <a:rPr lang="fr-FR" smtClean="0"/>
              <a:t>10/01/2024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F89EAC-75FA-41E0-AFAA-05A3D88D2F95}" type="slidenum">
              <a:rPr lang="fr-FR" smtClean="0"/>
              <a:t>‹N°›</a:t>
            </a:fld>
            <a:endParaRPr lang="fr-FR"/>
          </a:p>
        </p:txBody>
      </p:sp>
    </p:spTree>
    <p:extLst>
      <p:ext uri="{BB962C8B-B14F-4D97-AF65-F5344CB8AC3E}">
        <p14:creationId xmlns:p14="http://schemas.microsoft.com/office/powerpoint/2010/main" val="1204149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6AFDCB-9007-4449-BD2A-0FE9F9772BBD}" type="datetimeFigureOut">
              <a:rPr lang="fr-FR" smtClean="0"/>
              <a:t>10/01/2024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F89EAC-75FA-41E0-AFAA-05A3D88D2F95}" type="slidenum">
              <a:rPr lang="fr-FR" smtClean="0"/>
              <a:t>‹N°›</a:t>
            </a:fld>
            <a:endParaRPr lang="fr-FR"/>
          </a:p>
        </p:txBody>
      </p:sp>
    </p:spTree>
    <p:extLst>
      <p:ext uri="{BB962C8B-B14F-4D97-AF65-F5344CB8AC3E}">
        <p14:creationId xmlns:p14="http://schemas.microsoft.com/office/powerpoint/2010/main" val="3008201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6AFDCB-9007-4449-BD2A-0FE9F9772BBD}" type="datetimeFigureOut">
              <a:rPr lang="fr-FR" smtClean="0"/>
              <a:t>10/01/2024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F89EAC-75FA-41E0-AFAA-05A3D88D2F95}" type="slidenum">
              <a:rPr lang="fr-FR" smtClean="0"/>
              <a:t>‹N°›</a:t>
            </a:fld>
            <a:endParaRPr lang="fr-FR"/>
          </a:p>
        </p:txBody>
      </p:sp>
    </p:spTree>
    <p:extLst>
      <p:ext uri="{BB962C8B-B14F-4D97-AF65-F5344CB8AC3E}">
        <p14:creationId xmlns:p14="http://schemas.microsoft.com/office/powerpoint/2010/main" val="70467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AFDCB-9007-4449-BD2A-0FE9F9772BBD}" type="datetimeFigureOut">
              <a:rPr lang="fr-FR" smtClean="0"/>
              <a:t>10/01/2024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F89EAC-75FA-41E0-AFAA-05A3D88D2F95}" type="slidenum">
              <a:rPr lang="fr-FR" smtClean="0"/>
              <a:t>‹N°›</a:t>
            </a:fld>
            <a:endParaRPr lang="fr-FR"/>
          </a:p>
        </p:txBody>
      </p:sp>
    </p:spTree>
    <p:extLst>
      <p:ext uri="{BB962C8B-B14F-4D97-AF65-F5344CB8AC3E}">
        <p14:creationId xmlns:p14="http://schemas.microsoft.com/office/powerpoint/2010/main" val="2862688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6AFDCB-9007-4449-BD2A-0FE9F9772BBD}" type="datetimeFigureOut">
              <a:rPr lang="fr-FR" smtClean="0"/>
              <a:t>10/01/2024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F89EAC-75FA-41E0-AFAA-05A3D88D2F95}" type="slidenum">
              <a:rPr lang="fr-FR" smtClean="0"/>
              <a:t>‹N°›</a:t>
            </a:fld>
            <a:endParaRPr lang="fr-FR"/>
          </a:p>
        </p:txBody>
      </p:sp>
    </p:spTree>
    <p:extLst>
      <p:ext uri="{BB962C8B-B14F-4D97-AF65-F5344CB8AC3E}">
        <p14:creationId xmlns:p14="http://schemas.microsoft.com/office/powerpoint/2010/main" val="314704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6AFDCB-9007-4449-BD2A-0FE9F9772BBD}" type="datetimeFigureOut">
              <a:rPr lang="fr-FR" smtClean="0"/>
              <a:t>10/01/2024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7F89EAC-75FA-41E0-AFAA-05A3D88D2F95}" type="slidenum">
              <a:rPr lang="fr-FR" smtClean="0"/>
              <a:t>‹N°›</a:t>
            </a:fld>
            <a:endParaRPr lang="fr-FR"/>
          </a:p>
        </p:txBody>
      </p:sp>
    </p:spTree>
    <p:extLst>
      <p:ext uri="{BB962C8B-B14F-4D97-AF65-F5344CB8AC3E}">
        <p14:creationId xmlns:p14="http://schemas.microsoft.com/office/powerpoint/2010/main" val="33797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6AFDCB-9007-4449-BD2A-0FE9F9772BBD}" type="datetimeFigureOut">
              <a:rPr lang="fr-FR" smtClean="0"/>
              <a:t>10/01/2024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7F89EAC-75FA-41E0-AFAA-05A3D88D2F95}" type="slidenum">
              <a:rPr lang="fr-FR" smtClean="0"/>
              <a:t>‹N°›</a:t>
            </a:fld>
            <a:endParaRPr lang="fr-FR"/>
          </a:p>
        </p:txBody>
      </p:sp>
    </p:spTree>
    <p:extLst>
      <p:ext uri="{BB962C8B-B14F-4D97-AF65-F5344CB8AC3E}">
        <p14:creationId xmlns:p14="http://schemas.microsoft.com/office/powerpoint/2010/main" val="1734045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AFDCB-9007-4449-BD2A-0FE9F9772BBD}" type="datetimeFigureOut">
              <a:rPr lang="fr-FR" smtClean="0"/>
              <a:t>10/01/2024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7F89EAC-75FA-41E0-AFAA-05A3D88D2F95}" type="slidenum">
              <a:rPr lang="fr-FR" smtClean="0"/>
              <a:t>‹N°›</a:t>
            </a:fld>
            <a:endParaRPr lang="fr-FR"/>
          </a:p>
        </p:txBody>
      </p:sp>
    </p:spTree>
    <p:extLst>
      <p:ext uri="{BB962C8B-B14F-4D97-AF65-F5344CB8AC3E}">
        <p14:creationId xmlns:p14="http://schemas.microsoft.com/office/powerpoint/2010/main" val="229070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AFDCB-9007-4449-BD2A-0FE9F9772BBD}" type="datetimeFigureOut">
              <a:rPr lang="fr-FR" smtClean="0"/>
              <a:t>10/01/2024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F89EAC-75FA-41E0-AFAA-05A3D88D2F95}" type="slidenum">
              <a:rPr lang="fr-FR" smtClean="0"/>
              <a:t>‹N°›</a:t>
            </a:fld>
            <a:endParaRPr lang="fr-FR"/>
          </a:p>
        </p:txBody>
      </p:sp>
    </p:spTree>
    <p:extLst>
      <p:ext uri="{BB962C8B-B14F-4D97-AF65-F5344CB8AC3E}">
        <p14:creationId xmlns:p14="http://schemas.microsoft.com/office/powerpoint/2010/main" val="402634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AFDCB-9007-4449-BD2A-0FE9F9772BBD}" type="datetimeFigureOut">
              <a:rPr lang="fr-FR" smtClean="0"/>
              <a:t>10/01/2024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F89EAC-75FA-41E0-AFAA-05A3D88D2F95}" type="slidenum">
              <a:rPr lang="fr-FR" smtClean="0"/>
              <a:t>‹N°›</a:t>
            </a:fld>
            <a:endParaRPr lang="fr-FR"/>
          </a:p>
        </p:txBody>
      </p:sp>
    </p:spTree>
    <p:extLst>
      <p:ext uri="{BB962C8B-B14F-4D97-AF65-F5344CB8AC3E}">
        <p14:creationId xmlns:p14="http://schemas.microsoft.com/office/powerpoint/2010/main" val="423186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D6AFDCB-9007-4449-BD2A-0FE9F9772BBD}" type="datetimeFigureOut">
              <a:rPr lang="fr-FR" smtClean="0"/>
              <a:t>10/01/2024</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F89EAC-75FA-41E0-AFAA-05A3D88D2F95}" type="slidenum">
              <a:rPr lang="fr-FR" smtClean="0"/>
              <a:t>‹N°›</a:t>
            </a:fld>
            <a:endParaRPr lang="fr-FR"/>
          </a:p>
        </p:txBody>
      </p:sp>
    </p:spTree>
    <p:extLst>
      <p:ext uri="{BB962C8B-B14F-4D97-AF65-F5344CB8AC3E}">
        <p14:creationId xmlns:p14="http://schemas.microsoft.com/office/powerpoint/2010/main" val="339217515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F296-1C6A-9EC1-774D-03D73BBCEB8E}"/>
              </a:ext>
            </a:extLst>
          </p:cNvPr>
          <p:cNvSpPr>
            <a:spLocks noGrp="1"/>
          </p:cNvSpPr>
          <p:nvPr>
            <p:ph type="ctrTitle"/>
          </p:nvPr>
        </p:nvSpPr>
        <p:spPr>
          <a:xfrm>
            <a:off x="2567088" y="-233464"/>
            <a:ext cx="8791575" cy="2387600"/>
          </a:xfrm>
        </p:spPr>
        <p:txBody>
          <a:bodyPr/>
          <a:lstStyle/>
          <a:p>
            <a:r>
              <a:rPr lang="fr-FR" b="1" dirty="0">
                <a:solidFill>
                  <a:schemeClr val="bg1"/>
                </a:solidFill>
              </a:rPr>
              <a:t>Plan ASSURANCE Qualité Logiciel : Système Expert   </a:t>
            </a:r>
          </a:p>
        </p:txBody>
      </p:sp>
      <p:pic>
        <p:nvPicPr>
          <p:cNvPr id="5" name="Picture 4">
            <a:extLst>
              <a:ext uri="{FF2B5EF4-FFF2-40B4-BE49-F238E27FC236}">
                <a16:creationId xmlns:a16="http://schemas.microsoft.com/office/drawing/2014/main" id="{79268C48-125F-B409-757F-18A2C2AB7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4384" y="2958830"/>
            <a:ext cx="4195927" cy="3490070"/>
          </a:xfrm>
          <a:prstGeom prst="rect">
            <a:avLst/>
          </a:prstGeom>
        </p:spPr>
      </p:pic>
      <p:sp>
        <p:nvSpPr>
          <p:cNvPr id="6" name="ZoneTexte 1">
            <a:extLst>
              <a:ext uri="{FF2B5EF4-FFF2-40B4-BE49-F238E27FC236}">
                <a16:creationId xmlns:a16="http://schemas.microsoft.com/office/drawing/2014/main" id="{A8E9D91D-6F73-3E46-FA61-9F20DED13978}"/>
              </a:ext>
            </a:extLst>
          </p:cNvPr>
          <p:cNvSpPr txBox="1"/>
          <p:nvPr/>
        </p:nvSpPr>
        <p:spPr>
          <a:xfrm>
            <a:off x="2451369" y="3567961"/>
            <a:ext cx="3813243" cy="1631216"/>
          </a:xfrm>
          <a:prstGeom prst="rect">
            <a:avLst/>
          </a:prstGeom>
          <a:noFill/>
        </p:spPr>
        <p:txBody>
          <a:bodyPr wrap="square" rtlCol="0">
            <a:spAutoFit/>
          </a:bodyPr>
          <a:lstStyle/>
          <a:p>
            <a:pPr marL="342900" indent="-342900" algn="just">
              <a:buFont typeface="Wingdings" panose="05000000000000000000" pitchFamily="2" charset="2"/>
              <a:buChar char="§"/>
            </a:pPr>
            <a:r>
              <a:rPr lang="fr-FR" sz="2000" b="1" dirty="0" smtClean="0"/>
              <a:t>Zakaria </a:t>
            </a:r>
            <a:r>
              <a:rPr lang="fr-FR" sz="2000" b="1" dirty="0" err="1" smtClean="0"/>
              <a:t>Hida</a:t>
            </a:r>
            <a:endParaRPr lang="fr-FR" sz="2000" b="1" dirty="0" smtClean="0"/>
          </a:p>
          <a:p>
            <a:pPr marL="342900" indent="-342900" algn="just">
              <a:buFont typeface="Wingdings" panose="05000000000000000000" pitchFamily="2" charset="2"/>
              <a:buChar char="§"/>
            </a:pPr>
            <a:r>
              <a:rPr lang="fr-FR" sz="2000" b="1" dirty="0" smtClean="0"/>
              <a:t>El </a:t>
            </a:r>
            <a:r>
              <a:rPr lang="fr-FR" sz="2000" b="1" dirty="0"/>
              <a:t>Housni Youssef</a:t>
            </a:r>
          </a:p>
          <a:p>
            <a:pPr marL="342900" indent="-342900" algn="just">
              <a:buFont typeface="Wingdings" panose="05000000000000000000" pitchFamily="2" charset="2"/>
              <a:buChar char="§"/>
            </a:pPr>
            <a:r>
              <a:rPr lang="fr-FR" sz="2000" b="1" dirty="0"/>
              <a:t>Aiman </a:t>
            </a:r>
            <a:r>
              <a:rPr lang="fr-FR" sz="2000" b="1" dirty="0" err="1"/>
              <a:t>Mouhat</a:t>
            </a:r>
            <a:endParaRPr lang="fr-FR" sz="2000" b="1" dirty="0"/>
          </a:p>
          <a:p>
            <a:pPr marL="342900" indent="-342900" algn="just">
              <a:buFont typeface="Wingdings" panose="05000000000000000000" pitchFamily="2" charset="2"/>
              <a:buChar char="§"/>
            </a:pPr>
            <a:r>
              <a:rPr lang="fr-FR" sz="2000" b="1" dirty="0"/>
              <a:t>Laouane Ilyass</a:t>
            </a:r>
          </a:p>
          <a:p>
            <a:pPr marL="342900" indent="-342900" algn="just">
              <a:buFont typeface="Wingdings" panose="05000000000000000000" pitchFamily="2" charset="2"/>
              <a:buChar char="§"/>
            </a:pPr>
            <a:r>
              <a:rPr lang="fr-FR" sz="2000" b="1" dirty="0"/>
              <a:t>Ben </a:t>
            </a:r>
            <a:r>
              <a:rPr lang="fr-FR" sz="2000" b="1" dirty="0" err="1"/>
              <a:t>Hamou</a:t>
            </a:r>
            <a:r>
              <a:rPr lang="fr-FR" sz="2000" b="1" dirty="0"/>
              <a:t> </a:t>
            </a:r>
            <a:r>
              <a:rPr lang="fr-FR" sz="2000" b="1" dirty="0" smtClean="0"/>
              <a:t>Mohamed</a:t>
            </a:r>
            <a:endParaRPr lang="fr-FR" sz="2000" b="1" dirty="0"/>
          </a:p>
        </p:txBody>
      </p:sp>
    </p:spTree>
    <p:extLst>
      <p:ext uri="{BB962C8B-B14F-4D97-AF65-F5344CB8AC3E}">
        <p14:creationId xmlns:p14="http://schemas.microsoft.com/office/powerpoint/2010/main" val="75834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4C36-B0B0-1ED9-B07A-8457C3A4B82D}"/>
              </a:ext>
            </a:extLst>
          </p:cNvPr>
          <p:cNvSpPr>
            <a:spLocks noGrp="1"/>
          </p:cNvSpPr>
          <p:nvPr>
            <p:ph type="title"/>
          </p:nvPr>
        </p:nvSpPr>
        <p:spPr>
          <a:xfrm>
            <a:off x="791218" y="111129"/>
            <a:ext cx="9905998" cy="775839"/>
          </a:xfrm>
        </p:spPr>
        <p:txBody>
          <a:bodyPr>
            <a:normAutofit/>
          </a:bodyPr>
          <a:lstStyle/>
          <a:p>
            <a:pPr algn="ctr"/>
            <a:r>
              <a:rPr lang="fr-FR" dirty="0" smtClean="0">
                <a:highlight>
                  <a:srgbClr val="008080"/>
                </a:highlight>
              </a:rPr>
              <a:t>STRUCTURE DE PROJET DANS CLICKUP</a:t>
            </a:r>
            <a:endParaRPr lang="fr-FR" dirty="0">
              <a:highlight>
                <a:srgbClr val="008080"/>
              </a:highlight>
            </a:endParaRPr>
          </a:p>
        </p:txBody>
      </p:sp>
      <p:sp>
        <p:nvSpPr>
          <p:cNvPr id="6" name="Text Placeholder 5">
            <a:extLst>
              <a:ext uri="{FF2B5EF4-FFF2-40B4-BE49-F238E27FC236}">
                <a16:creationId xmlns:a16="http://schemas.microsoft.com/office/drawing/2014/main" id="{508674DE-3E2B-77FB-D128-086FFC3EE46A}"/>
              </a:ext>
            </a:extLst>
          </p:cNvPr>
          <p:cNvSpPr>
            <a:spLocks noGrp="1"/>
          </p:cNvSpPr>
          <p:nvPr>
            <p:ph type="body" sz="half" idx="16"/>
          </p:nvPr>
        </p:nvSpPr>
        <p:spPr>
          <a:xfrm>
            <a:off x="1417106" y="649225"/>
            <a:ext cx="9280110" cy="1078991"/>
          </a:xfrm>
        </p:spPr>
        <p:txBody>
          <a:bodyPr>
            <a:normAutofit/>
          </a:bodyPr>
          <a:lstStyle/>
          <a:p>
            <a:endParaRPr lang="fr-FR" sz="1700" dirty="0">
              <a:latin typeface="Times New Roman" panose="02020603050405020304" pitchFamily="18" charset="0"/>
            </a:endParaRPr>
          </a:p>
          <a:p>
            <a:r>
              <a:rPr lang="fr-FR" sz="2800" dirty="0" smtClean="0"/>
              <a:t>Ensuite on a l’interface, List (</a:t>
            </a:r>
            <a:r>
              <a:rPr lang="fr-FR" sz="2800" dirty="0" err="1" smtClean="0"/>
              <a:t>personne,date,priority,prosses</a:t>
            </a:r>
            <a:r>
              <a:rPr lang="fr-FR" sz="2800" dirty="0" smtClean="0"/>
              <a:t>)</a:t>
            </a:r>
            <a:endParaRPr lang="fr-FR" sz="25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443" y="2424052"/>
            <a:ext cx="9493435" cy="3779471"/>
          </a:xfrm>
          <a:prstGeom prst="rect">
            <a:avLst/>
          </a:prstGeom>
        </p:spPr>
      </p:pic>
    </p:spTree>
    <p:extLst>
      <p:ext uri="{BB962C8B-B14F-4D97-AF65-F5344CB8AC3E}">
        <p14:creationId xmlns:p14="http://schemas.microsoft.com/office/powerpoint/2010/main" val="2904915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4C36-B0B0-1ED9-B07A-8457C3A4B82D}"/>
              </a:ext>
            </a:extLst>
          </p:cNvPr>
          <p:cNvSpPr>
            <a:spLocks noGrp="1"/>
          </p:cNvSpPr>
          <p:nvPr>
            <p:ph type="title"/>
          </p:nvPr>
        </p:nvSpPr>
        <p:spPr>
          <a:xfrm>
            <a:off x="791218" y="111129"/>
            <a:ext cx="9905998" cy="775839"/>
          </a:xfrm>
        </p:spPr>
        <p:txBody>
          <a:bodyPr>
            <a:normAutofit/>
          </a:bodyPr>
          <a:lstStyle/>
          <a:p>
            <a:pPr algn="ctr"/>
            <a:r>
              <a:rPr lang="fr-FR" dirty="0" smtClean="0">
                <a:highlight>
                  <a:srgbClr val="008080"/>
                </a:highlight>
              </a:rPr>
              <a:t>STRUCTURE DE PROJET DANS CLICKUP</a:t>
            </a:r>
            <a:endParaRPr lang="fr-FR" dirty="0">
              <a:highlight>
                <a:srgbClr val="008080"/>
              </a:highlight>
            </a:endParaRPr>
          </a:p>
        </p:txBody>
      </p:sp>
      <p:sp>
        <p:nvSpPr>
          <p:cNvPr id="6" name="Text Placeholder 5">
            <a:extLst>
              <a:ext uri="{FF2B5EF4-FFF2-40B4-BE49-F238E27FC236}">
                <a16:creationId xmlns:a16="http://schemas.microsoft.com/office/drawing/2014/main" id="{508674DE-3E2B-77FB-D128-086FFC3EE46A}"/>
              </a:ext>
            </a:extLst>
          </p:cNvPr>
          <p:cNvSpPr>
            <a:spLocks noGrp="1"/>
          </p:cNvSpPr>
          <p:nvPr>
            <p:ph type="body" sz="half" idx="16"/>
          </p:nvPr>
        </p:nvSpPr>
        <p:spPr>
          <a:xfrm>
            <a:off x="1417106" y="649225"/>
            <a:ext cx="9280110" cy="1078991"/>
          </a:xfrm>
        </p:spPr>
        <p:txBody>
          <a:bodyPr>
            <a:normAutofit/>
          </a:bodyPr>
          <a:lstStyle/>
          <a:p>
            <a:endParaRPr lang="fr-FR" sz="1700" dirty="0">
              <a:latin typeface="Times New Roman" panose="02020603050405020304" pitchFamily="18" charset="0"/>
            </a:endParaRPr>
          </a:p>
          <a:p>
            <a:r>
              <a:rPr lang="fr-FR" sz="2800" dirty="0" smtClean="0"/>
              <a:t>Ensuite on a les phases du projet :</a:t>
            </a:r>
            <a:endParaRPr lang="fr-FR" sz="2500"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921" y="2043191"/>
            <a:ext cx="4097536" cy="3420421"/>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7161" y="2070905"/>
            <a:ext cx="5246348" cy="3364992"/>
          </a:xfrm>
          <a:prstGeom prst="rect">
            <a:avLst/>
          </a:prstGeom>
        </p:spPr>
      </p:pic>
    </p:spTree>
    <p:extLst>
      <p:ext uri="{BB962C8B-B14F-4D97-AF65-F5344CB8AC3E}">
        <p14:creationId xmlns:p14="http://schemas.microsoft.com/office/powerpoint/2010/main" val="1641801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4C36-B0B0-1ED9-B07A-8457C3A4B82D}"/>
              </a:ext>
            </a:extLst>
          </p:cNvPr>
          <p:cNvSpPr>
            <a:spLocks noGrp="1"/>
          </p:cNvSpPr>
          <p:nvPr>
            <p:ph type="title"/>
          </p:nvPr>
        </p:nvSpPr>
        <p:spPr>
          <a:xfrm>
            <a:off x="791218" y="111129"/>
            <a:ext cx="9905998" cy="775839"/>
          </a:xfrm>
        </p:spPr>
        <p:txBody>
          <a:bodyPr>
            <a:normAutofit/>
          </a:bodyPr>
          <a:lstStyle/>
          <a:p>
            <a:pPr algn="ctr"/>
            <a:r>
              <a:rPr lang="fr-FR" dirty="0" smtClean="0">
                <a:highlight>
                  <a:srgbClr val="008080"/>
                </a:highlight>
              </a:rPr>
              <a:t>STRUCTURE DE PROJET DANS CLICKUP</a:t>
            </a:r>
            <a:endParaRPr lang="fr-FR" dirty="0">
              <a:highlight>
                <a:srgbClr val="008080"/>
              </a:highlight>
            </a:endParaRPr>
          </a:p>
        </p:txBody>
      </p:sp>
      <p:sp>
        <p:nvSpPr>
          <p:cNvPr id="6" name="Text Placeholder 5">
            <a:extLst>
              <a:ext uri="{FF2B5EF4-FFF2-40B4-BE49-F238E27FC236}">
                <a16:creationId xmlns:a16="http://schemas.microsoft.com/office/drawing/2014/main" id="{508674DE-3E2B-77FB-D128-086FFC3EE46A}"/>
              </a:ext>
            </a:extLst>
          </p:cNvPr>
          <p:cNvSpPr>
            <a:spLocks noGrp="1"/>
          </p:cNvSpPr>
          <p:nvPr>
            <p:ph type="body" sz="half" idx="16"/>
          </p:nvPr>
        </p:nvSpPr>
        <p:spPr>
          <a:xfrm>
            <a:off x="1417106" y="649225"/>
            <a:ext cx="9280110" cy="1078991"/>
          </a:xfrm>
        </p:spPr>
        <p:txBody>
          <a:bodyPr>
            <a:normAutofit/>
          </a:bodyPr>
          <a:lstStyle/>
          <a:p>
            <a:endParaRPr lang="fr-FR" sz="1700" dirty="0">
              <a:latin typeface="Times New Roman" panose="02020603050405020304" pitchFamily="18" charset="0"/>
            </a:endParaRPr>
          </a:p>
          <a:p>
            <a:r>
              <a:rPr lang="fr-FR" sz="2800" dirty="0" smtClean="0"/>
              <a:t>Ensuite on a les phases du projet :</a:t>
            </a:r>
            <a:endParaRPr lang="fr-FR" sz="25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687" y="1892808"/>
            <a:ext cx="5180648" cy="2967052"/>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106" y="5024453"/>
            <a:ext cx="8953810" cy="1580702"/>
          </a:xfrm>
          <a:prstGeom prst="rect">
            <a:avLst/>
          </a:prstGeom>
        </p:spPr>
      </p:pic>
    </p:spTree>
    <p:extLst>
      <p:ext uri="{BB962C8B-B14F-4D97-AF65-F5344CB8AC3E}">
        <p14:creationId xmlns:p14="http://schemas.microsoft.com/office/powerpoint/2010/main" val="4020073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4C36-B0B0-1ED9-B07A-8457C3A4B82D}"/>
              </a:ext>
            </a:extLst>
          </p:cNvPr>
          <p:cNvSpPr>
            <a:spLocks noGrp="1"/>
          </p:cNvSpPr>
          <p:nvPr>
            <p:ph type="title"/>
          </p:nvPr>
        </p:nvSpPr>
        <p:spPr>
          <a:xfrm>
            <a:off x="791218" y="111129"/>
            <a:ext cx="9905998" cy="775839"/>
          </a:xfrm>
        </p:spPr>
        <p:txBody>
          <a:bodyPr>
            <a:normAutofit/>
          </a:bodyPr>
          <a:lstStyle/>
          <a:p>
            <a:pPr algn="ctr"/>
            <a:r>
              <a:rPr lang="fr-FR" dirty="0" smtClean="0">
                <a:highlight>
                  <a:srgbClr val="008080"/>
                </a:highlight>
              </a:rPr>
              <a:t>STRUCTURE DE PROJET DANS CLICKUP</a:t>
            </a:r>
            <a:endParaRPr lang="fr-FR" dirty="0">
              <a:highlight>
                <a:srgbClr val="008080"/>
              </a:highlight>
            </a:endParaRPr>
          </a:p>
        </p:txBody>
      </p:sp>
      <p:sp>
        <p:nvSpPr>
          <p:cNvPr id="6" name="Text Placeholder 5">
            <a:extLst>
              <a:ext uri="{FF2B5EF4-FFF2-40B4-BE49-F238E27FC236}">
                <a16:creationId xmlns:a16="http://schemas.microsoft.com/office/drawing/2014/main" id="{508674DE-3E2B-77FB-D128-086FFC3EE46A}"/>
              </a:ext>
            </a:extLst>
          </p:cNvPr>
          <p:cNvSpPr>
            <a:spLocks noGrp="1"/>
          </p:cNvSpPr>
          <p:nvPr>
            <p:ph type="body" sz="half" idx="16"/>
          </p:nvPr>
        </p:nvSpPr>
        <p:spPr>
          <a:xfrm>
            <a:off x="1417106" y="649225"/>
            <a:ext cx="9280110" cy="1078991"/>
          </a:xfrm>
        </p:spPr>
        <p:txBody>
          <a:bodyPr>
            <a:normAutofit/>
          </a:bodyPr>
          <a:lstStyle/>
          <a:p>
            <a:endParaRPr lang="fr-FR" sz="1700" dirty="0">
              <a:latin typeface="Times New Roman" panose="02020603050405020304" pitchFamily="18" charset="0"/>
            </a:endParaRPr>
          </a:p>
          <a:p>
            <a:r>
              <a:rPr lang="fr-FR" sz="2800" dirty="0" smtClean="0"/>
              <a:t>Ensuite on a les phases du projet :</a:t>
            </a:r>
            <a:endParaRPr lang="fr-FR" sz="2500"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46" y="1728216"/>
            <a:ext cx="4900740" cy="3105336"/>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625" y="5034740"/>
            <a:ext cx="9225183" cy="1547245"/>
          </a:xfrm>
          <a:prstGeom prst="rect">
            <a:avLst/>
          </a:prstGeom>
        </p:spPr>
      </p:pic>
    </p:spTree>
    <p:extLst>
      <p:ext uri="{BB962C8B-B14F-4D97-AF65-F5344CB8AC3E}">
        <p14:creationId xmlns:p14="http://schemas.microsoft.com/office/powerpoint/2010/main" val="2326587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4C36-B0B0-1ED9-B07A-8457C3A4B82D}"/>
              </a:ext>
            </a:extLst>
          </p:cNvPr>
          <p:cNvSpPr>
            <a:spLocks noGrp="1"/>
          </p:cNvSpPr>
          <p:nvPr>
            <p:ph type="title"/>
          </p:nvPr>
        </p:nvSpPr>
        <p:spPr>
          <a:xfrm>
            <a:off x="791218" y="111129"/>
            <a:ext cx="9905998" cy="775839"/>
          </a:xfrm>
        </p:spPr>
        <p:txBody>
          <a:bodyPr>
            <a:normAutofit/>
          </a:bodyPr>
          <a:lstStyle/>
          <a:p>
            <a:pPr algn="ctr"/>
            <a:r>
              <a:rPr lang="fr-FR" dirty="0" smtClean="0">
                <a:highlight>
                  <a:srgbClr val="008080"/>
                </a:highlight>
              </a:rPr>
              <a:t>STRUCTURE DE PROJET DANS CLICKUP</a:t>
            </a:r>
            <a:endParaRPr lang="fr-FR" dirty="0">
              <a:highlight>
                <a:srgbClr val="008080"/>
              </a:highlight>
            </a:endParaRPr>
          </a:p>
        </p:txBody>
      </p:sp>
      <p:sp>
        <p:nvSpPr>
          <p:cNvPr id="6" name="Text Placeholder 5">
            <a:extLst>
              <a:ext uri="{FF2B5EF4-FFF2-40B4-BE49-F238E27FC236}">
                <a16:creationId xmlns:a16="http://schemas.microsoft.com/office/drawing/2014/main" id="{508674DE-3E2B-77FB-D128-086FFC3EE46A}"/>
              </a:ext>
            </a:extLst>
          </p:cNvPr>
          <p:cNvSpPr>
            <a:spLocks noGrp="1"/>
          </p:cNvSpPr>
          <p:nvPr>
            <p:ph type="body" sz="half" idx="16"/>
          </p:nvPr>
        </p:nvSpPr>
        <p:spPr>
          <a:xfrm>
            <a:off x="1417106" y="649225"/>
            <a:ext cx="9280110" cy="1078991"/>
          </a:xfrm>
        </p:spPr>
        <p:txBody>
          <a:bodyPr>
            <a:normAutofit/>
          </a:bodyPr>
          <a:lstStyle/>
          <a:p>
            <a:endParaRPr lang="fr-FR" sz="1700" dirty="0">
              <a:latin typeface="Times New Roman" panose="02020603050405020304" pitchFamily="18" charset="0"/>
            </a:endParaRPr>
          </a:p>
          <a:p>
            <a:r>
              <a:rPr lang="fr-FR" sz="2800" dirty="0" smtClean="0"/>
              <a:t>Ensuite on a les objectifs du projet :</a:t>
            </a:r>
            <a:endParaRPr lang="fr-FR" sz="25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96" y="3009684"/>
            <a:ext cx="11284530" cy="3435527"/>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4187" y="499048"/>
            <a:ext cx="1785239" cy="2349914"/>
          </a:xfrm>
          <a:prstGeom prst="rect">
            <a:avLst/>
          </a:prstGeom>
        </p:spPr>
      </p:pic>
    </p:spTree>
    <p:extLst>
      <p:ext uri="{BB962C8B-B14F-4D97-AF65-F5344CB8AC3E}">
        <p14:creationId xmlns:p14="http://schemas.microsoft.com/office/powerpoint/2010/main" val="1851832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4C36-B0B0-1ED9-B07A-8457C3A4B82D}"/>
              </a:ext>
            </a:extLst>
          </p:cNvPr>
          <p:cNvSpPr>
            <a:spLocks noGrp="1"/>
          </p:cNvSpPr>
          <p:nvPr>
            <p:ph type="title"/>
          </p:nvPr>
        </p:nvSpPr>
        <p:spPr>
          <a:xfrm>
            <a:off x="791218" y="111129"/>
            <a:ext cx="9905998" cy="775839"/>
          </a:xfrm>
        </p:spPr>
        <p:txBody>
          <a:bodyPr>
            <a:normAutofit/>
          </a:bodyPr>
          <a:lstStyle/>
          <a:p>
            <a:pPr algn="ctr"/>
            <a:r>
              <a:rPr lang="fr-FR" dirty="0" smtClean="0">
                <a:highlight>
                  <a:srgbClr val="008080"/>
                </a:highlight>
              </a:rPr>
              <a:t>STRUCTURE DE PROJET DANS CLICKUP</a:t>
            </a:r>
            <a:endParaRPr lang="fr-FR" dirty="0">
              <a:highlight>
                <a:srgbClr val="008080"/>
              </a:highlight>
            </a:endParaRPr>
          </a:p>
        </p:txBody>
      </p:sp>
      <p:sp>
        <p:nvSpPr>
          <p:cNvPr id="6" name="Text Placeholder 5">
            <a:extLst>
              <a:ext uri="{FF2B5EF4-FFF2-40B4-BE49-F238E27FC236}">
                <a16:creationId xmlns:a16="http://schemas.microsoft.com/office/drawing/2014/main" id="{508674DE-3E2B-77FB-D128-086FFC3EE46A}"/>
              </a:ext>
            </a:extLst>
          </p:cNvPr>
          <p:cNvSpPr>
            <a:spLocks noGrp="1"/>
          </p:cNvSpPr>
          <p:nvPr>
            <p:ph type="body" sz="half" idx="16"/>
          </p:nvPr>
        </p:nvSpPr>
        <p:spPr>
          <a:xfrm>
            <a:off x="1417106" y="649225"/>
            <a:ext cx="9280110" cy="1078991"/>
          </a:xfrm>
        </p:spPr>
        <p:txBody>
          <a:bodyPr>
            <a:normAutofit/>
          </a:bodyPr>
          <a:lstStyle/>
          <a:p>
            <a:endParaRPr lang="fr-FR" sz="1700" dirty="0">
              <a:latin typeface="Times New Roman" panose="02020603050405020304" pitchFamily="18" charset="0"/>
            </a:endParaRPr>
          </a:p>
          <a:p>
            <a:r>
              <a:rPr lang="fr-FR" sz="2800" dirty="0" smtClean="0"/>
              <a:t>Diagramme de </a:t>
            </a:r>
            <a:r>
              <a:rPr lang="fr-FR" sz="2800" dirty="0" err="1" smtClean="0"/>
              <a:t>gantt</a:t>
            </a:r>
            <a:r>
              <a:rPr lang="fr-FR" sz="2800" dirty="0" smtClean="0"/>
              <a:t> :</a:t>
            </a:r>
            <a:endParaRPr lang="fr-FR" sz="2500"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604" y="1838243"/>
            <a:ext cx="11506791" cy="3181514"/>
          </a:xfrm>
          <a:prstGeom prst="rect">
            <a:avLst/>
          </a:prstGeom>
        </p:spPr>
      </p:pic>
    </p:spTree>
    <p:extLst>
      <p:ext uri="{BB962C8B-B14F-4D97-AF65-F5344CB8AC3E}">
        <p14:creationId xmlns:p14="http://schemas.microsoft.com/office/powerpoint/2010/main" val="267715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4C36-B0B0-1ED9-B07A-8457C3A4B82D}"/>
              </a:ext>
            </a:extLst>
          </p:cNvPr>
          <p:cNvSpPr>
            <a:spLocks noGrp="1"/>
          </p:cNvSpPr>
          <p:nvPr>
            <p:ph type="title"/>
          </p:nvPr>
        </p:nvSpPr>
        <p:spPr>
          <a:xfrm>
            <a:off x="791218" y="111129"/>
            <a:ext cx="9905998" cy="1905000"/>
          </a:xfrm>
        </p:spPr>
        <p:txBody>
          <a:bodyPr/>
          <a:lstStyle/>
          <a:p>
            <a:pPr algn="ctr"/>
            <a:r>
              <a:rPr lang="fr-FR" dirty="0" smtClean="0">
                <a:highlight>
                  <a:srgbClr val="008080"/>
                </a:highlight>
              </a:rPr>
              <a:t>GESTION DE QUALITE DU CODE</a:t>
            </a:r>
            <a:endParaRPr lang="fr-FR" dirty="0">
              <a:highlight>
                <a:srgbClr val="008080"/>
              </a:highlight>
            </a:endParaRPr>
          </a:p>
        </p:txBody>
      </p:sp>
      <p:sp>
        <p:nvSpPr>
          <p:cNvPr id="6" name="Text Placeholder 5">
            <a:extLst>
              <a:ext uri="{FF2B5EF4-FFF2-40B4-BE49-F238E27FC236}">
                <a16:creationId xmlns:a16="http://schemas.microsoft.com/office/drawing/2014/main" id="{508674DE-3E2B-77FB-D128-086FFC3EE46A}"/>
              </a:ext>
            </a:extLst>
          </p:cNvPr>
          <p:cNvSpPr>
            <a:spLocks noGrp="1"/>
          </p:cNvSpPr>
          <p:nvPr>
            <p:ph type="body" sz="half" idx="16"/>
          </p:nvPr>
        </p:nvSpPr>
        <p:spPr>
          <a:xfrm>
            <a:off x="1417106" y="2025273"/>
            <a:ext cx="9280110" cy="2962129"/>
          </a:xfrm>
        </p:spPr>
        <p:txBody>
          <a:bodyPr>
            <a:normAutofit/>
          </a:bodyPr>
          <a:lstStyle/>
          <a:p>
            <a:endParaRPr lang="fr-FR" sz="1700" dirty="0">
              <a:latin typeface="Times New Roman" panose="02020603050405020304" pitchFamily="18" charset="0"/>
            </a:endParaRPr>
          </a:p>
          <a:p>
            <a:r>
              <a:rPr lang="fr-FR" sz="3200" dirty="0" smtClean="0"/>
              <a:t>Dans cette section, on </a:t>
            </a:r>
            <a:r>
              <a:rPr lang="fr-FR" sz="3200" dirty="0"/>
              <a:t>met en lumière les pratiques de gestion de la qualité du code, en mettant l'accent sur l'utilisation de </a:t>
            </a:r>
            <a:r>
              <a:rPr lang="fr-FR" sz="3200" dirty="0" err="1"/>
              <a:t>SonarQube</a:t>
            </a:r>
            <a:r>
              <a:rPr lang="fr-FR" sz="3200" dirty="0"/>
              <a:t> pour évaluer et améliorer la qualité du code.</a:t>
            </a:r>
            <a:endParaRPr lang="fr-FR" sz="4800" dirty="0"/>
          </a:p>
        </p:txBody>
      </p:sp>
    </p:spTree>
    <p:extLst>
      <p:ext uri="{BB962C8B-B14F-4D97-AF65-F5344CB8AC3E}">
        <p14:creationId xmlns:p14="http://schemas.microsoft.com/office/powerpoint/2010/main" val="3239108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4C36-B0B0-1ED9-B07A-8457C3A4B82D}"/>
              </a:ext>
            </a:extLst>
          </p:cNvPr>
          <p:cNvSpPr>
            <a:spLocks noGrp="1"/>
          </p:cNvSpPr>
          <p:nvPr>
            <p:ph type="title"/>
          </p:nvPr>
        </p:nvSpPr>
        <p:spPr>
          <a:xfrm>
            <a:off x="791218" y="-410079"/>
            <a:ext cx="9905998" cy="1905000"/>
          </a:xfrm>
        </p:spPr>
        <p:txBody>
          <a:bodyPr/>
          <a:lstStyle/>
          <a:p>
            <a:pPr algn="ctr"/>
            <a:r>
              <a:rPr lang="fr-FR" dirty="0" smtClean="0">
                <a:highlight>
                  <a:srgbClr val="008080"/>
                </a:highlight>
              </a:rPr>
              <a:t>Utilisation de </a:t>
            </a:r>
            <a:r>
              <a:rPr lang="fr-FR" dirty="0" err="1" smtClean="0">
                <a:highlight>
                  <a:srgbClr val="008080"/>
                </a:highlight>
              </a:rPr>
              <a:t>sonarqube</a:t>
            </a:r>
            <a:endParaRPr lang="fr-FR" dirty="0">
              <a:highlight>
                <a:srgbClr val="008080"/>
              </a:highlight>
            </a:endParaRPr>
          </a:p>
        </p:txBody>
      </p:sp>
      <p:sp>
        <p:nvSpPr>
          <p:cNvPr id="4" name="Rectangle 3"/>
          <p:cNvSpPr/>
          <p:nvPr/>
        </p:nvSpPr>
        <p:spPr>
          <a:xfrm>
            <a:off x="411480" y="1218152"/>
            <a:ext cx="11356848" cy="646331"/>
          </a:xfrm>
          <a:prstGeom prst="rect">
            <a:avLst/>
          </a:prstGeom>
        </p:spPr>
        <p:txBody>
          <a:bodyPr wrap="square">
            <a:spAutoFit/>
          </a:bodyPr>
          <a:lstStyle/>
          <a:p>
            <a:r>
              <a:rPr lang="en-US" dirty="0" err="1"/>
              <a:t>SonarQube</a:t>
            </a:r>
            <a:r>
              <a:rPr lang="en-US" dirty="0"/>
              <a:t> </a:t>
            </a:r>
            <a:r>
              <a:rPr lang="en-US" dirty="0" err="1"/>
              <a:t>est</a:t>
            </a:r>
            <a:r>
              <a:rPr lang="en-US" dirty="0"/>
              <a:t> </a:t>
            </a:r>
            <a:r>
              <a:rPr lang="en-US" dirty="0" err="1"/>
              <a:t>utilisé</a:t>
            </a:r>
            <a:r>
              <a:rPr lang="en-US" dirty="0"/>
              <a:t> </a:t>
            </a:r>
            <a:r>
              <a:rPr lang="en-US" dirty="0" err="1"/>
              <a:t>comme</a:t>
            </a:r>
            <a:r>
              <a:rPr lang="en-US" dirty="0"/>
              <a:t> </a:t>
            </a:r>
            <a:r>
              <a:rPr lang="en-US" dirty="0" err="1"/>
              <a:t>une</a:t>
            </a:r>
            <a:r>
              <a:rPr lang="en-US" dirty="0"/>
              <a:t> </a:t>
            </a:r>
            <a:r>
              <a:rPr lang="en-US" dirty="0" err="1"/>
              <a:t>plateforme</a:t>
            </a:r>
            <a:r>
              <a:rPr lang="en-US" dirty="0"/>
              <a:t> </a:t>
            </a:r>
            <a:r>
              <a:rPr lang="en-US" dirty="0" err="1"/>
              <a:t>d'analyse</a:t>
            </a:r>
            <a:r>
              <a:rPr lang="en-US" dirty="0"/>
              <a:t> </a:t>
            </a:r>
            <a:r>
              <a:rPr lang="en-US" dirty="0" err="1"/>
              <a:t>statique</a:t>
            </a:r>
            <a:r>
              <a:rPr lang="en-US" dirty="0"/>
              <a:t> du code </a:t>
            </a:r>
            <a:r>
              <a:rPr lang="en-US" dirty="0" smtClean="0"/>
              <a:t>source. Il </a:t>
            </a:r>
            <a:r>
              <a:rPr lang="en-US" dirty="0" err="1" smtClean="0"/>
              <a:t>est</a:t>
            </a:r>
            <a:r>
              <a:rPr lang="en-US" dirty="0" smtClean="0"/>
              <a:t> </a:t>
            </a:r>
            <a:r>
              <a:rPr lang="en-US" dirty="0" err="1" smtClean="0"/>
              <a:t>configuré</a:t>
            </a:r>
            <a:r>
              <a:rPr lang="en-US" dirty="0" smtClean="0"/>
              <a:t> </a:t>
            </a:r>
            <a:r>
              <a:rPr lang="en-US" dirty="0"/>
              <a:t>pour </a:t>
            </a:r>
            <a:r>
              <a:rPr lang="en-US" dirty="0" err="1"/>
              <a:t>évaluer</a:t>
            </a:r>
            <a:r>
              <a:rPr lang="en-US" dirty="0"/>
              <a:t> la </a:t>
            </a:r>
            <a:r>
              <a:rPr lang="en-US" dirty="0" err="1"/>
              <a:t>qualité</a:t>
            </a:r>
            <a:r>
              <a:rPr lang="en-US" dirty="0"/>
              <a:t> du code </a:t>
            </a:r>
            <a:r>
              <a:rPr lang="en-US" dirty="0" err="1"/>
              <a:t>en</a:t>
            </a:r>
            <a:r>
              <a:rPr lang="en-US" dirty="0"/>
              <a:t> se </a:t>
            </a:r>
            <a:r>
              <a:rPr lang="en-US" dirty="0" err="1"/>
              <a:t>basant</a:t>
            </a:r>
            <a:r>
              <a:rPr lang="en-US" dirty="0"/>
              <a:t> sur des </a:t>
            </a:r>
            <a:r>
              <a:rPr lang="en-US" dirty="0" err="1"/>
              <a:t>critères</a:t>
            </a:r>
            <a:r>
              <a:rPr lang="en-US" dirty="0"/>
              <a:t> de </a:t>
            </a:r>
            <a:r>
              <a:rPr lang="en-US" dirty="0" err="1"/>
              <a:t>maintenabilité</a:t>
            </a:r>
            <a:r>
              <a:rPr lang="en-US" dirty="0"/>
              <a:t>, de </a:t>
            </a:r>
            <a:r>
              <a:rPr lang="en-US" dirty="0" err="1"/>
              <a:t>fiabilité</a:t>
            </a:r>
            <a:r>
              <a:rPr lang="en-US" dirty="0"/>
              <a:t>, et de performance.</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32" y="1931884"/>
            <a:ext cx="10296144" cy="4304713"/>
          </a:xfrm>
          <a:prstGeom prst="rect">
            <a:avLst/>
          </a:prstGeom>
        </p:spPr>
      </p:pic>
    </p:spTree>
    <p:extLst>
      <p:ext uri="{BB962C8B-B14F-4D97-AF65-F5344CB8AC3E}">
        <p14:creationId xmlns:p14="http://schemas.microsoft.com/office/powerpoint/2010/main" val="413717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4C36-B0B0-1ED9-B07A-8457C3A4B82D}"/>
              </a:ext>
            </a:extLst>
          </p:cNvPr>
          <p:cNvSpPr>
            <a:spLocks noGrp="1"/>
          </p:cNvSpPr>
          <p:nvPr>
            <p:ph type="title"/>
          </p:nvPr>
        </p:nvSpPr>
        <p:spPr>
          <a:xfrm>
            <a:off x="791218" y="-410079"/>
            <a:ext cx="9905998" cy="1905000"/>
          </a:xfrm>
        </p:spPr>
        <p:txBody>
          <a:bodyPr/>
          <a:lstStyle/>
          <a:p>
            <a:pPr algn="ctr"/>
            <a:r>
              <a:rPr lang="fr-FR" dirty="0" smtClean="0">
                <a:highlight>
                  <a:srgbClr val="008080"/>
                </a:highlight>
              </a:rPr>
              <a:t>Utilisation de </a:t>
            </a:r>
            <a:r>
              <a:rPr lang="fr-FR" dirty="0" err="1" smtClean="0">
                <a:highlight>
                  <a:srgbClr val="008080"/>
                </a:highlight>
              </a:rPr>
              <a:t>sonarqube</a:t>
            </a:r>
            <a:endParaRPr lang="fr-FR" dirty="0">
              <a:highlight>
                <a:srgbClr val="008080"/>
              </a:highlight>
            </a:endParaRPr>
          </a:p>
        </p:txBody>
      </p:sp>
      <p:sp>
        <p:nvSpPr>
          <p:cNvPr id="4" name="Rectangle 3"/>
          <p:cNvSpPr/>
          <p:nvPr/>
        </p:nvSpPr>
        <p:spPr>
          <a:xfrm>
            <a:off x="2278641" y="1378514"/>
            <a:ext cx="6931152" cy="369332"/>
          </a:xfrm>
          <a:prstGeom prst="rect">
            <a:avLst/>
          </a:prstGeom>
        </p:spPr>
        <p:txBody>
          <a:bodyPr wrap="square">
            <a:spAutoFit/>
          </a:bodyPr>
          <a:lstStyle/>
          <a:p>
            <a:r>
              <a:rPr lang="en-US" dirty="0"/>
              <a:t>	</a:t>
            </a:r>
            <a:r>
              <a:rPr lang="en-US" dirty="0" smtClean="0"/>
              <a:t>On a </a:t>
            </a:r>
            <a:r>
              <a:rPr lang="en-US" dirty="0" err="1" smtClean="0"/>
              <a:t>ici</a:t>
            </a:r>
            <a:r>
              <a:rPr lang="en-US" dirty="0" smtClean="0"/>
              <a:t> </a:t>
            </a:r>
            <a:r>
              <a:rPr lang="en-US" dirty="0" err="1" smtClean="0"/>
              <a:t>dans</a:t>
            </a:r>
            <a:r>
              <a:rPr lang="en-US" dirty="0" smtClean="0"/>
              <a:t> le </a:t>
            </a:r>
            <a:r>
              <a:rPr lang="en-US" dirty="0" err="1" smtClean="0"/>
              <a:t>projets</a:t>
            </a:r>
            <a:r>
              <a:rPr lang="en-US" dirty="0" smtClean="0"/>
              <a:t> des bugs, </a:t>
            </a:r>
            <a:r>
              <a:rPr lang="en-US" dirty="0" err="1" smtClean="0"/>
              <a:t>voici</a:t>
            </a:r>
            <a:r>
              <a:rPr lang="en-US" dirty="0" smtClean="0"/>
              <a:t> la version </a:t>
            </a:r>
            <a:r>
              <a:rPr lang="en-US" dirty="0" err="1" smtClean="0"/>
              <a:t>avant</a:t>
            </a:r>
            <a:r>
              <a:rPr lang="en-US" dirty="0" smtClean="0"/>
              <a:t> :</a:t>
            </a:r>
            <a:endParaRPr lang="en-US"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124" y="2000772"/>
            <a:ext cx="10209559" cy="4153140"/>
          </a:xfrm>
          <a:prstGeom prst="rect">
            <a:avLst/>
          </a:prstGeom>
        </p:spPr>
      </p:pic>
    </p:spTree>
    <p:extLst>
      <p:ext uri="{BB962C8B-B14F-4D97-AF65-F5344CB8AC3E}">
        <p14:creationId xmlns:p14="http://schemas.microsoft.com/office/powerpoint/2010/main" val="2297363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4C36-B0B0-1ED9-B07A-8457C3A4B82D}"/>
              </a:ext>
            </a:extLst>
          </p:cNvPr>
          <p:cNvSpPr>
            <a:spLocks noGrp="1"/>
          </p:cNvSpPr>
          <p:nvPr>
            <p:ph type="title"/>
          </p:nvPr>
        </p:nvSpPr>
        <p:spPr>
          <a:xfrm>
            <a:off x="791218" y="-410079"/>
            <a:ext cx="9905998" cy="1905000"/>
          </a:xfrm>
        </p:spPr>
        <p:txBody>
          <a:bodyPr/>
          <a:lstStyle/>
          <a:p>
            <a:pPr algn="ctr"/>
            <a:r>
              <a:rPr lang="fr-FR" dirty="0" smtClean="0">
                <a:highlight>
                  <a:srgbClr val="008080"/>
                </a:highlight>
              </a:rPr>
              <a:t>Utilisation de </a:t>
            </a:r>
            <a:r>
              <a:rPr lang="fr-FR" dirty="0" err="1" smtClean="0">
                <a:highlight>
                  <a:srgbClr val="008080"/>
                </a:highlight>
              </a:rPr>
              <a:t>sonarqube</a:t>
            </a:r>
            <a:endParaRPr lang="fr-FR" dirty="0">
              <a:highlight>
                <a:srgbClr val="008080"/>
              </a:highlight>
            </a:endParaRPr>
          </a:p>
        </p:txBody>
      </p:sp>
      <p:sp>
        <p:nvSpPr>
          <p:cNvPr id="4" name="Rectangle 3"/>
          <p:cNvSpPr/>
          <p:nvPr/>
        </p:nvSpPr>
        <p:spPr>
          <a:xfrm>
            <a:off x="2295144" y="1218152"/>
            <a:ext cx="6931152" cy="369332"/>
          </a:xfrm>
          <a:prstGeom prst="rect">
            <a:avLst/>
          </a:prstGeom>
        </p:spPr>
        <p:txBody>
          <a:bodyPr wrap="square">
            <a:spAutoFit/>
          </a:bodyPr>
          <a:lstStyle/>
          <a:p>
            <a:r>
              <a:rPr lang="en-US" dirty="0" smtClean="0"/>
              <a:t>Le premier bug </a:t>
            </a:r>
            <a:r>
              <a:rPr lang="en-US" dirty="0" err="1" smtClean="0"/>
              <a:t>qu’on</a:t>
            </a:r>
            <a:r>
              <a:rPr lang="en-US" dirty="0" smtClean="0"/>
              <a:t> a :</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2368637"/>
            <a:ext cx="11430957" cy="3565819"/>
          </a:xfrm>
          <a:prstGeom prst="rect">
            <a:avLst/>
          </a:prstGeom>
        </p:spPr>
      </p:pic>
    </p:spTree>
    <p:extLst>
      <p:ext uri="{BB962C8B-B14F-4D97-AF65-F5344CB8AC3E}">
        <p14:creationId xmlns:p14="http://schemas.microsoft.com/office/powerpoint/2010/main" val="2880578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1EEC-C1EA-C84E-0FA7-6F8199EABFA7}"/>
              </a:ext>
            </a:extLst>
          </p:cNvPr>
          <p:cNvSpPr>
            <a:spLocks noGrp="1"/>
          </p:cNvSpPr>
          <p:nvPr>
            <p:ph type="title"/>
          </p:nvPr>
        </p:nvSpPr>
        <p:spPr>
          <a:xfrm>
            <a:off x="1141413" y="517934"/>
            <a:ext cx="9905998" cy="1478570"/>
          </a:xfrm>
        </p:spPr>
        <p:txBody>
          <a:bodyPr/>
          <a:lstStyle/>
          <a:p>
            <a:pPr algn="ctr"/>
            <a:r>
              <a:rPr lang="fr-FR" dirty="0">
                <a:highlight>
                  <a:srgbClr val="008080"/>
                </a:highlight>
              </a:rPr>
              <a:t>Plan :</a:t>
            </a:r>
          </a:p>
        </p:txBody>
      </p:sp>
      <p:sp>
        <p:nvSpPr>
          <p:cNvPr id="4" name="ZoneTexte 1">
            <a:extLst>
              <a:ext uri="{FF2B5EF4-FFF2-40B4-BE49-F238E27FC236}">
                <a16:creationId xmlns:a16="http://schemas.microsoft.com/office/drawing/2014/main" id="{F8D1534F-4C6B-1B19-89D4-5CB7F87F37F2}"/>
              </a:ext>
            </a:extLst>
          </p:cNvPr>
          <p:cNvSpPr txBox="1"/>
          <p:nvPr/>
        </p:nvSpPr>
        <p:spPr>
          <a:xfrm>
            <a:off x="2733471" y="2097088"/>
            <a:ext cx="5476674" cy="3554819"/>
          </a:xfrm>
          <a:prstGeom prst="rect">
            <a:avLst/>
          </a:prstGeom>
          <a:noFill/>
        </p:spPr>
        <p:txBody>
          <a:bodyPr wrap="square" rtlCol="0">
            <a:spAutoFit/>
          </a:bodyPr>
          <a:lstStyle/>
          <a:p>
            <a:pPr marL="342900" indent="-342900" algn="just">
              <a:buFont typeface="Wingdings" panose="05000000000000000000" pitchFamily="2" charset="2"/>
              <a:buChar char="§"/>
            </a:pPr>
            <a:r>
              <a:rPr lang="fr-FR" sz="2500" b="1" dirty="0" smtClean="0">
                <a:solidFill>
                  <a:schemeClr val="bg1"/>
                </a:solidFill>
                <a:latin typeface="Söhne"/>
              </a:rPr>
              <a:t>Introduction</a:t>
            </a:r>
            <a:endParaRPr lang="fr-FR" sz="2500" b="1" dirty="0">
              <a:solidFill>
                <a:schemeClr val="bg1"/>
              </a:solidFill>
              <a:latin typeface="Söhne"/>
            </a:endParaRPr>
          </a:p>
          <a:p>
            <a:pPr marL="342900" indent="-342900" algn="just">
              <a:buFont typeface="Wingdings" panose="05000000000000000000" pitchFamily="2" charset="2"/>
              <a:buChar char="§"/>
            </a:pPr>
            <a:endParaRPr lang="fr-FR" sz="2500" b="1" i="0" dirty="0" smtClean="0">
              <a:solidFill>
                <a:schemeClr val="bg1"/>
              </a:solidFill>
              <a:effectLst/>
              <a:latin typeface="Söhne"/>
            </a:endParaRPr>
          </a:p>
          <a:p>
            <a:pPr marL="342900" indent="-342900" algn="just">
              <a:buFont typeface="Wingdings" panose="05000000000000000000" pitchFamily="2" charset="2"/>
              <a:buChar char="§"/>
            </a:pPr>
            <a:r>
              <a:rPr lang="fr-FR" sz="2500" b="1" i="0" dirty="0" smtClean="0">
                <a:solidFill>
                  <a:schemeClr val="bg1"/>
                </a:solidFill>
                <a:effectLst/>
                <a:latin typeface="Söhne"/>
              </a:rPr>
              <a:t>Élaboration </a:t>
            </a:r>
            <a:r>
              <a:rPr lang="fr-FR" sz="2500" b="1" i="0" dirty="0">
                <a:solidFill>
                  <a:schemeClr val="bg1"/>
                </a:solidFill>
                <a:effectLst/>
                <a:latin typeface="Söhne"/>
              </a:rPr>
              <a:t>du PAQL </a:t>
            </a:r>
          </a:p>
          <a:p>
            <a:pPr algn="just"/>
            <a:endParaRPr lang="fr-FR" sz="2500" b="1" i="0" dirty="0">
              <a:solidFill>
                <a:schemeClr val="bg1"/>
              </a:solidFill>
              <a:effectLst/>
              <a:latin typeface="Söhne"/>
            </a:endParaRPr>
          </a:p>
          <a:p>
            <a:pPr marL="342900" indent="-342900" algn="just">
              <a:buFont typeface="Wingdings" panose="05000000000000000000" pitchFamily="2" charset="2"/>
              <a:buChar char="§"/>
            </a:pPr>
            <a:r>
              <a:rPr lang="fr-FR" sz="2500" b="1" i="0" dirty="0">
                <a:solidFill>
                  <a:schemeClr val="bg1"/>
                </a:solidFill>
                <a:effectLst/>
                <a:latin typeface="Söhne"/>
              </a:rPr>
              <a:t>Utilisation de </a:t>
            </a:r>
            <a:r>
              <a:rPr lang="fr-FR" sz="2500" b="1" i="0" dirty="0" err="1">
                <a:solidFill>
                  <a:schemeClr val="bg1"/>
                </a:solidFill>
                <a:effectLst/>
                <a:latin typeface="Söhne"/>
              </a:rPr>
              <a:t>ClickUp</a:t>
            </a:r>
            <a:endParaRPr lang="fr-FR" sz="2500" b="1" i="0" dirty="0">
              <a:solidFill>
                <a:schemeClr val="bg1"/>
              </a:solidFill>
              <a:effectLst/>
              <a:latin typeface="Söhne"/>
            </a:endParaRPr>
          </a:p>
          <a:p>
            <a:pPr marL="342900" indent="-342900" algn="just">
              <a:buFont typeface="Wingdings" panose="05000000000000000000" pitchFamily="2" charset="2"/>
              <a:buChar char="§"/>
            </a:pPr>
            <a:endParaRPr lang="fr-FR" sz="2500" b="1" i="0" dirty="0">
              <a:solidFill>
                <a:schemeClr val="bg1"/>
              </a:solidFill>
              <a:effectLst/>
              <a:latin typeface="Söhne"/>
            </a:endParaRPr>
          </a:p>
          <a:p>
            <a:pPr marL="342900" indent="-342900" algn="just">
              <a:buFont typeface="Wingdings" panose="05000000000000000000" pitchFamily="2" charset="2"/>
              <a:buChar char="§"/>
            </a:pPr>
            <a:r>
              <a:rPr lang="fr-FR" sz="2500" b="1" i="0" dirty="0">
                <a:solidFill>
                  <a:schemeClr val="bg1"/>
                </a:solidFill>
                <a:effectLst/>
                <a:latin typeface="Söhne"/>
              </a:rPr>
              <a:t>Évaluation avec </a:t>
            </a:r>
            <a:r>
              <a:rPr lang="fr-FR" sz="2500" b="1" i="0" dirty="0" err="1">
                <a:solidFill>
                  <a:schemeClr val="bg1"/>
                </a:solidFill>
                <a:effectLst/>
                <a:latin typeface="Söhne"/>
              </a:rPr>
              <a:t>SonarQube</a:t>
            </a:r>
            <a:endParaRPr lang="fr-FR" sz="2500" b="1" i="0" dirty="0">
              <a:solidFill>
                <a:schemeClr val="bg1"/>
              </a:solidFill>
              <a:effectLst/>
              <a:latin typeface="Söhne"/>
            </a:endParaRPr>
          </a:p>
          <a:p>
            <a:pPr algn="just"/>
            <a:r>
              <a:rPr lang="fr-FR" sz="2500" b="1" i="0" dirty="0" smtClean="0">
                <a:solidFill>
                  <a:schemeClr val="bg1"/>
                </a:solidFill>
                <a:effectLst/>
                <a:latin typeface="Söhne"/>
              </a:rPr>
              <a:t>  </a:t>
            </a:r>
            <a:endParaRPr lang="fr-FR" sz="2500" b="1" dirty="0">
              <a:solidFill>
                <a:schemeClr val="bg1"/>
              </a:solidFill>
              <a:latin typeface="Söhne"/>
            </a:endParaRPr>
          </a:p>
          <a:p>
            <a:pPr marL="342900" indent="-342900" algn="just">
              <a:buFont typeface="Wingdings" panose="05000000000000000000" pitchFamily="2" charset="2"/>
              <a:buChar char="§"/>
            </a:pPr>
            <a:r>
              <a:rPr lang="fr-FR" sz="2500" b="1" i="0" dirty="0">
                <a:solidFill>
                  <a:schemeClr val="bg1"/>
                </a:solidFill>
                <a:effectLst/>
                <a:latin typeface="Söhne"/>
              </a:rPr>
              <a:t>Conclusion</a:t>
            </a:r>
            <a:endParaRPr lang="fr-FR" sz="2500" b="1" dirty="0">
              <a:solidFill>
                <a:schemeClr val="bg1"/>
              </a:solidFill>
            </a:endParaRPr>
          </a:p>
        </p:txBody>
      </p:sp>
    </p:spTree>
    <p:extLst>
      <p:ext uri="{BB962C8B-B14F-4D97-AF65-F5344CB8AC3E}">
        <p14:creationId xmlns:p14="http://schemas.microsoft.com/office/powerpoint/2010/main" val="2927534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4C36-B0B0-1ED9-B07A-8457C3A4B82D}"/>
              </a:ext>
            </a:extLst>
          </p:cNvPr>
          <p:cNvSpPr>
            <a:spLocks noGrp="1"/>
          </p:cNvSpPr>
          <p:nvPr>
            <p:ph type="title"/>
          </p:nvPr>
        </p:nvSpPr>
        <p:spPr>
          <a:xfrm>
            <a:off x="791218" y="-410079"/>
            <a:ext cx="9905998" cy="1905000"/>
          </a:xfrm>
        </p:spPr>
        <p:txBody>
          <a:bodyPr/>
          <a:lstStyle/>
          <a:p>
            <a:pPr algn="ctr"/>
            <a:r>
              <a:rPr lang="fr-FR" dirty="0" smtClean="0">
                <a:highlight>
                  <a:srgbClr val="008080"/>
                </a:highlight>
              </a:rPr>
              <a:t>Utilisation de </a:t>
            </a:r>
            <a:r>
              <a:rPr lang="fr-FR" dirty="0" err="1" smtClean="0">
                <a:highlight>
                  <a:srgbClr val="008080"/>
                </a:highlight>
              </a:rPr>
              <a:t>sonarqube</a:t>
            </a:r>
            <a:endParaRPr lang="fr-FR" dirty="0">
              <a:highlight>
                <a:srgbClr val="008080"/>
              </a:highlight>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 y="1880038"/>
            <a:ext cx="9912096" cy="4050031"/>
          </a:xfrm>
          <a:prstGeom prst="rect">
            <a:avLst/>
          </a:prstGeom>
        </p:spPr>
      </p:pic>
    </p:spTree>
    <p:extLst>
      <p:ext uri="{BB962C8B-B14F-4D97-AF65-F5344CB8AC3E}">
        <p14:creationId xmlns:p14="http://schemas.microsoft.com/office/powerpoint/2010/main" val="1541726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4C36-B0B0-1ED9-B07A-8457C3A4B82D}"/>
              </a:ext>
            </a:extLst>
          </p:cNvPr>
          <p:cNvSpPr>
            <a:spLocks noGrp="1"/>
          </p:cNvSpPr>
          <p:nvPr>
            <p:ph type="title"/>
          </p:nvPr>
        </p:nvSpPr>
        <p:spPr>
          <a:xfrm>
            <a:off x="791218" y="-410079"/>
            <a:ext cx="9905998" cy="1905000"/>
          </a:xfrm>
        </p:spPr>
        <p:txBody>
          <a:bodyPr/>
          <a:lstStyle/>
          <a:p>
            <a:pPr algn="ctr"/>
            <a:r>
              <a:rPr lang="fr-FR" dirty="0" smtClean="0">
                <a:highlight>
                  <a:srgbClr val="008080"/>
                </a:highlight>
              </a:rPr>
              <a:t>Utilisation de </a:t>
            </a:r>
            <a:r>
              <a:rPr lang="fr-FR" dirty="0" err="1" smtClean="0">
                <a:highlight>
                  <a:srgbClr val="008080"/>
                </a:highlight>
              </a:rPr>
              <a:t>sonarqube</a:t>
            </a:r>
            <a:endParaRPr lang="fr-FR" dirty="0">
              <a:highlight>
                <a:srgbClr val="008080"/>
              </a:highlight>
            </a:endParaRPr>
          </a:p>
        </p:txBody>
      </p:sp>
      <p:sp>
        <p:nvSpPr>
          <p:cNvPr id="4" name="Rectangle 3"/>
          <p:cNvSpPr/>
          <p:nvPr/>
        </p:nvSpPr>
        <p:spPr>
          <a:xfrm>
            <a:off x="2295144" y="1218152"/>
            <a:ext cx="6931152" cy="369332"/>
          </a:xfrm>
          <a:prstGeom prst="rect">
            <a:avLst/>
          </a:prstGeom>
        </p:spPr>
        <p:txBody>
          <a:bodyPr wrap="square">
            <a:spAutoFit/>
          </a:bodyPr>
          <a:lstStyle/>
          <a:p>
            <a:r>
              <a:rPr lang="en-US" dirty="0" smtClean="0"/>
              <a:t>Et </a:t>
            </a:r>
            <a:r>
              <a:rPr lang="en-US" dirty="0" err="1" smtClean="0"/>
              <a:t>voici</a:t>
            </a:r>
            <a:r>
              <a:rPr lang="en-US" dirty="0" smtClean="0"/>
              <a:t> </a:t>
            </a:r>
            <a:r>
              <a:rPr lang="en-US" dirty="0" err="1" smtClean="0"/>
              <a:t>apres</a:t>
            </a:r>
            <a:r>
              <a:rPr lang="en-US" dirty="0" smtClean="0"/>
              <a:t> :</a:t>
            </a:r>
            <a:endParaRPr lang="en-US"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952" y="1809954"/>
            <a:ext cx="7671536" cy="4196201"/>
          </a:xfrm>
          <a:prstGeom prst="rect">
            <a:avLst/>
          </a:prstGeom>
        </p:spPr>
      </p:pic>
    </p:spTree>
    <p:extLst>
      <p:ext uri="{BB962C8B-B14F-4D97-AF65-F5344CB8AC3E}">
        <p14:creationId xmlns:p14="http://schemas.microsoft.com/office/powerpoint/2010/main" val="3407223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4C36-B0B0-1ED9-B07A-8457C3A4B82D}"/>
              </a:ext>
            </a:extLst>
          </p:cNvPr>
          <p:cNvSpPr>
            <a:spLocks noGrp="1"/>
          </p:cNvSpPr>
          <p:nvPr>
            <p:ph type="title"/>
          </p:nvPr>
        </p:nvSpPr>
        <p:spPr>
          <a:xfrm>
            <a:off x="791218" y="-410079"/>
            <a:ext cx="9905998" cy="1905000"/>
          </a:xfrm>
        </p:spPr>
        <p:txBody>
          <a:bodyPr/>
          <a:lstStyle/>
          <a:p>
            <a:pPr algn="ctr"/>
            <a:r>
              <a:rPr lang="fr-FR" dirty="0" smtClean="0">
                <a:highlight>
                  <a:srgbClr val="008080"/>
                </a:highlight>
              </a:rPr>
              <a:t>Utilisation de </a:t>
            </a:r>
            <a:r>
              <a:rPr lang="fr-FR" dirty="0" err="1" smtClean="0">
                <a:highlight>
                  <a:srgbClr val="008080"/>
                </a:highlight>
              </a:rPr>
              <a:t>sonarqube</a:t>
            </a:r>
            <a:endParaRPr lang="fr-FR" dirty="0">
              <a:highlight>
                <a:srgbClr val="008080"/>
              </a:highlight>
            </a:endParaRPr>
          </a:p>
        </p:txBody>
      </p:sp>
      <p:sp>
        <p:nvSpPr>
          <p:cNvPr id="4" name="Rectangle 3"/>
          <p:cNvSpPr/>
          <p:nvPr/>
        </p:nvSpPr>
        <p:spPr>
          <a:xfrm>
            <a:off x="2295144" y="1218152"/>
            <a:ext cx="6931152" cy="369332"/>
          </a:xfrm>
          <a:prstGeom prst="rect">
            <a:avLst/>
          </a:prstGeom>
        </p:spPr>
        <p:txBody>
          <a:bodyPr wrap="square">
            <a:spAutoFit/>
          </a:bodyPr>
          <a:lstStyle/>
          <a:p>
            <a:r>
              <a:rPr lang="en-US" dirty="0" smtClean="0"/>
              <a:t>La </a:t>
            </a:r>
            <a:r>
              <a:rPr lang="en-US" dirty="0" err="1" smtClean="0"/>
              <a:t>vulnerabilite</a:t>
            </a:r>
            <a:r>
              <a:rPr lang="en-US" dirty="0" smtClean="0"/>
              <a:t> :</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04" y="2547546"/>
            <a:ext cx="10799064" cy="3359540"/>
          </a:xfrm>
          <a:prstGeom prst="rect">
            <a:avLst/>
          </a:prstGeom>
        </p:spPr>
      </p:pic>
    </p:spTree>
    <p:extLst>
      <p:ext uri="{BB962C8B-B14F-4D97-AF65-F5344CB8AC3E}">
        <p14:creationId xmlns:p14="http://schemas.microsoft.com/office/powerpoint/2010/main" val="2603252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3539-9881-E257-C40F-CA6AFDA51B38}"/>
              </a:ext>
            </a:extLst>
          </p:cNvPr>
          <p:cNvSpPr>
            <a:spLocks noGrp="1"/>
          </p:cNvSpPr>
          <p:nvPr>
            <p:ph type="title"/>
          </p:nvPr>
        </p:nvSpPr>
        <p:spPr/>
        <p:txBody>
          <a:bodyPr/>
          <a:lstStyle/>
          <a:p>
            <a:r>
              <a:rPr lang="fr-FR" b="1" dirty="0"/>
              <a:t>                          </a:t>
            </a:r>
            <a:r>
              <a:rPr lang="fr-FR" b="1" dirty="0" smtClean="0">
                <a:highlight>
                  <a:srgbClr val="008080"/>
                </a:highlight>
              </a:rPr>
              <a:t>conclusion </a:t>
            </a:r>
            <a:r>
              <a:rPr lang="fr-FR" b="1" dirty="0">
                <a:highlight>
                  <a:srgbClr val="008080"/>
                </a:highlight>
              </a:rPr>
              <a:t>:</a:t>
            </a:r>
          </a:p>
        </p:txBody>
      </p:sp>
      <p:sp>
        <p:nvSpPr>
          <p:cNvPr id="6" name="Content Placeholder 5">
            <a:extLst>
              <a:ext uri="{FF2B5EF4-FFF2-40B4-BE49-F238E27FC236}">
                <a16:creationId xmlns:a16="http://schemas.microsoft.com/office/drawing/2014/main" id="{5A76DC29-BA86-8279-C2D4-C512D7E9B108}"/>
              </a:ext>
            </a:extLst>
          </p:cNvPr>
          <p:cNvSpPr>
            <a:spLocks noGrp="1"/>
          </p:cNvSpPr>
          <p:nvPr>
            <p:ph sz="quarter" idx="4"/>
          </p:nvPr>
        </p:nvSpPr>
        <p:spPr>
          <a:xfrm>
            <a:off x="1005840" y="2671061"/>
            <a:ext cx="10405872" cy="2717801"/>
          </a:xfrm>
        </p:spPr>
        <p:txBody>
          <a:bodyPr>
            <a:normAutofit fontScale="92500" lnSpcReduction="10000"/>
          </a:bodyPr>
          <a:lstStyle/>
          <a:p>
            <a:r>
              <a:rPr lang="fr-FR" dirty="0">
                <a:latin typeface="Söhne"/>
              </a:rPr>
              <a:t>En conclusion</a:t>
            </a:r>
            <a:r>
              <a:rPr lang="fr-FR" dirty="0" smtClean="0">
                <a:latin typeface="Söhne"/>
              </a:rPr>
              <a:t>, dans le travail de </a:t>
            </a:r>
            <a:r>
              <a:rPr lang="fr-FR" dirty="0">
                <a:latin typeface="Söhne"/>
              </a:rPr>
              <a:t>ce </a:t>
            </a:r>
            <a:r>
              <a:rPr lang="fr-FR" dirty="0" smtClean="0">
                <a:latin typeface="Söhne"/>
              </a:rPr>
              <a:t>PAQL, on a vise </a:t>
            </a:r>
            <a:r>
              <a:rPr lang="fr-FR" dirty="0">
                <a:latin typeface="Söhne"/>
              </a:rPr>
              <a:t>à assurer la qualité du processus de développement et du produit final. L'utilisation d'outils tels que </a:t>
            </a:r>
            <a:r>
              <a:rPr lang="fr-FR" dirty="0" err="1">
                <a:latin typeface="Söhne"/>
              </a:rPr>
              <a:t>ClickUp</a:t>
            </a:r>
            <a:r>
              <a:rPr lang="fr-FR" dirty="0">
                <a:latin typeface="Söhne"/>
              </a:rPr>
              <a:t> et </a:t>
            </a:r>
            <a:r>
              <a:rPr lang="fr-FR" dirty="0" err="1">
                <a:latin typeface="Söhne"/>
              </a:rPr>
              <a:t>SonarQube</a:t>
            </a:r>
            <a:r>
              <a:rPr lang="fr-FR" dirty="0">
                <a:latin typeface="Söhne"/>
              </a:rPr>
              <a:t> contribue à une gestion efficace du projet et à l'amélioration continue du code. L'équipe est préparée à répondre aux défis potentiels grâce à une gestion proactive des risques. Ce plan sera périodiquement révisé pour s'adapter aux besoins changeants du projet et garantir la qualité tout au long du cycle de vie du logiciel.</a:t>
            </a:r>
            <a:endParaRPr lang="fr-FR" dirty="0"/>
          </a:p>
        </p:txBody>
      </p:sp>
    </p:spTree>
    <p:extLst>
      <p:ext uri="{BB962C8B-B14F-4D97-AF65-F5344CB8AC3E}">
        <p14:creationId xmlns:p14="http://schemas.microsoft.com/office/powerpoint/2010/main" val="3343744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3539-9881-E257-C40F-CA6AFDA51B38}"/>
              </a:ext>
            </a:extLst>
          </p:cNvPr>
          <p:cNvSpPr>
            <a:spLocks noGrp="1"/>
          </p:cNvSpPr>
          <p:nvPr>
            <p:ph type="title"/>
          </p:nvPr>
        </p:nvSpPr>
        <p:spPr/>
        <p:txBody>
          <a:bodyPr/>
          <a:lstStyle/>
          <a:p>
            <a:r>
              <a:rPr lang="fr-FR" b="1" dirty="0"/>
              <a:t>                          </a:t>
            </a:r>
            <a:r>
              <a:rPr lang="fr-FR" b="1" dirty="0">
                <a:highlight>
                  <a:srgbClr val="008080"/>
                </a:highlight>
              </a:rPr>
              <a:t>Introduction :</a:t>
            </a:r>
          </a:p>
        </p:txBody>
      </p:sp>
      <p:sp>
        <p:nvSpPr>
          <p:cNvPr id="5" name="Text Placeholder 4">
            <a:extLst>
              <a:ext uri="{FF2B5EF4-FFF2-40B4-BE49-F238E27FC236}">
                <a16:creationId xmlns:a16="http://schemas.microsoft.com/office/drawing/2014/main" id="{27C1F646-5C03-5CEC-11AA-39AD310F509B}"/>
              </a:ext>
            </a:extLst>
          </p:cNvPr>
          <p:cNvSpPr>
            <a:spLocks noGrp="1"/>
          </p:cNvSpPr>
          <p:nvPr>
            <p:ph type="body" sz="quarter" idx="3"/>
          </p:nvPr>
        </p:nvSpPr>
        <p:spPr>
          <a:xfrm>
            <a:off x="3209544" y="2097087"/>
            <a:ext cx="7982712" cy="621254"/>
          </a:xfrm>
        </p:spPr>
        <p:txBody>
          <a:bodyPr>
            <a:normAutofit/>
          </a:bodyPr>
          <a:lstStyle/>
          <a:p>
            <a:r>
              <a:rPr lang="fr-FR" b="1" dirty="0">
                <a:solidFill>
                  <a:schemeClr val="bg1"/>
                </a:solidFill>
              </a:rPr>
              <a:t>Présentation de notre application </a:t>
            </a:r>
          </a:p>
        </p:txBody>
      </p:sp>
      <p:sp>
        <p:nvSpPr>
          <p:cNvPr id="6" name="Content Placeholder 5">
            <a:extLst>
              <a:ext uri="{FF2B5EF4-FFF2-40B4-BE49-F238E27FC236}">
                <a16:creationId xmlns:a16="http://schemas.microsoft.com/office/drawing/2014/main" id="{5A76DC29-BA86-8279-C2D4-C512D7E9B108}"/>
              </a:ext>
            </a:extLst>
          </p:cNvPr>
          <p:cNvSpPr>
            <a:spLocks noGrp="1"/>
          </p:cNvSpPr>
          <p:nvPr>
            <p:ph sz="quarter" idx="4"/>
          </p:nvPr>
        </p:nvSpPr>
        <p:spPr>
          <a:xfrm>
            <a:off x="1005840" y="3128261"/>
            <a:ext cx="10405872" cy="2717801"/>
          </a:xfrm>
        </p:spPr>
        <p:txBody>
          <a:bodyPr>
            <a:normAutofit lnSpcReduction="10000"/>
          </a:bodyPr>
          <a:lstStyle/>
          <a:p>
            <a:r>
              <a:rPr lang="fr-FR" b="0" i="0" dirty="0">
                <a:effectLst/>
                <a:latin typeface="Söhne"/>
              </a:rPr>
              <a:t>L'objectif fondamental de notre application Système Expert est de fournir une plateforme centralisée pour résoudre efficacement les problèmes techniques rencontrés par nos clients. Les principales fonctionnalités visent à simplifier et accélérer le processus de résolution des problèmes, en favorisant la collaboration et le partage de connaissances. Les points clés comprennent :</a:t>
            </a:r>
            <a:endParaRPr lang="fr-FR" dirty="0"/>
          </a:p>
        </p:txBody>
      </p:sp>
    </p:spTree>
    <p:extLst>
      <p:ext uri="{BB962C8B-B14F-4D97-AF65-F5344CB8AC3E}">
        <p14:creationId xmlns:p14="http://schemas.microsoft.com/office/powerpoint/2010/main" val="3809827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3539-9881-E257-C40F-CA6AFDA51B38}"/>
              </a:ext>
            </a:extLst>
          </p:cNvPr>
          <p:cNvSpPr>
            <a:spLocks noGrp="1"/>
          </p:cNvSpPr>
          <p:nvPr>
            <p:ph type="title"/>
          </p:nvPr>
        </p:nvSpPr>
        <p:spPr>
          <a:xfrm>
            <a:off x="1027105" y="704834"/>
            <a:ext cx="9906000" cy="1477961"/>
          </a:xfrm>
        </p:spPr>
        <p:txBody>
          <a:bodyPr/>
          <a:lstStyle/>
          <a:p>
            <a:r>
              <a:rPr lang="fr-FR" b="1" dirty="0"/>
              <a:t>                          </a:t>
            </a:r>
            <a:r>
              <a:rPr lang="fr-FR" b="1" dirty="0">
                <a:highlight>
                  <a:srgbClr val="008080"/>
                </a:highlight>
              </a:rPr>
              <a:t>Introduction :</a:t>
            </a:r>
          </a:p>
        </p:txBody>
      </p:sp>
      <p:sp>
        <p:nvSpPr>
          <p:cNvPr id="3" name="Text Placeholder 2">
            <a:extLst>
              <a:ext uri="{FF2B5EF4-FFF2-40B4-BE49-F238E27FC236}">
                <a16:creationId xmlns:a16="http://schemas.microsoft.com/office/drawing/2014/main" id="{92EFFC95-2334-9010-4C43-5DD2AC4CF834}"/>
              </a:ext>
            </a:extLst>
          </p:cNvPr>
          <p:cNvSpPr>
            <a:spLocks noGrp="1"/>
          </p:cNvSpPr>
          <p:nvPr>
            <p:ph type="body" idx="1"/>
          </p:nvPr>
        </p:nvSpPr>
        <p:spPr>
          <a:xfrm>
            <a:off x="3852609" y="2057102"/>
            <a:ext cx="4649783" cy="570993"/>
          </a:xfrm>
        </p:spPr>
        <p:txBody>
          <a:bodyPr>
            <a:normAutofit/>
          </a:bodyPr>
          <a:lstStyle/>
          <a:p>
            <a:r>
              <a:rPr lang="fr-FR" b="1" dirty="0">
                <a:solidFill>
                  <a:schemeClr val="bg1"/>
                </a:solidFill>
              </a:rPr>
              <a:t>Présentation du projet  AQL</a:t>
            </a:r>
          </a:p>
        </p:txBody>
      </p:sp>
      <p:sp>
        <p:nvSpPr>
          <p:cNvPr id="4" name="Content Placeholder 3">
            <a:extLst>
              <a:ext uri="{FF2B5EF4-FFF2-40B4-BE49-F238E27FC236}">
                <a16:creationId xmlns:a16="http://schemas.microsoft.com/office/drawing/2014/main" id="{4463ACCC-0D4E-B6EC-9936-DF2D2D376C65}"/>
              </a:ext>
            </a:extLst>
          </p:cNvPr>
          <p:cNvSpPr>
            <a:spLocks noGrp="1"/>
          </p:cNvSpPr>
          <p:nvPr>
            <p:ph sz="half" idx="2"/>
          </p:nvPr>
        </p:nvSpPr>
        <p:spPr>
          <a:xfrm>
            <a:off x="1027105" y="3073396"/>
            <a:ext cx="10119431" cy="2717801"/>
          </a:xfrm>
        </p:spPr>
        <p:txBody>
          <a:bodyPr>
            <a:normAutofit/>
          </a:bodyPr>
          <a:lstStyle/>
          <a:p>
            <a:r>
              <a:rPr lang="fr-FR" b="0" i="0" dirty="0">
                <a:effectLst/>
                <a:latin typeface="Söhne"/>
              </a:rPr>
              <a:t>L'objectif principal de notre projet d'Assurance Qualité Logicielle est d'établir un cadre robuste et structuré pour garantir la qualité et la fiabilité de notre </a:t>
            </a:r>
            <a:r>
              <a:rPr lang="fr-FR" b="0" i="0" dirty="0" smtClean="0">
                <a:effectLst/>
                <a:latin typeface="Söhne"/>
              </a:rPr>
              <a:t>application). </a:t>
            </a:r>
            <a:r>
              <a:rPr lang="fr-FR" b="0" i="0" dirty="0">
                <a:effectLst/>
                <a:latin typeface="Söhne"/>
              </a:rPr>
              <a:t>Ce processus vise à assurer une expérience utilisateur optimale tout en minimisant les risques liés aux défauts logiciels.</a:t>
            </a:r>
            <a:endParaRPr lang="fr-FR" dirty="0"/>
          </a:p>
        </p:txBody>
      </p:sp>
    </p:spTree>
    <p:extLst>
      <p:ext uri="{BB962C8B-B14F-4D97-AF65-F5344CB8AC3E}">
        <p14:creationId xmlns:p14="http://schemas.microsoft.com/office/powerpoint/2010/main" val="177973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11B2-0C62-9A8F-95EB-7F09D02CDD60}"/>
              </a:ext>
            </a:extLst>
          </p:cNvPr>
          <p:cNvSpPr>
            <a:spLocks noGrp="1"/>
          </p:cNvSpPr>
          <p:nvPr>
            <p:ph type="title"/>
          </p:nvPr>
        </p:nvSpPr>
        <p:spPr>
          <a:xfrm>
            <a:off x="1143001" y="122407"/>
            <a:ext cx="9905998" cy="1478570"/>
          </a:xfrm>
        </p:spPr>
        <p:txBody>
          <a:bodyPr/>
          <a:lstStyle/>
          <a:p>
            <a:pPr algn="ctr"/>
            <a:r>
              <a:rPr lang="fr-FR" dirty="0">
                <a:highlight>
                  <a:srgbClr val="008080"/>
                </a:highlight>
              </a:rPr>
              <a:t>FAST Diagram</a:t>
            </a:r>
          </a:p>
        </p:txBody>
      </p:sp>
      <p:pic>
        <p:nvPicPr>
          <p:cNvPr id="5" name="Content Placeholder 4">
            <a:extLst>
              <a:ext uri="{FF2B5EF4-FFF2-40B4-BE49-F238E27FC236}">
                <a16:creationId xmlns:a16="http://schemas.microsoft.com/office/drawing/2014/main" id="{694C1208-9682-ED51-3060-D397211765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7012" y="1600977"/>
            <a:ext cx="7203359" cy="4874781"/>
          </a:xfrm>
        </p:spPr>
      </p:pic>
    </p:spTree>
    <p:extLst>
      <p:ext uri="{BB962C8B-B14F-4D97-AF65-F5344CB8AC3E}">
        <p14:creationId xmlns:p14="http://schemas.microsoft.com/office/powerpoint/2010/main" val="421752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4C36-B0B0-1ED9-B07A-8457C3A4B82D}"/>
              </a:ext>
            </a:extLst>
          </p:cNvPr>
          <p:cNvSpPr>
            <a:spLocks noGrp="1"/>
          </p:cNvSpPr>
          <p:nvPr>
            <p:ph type="title"/>
          </p:nvPr>
        </p:nvSpPr>
        <p:spPr>
          <a:xfrm>
            <a:off x="791218" y="111129"/>
            <a:ext cx="9905998" cy="1905000"/>
          </a:xfrm>
        </p:spPr>
        <p:txBody>
          <a:bodyPr/>
          <a:lstStyle/>
          <a:p>
            <a:pPr algn="ctr"/>
            <a:r>
              <a:rPr lang="fr-FR" dirty="0" smtClean="0">
                <a:highlight>
                  <a:srgbClr val="008080"/>
                </a:highlight>
              </a:rPr>
              <a:t>PAQL  </a:t>
            </a:r>
            <a:r>
              <a:rPr lang="fr-FR" dirty="0">
                <a:highlight>
                  <a:srgbClr val="008080"/>
                </a:highlight>
              </a:rPr>
              <a:t>: </a:t>
            </a:r>
            <a:r>
              <a:rPr lang="fr-FR" dirty="0" smtClean="0">
                <a:highlight>
                  <a:srgbClr val="008080"/>
                </a:highlight>
              </a:rPr>
              <a:t>But</a:t>
            </a:r>
            <a:endParaRPr lang="fr-FR" dirty="0">
              <a:highlight>
                <a:srgbClr val="008080"/>
              </a:highlight>
            </a:endParaRPr>
          </a:p>
        </p:txBody>
      </p:sp>
      <p:sp>
        <p:nvSpPr>
          <p:cNvPr id="3" name="Text Placeholder 2">
            <a:extLst>
              <a:ext uri="{FF2B5EF4-FFF2-40B4-BE49-F238E27FC236}">
                <a16:creationId xmlns:a16="http://schemas.microsoft.com/office/drawing/2014/main" id="{1F8C424B-9FCD-0ED9-87D6-5762A7DEA034}"/>
              </a:ext>
            </a:extLst>
          </p:cNvPr>
          <p:cNvSpPr>
            <a:spLocks noGrp="1"/>
          </p:cNvSpPr>
          <p:nvPr>
            <p:ph type="body" idx="1"/>
          </p:nvPr>
        </p:nvSpPr>
        <p:spPr>
          <a:xfrm>
            <a:off x="4273454" y="1543331"/>
            <a:ext cx="3196899" cy="685800"/>
          </a:xfrm>
        </p:spPr>
        <p:txBody>
          <a:bodyPr/>
          <a:lstStyle/>
          <a:p>
            <a:pPr algn="ctr"/>
            <a:r>
              <a:rPr lang="fr-FR" b="1" dirty="0" err="1">
                <a:solidFill>
                  <a:schemeClr val="bg1"/>
                </a:solidFill>
              </a:rPr>
              <a:t>BuT</a:t>
            </a:r>
            <a:endParaRPr lang="fr-FR" b="1" dirty="0">
              <a:solidFill>
                <a:schemeClr val="bg1"/>
              </a:solidFill>
            </a:endParaRPr>
          </a:p>
        </p:txBody>
      </p:sp>
      <p:sp>
        <p:nvSpPr>
          <p:cNvPr id="4" name="Text Placeholder 3">
            <a:extLst>
              <a:ext uri="{FF2B5EF4-FFF2-40B4-BE49-F238E27FC236}">
                <a16:creationId xmlns:a16="http://schemas.microsoft.com/office/drawing/2014/main" id="{F4183BB9-9425-3113-E303-6F4D4ACD4032}"/>
              </a:ext>
            </a:extLst>
          </p:cNvPr>
          <p:cNvSpPr>
            <a:spLocks noGrp="1"/>
          </p:cNvSpPr>
          <p:nvPr>
            <p:ph type="body" sz="half" idx="15"/>
          </p:nvPr>
        </p:nvSpPr>
        <p:spPr>
          <a:xfrm>
            <a:off x="1127918" y="2846474"/>
            <a:ext cx="9899746" cy="2430936"/>
          </a:xfrm>
        </p:spPr>
        <p:txBody>
          <a:bodyPr>
            <a:normAutofit/>
          </a:bodyPr>
          <a:lstStyle/>
          <a:p>
            <a:pPr marL="288925" marR="149860" indent="450850">
              <a:spcBef>
                <a:spcPts val="790"/>
              </a:spcBef>
            </a:pPr>
            <a:r>
              <a:rPr lang="fr-FR" sz="2000" dirty="0">
                <a:latin typeface="Times New Roman" panose="02020603050405020304" pitchFamily="18" charset="0"/>
                <a:ea typeface="Times New Roman" panose="02020603050405020304" pitchFamily="18" charset="0"/>
              </a:rPr>
              <a:t>Le but du Plan d'Assurance Qualité du Projet (PAQL) est de définir les méthodes, les processus, les normes et les outils qui seront utilisés tout au long du cycle de vie du projet pour assurer la qualité des livrables et la réussite du projet dans son ensemble. Le PAQL a pour objectif de garantir la conformité aux exigences spécifiées, d'optimiser les processus de développement, et de minimiser les risques liés à la qualité.</a:t>
            </a:r>
            <a:endParaRPr lang="fr-FR" sz="1600" dirty="0"/>
          </a:p>
        </p:txBody>
      </p:sp>
    </p:spTree>
    <p:extLst>
      <p:ext uri="{BB962C8B-B14F-4D97-AF65-F5344CB8AC3E}">
        <p14:creationId xmlns:p14="http://schemas.microsoft.com/office/powerpoint/2010/main" val="1299262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4C36-B0B0-1ED9-B07A-8457C3A4B82D}"/>
              </a:ext>
            </a:extLst>
          </p:cNvPr>
          <p:cNvSpPr>
            <a:spLocks noGrp="1"/>
          </p:cNvSpPr>
          <p:nvPr>
            <p:ph type="title"/>
          </p:nvPr>
        </p:nvSpPr>
        <p:spPr>
          <a:xfrm>
            <a:off x="791218" y="111129"/>
            <a:ext cx="9905998" cy="1905000"/>
          </a:xfrm>
        </p:spPr>
        <p:txBody>
          <a:bodyPr/>
          <a:lstStyle/>
          <a:p>
            <a:pPr algn="ctr"/>
            <a:r>
              <a:rPr lang="fr-FR" dirty="0" smtClean="0">
                <a:highlight>
                  <a:srgbClr val="008080"/>
                </a:highlight>
              </a:rPr>
              <a:t>Gestion </a:t>
            </a:r>
            <a:r>
              <a:rPr lang="fr-FR" dirty="0">
                <a:highlight>
                  <a:srgbClr val="008080"/>
                </a:highlight>
              </a:rPr>
              <a:t>du Projet dans </a:t>
            </a:r>
            <a:r>
              <a:rPr lang="fr-FR" dirty="0" err="1" smtClean="0">
                <a:highlight>
                  <a:srgbClr val="008080"/>
                </a:highlight>
              </a:rPr>
              <a:t>ClickUp</a:t>
            </a:r>
            <a:r>
              <a:rPr lang="fr-FR" dirty="0" smtClean="0">
                <a:highlight>
                  <a:srgbClr val="008080"/>
                </a:highlight>
              </a:rPr>
              <a:t>  </a:t>
            </a:r>
            <a:endParaRPr lang="fr-FR" dirty="0">
              <a:highlight>
                <a:srgbClr val="008080"/>
              </a:highlight>
            </a:endParaRPr>
          </a:p>
        </p:txBody>
      </p:sp>
      <p:sp>
        <p:nvSpPr>
          <p:cNvPr id="5" name="Text Placeholder 4">
            <a:extLst>
              <a:ext uri="{FF2B5EF4-FFF2-40B4-BE49-F238E27FC236}">
                <a16:creationId xmlns:a16="http://schemas.microsoft.com/office/drawing/2014/main" id="{15A6DEE7-2BDB-C4F6-1D39-F42B0B55B826}"/>
              </a:ext>
            </a:extLst>
          </p:cNvPr>
          <p:cNvSpPr>
            <a:spLocks noGrp="1"/>
          </p:cNvSpPr>
          <p:nvPr>
            <p:ph type="body" sz="quarter" idx="3"/>
          </p:nvPr>
        </p:nvSpPr>
        <p:spPr>
          <a:xfrm>
            <a:off x="3954893" y="1407616"/>
            <a:ext cx="3578648" cy="685800"/>
          </a:xfrm>
        </p:spPr>
        <p:txBody>
          <a:bodyPr/>
          <a:lstStyle/>
          <a:p>
            <a:pPr algn="ctr"/>
            <a:r>
              <a:rPr lang="fr-FR" b="1" dirty="0">
                <a:solidFill>
                  <a:schemeClr val="bg1"/>
                </a:solidFill>
              </a:rPr>
              <a:t>Utilisation de </a:t>
            </a:r>
            <a:r>
              <a:rPr lang="fr-FR" b="1" dirty="0" err="1">
                <a:solidFill>
                  <a:schemeClr val="bg1"/>
                </a:solidFill>
              </a:rPr>
              <a:t>ClickUp</a:t>
            </a:r>
            <a:endParaRPr lang="fr-FR" b="1" dirty="0">
              <a:solidFill>
                <a:schemeClr val="bg1"/>
              </a:solidFill>
            </a:endParaRPr>
          </a:p>
        </p:txBody>
      </p:sp>
      <p:sp>
        <p:nvSpPr>
          <p:cNvPr id="6" name="Text Placeholder 5">
            <a:extLst>
              <a:ext uri="{FF2B5EF4-FFF2-40B4-BE49-F238E27FC236}">
                <a16:creationId xmlns:a16="http://schemas.microsoft.com/office/drawing/2014/main" id="{508674DE-3E2B-77FB-D128-086FFC3EE46A}"/>
              </a:ext>
            </a:extLst>
          </p:cNvPr>
          <p:cNvSpPr>
            <a:spLocks noGrp="1"/>
          </p:cNvSpPr>
          <p:nvPr>
            <p:ph type="body" sz="half" idx="16"/>
          </p:nvPr>
        </p:nvSpPr>
        <p:spPr>
          <a:xfrm>
            <a:off x="1417106" y="2016129"/>
            <a:ext cx="9280110" cy="2962129"/>
          </a:xfrm>
        </p:spPr>
        <p:txBody>
          <a:bodyPr>
            <a:normAutofit/>
          </a:bodyPr>
          <a:lstStyle/>
          <a:p>
            <a:endParaRPr lang="fr-FR" sz="1700" dirty="0">
              <a:latin typeface="Times New Roman" panose="02020603050405020304" pitchFamily="18" charset="0"/>
            </a:endParaRPr>
          </a:p>
          <a:p>
            <a:r>
              <a:rPr lang="fr-FR" sz="2000" dirty="0"/>
              <a:t>Le choix de </a:t>
            </a:r>
            <a:r>
              <a:rPr lang="fr-FR" sz="2000" dirty="0" err="1"/>
              <a:t>ClickUp</a:t>
            </a:r>
            <a:r>
              <a:rPr lang="fr-FR" sz="2000" dirty="0"/>
              <a:t> repose sur sa polyvalence exceptionnelle, offrant des fonctionnalités modulaires telles que </a:t>
            </a:r>
            <a:r>
              <a:rPr lang="fr-FR" sz="2000" dirty="0" smtClean="0"/>
              <a:t>les </a:t>
            </a:r>
            <a:r>
              <a:rPr lang="fr-FR" sz="2000" dirty="0"/>
              <a:t>listes hiérarchiques et les vues personnalisées, permettant une personnalisation optimale de notre espace de travail. </a:t>
            </a:r>
            <a:endParaRPr lang="fr-FR" sz="2000" dirty="0" smtClean="0"/>
          </a:p>
          <a:p>
            <a:r>
              <a:rPr lang="fr-FR" sz="2000" dirty="0" err="1"/>
              <a:t>ClickUp</a:t>
            </a:r>
            <a:r>
              <a:rPr lang="fr-FR" sz="2000" dirty="0"/>
              <a:t> joue un rôle central en fournissant une plateforme centralisée pour la gestion de projet, éliminant les silos d'information et assurant une transparence accrue en regroupant documentation, tâches et commentaires. </a:t>
            </a:r>
            <a:endParaRPr lang="fr-FR" sz="2000" dirty="0" smtClean="0"/>
          </a:p>
          <a:p>
            <a:endParaRPr lang="fr-FR" sz="2000" dirty="0"/>
          </a:p>
        </p:txBody>
      </p:sp>
      <p:pic>
        <p:nvPicPr>
          <p:cNvPr id="13" name="Image 12"/>
          <p:cNvPicPr>
            <a:picLocks noChangeAspect="1"/>
          </p:cNvPicPr>
          <p:nvPr/>
        </p:nvPicPr>
        <p:blipFill rotWithShape="1">
          <a:blip r:embed="rId2">
            <a:extLst>
              <a:ext uri="{28A0092B-C50C-407E-A947-70E740481C1C}">
                <a14:useLocalDpi xmlns:a14="http://schemas.microsoft.com/office/drawing/2010/main" val="0"/>
              </a:ext>
            </a:extLst>
          </a:blip>
          <a:srcRect t="29815" b="28948"/>
          <a:stretch/>
        </p:blipFill>
        <p:spPr>
          <a:xfrm>
            <a:off x="2580393" y="5193792"/>
            <a:ext cx="6327648" cy="1179576"/>
          </a:xfrm>
          <a:prstGeom prst="rect">
            <a:avLst/>
          </a:prstGeom>
        </p:spPr>
      </p:pic>
    </p:spTree>
    <p:extLst>
      <p:ext uri="{BB962C8B-B14F-4D97-AF65-F5344CB8AC3E}">
        <p14:creationId xmlns:p14="http://schemas.microsoft.com/office/powerpoint/2010/main" val="278800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4C36-B0B0-1ED9-B07A-8457C3A4B82D}"/>
              </a:ext>
            </a:extLst>
          </p:cNvPr>
          <p:cNvSpPr>
            <a:spLocks noGrp="1"/>
          </p:cNvSpPr>
          <p:nvPr>
            <p:ph type="title"/>
          </p:nvPr>
        </p:nvSpPr>
        <p:spPr>
          <a:xfrm>
            <a:off x="791218" y="111129"/>
            <a:ext cx="9905998" cy="1905000"/>
          </a:xfrm>
        </p:spPr>
        <p:txBody>
          <a:bodyPr/>
          <a:lstStyle/>
          <a:p>
            <a:pPr algn="ctr"/>
            <a:r>
              <a:rPr lang="fr-FR" dirty="0" smtClean="0">
                <a:highlight>
                  <a:srgbClr val="008080"/>
                </a:highlight>
              </a:rPr>
              <a:t>STRUCTURE DE PROJET DANS CLICKUP</a:t>
            </a:r>
            <a:endParaRPr lang="fr-FR" dirty="0">
              <a:highlight>
                <a:srgbClr val="008080"/>
              </a:highlight>
            </a:endParaRPr>
          </a:p>
        </p:txBody>
      </p:sp>
      <p:sp>
        <p:nvSpPr>
          <p:cNvPr id="6" name="Text Placeholder 5">
            <a:extLst>
              <a:ext uri="{FF2B5EF4-FFF2-40B4-BE49-F238E27FC236}">
                <a16:creationId xmlns:a16="http://schemas.microsoft.com/office/drawing/2014/main" id="{508674DE-3E2B-77FB-D128-086FFC3EE46A}"/>
              </a:ext>
            </a:extLst>
          </p:cNvPr>
          <p:cNvSpPr>
            <a:spLocks noGrp="1"/>
          </p:cNvSpPr>
          <p:nvPr>
            <p:ph type="body" sz="half" idx="16"/>
          </p:nvPr>
        </p:nvSpPr>
        <p:spPr>
          <a:xfrm>
            <a:off x="1417106" y="2025273"/>
            <a:ext cx="9280110" cy="2962129"/>
          </a:xfrm>
        </p:spPr>
        <p:txBody>
          <a:bodyPr>
            <a:normAutofit lnSpcReduction="10000"/>
          </a:bodyPr>
          <a:lstStyle/>
          <a:p>
            <a:endParaRPr lang="fr-FR" sz="1700" dirty="0">
              <a:latin typeface="Times New Roman" panose="02020603050405020304" pitchFamily="18" charset="0"/>
            </a:endParaRPr>
          </a:p>
          <a:p>
            <a:r>
              <a:rPr lang="fr-FR" sz="2800" dirty="0" smtClean="0"/>
              <a:t>Dans cette diapositive on </a:t>
            </a:r>
            <a:r>
              <a:rPr lang="fr-FR" sz="2800" dirty="0"/>
              <a:t>vise à fournir une visualisation concrète de la structure du projet dans l'outil </a:t>
            </a:r>
            <a:r>
              <a:rPr lang="fr-FR" sz="2800" dirty="0" err="1"/>
              <a:t>ClickUp</a:t>
            </a:r>
            <a:r>
              <a:rPr lang="fr-FR" sz="2800" dirty="0"/>
              <a:t>, démontrant comment les différentes fonctionnalités, listes et tâches sont organisées pour le développement de l'application système expert de diagnostic pour PC.</a:t>
            </a:r>
            <a:endParaRPr lang="fr-FR" sz="2500" dirty="0"/>
          </a:p>
        </p:txBody>
      </p:sp>
    </p:spTree>
    <p:extLst>
      <p:ext uri="{BB962C8B-B14F-4D97-AF65-F5344CB8AC3E}">
        <p14:creationId xmlns:p14="http://schemas.microsoft.com/office/powerpoint/2010/main" val="3134061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4C36-B0B0-1ED9-B07A-8457C3A4B82D}"/>
              </a:ext>
            </a:extLst>
          </p:cNvPr>
          <p:cNvSpPr>
            <a:spLocks noGrp="1"/>
          </p:cNvSpPr>
          <p:nvPr>
            <p:ph type="title"/>
          </p:nvPr>
        </p:nvSpPr>
        <p:spPr>
          <a:xfrm>
            <a:off x="791218" y="111129"/>
            <a:ext cx="9905998" cy="775839"/>
          </a:xfrm>
        </p:spPr>
        <p:txBody>
          <a:bodyPr>
            <a:normAutofit/>
          </a:bodyPr>
          <a:lstStyle/>
          <a:p>
            <a:pPr algn="ctr"/>
            <a:r>
              <a:rPr lang="fr-FR" dirty="0" smtClean="0">
                <a:highlight>
                  <a:srgbClr val="008080"/>
                </a:highlight>
              </a:rPr>
              <a:t>STRUCTURE DE PROJET DANS CLICKUP</a:t>
            </a:r>
            <a:endParaRPr lang="fr-FR" dirty="0">
              <a:highlight>
                <a:srgbClr val="008080"/>
              </a:highlight>
            </a:endParaRPr>
          </a:p>
        </p:txBody>
      </p:sp>
      <p:sp>
        <p:nvSpPr>
          <p:cNvPr id="6" name="Text Placeholder 5">
            <a:extLst>
              <a:ext uri="{FF2B5EF4-FFF2-40B4-BE49-F238E27FC236}">
                <a16:creationId xmlns:a16="http://schemas.microsoft.com/office/drawing/2014/main" id="{508674DE-3E2B-77FB-D128-086FFC3EE46A}"/>
              </a:ext>
            </a:extLst>
          </p:cNvPr>
          <p:cNvSpPr>
            <a:spLocks noGrp="1"/>
          </p:cNvSpPr>
          <p:nvPr>
            <p:ph type="body" sz="half" idx="16"/>
          </p:nvPr>
        </p:nvSpPr>
        <p:spPr>
          <a:xfrm>
            <a:off x="1417106" y="649225"/>
            <a:ext cx="9280110" cy="1078991"/>
          </a:xfrm>
        </p:spPr>
        <p:txBody>
          <a:bodyPr>
            <a:normAutofit/>
          </a:bodyPr>
          <a:lstStyle/>
          <a:p>
            <a:endParaRPr lang="fr-FR" sz="1700" dirty="0">
              <a:latin typeface="Times New Roman" panose="02020603050405020304" pitchFamily="18" charset="0"/>
            </a:endParaRPr>
          </a:p>
          <a:p>
            <a:r>
              <a:rPr lang="fr-FR" sz="2800" dirty="0" smtClean="0"/>
              <a:t>On a la </a:t>
            </a:r>
            <a:r>
              <a:rPr lang="fr-FR" sz="2800" dirty="0" err="1" smtClean="0"/>
              <a:t>premiere</a:t>
            </a:r>
            <a:r>
              <a:rPr lang="fr-FR" sz="2800" dirty="0" smtClean="0"/>
              <a:t> interface, </a:t>
            </a:r>
            <a:r>
              <a:rPr lang="fr-FR" sz="2800" dirty="0" err="1" smtClean="0"/>
              <a:t>Board</a:t>
            </a:r>
            <a:r>
              <a:rPr lang="fr-FR" sz="2800" dirty="0" smtClean="0"/>
              <a:t> (</a:t>
            </a:r>
            <a:r>
              <a:rPr lang="fr-FR" sz="2800" dirty="0" err="1" smtClean="0"/>
              <a:t>Options,phases,tasks</a:t>
            </a:r>
            <a:r>
              <a:rPr lang="fr-FR" sz="2800" dirty="0" smtClean="0"/>
              <a:t>)</a:t>
            </a:r>
            <a:endParaRPr lang="fr-FR" sz="2500"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139" y="2039241"/>
            <a:ext cx="10040044" cy="4011828"/>
          </a:xfrm>
          <a:prstGeom prst="rect">
            <a:avLst/>
          </a:prstGeom>
        </p:spPr>
      </p:pic>
    </p:spTree>
    <p:extLst>
      <p:ext uri="{BB962C8B-B14F-4D97-AF65-F5344CB8AC3E}">
        <p14:creationId xmlns:p14="http://schemas.microsoft.com/office/powerpoint/2010/main" val="967360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294</TotalTime>
  <Words>659</Words>
  <Application>Microsoft Office PowerPoint</Application>
  <PresentationFormat>Grand écran</PresentationFormat>
  <Paragraphs>71</Paragraphs>
  <Slides>23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23</vt:i4>
      </vt:variant>
    </vt:vector>
  </HeadingPairs>
  <TitlesOfParts>
    <vt:vector size="30" baseType="lpstr">
      <vt:lpstr>Arial</vt:lpstr>
      <vt:lpstr>Söhne</vt:lpstr>
      <vt:lpstr>Times New Roman</vt:lpstr>
      <vt:lpstr>Trebuchet MS</vt:lpstr>
      <vt:lpstr>Tw Cen MT</vt:lpstr>
      <vt:lpstr>Wingdings</vt:lpstr>
      <vt:lpstr>Circuit</vt:lpstr>
      <vt:lpstr>Plan ASSURANCE Qualité Logiciel : Système Expert   </vt:lpstr>
      <vt:lpstr>Plan :</vt:lpstr>
      <vt:lpstr>                          Introduction :</vt:lpstr>
      <vt:lpstr>                          Introduction :</vt:lpstr>
      <vt:lpstr>FAST Diagram</vt:lpstr>
      <vt:lpstr>PAQL  : But</vt:lpstr>
      <vt:lpstr>Gestion du Projet dans ClickUp  </vt:lpstr>
      <vt:lpstr>STRUCTURE DE PROJET DANS CLICKUP</vt:lpstr>
      <vt:lpstr>STRUCTURE DE PROJET DANS CLICKUP</vt:lpstr>
      <vt:lpstr>STRUCTURE DE PROJET DANS CLICKUP</vt:lpstr>
      <vt:lpstr>STRUCTURE DE PROJET DANS CLICKUP</vt:lpstr>
      <vt:lpstr>STRUCTURE DE PROJET DANS CLICKUP</vt:lpstr>
      <vt:lpstr>STRUCTURE DE PROJET DANS CLICKUP</vt:lpstr>
      <vt:lpstr>STRUCTURE DE PROJET DANS CLICKUP</vt:lpstr>
      <vt:lpstr>STRUCTURE DE PROJET DANS CLICKUP</vt:lpstr>
      <vt:lpstr>GESTION DE QUALITE DU CODE</vt:lpstr>
      <vt:lpstr>Utilisation de sonarqube</vt:lpstr>
      <vt:lpstr>Utilisation de sonarqube</vt:lpstr>
      <vt:lpstr>Utilisation de sonarqube</vt:lpstr>
      <vt:lpstr>Utilisation de sonarqube</vt:lpstr>
      <vt:lpstr>Utilisation de sonarqube</vt:lpstr>
      <vt:lpstr>Utilisation de sonarqube</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ASSURANCE Qualité Logiciel : Système Expert</dc:title>
  <dc:creator>ilyass laouane</dc:creator>
  <cp:lastModifiedBy>HP</cp:lastModifiedBy>
  <cp:revision>16</cp:revision>
  <dcterms:created xsi:type="dcterms:W3CDTF">2024-01-09T23:16:05Z</dcterms:created>
  <dcterms:modified xsi:type="dcterms:W3CDTF">2024-01-10T05:58:26Z</dcterms:modified>
</cp:coreProperties>
</file>