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7"/>
  </p:notesMasterIdLst>
  <p:sldIdLst>
    <p:sldId id="3825" r:id="rId5"/>
    <p:sldId id="3826" r:id="rId6"/>
    <p:sldId id="3827" r:id="rId7"/>
    <p:sldId id="3835" r:id="rId8"/>
    <p:sldId id="3836" r:id="rId9"/>
    <p:sldId id="3792" r:id="rId10"/>
    <p:sldId id="3837" r:id="rId11"/>
    <p:sldId id="3840" r:id="rId12"/>
    <p:sldId id="3828" r:id="rId13"/>
    <p:sldId id="3842" r:id="rId14"/>
    <p:sldId id="3856" r:id="rId15"/>
    <p:sldId id="3857" r:id="rId16"/>
    <p:sldId id="3858" r:id="rId17"/>
    <p:sldId id="3859" r:id="rId18"/>
    <p:sldId id="3860" r:id="rId19"/>
    <p:sldId id="3861" r:id="rId20"/>
    <p:sldId id="3862" r:id="rId21"/>
    <p:sldId id="3863" r:id="rId22"/>
    <p:sldId id="3832" r:id="rId23"/>
    <p:sldId id="3847" r:id="rId24"/>
    <p:sldId id="3848" r:id="rId25"/>
    <p:sldId id="3849" r:id="rId26"/>
    <p:sldId id="3850" r:id="rId27"/>
    <p:sldId id="3851" r:id="rId28"/>
    <p:sldId id="3852" r:id="rId29"/>
    <p:sldId id="3845" r:id="rId30"/>
    <p:sldId id="3854" r:id="rId31"/>
    <p:sldId id="3864" r:id="rId32"/>
    <p:sldId id="3866" r:id="rId33"/>
    <p:sldId id="3853" r:id="rId34"/>
    <p:sldId id="3833" r:id="rId35"/>
    <p:sldId id="383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60"/>
  </p:normalViewPr>
  <p:slideViewPr>
    <p:cSldViewPr snapToGrid="0">
      <p:cViewPr varScale="1">
        <p:scale>
          <a:sx n="78" d="100"/>
          <a:sy n="78" d="100"/>
        </p:scale>
        <p:origin x="1253" y="5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819DC9-A74F-4CD2-874B-6B0EFE8D7ECD}"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0DBBC75A-C7D3-48DC-99E7-D9FE3F830E84}">
      <dgm:prSet custT="1"/>
      <dgm:spPr/>
      <dgm:t>
        <a:bodyPr/>
        <a:lstStyle/>
        <a:p>
          <a:pPr>
            <a:lnSpc>
              <a:spcPct val="100000"/>
            </a:lnSpc>
          </a:pPr>
          <a:r>
            <a:rPr lang="en-US" sz="1100" b="1" dirty="0"/>
            <a:t>1-Introduction :</a:t>
          </a:r>
        </a:p>
        <a:p>
          <a:pPr>
            <a:lnSpc>
              <a:spcPct val="100000"/>
            </a:lnSpc>
          </a:pPr>
          <a:r>
            <a:rPr lang="fr-FR" sz="800" b="1" dirty="0">
              <a:solidFill>
                <a:schemeClr val="tx1">
                  <a:lumMod val="65000"/>
                  <a:lumOff val="35000"/>
                </a:schemeClr>
              </a:solidFill>
            </a:rPr>
            <a:t>Présentation de notre application </a:t>
          </a:r>
        </a:p>
        <a:p>
          <a:pPr>
            <a:lnSpc>
              <a:spcPct val="100000"/>
            </a:lnSpc>
          </a:pPr>
          <a:r>
            <a:rPr lang="fr-FR" sz="800" b="1" baseline="0" dirty="0">
              <a:solidFill>
                <a:schemeClr val="tx1">
                  <a:lumMod val="65000"/>
                  <a:lumOff val="35000"/>
                </a:schemeClr>
              </a:solidFill>
            </a:rPr>
            <a:t>Présentation du projet  AQL</a:t>
          </a:r>
          <a:endParaRPr lang="en-US" sz="800" dirty="0">
            <a:solidFill>
              <a:schemeClr val="tx1">
                <a:lumMod val="65000"/>
                <a:lumOff val="35000"/>
              </a:schemeClr>
            </a:solidFill>
          </a:endParaRPr>
        </a:p>
      </dgm:t>
    </dgm:pt>
    <dgm:pt modelId="{5035C1C1-50F2-430C-8E0B-18BD051B8846}" type="parTrans" cxnId="{4FAAB6B9-11D0-4E2B-908D-CAC3F000AEF3}">
      <dgm:prSet/>
      <dgm:spPr/>
      <dgm:t>
        <a:bodyPr/>
        <a:lstStyle/>
        <a:p>
          <a:endParaRPr lang="en-US"/>
        </a:p>
      </dgm:t>
    </dgm:pt>
    <dgm:pt modelId="{A9B82BC9-EC4E-4147-91C1-BDDFD1570B87}" type="sibTrans" cxnId="{4FAAB6B9-11D0-4E2B-908D-CAC3F000AEF3}">
      <dgm:prSet/>
      <dgm:spPr/>
      <dgm:t>
        <a:bodyPr/>
        <a:lstStyle/>
        <a:p>
          <a:pPr>
            <a:lnSpc>
              <a:spcPct val="100000"/>
            </a:lnSpc>
          </a:pPr>
          <a:endParaRPr lang="en-US"/>
        </a:p>
      </dgm:t>
    </dgm:pt>
    <dgm:pt modelId="{3399A494-E3DA-4A8B-ADF6-DE64DED03EB7}">
      <dgm:prSet/>
      <dgm:spPr/>
      <dgm:t>
        <a:bodyPr/>
        <a:lstStyle/>
        <a:p>
          <a:pPr>
            <a:lnSpc>
              <a:spcPct val="100000"/>
            </a:lnSpc>
          </a:pPr>
          <a:r>
            <a:rPr lang="en-US" b="1" dirty="0"/>
            <a:t>2 -</a:t>
          </a:r>
          <a:r>
            <a:rPr lang="fr-FR" b="1" i="0" dirty="0"/>
            <a:t>Élaboration du PAQL </a:t>
          </a:r>
          <a:endParaRPr lang="en-US" dirty="0"/>
        </a:p>
      </dgm:t>
    </dgm:pt>
    <dgm:pt modelId="{5C48CAA0-2226-4059-88FD-95E2656BE95C}" type="parTrans" cxnId="{447F05FD-690C-4FC0-962B-CC725F508BED}">
      <dgm:prSet/>
      <dgm:spPr/>
      <dgm:t>
        <a:bodyPr/>
        <a:lstStyle/>
        <a:p>
          <a:endParaRPr lang="en-US"/>
        </a:p>
      </dgm:t>
    </dgm:pt>
    <dgm:pt modelId="{210922B1-DCC5-4D0B-9207-BD60EC7DFD51}" type="sibTrans" cxnId="{447F05FD-690C-4FC0-962B-CC725F508BED}">
      <dgm:prSet/>
      <dgm:spPr/>
      <dgm:t>
        <a:bodyPr/>
        <a:lstStyle/>
        <a:p>
          <a:pPr>
            <a:lnSpc>
              <a:spcPct val="100000"/>
            </a:lnSpc>
          </a:pPr>
          <a:endParaRPr lang="en-US"/>
        </a:p>
      </dgm:t>
    </dgm:pt>
    <dgm:pt modelId="{1DB12665-84B5-4290-BB53-C99316A50E93}">
      <dgm:prSet/>
      <dgm:spPr/>
      <dgm:t>
        <a:bodyPr/>
        <a:lstStyle/>
        <a:p>
          <a:pPr>
            <a:lnSpc>
              <a:spcPct val="100000"/>
            </a:lnSpc>
          </a:pPr>
          <a:r>
            <a:rPr lang="en-US" b="1"/>
            <a:t>3-Gestion de projet : ClickUp</a:t>
          </a:r>
          <a:endParaRPr lang="en-US"/>
        </a:p>
      </dgm:t>
    </dgm:pt>
    <dgm:pt modelId="{D84A60BA-42AB-41AE-B411-FCD123A99380}" type="parTrans" cxnId="{003B2716-8F87-4AB2-94E7-815C8214A2A2}">
      <dgm:prSet/>
      <dgm:spPr/>
      <dgm:t>
        <a:bodyPr/>
        <a:lstStyle/>
        <a:p>
          <a:endParaRPr lang="en-US"/>
        </a:p>
      </dgm:t>
    </dgm:pt>
    <dgm:pt modelId="{21E14968-2E78-4858-A75B-7F7D18A7CB06}" type="sibTrans" cxnId="{003B2716-8F87-4AB2-94E7-815C8214A2A2}">
      <dgm:prSet/>
      <dgm:spPr/>
      <dgm:t>
        <a:bodyPr/>
        <a:lstStyle/>
        <a:p>
          <a:pPr>
            <a:lnSpc>
              <a:spcPct val="100000"/>
            </a:lnSpc>
          </a:pPr>
          <a:endParaRPr lang="en-US"/>
        </a:p>
      </dgm:t>
    </dgm:pt>
    <dgm:pt modelId="{B0F0FC75-0BDA-46AE-9340-793C4DE76E82}">
      <dgm:prSet/>
      <dgm:spPr/>
      <dgm:t>
        <a:bodyPr/>
        <a:lstStyle/>
        <a:p>
          <a:pPr>
            <a:lnSpc>
              <a:spcPct val="100000"/>
            </a:lnSpc>
          </a:pPr>
          <a:r>
            <a:rPr lang="en-US" b="1" dirty="0"/>
            <a:t>4-</a:t>
          </a:r>
          <a:r>
            <a:rPr lang="fr-FR" b="1" dirty="0"/>
            <a:t>Analyse de la qualité du code avant et après modification : </a:t>
          </a:r>
          <a:r>
            <a:rPr lang="fr-FR" b="1" dirty="0" err="1"/>
            <a:t>SonarQube</a:t>
          </a:r>
          <a:endParaRPr lang="en-US" dirty="0"/>
        </a:p>
      </dgm:t>
    </dgm:pt>
    <dgm:pt modelId="{8C90A02D-B646-4C41-B9F0-F24E005F4685}" type="parTrans" cxnId="{16C222CA-F837-4CA2-94AA-DED78849AD69}">
      <dgm:prSet/>
      <dgm:spPr/>
      <dgm:t>
        <a:bodyPr/>
        <a:lstStyle/>
        <a:p>
          <a:endParaRPr lang="en-US"/>
        </a:p>
      </dgm:t>
    </dgm:pt>
    <dgm:pt modelId="{ACEF3DD3-61E4-4CB0-A5B1-8405AEB50906}" type="sibTrans" cxnId="{16C222CA-F837-4CA2-94AA-DED78849AD69}">
      <dgm:prSet/>
      <dgm:spPr/>
      <dgm:t>
        <a:bodyPr/>
        <a:lstStyle/>
        <a:p>
          <a:pPr>
            <a:lnSpc>
              <a:spcPct val="100000"/>
            </a:lnSpc>
          </a:pPr>
          <a:endParaRPr lang="en-US"/>
        </a:p>
      </dgm:t>
    </dgm:pt>
    <dgm:pt modelId="{0B240663-56A1-46AE-8600-5A0534BDD8D1}">
      <dgm:prSet/>
      <dgm:spPr/>
      <dgm:t>
        <a:bodyPr/>
        <a:lstStyle/>
        <a:p>
          <a:pPr>
            <a:lnSpc>
              <a:spcPct val="100000"/>
            </a:lnSpc>
          </a:pPr>
          <a:r>
            <a:rPr lang="fr-FR" b="1" dirty="0"/>
            <a:t>5-Tests avec </a:t>
          </a:r>
          <a:r>
            <a:rPr lang="fr-FR" b="1" dirty="0" err="1"/>
            <a:t>Junits</a:t>
          </a:r>
          <a:endParaRPr lang="en-US" dirty="0"/>
        </a:p>
      </dgm:t>
    </dgm:pt>
    <dgm:pt modelId="{3D336E7E-0423-465A-AC04-44E274AF7752}" type="parTrans" cxnId="{E3A23608-3AB3-4D18-82E8-D0722F90F09C}">
      <dgm:prSet/>
      <dgm:spPr/>
      <dgm:t>
        <a:bodyPr/>
        <a:lstStyle/>
        <a:p>
          <a:endParaRPr lang="en-US"/>
        </a:p>
      </dgm:t>
    </dgm:pt>
    <dgm:pt modelId="{F16D1633-8DF4-4746-A7A9-7D53B214E075}" type="sibTrans" cxnId="{E3A23608-3AB3-4D18-82E8-D0722F90F09C}">
      <dgm:prSet/>
      <dgm:spPr/>
      <dgm:t>
        <a:bodyPr/>
        <a:lstStyle/>
        <a:p>
          <a:pPr>
            <a:lnSpc>
              <a:spcPct val="100000"/>
            </a:lnSpc>
          </a:pPr>
          <a:endParaRPr lang="en-US"/>
        </a:p>
      </dgm:t>
    </dgm:pt>
    <dgm:pt modelId="{493C1ABE-CEE0-4F6D-958A-F5FCF7660717}">
      <dgm:prSet/>
      <dgm:spPr/>
      <dgm:t>
        <a:bodyPr/>
        <a:lstStyle/>
        <a:p>
          <a:pPr>
            <a:lnSpc>
              <a:spcPct val="100000"/>
            </a:lnSpc>
          </a:pPr>
          <a:r>
            <a:rPr lang="fr-FR" b="1"/>
            <a:t>6-Conclusion.</a:t>
          </a:r>
          <a:endParaRPr lang="en-US"/>
        </a:p>
      </dgm:t>
    </dgm:pt>
    <dgm:pt modelId="{82DD64EE-7B92-490A-B5E0-8DD68C96C248}" type="parTrans" cxnId="{8C7240DF-B7DE-488B-AA37-DFBAE7D1DFF7}">
      <dgm:prSet/>
      <dgm:spPr/>
      <dgm:t>
        <a:bodyPr/>
        <a:lstStyle/>
        <a:p>
          <a:endParaRPr lang="en-US"/>
        </a:p>
      </dgm:t>
    </dgm:pt>
    <dgm:pt modelId="{D7242C1C-B261-462A-82B4-F36CC186B1DC}" type="sibTrans" cxnId="{8C7240DF-B7DE-488B-AA37-DFBAE7D1DFF7}">
      <dgm:prSet/>
      <dgm:spPr/>
      <dgm:t>
        <a:bodyPr/>
        <a:lstStyle/>
        <a:p>
          <a:endParaRPr lang="en-US"/>
        </a:p>
      </dgm:t>
    </dgm:pt>
    <dgm:pt modelId="{0EE28B8E-ADAC-408A-AF47-5A1EF70F5A35}" type="pres">
      <dgm:prSet presAssocID="{19819DC9-A74F-4CD2-874B-6B0EFE8D7ECD}" presName="root" presStyleCnt="0">
        <dgm:presLayoutVars>
          <dgm:dir/>
          <dgm:resizeHandles val="exact"/>
        </dgm:presLayoutVars>
      </dgm:prSet>
      <dgm:spPr/>
    </dgm:pt>
    <dgm:pt modelId="{45CC7248-BDA3-4181-BB6C-FA70D215FB07}" type="pres">
      <dgm:prSet presAssocID="{0DBBC75A-C7D3-48DC-99E7-D9FE3F830E84}" presName="compNode" presStyleCnt="0"/>
      <dgm:spPr/>
    </dgm:pt>
    <dgm:pt modelId="{43063DB2-6B44-4821-85F0-0A8DF3A7BBFC}" type="pres">
      <dgm:prSet presAssocID="{0DBBC75A-C7D3-48DC-99E7-D9FE3F830E8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D7E6DCA6-D590-4711-A81C-A850F08FCD46}" type="pres">
      <dgm:prSet presAssocID="{0DBBC75A-C7D3-48DC-99E7-D9FE3F830E84}" presName="spaceRect" presStyleCnt="0"/>
      <dgm:spPr/>
    </dgm:pt>
    <dgm:pt modelId="{D298A41B-76BA-4681-9A0D-881C72DD87F9}" type="pres">
      <dgm:prSet presAssocID="{0DBBC75A-C7D3-48DC-99E7-D9FE3F830E84}" presName="textRect" presStyleLbl="revTx" presStyleIdx="0" presStyleCnt="6">
        <dgm:presLayoutVars>
          <dgm:chMax val="1"/>
          <dgm:chPref val="1"/>
        </dgm:presLayoutVars>
      </dgm:prSet>
      <dgm:spPr/>
    </dgm:pt>
    <dgm:pt modelId="{705020DD-07EC-4008-BB80-E3FE91C50082}" type="pres">
      <dgm:prSet presAssocID="{A9B82BC9-EC4E-4147-91C1-BDDFD1570B87}" presName="sibTrans" presStyleCnt="0"/>
      <dgm:spPr/>
    </dgm:pt>
    <dgm:pt modelId="{E36E8892-49CB-4302-8096-77E32673B32D}" type="pres">
      <dgm:prSet presAssocID="{3399A494-E3DA-4A8B-ADF6-DE64DED03EB7}" presName="compNode" presStyleCnt="0"/>
      <dgm:spPr/>
    </dgm:pt>
    <dgm:pt modelId="{93517347-D794-4D11-8BCC-60A3B8D1C113}" type="pres">
      <dgm:prSet presAssocID="{3399A494-E3DA-4A8B-ADF6-DE64DED03E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CD2DFF9-2C48-498D-BF3F-AF877DCBE7E3}" type="pres">
      <dgm:prSet presAssocID="{3399A494-E3DA-4A8B-ADF6-DE64DED03EB7}" presName="spaceRect" presStyleCnt="0"/>
      <dgm:spPr/>
    </dgm:pt>
    <dgm:pt modelId="{953863AE-931A-4278-8054-EE1EED5D5D12}" type="pres">
      <dgm:prSet presAssocID="{3399A494-E3DA-4A8B-ADF6-DE64DED03EB7}" presName="textRect" presStyleLbl="revTx" presStyleIdx="1" presStyleCnt="6">
        <dgm:presLayoutVars>
          <dgm:chMax val="1"/>
          <dgm:chPref val="1"/>
        </dgm:presLayoutVars>
      </dgm:prSet>
      <dgm:spPr/>
    </dgm:pt>
    <dgm:pt modelId="{B0F11964-0638-4D65-AF97-DCC6F398AAA5}" type="pres">
      <dgm:prSet presAssocID="{210922B1-DCC5-4D0B-9207-BD60EC7DFD51}" presName="sibTrans" presStyleCnt="0"/>
      <dgm:spPr/>
    </dgm:pt>
    <dgm:pt modelId="{472B206C-F683-44EB-AA63-B4AB61E9F7FC}" type="pres">
      <dgm:prSet presAssocID="{1DB12665-84B5-4290-BB53-C99316A50E93}" presName="compNode" presStyleCnt="0"/>
      <dgm:spPr/>
    </dgm:pt>
    <dgm:pt modelId="{23F2EC13-3FE0-45DB-A0AD-B3063746ACE9}" type="pres">
      <dgm:prSet presAssocID="{1DB12665-84B5-4290-BB53-C99316A50E9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98A48F2-34F2-47C4-AEB3-F9D6F12D683D}" type="pres">
      <dgm:prSet presAssocID="{1DB12665-84B5-4290-BB53-C99316A50E93}" presName="spaceRect" presStyleCnt="0"/>
      <dgm:spPr/>
    </dgm:pt>
    <dgm:pt modelId="{0D77503F-5252-4CEF-9B86-DFB1A16E9A6C}" type="pres">
      <dgm:prSet presAssocID="{1DB12665-84B5-4290-BB53-C99316A50E93}" presName="textRect" presStyleLbl="revTx" presStyleIdx="2" presStyleCnt="6">
        <dgm:presLayoutVars>
          <dgm:chMax val="1"/>
          <dgm:chPref val="1"/>
        </dgm:presLayoutVars>
      </dgm:prSet>
      <dgm:spPr/>
    </dgm:pt>
    <dgm:pt modelId="{E1EDAF60-41B8-473F-AD5C-CC1648C7E374}" type="pres">
      <dgm:prSet presAssocID="{21E14968-2E78-4858-A75B-7F7D18A7CB06}" presName="sibTrans" presStyleCnt="0"/>
      <dgm:spPr/>
    </dgm:pt>
    <dgm:pt modelId="{CFC8DFFC-7FF6-4FAF-8812-EDDD5937348A}" type="pres">
      <dgm:prSet presAssocID="{B0F0FC75-0BDA-46AE-9340-793C4DE76E82}" presName="compNode" presStyleCnt="0"/>
      <dgm:spPr/>
    </dgm:pt>
    <dgm:pt modelId="{95EC1422-D858-481F-96A9-E0AA82ABC4EB}" type="pres">
      <dgm:prSet presAssocID="{B0F0FC75-0BDA-46AE-9340-793C4DE76E8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90D61CE7-7811-4EA4-B049-5BEFC35BC703}" type="pres">
      <dgm:prSet presAssocID="{B0F0FC75-0BDA-46AE-9340-793C4DE76E82}" presName="spaceRect" presStyleCnt="0"/>
      <dgm:spPr/>
    </dgm:pt>
    <dgm:pt modelId="{3492746D-7266-4E08-B2E5-20F696E96780}" type="pres">
      <dgm:prSet presAssocID="{B0F0FC75-0BDA-46AE-9340-793C4DE76E82}" presName="textRect" presStyleLbl="revTx" presStyleIdx="3" presStyleCnt="6">
        <dgm:presLayoutVars>
          <dgm:chMax val="1"/>
          <dgm:chPref val="1"/>
        </dgm:presLayoutVars>
      </dgm:prSet>
      <dgm:spPr/>
    </dgm:pt>
    <dgm:pt modelId="{ECC50B3B-74B4-4423-AEF1-8F5724F26F15}" type="pres">
      <dgm:prSet presAssocID="{ACEF3DD3-61E4-4CB0-A5B1-8405AEB50906}" presName="sibTrans" presStyleCnt="0"/>
      <dgm:spPr/>
    </dgm:pt>
    <dgm:pt modelId="{6DC68916-E7AC-46B9-A628-B9CDC2E3E913}" type="pres">
      <dgm:prSet presAssocID="{0B240663-56A1-46AE-8600-5A0534BDD8D1}" presName="compNode" presStyleCnt="0"/>
      <dgm:spPr/>
    </dgm:pt>
    <dgm:pt modelId="{1A12CCEA-CC91-4306-8EEE-583B68AE1318}" type="pres">
      <dgm:prSet presAssocID="{0B240663-56A1-46AE-8600-5A0534BDD8D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C80E3939-DAB5-4D8B-8A7C-C3EF0D4F42A3}" type="pres">
      <dgm:prSet presAssocID="{0B240663-56A1-46AE-8600-5A0534BDD8D1}" presName="spaceRect" presStyleCnt="0"/>
      <dgm:spPr/>
    </dgm:pt>
    <dgm:pt modelId="{46BB05AE-628D-45E0-85D1-95567C0B2BEF}" type="pres">
      <dgm:prSet presAssocID="{0B240663-56A1-46AE-8600-5A0534BDD8D1}" presName="textRect" presStyleLbl="revTx" presStyleIdx="4" presStyleCnt="6">
        <dgm:presLayoutVars>
          <dgm:chMax val="1"/>
          <dgm:chPref val="1"/>
        </dgm:presLayoutVars>
      </dgm:prSet>
      <dgm:spPr/>
    </dgm:pt>
    <dgm:pt modelId="{EA26575C-875F-4292-8FD2-31EBFBA58F86}" type="pres">
      <dgm:prSet presAssocID="{F16D1633-8DF4-4746-A7A9-7D53B214E075}" presName="sibTrans" presStyleCnt="0"/>
      <dgm:spPr/>
    </dgm:pt>
    <dgm:pt modelId="{3FF38E51-1EAC-4C88-BDE8-175E45B2890A}" type="pres">
      <dgm:prSet presAssocID="{493C1ABE-CEE0-4F6D-958A-F5FCF7660717}" presName="compNode" presStyleCnt="0"/>
      <dgm:spPr/>
    </dgm:pt>
    <dgm:pt modelId="{40F3AC13-6EFD-452C-8C55-FCC9FDF40714}" type="pres">
      <dgm:prSet presAssocID="{493C1ABE-CEE0-4F6D-958A-F5FCF766071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d Quotation Mark"/>
        </a:ext>
      </dgm:extLst>
    </dgm:pt>
    <dgm:pt modelId="{8199465B-103F-4657-8286-5C84CB49A186}" type="pres">
      <dgm:prSet presAssocID="{493C1ABE-CEE0-4F6D-958A-F5FCF7660717}" presName="spaceRect" presStyleCnt="0"/>
      <dgm:spPr/>
    </dgm:pt>
    <dgm:pt modelId="{79107AF4-A6E0-4A11-B528-6053DD01C90C}" type="pres">
      <dgm:prSet presAssocID="{493C1ABE-CEE0-4F6D-958A-F5FCF7660717}" presName="textRect" presStyleLbl="revTx" presStyleIdx="5" presStyleCnt="6">
        <dgm:presLayoutVars>
          <dgm:chMax val="1"/>
          <dgm:chPref val="1"/>
        </dgm:presLayoutVars>
      </dgm:prSet>
      <dgm:spPr/>
    </dgm:pt>
  </dgm:ptLst>
  <dgm:cxnLst>
    <dgm:cxn modelId="{E3A23608-3AB3-4D18-82E8-D0722F90F09C}" srcId="{19819DC9-A74F-4CD2-874B-6B0EFE8D7ECD}" destId="{0B240663-56A1-46AE-8600-5A0534BDD8D1}" srcOrd="4" destOrd="0" parTransId="{3D336E7E-0423-465A-AC04-44E274AF7752}" sibTransId="{F16D1633-8DF4-4746-A7A9-7D53B214E075}"/>
    <dgm:cxn modelId="{003B2716-8F87-4AB2-94E7-815C8214A2A2}" srcId="{19819DC9-A74F-4CD2-874B-6B0EFE8D7ECD}" destId="{1DB12665-84B5-4290-BB53-C99316A50E93}" srcOrd="2" destOrd="0" parTransId="{D84A60BA-42AB-41AE-B411-FCD123A99380}" sibTransId="{21E14968-2E78-4858-A75B-7F7D18A7CB06}"/>
    <dgm:cxn modelId="{D128DD62-87D3-4B6C-BFD9-AA852FBA8EC0}" type="presOf" srcId="{1DB12665-84B5-4290-BB53-C99316A50E93}" destId="{0D77503F-5252-4CEF-9B86-DFB1A16E9A6C}" srcOrd="0" destOrd="0" presId="urn:microsoft.com/office/officeart/2018/2/layout/IconLabelList"/>
    <dgm:cxn modelId="{F015A343-7EBA-4D88-AC2E-40428DFF315D}" type="presOf" srcId="{493C1ABE-CEE0-4F6D-958A-F5FCF7660717}" destId="{79107AF4-A6E0-4A11-B528-6053DD01C90C}" srcOrd="0" destOrd="0" presId="urn:microsoft.com/office/officeart/2018/2/layout/IconLabelList"/>
    <dgm:cxn modelId="{909E146B-8D29-4858-AE38-D63FFED12C53}" type="presOf" srcId="{3399A494-E3DA-4A8B-ADF6-DE64DED03EB7}" destId="{953863AE-931A-4278-8054-EE1EED5D5D12}" srcOrd="0" destOrd="0" presId="urn:microsoft.com/office/officeart/2018/2/layout/IconLabelList"/>
    <dgm:cxn modelId="{33AABA6B-4353-405F-AD11-15D5F0942418}" type="presOf" srcId="{19819DC9-A74F-4CD2-874B-6B0EFE8D7ECD}" destId="{0EE28B8E-ADAC-408A-AF47-5A1EF70F5A35}" srcOrd="0" destOrd="0" presId="urn:microsoft.com/office/officeart/2018/2/layout/IconLabelList"/>
    <dgm:cxn modelId="{8F60188A-086F-4A79-B153-0E05C5610455}" type="presOf" srcId="{B0F0FC75-0BDA-46AE-9340-793C4DE76E82}" destId="{3492746D-7266-4E08-B2E5-20F696E96780}" srcOrd="0" destOrd="0" presId="urn:microsoft.com/office/officeart/2018/2/layout/IconLabelList"/>
    <dgm:cxn modelId="{4FAAB6B9-11D0-4E2B-908D-CAC3F000AEF3}" srcId="{19819DC9-A74F-4CD2-874B-6B0EFE8D7ECD}" destId="{0DBBC75A-C7D3-48DC-99E7-D9FE3F830E84}" srcOrd="0" destOrd="0" parTransId="{5035C1C1-50F2-430C-8E0B-18BD051B8846}" sibTransId="{A9B82BC9-EC4E-4147-91C1-BDDFD1570B87}"/>
    <dgm:cxn modelId="{09B629BC-82C0-4C09-9EE0-E9CFFB18BD36}" type="presOf" srcId="{0DBBC75A-C7D3-48DC-99E7-D9FE3F830E84}" destId="{D298A41B-76BA-4681-9A0D-881C72DD87F9}" srcOrd="0" destOrd="0" presId="urn:microsoft.com/office/officeart/2018/2/layout/IconLabelList"/>
    <dgm:cxn modelId="{16C222CA-F837-4CA2-94AA-DED78849AD69}" srcId="{19819DC9-A74F-4CD2-874B-6B0EFE8D7ECD}" destId="{B0F0FC75-0BDA-46AE-9340-793C4DE76E82}" srcOrd="3" destOrd="0" parTransId="{8C90A02D-B646-4C41-B9F0-F24E005F4685}" sibTransId="{ACEF3DD3-61E4-4CB0-A5B1-8405AEB50906}"/>
    <dgm:cxn modelId="{8C7240DF-B7DE-488B-AA37-DFBAE7D1DFF7}" srcId="{19819DC9-A74F-4CD2-874B-6B0EFE8D7ECD}" destId="{493C1ABE-CEE0-4F6D-958A-F5FCF7660717}" srcOrd="5" destOrd="0" parTransId="{82DD64EE-7B92-490A-B5E0-8DD68C96C248}" sibTransId="{D7242C1C-B261-462A-82B4-F36CC186B1DC}"/>
    <dgm:cxn modelId="{2A60F9DF-5487-486C-AF4A-6C90664D90DD}" type="presOf" srcId="{0B240663-56A1-46AE-8600-5A0534BDD8D1}" destId="{46BB05AE-628D-45E0-85D1-95567C0B2BEF}" srcOrd="0" destOrd="0" presId="urn:microsoft.com/office/officeart/2018/2/layout/IconLabelList"/>
    <dgm:cxn modelId="{447F05FD-690C-4FC0-962B-CC725F508BED}" srcId="{19819DC9-A74F-4CD2-874B-6B0EFE8D7ECD}" destId="{3399A494-E3DA-4A8B-ADF6-DE64DED03EB7}" srcOrd="1" destOrd="0" parTransId="{5C48CAA0-2226-4059-88FD-95E2656BE95C}" sibTransId="{210922B1-DCC5-4D0B-9207-BD60EC7DFD51}"/>
    <dgm:cxn modelId="{FC2C18E7-5C53-492E-9E73-2B70B6EDC09D}" type="presParOf" srcId="{0EE28B8E-ADAC-408A-AF47-5A1EF70F5A35}" destId="{45CC7248-BDA3-4181-BB6C-FA70D215FB07}" srcOrd="0" destOrd="0" presId="urn:microsoft.com/office/officeart/2018/2/layout/IconLabelList"/>
    <dgm:cxn modelId="{08872978-C512-4CE4-8281-C11492416F11}" type="presParOf" srcId="{45CC7248-BDA3-4181-BB6C-FA70D215FB07}" destId="{43063DB2-6B44-4821-85F0-0A8DF3A7BBFC}" srcOrd="0" destOrd="0" presId="urn:microsoft.com/office/officeart/2018/2/layout/IconLabelList"/>
    <dgm:cxn modelId="{8ADD0BD2-32E7-45A3-AB3E-134A4F9C352A}" type="presParOf" srcId="{45CC7248-BDA3-4181-BB6C-FA70D215FB07}" destId="{D7E6DCA6-D590-4711-A81C-A850F08FCD46}" srcOrd="1" destOrd="0" presId="urn:microsoft.com/office/officeart/2018/2/layout/IconLabelList"/>
    <dgm:cxn modelId="{00C2C51B-86EA-43E5-8877-349D4EACD2D1}" type="presParOf" srcId="{45CC7248-BDA3-4181-BB6C-FA70D215FB07}" destId="{D298A41B-76BA-4681-9A0D-881C72DD87F9}" srcOrd="2" destOrd="0" presId="urn:microsoft.com/office/officeart/2018/2/layout/IconLabelList"/>
    <dgm:cxn modelId="{62FF47A9-EFA1-4997-81C1-F22DEB164FF8}" type="presParOf" srcId="{0EE28B8E-ADAC-408A-AF47-5A1EF70F5A35}" destId="{705020DD-07EC-4008-BB80-E3FE91C50082}" srcOrd="1" destOrd="0" presId="urn:microsoft.com/office/officeart/2018/2/layout/IconLabelList"/>
    <dgm:cxn modelId="{BA157D62-377C-4DBE-B74B-D05ABA9A5F7A}" type="presParOf" srcId="{0EE28B8E-ADAC-408A-AF47-5A1EF70F5A35}" destId="{E36E8892-49CB-4302-8096-77E32673B32D}" srcOrd="2" destOrd="0" presId="urn:microsoft.com/office/officeart/2018/2/layout/IconLabelList"/>
    <dgm:cxn modelId="{F7D1105A-DFA5-4410-A066-293A72E61A3B}" type="presParOf" srcId="{E36E8892-49CB-4302-8096-77E32673B32D}" destId="{93517347-D794-4D11-8BCC-60A3B8D1C113}" srcOrd="0" destOrd="0" presId="urn:microsoft.com/office/officeart/2018/2/layout/IconLabelList"/>
    <dgm:cxn modelId="{290EC264-B80A-4BF8-9DD5-DD1B3A3A6807}" type="presParOf" srcId="{E36E8892-49CB-4302-8096-77E32673B32D}" destId="{CCD2DFF9-2C48-498D-BF3F-AF877DCBE7E3}" srcOrd="1" destOrd="0" presId="urn:microsoft.com/office/officeart/2018/2/layout/IconLabelList"/>
    <dgm:cxn modelId="{E0364702-E282-4CED-B53F-2145E8537B3E}" type="presParOf" srcId="{E36E8892-49CB-4302-8096-77E32673B32D}" destId="{953863AE-931A-4278-8054-EE1EED5D5D12}" srcOrd="2" destOrd="0" presId="urn:microsoft.com/office/officeart/2018/2/layout/IconLabelList"/>
    <dgm:cxn modelId="{9F5B2CF7-1A95-4558-964F-ADF39D2880FB}" type="presParOf" srcId="{0EE28B8E-ADAC-408A-AF47-5A1EF70F5A35}" destId="{B0F11964-0638-4D65-AF97-DCC6F398AAA5}" srcOrd="3" destOrd="0" presId="urn:microsoft.com/office/officeart/2018/2/layout/IconLabelList"/>
    <dgm:cxn modelId="{17ADE4D2-3DEE-434C-88FA-F5AFAFF23E1B}" type="presParOf" srcId="{0EE28B8E-ADAC-408A-AF47-5A1EF70F5A35}" destId="{472B206C-F683-44EB-AA63-B4AB61E9F7FC}" srcOrd="4" destOrd="0" presId="urn:microsoft.com/office/officeart/2018/2/layout/IconLabelList"/>
    <dgm:cxn modelId="{907FD02E-DE61-4C5A-A8B6-669C56CAB172}" type="presParOf" srcId="{472B206C-F683-44EB-AA63-B4AB61E9F7FC}" destId="{23F2EC13-3FE0-45DB-A0AD-B3063746ACE9}" srcOrd="0" destOrd="0" presId="urn:microsoft.com/office/officeart/2018/2/layout/IconLabelList"/>
    <dgm:cxn modelId="{62519498-7044-48FB-B6C9-0D9360910415}" type="presParOf" srcId="{472B206C-F683-44EB-AA63-B4AB61E9F7FC}" destId="{798A48F2-34F2-47C4-AEB3-F9D6F12D683D}" srcOrd="1" destOrd="0" presId="urn:microsoft.com/office/officeart/2018/2/layout/IconLabelList"/>
    <dgm:cxn modelId="{D2BC0F63-EE42-4D89-A881-EAB5A56C89F5}" type="presParOf" srcId="{472B206C-F683-44EB-AA63-B4AB61E9F7FC}" destId="{0D77503F-5252-4CEF-9B86-DFB1A16E9A6C}" srcOrd="2" destOrd="0" presId="urn:microsoft.com/office/officeart/2018/2/layout/IconLabelList"/>
    <dgm:cxn modelId="{4EA176BB-B123-4A50-BD38-68BD375034B3}" type="presParOf" srcId="{0EE28B8E-ADAC-408A-AF47-5A1EF70F5A35}" destId="{E1EDAF60-41B8-473F-AD5C-CC1648C7E374}" srcOrd="5" destOrd="0" presId="urn:microsoft.com/office/officeart/2018/2/layout/IconLabelList"/>
    <dgm:cxn modelId="{B35A959F-9D4C-429C-A3FA-AA4EE18E4B00}" type="presParOf" srcId="{0EE28B8E-ADAC-408A-AF47-5A1EF70F5A35}" destId="{CFC8DFFC-7FF6-4FAF-8812-EDDD5937348A}" srcOrd="6" destOrd="0" presId="urn:microsoft.com/office/officeart/2018/2/layout/IconLabelList"/>
    <dgm:cxn modelId="{CF792EE2-8916-42EE-AF85-70C0D9D8C798}" type="presParOf" srcId="{CFC8DFFC-7FF6-4FAF-8812-EDDD5937348A}" destId="{95EC1422-D858-481F-96A9-E0AA82ABC4EB}" srcOrd="0" destOrd="0" presId="urn:microsoft.com/office/officeart/2018/2/layout/IconLabelList"/>
    <dgm:cxn modelId="{A7B9BDAB-97A7-4A89-9F6F-EA73D97B2AA1}" type="presParOf" srcId="{CFC8DFFC-7FF6-4FAF-8812-EDDD5937348A}" destId="{90D61CE7-7811-4EA4-B049-5BEFC35BC703}" srcOrd="1" destOrd="0" presId="urn:microsoft.com/office/officeart/2018/2/layout/IconLabelList"/>
    <dgm:cxn modelId="{2EE07101-03DD-4B4D-AFB9-394FD3238735}" type="presParOf" srcId="{CFC8DFFC-7FF6-4FAF-8812-EDDD5937348A}" destId="{3492746D-7266-4E08-B2E5-20F696E96780}" srcOrd="2" destOrd="0" presId="urn:microsoft.com/office/officeart/2018/2/layout/IconLabelList"/>
    <dgm:cxn modelId="{2ED997A2-9966-4A44-B61A-10593502C8C2}" type="presParOf" srcId="{0EE28B8E-ADAC-408A-AF47-5A1EF70F5A35}" destId="{ECC50B3B-74B4-4423-AEF1-8F5724F26F15}" srcOrd="7" destOrd="0" presId="urn:microsoft.com/office/officeart/2018/2/layout/IconLabelList"/>
    <dgm:cxn modelId="{86EF9126-0B27-4B54-9110-51D71CFD2158}" type="presParOf" srcId="{0EE28B8E-ADAC-408A-AF47-5A1EF70F5A35}" destId="{6DC68916-E7AC-46B9-A628-B9CDC2E3E913}" srcOrd="8" destOrd="0" presId="urn:microsoft.com/office/officeart/2018/2/layout/IconLabelList"/>
    <dgm:cxn modelId="{50A18A4F-466F-41A2-8B15-5DB0FED9A567}" type="presParOf" srcId="{6DC68916-E7AC-46B9-A628-B9CDC2E3E913}" destId="{1A12CCEA-CC91-4306-8EEE-583B68AE1318}" srcOrd="0" destOrd="0" presId="urn:microsoft.com/office/officeart/2018/2/layout/IconLabelList"/>
    <dgm:cxn modelId="{BCB80B00-5B65-41C9-ADED-5B678DB50C38}" type="presParOf" srcId="{6DC68916-E7AC-46B9-A628-B9CDC2E3E913}" destId="{C80E3939-DAB5-4D8B-8A7C-C3EF0D4F42A3}" srcOrd="1" destOrd="0" presId="urn:microsoft.com/office/officeart/2018/2/layout/IconLabelList"/>
    <dgm:cxn modelId="{315F2355-E757-4AF6-A65C-48C6A408545D}" type="presParOf" srcId="{6DC68916-E7AC-46B9-A628-B9CDC2E3E913}" destId="{46BB05AE-628D-45E0-85D1-95567C0B2BEF}" srcOrd="2" destOrd="0" presId="urn:microsoft.com/office/officeart/2018/2/layout/IconLabelList"/>
    <dgm:cxn modelId="{51CF83FB-432B-4AD7-992D-28A60A8CBB05}" type="presParOf" srcId="{0EE28B8E-ADAC-408A-AF47-5A1EF70F5A35}" destId="{EA26575C-875F-4292-8FD2-31EBFBA58F86}" srcOrd="9" destOrd="0" presId="urn:microsoft.com/office/officeart/2018/2/layout/IconLabelList"/>
    <dgm:cxn modelId="{87B168CA-1071-4FD0-B7BC-36B7A2D3B357}" type="presParOf" srcId="{0EE28B8E-ADAC-408A-AF47-5A1EF70F5A35}" destId="{3FF38E51-1EAC-4C88-BDE8-175E45B2890A}" srcOrd="10" destOrd="0" presId="urn:microsoft.com/office/officeart/2018/2/layout/IconLabelList"/>
    <dgm:cxn modelId="{F088C08E-B1F9-48A4-A44F-2A1AFD42246F}" type="presParOf" srcId="{3FF38E51-1EAC-4C88-BDE8-175E45B2890A}" destId="{40F3AC13-6EFD-452C-8C55-FCC9FDF40714}" srcOrd="0" destOrd="0" presId="urn:microsoft.com/office/officeart/2018/2/layout/IconLabelList"/>
    <dgm:cxn modelId="{FA7DEB1F-6957-45A5-9154-B769ED51A300}" type="presParOf" srcId="{3FF38E51-1EAC-4C88-BDE8-175E45B2890A}" destId="{8199465B-103F-4657-8286-5C84CB49A186}" srcOrd="1" destOrd="0" presId="urn:microsoft.com/office/officeart/2018/2/layout/IconLabelList"/>
    <dgm:cxn modelId="{D499AE82-834A-4943-9CC9-D4D79A76DE86}" type="presParOf" srcId="{3FF38E51-1EAC-4C88-BDE8-175E45B2890A}" destId="{79107AF4-A6E0-4A11-B528-6053DD01C90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9B58FA-F427-4766-A8E0-B38E7D5AB710}"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34B5DC8F-96E3-4179-8BAD-B2CD3EABD710}">
      <dgm:prSet/>
      <dgm:spPr/>
      <dgm:t>
        <a:bodyPr/>
        <a:lstStyle/>
        <a:p>
          <a:r>
            <a:rPr lang="fr-FR" b="1" dirty="0">
              <a:sym typeface="Wingdings" panose="05000000000000000000" pitchFamily="2" charset="2"/>
            </a:rPr>
            <a:t></a:t>
          </a:r>
          <a:r>
            <a:rPr lang="fr-FR" b="1" dirty="0"/>
            <a:t> Évaluation de la Qualité</a:t>
          </a:r>
          <a:endParaRPr lang="en-US" dirty="0"/>
        </a:p>
      </dgm:t>
    </dgm:pt>
    <dgm:pt modelId="{3F656A77-0AED-4597-80A9-C9673A76064E}" type="parTrans" cxnId="{60A42420-18AF-4079-BF61-2B08E8077422}">
      <dgm:prSet/>
      <dgm:spPr/>
      <dgm:t>
        <a:bodyPr/>
        <a:lstStyle/>
        <a:p>
          <a:endParaRPr lang="en-US"/>
        </a:p>
      </dgm:t>
    </dgm:pt>
    <dgm:pt modelId="{062D9664-A795-4B00-A12B-72E8CBD653B4}" type="sibTrans" cxnId="{60A42420-18AF-4079-BF61-2B08E8077422}">
      <dgm:prSet/>
      <dgm:spPr/>
      <dgm:t>
        <a:bodyPr/>
        <a:lstStyle/>
        <a:p>
          <a:endParaRPr lang="en-US"/>
        </a:p>
      </dgm:t>
    </dgm:pt>
    <dgm:pt modelId="{7707F822-D1DC-468D-8C92-49649A8E30DE}">
      <dgm:prSet/>
      <dgm:spPr/>
      <dgm:t>
        <a:bodyPr/>
        <a:lstStyle/>
        <a:p>
          <a:r>
            <a:rPr lang="fr-FR" b="1" dirty="0">
              <a:sym typeface="Wingdings" panose="05000000000000000000" pitchFamily="2" charset="2"/>
            </a:rPr>
            <a:t></a:t>
          </a:r>
          <a:r>
            <a:rPr lang="fr-FR" b="1" dirty="0"/>
            <a:t>Évaluation Initiale du Projet</a:t>
          </a:r>
          <a:endParaRPr lang="en-US" dirty="0"/>
        </a:p>
      </dgm:t>
    </dgm:pt>
    <dgm:pt modelId="{B372B665-F2B8-4400-A8E0-CB18F4D31D79}" type="parTrans" cxnId="{57447D1F-AB70-418D-B9B3-5EF7D204EC7E}">
      <dgm:prSet/>
      <dgm:spPr/>
      <dgm:t>
        <a:bodyPr/>
        <a:lstStyle/>
        <a:p>
          <a:endParaRPr lang="en-US"/>
        </a:p>
      </dgm:t>
    </dgm:pt>
    <dgm:pt modelId="{E9EAF85E-BDF2-4A9E-87E7-34F6793FE6EE}" type="sibTrans" cxnId="{57447D1F-AB70-418D-B9B3-5EF7D204EC7E}">
      <dgm:prSet/>
      <dgm:spPr/>
      <dgm:t>
        <a:bodyPr/>
        <a:lstStyle/>
        <a:p>
          <a:endParaRPr lang="en-US"/>
        </a:p>
      </dgm:t>
    </dgm:pt>
    <dgm:pt modelId="{4CA5BAF0-2071-405A-A660-70758F75FD57}">
      <dgm:prSet/>
      <dgm:spPr/>
      <dgm:t>
        <a:bodyPr/>
        <a:lstStyle/>
        <a:p>
          <a:r>
            <a:rPr lang="fr-FR" b="1" dirty="0">
              <a:sym typeface="Wingdings" panose="05000000000000000000" pitchFamily="2" charset="2"/>
            </a:rPr>
            <a:t></a:t>
          </a:r>
          <a:r>
            <a:rPr lang="fr-FR" b="1" dirty="0"/>
            <a:t> Évaluation du PAQL en Début de Projet</a:t>
          </a:r>
          <a:endParaRPr lang="en-US" dirty="0"/>
        </a:p>
      </dgm:t>
    </dgm:pt>
    <dgm:pt modelId="{FDC5ABC4-AA73-49F9-B6D9-CD74DDFE6540}" type="parTrans" cxnId="{044063A8-94A7-4C93-ADE7-3EAFC426C938}">
      <dgm:prSet/>
      <dgm:spPr/>
      <dgm:t>
        <a:bodyPr/>
        <a:lstStyle/>
        <a:p>
          <a:endParaRPr lang="en-US"/>
        </a:p>
      </dgm:t>
    </dgm:pt>
    <dgm:pt modelId="{CABB27E6-A9EA-4D61-B31F-8E210B86A0E4}" type="sibTrans" cxnId="{044063A8-94A7-4C93-ADE7-3EAFC426C938}">
      <dgm:prSet/>
      <dgm:spPr/>
      <dgm:t>
        <a:bodyPr/>
        <a:lstStyle/>
        <a:p>
          <a:endParaRPr lang="en-US"/>
        </a:p>
      </dgm:t>
    </dgm:pt>
    <dgm:pt modelId="{61FDD4C0-C9D7-4750-AF85-956CE8D1D938}">
      <dgm:prSet/>
      <dgm:spPr/>
      <dgm:t>
        <a:bodyPr/>
        <a:lstStyle/>
        <a:p>
          <a:r>
            <a:rPr lang="fr-FR" b="1">
              <a:sym typeface="Wingdings" panose="05000000000000000000" pitchFamily="2" charset="2"/>
            </a:rPr>
            <a:t></a:t>
          </a:r>
          <a:r>
            <a:rPr lang="fr-FR" b="1"/>
            <a:t> Évaluations Continues Pendant le Développement</a:t>
          </a:r>
          <a:endParaRPr lang="en-US"/>
        </a:p>
      </dgm:t>
    </dgm:pt>
    <dgm:pt modelId="{42DBFA23-AF49-4C2F-9328-65A0C9F5B9A8}" type="parTrans" cxnId="{E4B60D14-299E-466A-862D-AF4F9625D2CB}">
      <dgm:prSet/>
      <dgm:spPr/>
      <dgm:t>
        <a:bodyPr/>
        <a:lstStyle/>
        <a:p>
          <a:endParaRPr lang="en-US"/>
        </a:p>
      </dgm:t>
    </dgm:pt>
    <dgm:pt modelId="{DA054E8E-6A7D-43DE-A02D-9539B7DF68AA}" type="sibTrans" cxnId="{E4B60D14-299E-466A-862D-AF4F9625D2CB}">
      <dgm:prSet/>
      <dgm:spPr/>
      <dgm:t>
        <a:bodyPr/>
        <a:lstStyle/>
        <a:p>
          <a:endParaRPr lang="en-US"/>
        </a:p>
      </dgm:t>
    </dgm:pt>
    <dgm:pt modelId="{EAD926BC-DC5B-4DE6-96C6-AD6828F04F5D}">
      <dgm:prSet/>
      <dgm:spPr/>
      <dgm:t>
        <a:bodyPr/>
        <a:lstStyle/>
        <a:p>
          <a:r>
            <a:rPr lang="fr-FR" b="1">
              <a:sym typeface="Wingdings" panose="05000000000000000000" pitchFamily="2" charset="2"/>
            </a:rPr>
            <a:t></a:t>
          </a:r>
          <a:r>
            <a:rPr lang="fr-FR" b="1"/>
            <a:t> Évaluation de la Base de Connaissances</a:t>
          </a:r>
          <a:endParaRPr lang="en-US"/>
        </a:p>
      </dgm:t>
    </dgm:pt>
    <dgm:pt modelId="{BB9DAF6E-3A4C-463A-8FE9-0FE499A7DBCE}" type="parTrans" cxnId="{5C543D53-C671-4993-B8AA-917DD091C9FC}">
      <dgm:prSet/>
      <dgm:spPr/>
      <dgm:t>
        <a:bodyPr/>
        <a:lstStyle/>
        <a:p>
          <a:endParaRPr lang="en-US"/>
        </a:p>
      </dgm:t>
    </dgm:pt>
    <dgm:pt modelId="{3F9DC2C8-3466-4CD0-BE63-D5A7C42D5A1A}" type="sibTrans" cxnId="{5C543D53-C671-4993-B8AA-917DD091C9FC}">
      <dgm:prSet/>
      <dgm:spPr/>
      <dgm:t>
        <a:bodyPr/>
        <a:lstStyle/>
        <a:p>
          <a:endParaRPr lang="en-US"/>
        </a:p>
      </dgm:t>
    </dgm:pt>
    <dgm:pt modelId="{6CE36460-D04F-4A56-94F8-BCA10566E332}">
      <dgm:prSet/>
      <dgm:spPr/>
      <dgm:t>
        <a:bodyPr/>
        <a:lstStyle/>
        <a:p>
          <a:r>
            <a:rPr lang="fr-FR" b="1" dirty="0">
              <a:sym typeface="Wingdings" panose="05000000000000000000" pitchFamily="2" charset="2"/>
            </a:rPr>
            <a:t></a:t>
          </a:r>
          <a:r>
            <a:rPr lang="fr-FR" b="1" dirty="0"/>
            <a:t> Évaluation de la Sécurité et Confidentialité</a:t>
          </a:r>
          <a:endParaRPr lang="en-US" dirty="0"/>
        </a:p>
      </dgm:t>
    </dgm:pt>
    <dgm:pt modelId="{DCA94EF2-5114-4FDA-8019-2A34648F7105}" type="parTrans" cxnId="{926B83F0-03F2-4C61-98C1-5D953888FB05}">
      <dgm:prSet/>
      <dgm:spPr/>
      <dgm:t>
        <a:bodyPr/>
        <a:lstStyle/>
        <a:p>
          <a:endParaRPr lang="en-US"/>
        </a:p>
      </dgm:t>
    </dgm:pt>
    <dgm:pt modelId="{E315437F-227F-4AFE-87F0-771705DAAD20}" type="sibTrans" cxnId="{926B83F0-03F2-4C61-98C1-5D953888FB05}">
      <dgm:prSet/>
      <dgm:spPr/>
      <dgm:t>
        <a:bodyPr/>
        <a:lstStyle/>
        <a:p>
          <a:endParaRPr lang="en-US"/>
        </a:p>
      </dgm:t>
    </dgm:pt>
    <dgm:pt modelId="{34E986C0-4A1D-4C65-83B0-05F4C2651D99}">
      <dgm:prSet/>
      <dgm:spPr/>
      <dgm:t>
        <a:bodyPr/>
        <a:lstStyle/>
        <a:p>
          <a:r>
            <a:rPr lang="fr-FR" b="1">
              <a:sym typeface="Wingdings" panose="05000000000000000000" pitchFamily="2" charset="2"/>
            </a:rPr>
            <a:t></a:t>
          </a:r>
          <a:r>
            <a:rPr lang="fr-FR" b="1"/>
            <a:t> Évaluation de la Documentation</a:t>
          </a:r>
          <a:endParaRPr lang="en-US"/>
        </a:p>
      </dgm:t>
    </dgm:pt>
    <dgm:pt modelId="{AFB9536D-D57C-4758-8C7E-ACC5BFE63BD6}" type="parTrans" cxnId="{AAA9F74B-98A7-4840-9889-4E5776A92045}">
      <dgm:prSet/>
      <dgm:spPr/>
      <dgm:t>
        <a:bodyPr/>
        <a:lstStyle/>
        <a:p>
          <a:endParaRPr lang="en-US"/>
        </a:p>
      </dgm:t>
    </dgm:pt>
    <dgm:pt modelId="{D81E8D7E-072A-43B5-A901-CE305E562146}" type="sibTrans" cxnId="{AAA9F74B-98A7-4840-9889-4E5776A92045}">
      <dgm:prSet/>
      <dgm:spPr/>
      <dgm:t>
        <a:bodyPr/>
        <a:lstStyle/>
        <a:p>
          <a:endParaRPr lang="en-US"/>
        </a:p>
      </dgm:t>
    </dgm:pt>
    <dgm:pt modelId="{D19844E4-4396-4234-93C1-9E9173571550}">
      <dgm:prSet/>
      <dgm:spPr/>
      <dgm:t>
        <a:bodyPr/>
        <a:lstStyle/>
        <a:p>
          <a:r>
            <a:rPr lang="fr-FR" b="1">
              <a:sym typeface="Wingdings" panose="05000000000000000000" pitchFamily="2" charset="2"/>
            </a:rPr>
            <a:t></a:t>
          </a:r>
          <a:r>
            <a:rPr lang="fr-FR" b="1"/>
            <a:t> Évaluation Finale du Projet</a:t>
          </a:r>
          <a:r>
            <a:rPr lang="fr-FR" b="1" i="0"/>
            <a:t> </a:t>
          </a:r>
          <a:endParaRPr lang="en-US"/>
        </a:p>
      </dgm:t>
    </dgm:pt>
    <dgm:pt modelId="{92CB82AA-7689-418C-B897-8D598DD248AC}" type="parTrans" cxnId="{7C582163-BD58-4C6D-92FA-185905EE58F7}">
      <dgm:prSet/>
      <dgm:spPr/>
      <dgm:t>
        <a:bodyPr/>
        <a:lstStyle/>
        <a:p>
          <a:endParaRPr lang="en-US"/>
        </a:p>
      </dgm:t>
    </dgm:pt>
    <dgm:pt modelId="{CE910B41-1C35-4D63-BEF4-040DEE2DC548}" type="sibTrans" cxnId="{7C582163-BD58-4C6D-92FA-185905EE58F7}">
      <dgm:prSet/>
      <dgm:spPr/>
      <dgm:t>
        <a:bodyPr/>
        <a:lstStyle/>
        <a:p>
          <a:endParaRPr lang="en-US"/>
        </a:p>
      </dgm:t>
    </dgm:pt>
    <dgm:pt modelId="{553EF81D-268E-4925-947E-6A1CA0E00394}" type="pres">
      <dgm:prSet presAssocID="{819B58FA-F427-4766-A8E0-B38E7D5AB710}" presName="linear" presStyleCnt="0">
        <dgm:presLayoutVars>
          <dgm:animLvl val="lvl"/>
          <dgm:resizeHandles val="exact"/>
        </dgm:presLayoutVars>
      </dgm:prSet>
      <dgm:spPr/>
    </dgm:pt>
    <dgm:pt modelId="{61A3E1E3-7626-4FB3-B878-6B0FACB2754D}" type="pres">
      <dgm:prSet presAssocID="{34B5DC8F-96E3-4179-8BAD-B2CD3EABD710}" presName="parentText" presStyleLbl="node1" presStyleIdx="0" presStyleCnt="8">
        <dgm:presLayoutVars>
          <dgm:chMax val="0"/>
          <dgm:bulletEnabled val="1"/>
        </dgm:presLayoutVars>
      </dgm:prSet>
      <dgm:spPr/>
    </dgm:pt>
    <dgm:pt modelId="{6069E731-CAC6-42B9-95F8-157E6D152D22}" type="pres">
      <dgm:prSet presAssocID="{062D9664-A795-4B00-A12B-72E8CBD653B4}" presName="spacer" presStyleCnt="0"/>
      <dgm:spPr/>
    </dgm:pt>
    <dgm:pt modelId="{D092AD9A-7743-430D-BC4F-F2F3814B58C6}" type="pres">
      <dgm:prSet presAssocID="{7707F822-D1DC-468D-8C92-49649A8E30DE}" presName="parentText" presStyleLbl="node1" presStyleIdx="1" presStyleCnt="8">
        <dgm:presLayoutVars>
          <dgm:chMax val="0"/>
          <dgm:bulletEnabled val="1"/>
        </dgm:presLayoutVars>
      </dgm:prSet>
      <dgm:spPr/>
    </dgm:pt>
    <dgm:pt modelId="{A68B484B-707D-4263-8C8E-6F3E36589751}" type="pres">
      <dgm:prSet presAssocID="{E9EAF85E-BDF2-4A9E-87E7-34F6793FE6EE}" presName="spacer" presStyleCnt="0"/>
      <dgm:spPr/>
    </dgm:pt>
    <dgm:pt modelId="{4A9D7956-A79E-4C23-85D8-DAB30E17DBE3}" type="pres">
      <dgm:prSet presAssocID="{4CA5BAF0-2071-405A-A660-70758F75FD57}" presName="parentText" presStyleLbl="node1" presStyleIdx="2" presStyleCnt="8">
        <dgm:presLayoutVars>
          <dgm:chMax val="0"/>
          <dgm:bulletEnabled val="1"/>
        </dgm:presLayoutVars>
      </dgm:prSet>
      <dgm:spPr/>
    </dgm:pt>
    <dgm:pt modelId="{64AF81BB-9BDD-4AE2-A1F5-7E0FD067C496}" type="pres">
      <dgm:prSet presAssocID="{CABB27E6-A9EA-4D61-B31F-8E210B86A0E4}" presName="spacer" presStyleCnt="0"/>
      <dgm:spPr/>
    </dgm:pt>
    <dgm:pt modelId="{DC573BAD-EFBE-4EB2-82D2-52774781B5ED}" type="pres">
      <dgm:prSet presAssocID="{61FDD4C0-C9D7-4750-AF85-956CE8D1D938}" presName="parentText" presStyleLbl="node1" presStyleIdx="3" presStyleCnt="8">
        <dgm:presLayoutVars>
          <dgm:chMax val="0"/>
          <dgm:bulletEnabled val="1"/>
        </dgm:presLayoutVars>
      </dgm:prSet>
      <dgm:spPr/>
    </dgm:pt>
    <dgm:pt modelId="{F51AF9C5-62B4-4A1B-B31F-6D174EC77C2F}" type="pres">
      <dgm:prSet presAssocID="{DA054E8E-6A7D-43DE-A02D-9539B7DF68AA}" presName="spacer" presStyleCnt="0"/>
      <dgm:spPr/>
    </dgm:pt>
    <dgm:pt modelId="{8CE98A07-4AB3-49AC-84D3-DE0DB2188FEE}" type="pres">
      <dgm:prSet presAssocID="{EAD926BC-DC5B-4DE6-96C6-AD6828F04F5D}" presName="parentText" presStyleLbl="node1" presStyleIdx="4" presStyleCnt="8">
        <dgm:presLayoutVars>
          <dgm:chMax val="0"/>
          <dgm:bulletEnabled val="1"/>
        </dgm:presLayoutVars>
      </dgm:prSet>
      <dgm:spPr/>
    </dgm:pt>
    <dgm:pt modelId="{B0DACDDA-4DE0-4A37-A5D4-EBAA1204579C}" type="pres">
      <dgm:prSet presAssocID="{3F9DC2C8-3466-4CD0-BE63-D5A7C42D5A1A}" presName="spacer" presStyleCnt="0"/>
      <dgm:spPr/>
    </dgm:pt>
    <dgm:pt modelId="{3E90513C-6A00-4CB1-BCA2-50CFFC717043}" type="pres">
      <dgm:prSet presAssocID="{6CE36460-D04F-4A56-94F8-BCA10566E332}" presName="parentText" presStyleLbl="node1" presStyleIdx="5" presStyleCnt="8">
        <dgm:presLayoutVars>
          <dgm:chMax val="0"/>
          <dgm:bulletEnabled val="1"/>
        </dgm:presLayoutVars>
      </dgm:prSet>
      <dgm:spPr/>
    </dgm:pt>
    <dgm:pt modelId="{1F085653-0888-43F4-B476-B15BA62A8F1F}" type="pres">
      <dgm:prSet presAssocID="{E315437F-227F-4AFE-87F0-771705DAAD20}" presName="spacer" presStyleCnt="0"/>
      <dgm:spPr/>
    </dgm:pt>
    <dgm:pt modelId="{EAEBBA91-A97D-4901-AFED-E9FD52935554}" type="pres">
      <dgm:prSet presAssocID="{34E986C0-4A1D-4C65-83B0-05F4C2651D99}" presName="parentText" presStyleLbl="node1" presStyleIdx="6" presStyleCnt="8">
        <dgm:presLayoutVars>
          <dgm:chMax val="0"/>
          <dgm:bulletEnabled val="1"/>
        </dgm:presLayoutVars>
      </dgm:prSet>
      <dgm:spPr/>
    </dgm:pt>
    <dgm:pt modelId="{54CB76E2-9D9D-4782-9781-BF6C3CE443B6}" type="pres">
      <dgm:prSet presAssocID="{D81E8D7E-072A-43B5-A901-CE305E562146}" presName="spacer" presStyleCnt="0"/>
      <dgm:spPr/>
    </dgm:pt>
    <dgm:pt modelId="{996F9361-9EC7-48EF-B352-C78BD8C0A766}" type="pres">
      <dgm:prSet presAssocID="{D19844E4-4396-4234-93C1-9E9173571550}" presName="parentText" presStyleLbl="node1" presStyleIdx="7" presStyleCnt="8">
        <dgm:presLayoutVars>
          <dgm:chMax val="0"/>
          <dgm:bulletEnabled val="1"/>
        </dgm:presLayoutVars>
      </dgm:prSet>
      <dgm:spPr/>
    </dgm:pt>
  </dgm:ptLst>
  <dgm:cxnLst>
    <dgm:cxn modelId="{1852A60A-F7E5-40B5-8D3E-392BFF6735E7}" type="presOf" srcId="{D19844E4-4396-4234-93C1-9E9173571550}" destId="{996F9361-9EC7-48EF-B352-C78BD8C0A766}" srcOrd="0" destOrd="0" presId="urn:microsoft.com/office/officeart/2005/8/layout/vList2"/>
    <dgm:cxn modelId="{AFA9870D-14F2-40BD-AC96-5680C5C02D3C}" type="presOf" srcId="{34E986C0-4A1D-4C65-83B0-05F4C2651D99}" destId="{EAEBBA91-A97D-4901-AFED-E9FD52935554}" srcOrd="0" destOrd="0" presId="urn:microsoft.com/office/officeart/2005/8/layout/vList2"/>
    <dgm:cxn modelId="{E4B60D14-299E-466A-862D-AF4F9625D2CB}" srcId="{819B58FA-F427-4766-A8E0-B38E7D5AB710}" destId="{61FDD4C0-C9D7-4750-AF85-956CE8D1D938}" srcOrd="3" destOrd="0" parTransId="{42DBFA23-AF49-4C2F-9328-65A0C9F5B9A8}" sibTransId="{DA054E8E-6A7D-43DE-A02D-9539B7DF68AA}"/>
    <dgm:cxn modelId="{57447D1F-AB70-418D-B9B3-5EF7D204EC7E}" srcId="{819B58FA-F427-4766-A8E0-B38E7D5AB710}" destId="{7707F822-D1DC-468D-8C92-49649A8E30DE}" srcOrd="1" destOrd="0" parTransId="{B372B665-F2B8-4400-A8E0-CB18F4D31D79}" sibTransId="{E9EAF85E-BDF2-4A9E-87E7-34F6793FE6EE}"/>
    <dgm:cxn modelId="{60A42420-18AF-4079-BF61-2B08E8077422}" srcId="{819B58FA-F427-4766-A8E0-B38E7D5AB710}" destId="{34B5DC8F-96E3-4179-8BAD-B2CD3EABD710}" srcOrd="0" destOrd="0" parTransId="{3F656A77-0AED-4597-80A9-C9673A76064E}" sibTransId="{062D9664-A795-4B00-A12B-72E8CBD653B4}"/>
    <dgm:cxn modelId="{438E345D-9B9E-4662-9D4C-9ED0A95F3EFF}" type="presOf" srcId="{4CA5BAF0-2071-405A-A660-70758F75FD57}" destId="{4A9D7956-A79E-4C23-85D8-DAB30E17DBE3}" srcOrd="0" destOrd="0" presId="urn:microsoft.com/office/officeart/2005/8/layout/vList2"/>
    <dgm:cxn modelId="{7C582163-BD58-4C6D-92FA-185905EE58F7}" srcId="{819B58FA-F427-4766-A8E0-B38E7D5AB710}" destId="{D19844E4-4396-4234-93C1-9E9173571550}" srcOrd="7" destOrd="0" parTransId="{92CB82AA-7689-418C-B897-8D598DD248AC}" sibTransId="{CE910B41-1C35-4D63-BEF4-040DEE2DC548}"/>
    <dgm:cxn modelId="{AAA9F74B-98A7-4840-9889-4E5776A92045}" srcId="{819B58FA-F427-4766-A8E0-B38E7D5AB710}" destId="{34E986C0-4A1D-4C65-83B0-05F4C2651D99}" srcOrd="6" destOrd="0" parTransId="{AFB9536D-D57C-4758-8C7E-ACC5BFE63BD6}" sibTransId="{D81E8D7E-072A-43B5-A901-CE305E562146}"/>
    <dgm:cxn modelId="{3F05F652-C6E6-45B0-B75A-C672F8AF47BC}" type="presOf" srcId="{61FDD4C0-C9D7-4750-AF85-956CE8D1D938}" destId="{DC573BAD-EFBE-4EB2-82D2-52774781B5ED}" srcOrd="0" destOrd="0" presId="urn:microsoft.com/office/officeart/2005/8/layout/vList2"/>
    <dgm:cxn modelId="{5C543D53-C671-4993-B8AA-917DD091C9FC}" srcId="{819B58FA-F427-4766-A8E0-B38E7D5AB710}" destId="{EAD926BC-DC5B-4DE6-96C6-AD6828F04F5D}" srcOrd="4" destOrd="0" parTransId="{BB9DAF6E-3A4C-463A-8FE9-0FE499A7DBCE}" sibTransId="{3F9DC2C8-3466-4CD0-BE63-D5A7C42D5A1A}"/>
    <dgm:cxn modelId="{F9CA2D75-C765-42E0-AED4-812974BAD4BF}" type="presOf" srcId="{EAD926BC-DC5B-4DE6-96C6-AD6828F04F5D}" destId="{8CE98A07-4AB3-49AC-84D3-DE0DB2188FEE}" srcOrd="0" destOrd="0" presId="urn:microsoft.com/office/officeart/2005/8/layout/vList2"/>
    <dgm:cxn modelId="{11BEAAA7-6A78-41B5-A9B5-9FD027C8D5F9}" type="presOf" srcId="{34B5DC8F-96E3-4179-8BAD-B2CD3EABD710}" destId="{61A3E1E3-7626-4FB3-B878-6B0FACB2754D}" srcOrd="0" destOrd="0" presId="urn:microsoft.com/office/officeart/2005/8/layout/vList2"/>
    <dgm:cxn modelId="{044063A8-94A7-4C93-ADE7-3EAFC426C938}" srcId="{819B58FA-F427-4766-A8E0-B38E7D5AB710}" destId="{4CA5BAF0-2071-405A-A660-70758F75FD57}" srcOrd="2" destOrd="0" parTransId="{FDC5ABC4-AA73-49F9-B6D9-CD74DDFE6540}" sibTransId="{CABB27E6-A9EA-4D61-B31F-8E210B86A0E4}"/>
    <dgm:cxn modelId="{3362C0B0-7682-4C59-831C-9B7E1821AA4E}" type="presOf" srcId="{819B58FA-F427-4766-A8E0-B38E7D5AB710}" destId="{553EF81D-268E-4925-947E-6A1CA0E00394}" srcOrd="0" destOrd="0" presId="urn:microsoft.com/office/officeart/2005/8/layout/vList2"/>
    <dgm:cxn modelId="{DD3A11CA-23F7-4914-88C1-D1C3A8C54E7F}" type="presOf" srcId="{7707F822-D1DC-468D-8C92-49649A8E30DE}" destId="{D092AD9A-7743-430D-BC4F-F2F3814B58C6}" srcOrd="0" destOrd="0" presId="urn:microsoft.com/office/officeart/2005/8/layout/vList2"/>
    <dgm:cxn modelId="{921C43CB-4647-4CA6-B91C-09311495E23B}" type="presOf" srcId="{6CE36460-D04F-4A56-94F8-BCA10566E332}" destId="{3E90513C-6A00-4CB1-BCA2-50CFFC717043}" srcOrd="0" destOrd="0" presId="urn:microsoft.com/office/officeart/2005/8/layout/vList2"/>
    <dgm:cxn modelId="{926B83F0-03F2-4C61-98C1-5D953888FB05}" srcId="{819B58FA-F427-4766-A8E0-B38E7D5AB710}" destId="{6CE36460-D04F-4A56-94F8-BCA10566E332}" srcOrd="5" destOrd="0" parTransId="{DCA94EF2-5114-4FDA-8019-2A34648F7105}" sibTransId="{E315437F-227F-4AFE-87F0-771705DAAD20}"/>
    <dgm:cxn modelId="{0BD16CD5-A16D-45E3-A228-AD15B09E2288}" type="presParOf" srcId="{553EF81D-268E-4925-947E-6A1CA0E00394}" destId="{61A3E1E3-7626-4FB3-B878-6B0FACB2754D}" srcOrd="0" destOrd="0" presId="urn:microsoft.com/office/officeart/2005/8/layout/vList2"/>
    <dgm:cxn modelId="{D5528B82-D1AC-4A1D-91BA-4B7A6E215805}" type="presParOf" srcId="{553EF81D-268E-4925-947E-6A1CA0E00394}" destId="{6069E731-CAC6-42B9-95F8-157E6D152D22}" srcOrd="1" destOrd="0" presId="urn:microsoft.com/office/officeart/2005/8/layout/vList2"/>
    <dgm:cxn modelId="{B8F7DE14-DF40-43D1-BFAE-26D9D631448B}" type="presParOf" srcId="{553EF81D-268E-4925-947E-6A1CA0E00394}" destId="{D092AD9A-7743-430D-BC4F-F2F3814B58C6}" srcOrd="2" destOrd="0" presId="urn:microsoft.com/office/officeart/2005/8/layout/vList2"/>
    <dgm:cxn modelId="{BD7D0973-AF10-465A-BE9A-D8D6BFE1DEB5}" type="presParOf" srcId="{553EF81D-268E-4925-947E-6A1CA0E00394}" destId="{A68B484B-707D-4263-8C8E-6F3E36589751}" srcOrd="3" destOrd="0" presId="urn:microsoft.com/office/officeart/2005/8/layout/vList2"/>
    <dgm:cxn modelId="{03F667B1-2B2B-4A94-A0D7-334272DEC544}" type="presParOf" srcId="{553EF81D-268E-4925-947E-6A1CA0E00394}" destId="{4A9D7956-A79E-4C23-85D8-DAB30E17DBE3}" srcOrd="4" destOrd="0" presId="urn:microsoft.com/office/officeart/2005/8/layout/vList2"/>
    <dgm:cxn modelId="{5AE14011-770C-4A5F-B756-C5BF933FECE6}" type="presParOf" srcId="{553EF81D-268E-4925-947E-6A1CA0E00394}" destId="{64AF81BB-9BDD-4AE2-A1F5-7E0FD067C496}" srcOrd="5" destOrd="0" presId="urn:microsoft.com/office/officeart/2005/8/layout/vList2"/>
    <dgm:cxn modelId="{AA02D36F-8AFC-416B-8A02-060AD418F776}" type="presParOf" srcId="{553EF81D-268E-4925-947E-6A1CA0E00394}" destId="{DC573BAD-EFBE-4EB2-82D2-52774781B5ED}" srcOrd="6" destOrd="0" presId="urn:microsoft.com/office/officeart/2005/8/layout/vList2"/>
    <dgm:cxn modelId="{D8B25518-3DF1-4A72-A1A8-442F705B938C}" type="presParOf" srcId="{553EF81D-268E-4925-947E-6A1CA0E00394}" destId="{F51AF9C5-62B4-4A1B-B31F-6D174EC77C2F}" srcOrd="7" destOrd="0" presId="urn:microsoft.com/office/officeart/2005/8/layout/vList2"/>
    <dgm:cxn modelId="{50F9134D-E95C-4914-B85F-1D64E09C37F0}" type="presParOf" srcId="{553EF81D-268E-4925-947E-6A1CA0E00394}" destId="{8CE98A07-4AB3-49AC-84D3-DE0DB2188FEE}" srcOrd="8" destOrd="0" presId="urn:microsoft.com/office/officeart/2005/8/layout/vList2"/>
    <dgm:cxn modelId="{3200D51A-BBE5-4CE8-9E2F-4447613D518F}" type="presParOf" srcId="{553EF81D-268E-4925-947E-6A1CA0E00394}" destId="{B0DACDDA-4DE0-4A37-A5D4-EBAA1204579C}" srcOrd="9" destOrd="0" presId="urn:microsoft.com/office/officeart/2005/8/layout/vList2"/>
    <dgm:cxn modelId="{6CF6A47A-325B-49D5-81C3-FD1DF62F9F49}" type="presParOf" srcId="{553EF81D-268E-4925-947E-6A1CA0E00394}" destId="{3E90513C-6A00-4CB1-BCA2-50CFFC717043}" srcOrd="10" destOrd="0" presId="urn:microsoft.com/office/officeart/2005/8/layout/vList2"/>
    <dgm:cxn modelId="{C83ECC8A-F9B9-469D-9E4B-665D59075DB7}" type="presParOf" srcId="{553EF81D-268E-4925-947E-6A1CA0E00394}" destId="{1F085653-0888-43F4-B476-B15BA62A8F1F}" srcOrd="11" destOrd="0" presId="urn:microsoft.com/office/officeart/2005/8/layout/vList2"/>
    <dgm:cxn modelId="{1293E9D9-A6C2-40EC-BA33-E40379EAB58F}" type="presParOf" srcId="{553EF81D-268E-4925-947E-6A1CA0E00394}" destId="{EAEBBA91-A97D-4901-AFED-E9FD52935554}" srcOrd="12" destOrd="0" presId="urn:microsoft.com/office/officeart/2005/8/layout/vList2"/>
    <dgm:cxn modelId="{C9262FF8-046E-4A17-9D3D-664623FA881E}" type="presParOf" srcId="{553EF81D-268E-4925-947E-6A1CA0E00394}" destId="{54CB76E2-9D9D-4782-9781-BF6C3CE443B6}" srcOrd="13" destOrd="0" presId="urn:microsoft.com/office/officeart/2005/8/layout/vList2"/>
    <dgm:cxn modelId="{D5233040-B86D-4E94-96FD-85C89550D1A2}" type="presParOf" srcId="{553EF81D-268E-4925-947E-6A1CA0E00394}" destId="{996F9361-9EC7-48EF-B352-C78BD8C0A766}"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63DB2-6B44-4821-85F0-0A8DF3A7BBFC}">
      <dsp:nvSpPr>
        <dsp:cNvPr id="0" name=""/>
        <dsp:cNvSpPr/>
      </dsp:nvSpPr>
      <dsp:spPr>
        <a:xfrm>
          <a:off x="631864" y="69176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98A41B-76BA-4681-9A0D-881C72DD87F9}">
      <dsp:nvSpPr>
        <dsp:cNvPr id="0" name=""/>
        <dsp:cNvSpPr/>
      </dsp:nvSpPr>
      <dsp:spPr>
        <a:xfrm>
          <a:off x="136864" y="18354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1-Introduction :</a:t>
          </a:r>
        </a:p>
        <a:p>
          <a:pPr marL="0" lvl="0" indent="0" algn="ctr" defTabSz="488950">
            <a:lnSpc>
              <a:spcPct val="100000"/>
            </a:lnSpc>
            <a:spcBef>
              <a:spcPct val="0"/>
            </a:spcBef>
            <a:spcAft>
              <a:spcPct val="35000"/>
            </a:spcAft>
            <a:buNone/>
          </a:pPr>
          <a:r>
            <a:rPr lang="fr-FR" sz="800" b="1" kern="1200" dirty="0">
              <a:solidFill>
                <a:schemeClr val="tx1">
                  <a:lumMod val="65000"/>
                  <a:lumOff val="35000"/>
                </a:schemeClr>
              </a:solidFill>
            </a:rPr>
            <a:t>Présentation de notre application </a:t>
          </a:r>
        </a:p>
        <a:p>
          <a:pPr marL="0" lvl="0" indent="0" algn="ctr" defTabSz="488950">
            <a:lnSpc>
              <a:spcPct val="100000"/>
            </a:lnSpc>
            <a:spcBef>
              <a:spcPct val="0"/>
            </a:spcBef>
            <a:spcAft>
              <a:spcPct val="35000"/>
            </a:spcAft>
            <a:buNone/>
          </a:pPr>
          <a:r>
            <a:rPr lang="fr-FR" sz="800" b="1" kern="1200" baseline="0" dirty="0">
              <a:solidFill>
                <a:schemeClr val="tx1">
                  <a:lumMod val="65000"/>
                  <a:lumOff val="35000"/>
                </a:schemeClr>
              </a:solidFill>
            </a:rPr>
            <a:t>Présentation du projet  AQL</a:t>
          </a:r>
          <a:endParaRPr lang="en-US" sz="800" kern="1200" dirty="0">
            <a:solidFill>
              <a:schemeClr val="tx1">
                <a:lumMod val="65000"/>
                <a:lumOff val="35000"/>
              </a:schemeClr>
            </a:solidFill>
          </a:endParaRPr>
        </a:p>
      </dsp:txBody>
      <dsp:txXfrm>
        <a:off x="136864" y="1835419"/>
        <a:ext cx="1800000" cy="720000"/>
      </dsp:txXfrm>
    </dsp:sp>
    <dsp:sp modelId="{93517347-D794-4D11-8BCC-60A3B8D1C113}">
      <dsp:nvSpPr>
        <dsp:cNvPr id="0" name=""/>
        <dsp:cNvSpPr/>
      </dsp:nvSpPr>
      <dsp:spPr>
        <a:xfrm>
          <a:off x="2746864" y="69176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3863AE-931A-4278-8054-EE1EED5D5D12}">
      <dsp:nvSpPr>
        <dsp:cNvPr id="0" name=""/>
        <dsp:cNvSpPr/>
      </dsp:nvSpPr>
      <dsp:spPr>
        <a:xfrm>
          <a:off x="2251864" y="18354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2 -</a:t>
          </a:r>
          <a:r>
            <a:rPr lang="fr-FR" sz="1100" b="1" i="0" kern="1200" dirty="0"/>
            <a:t>Élaboration du PAQL </a:t>
          </a:r>
          <a:endParaRPr lang="en-US" sz="1100" kern="1200" dirty="0"/>
        </a:p>
      </dsp:txBody>
      <dsp:txXfrm>
        <a:off x="2251864" y="1835419"/>
        <a:ext cx="1800000" cy="720000"/>
      </dsp:txXfrm>
    </dsp:sp>
    <dsp:sp modelId="{23F2EC13-3FE0-45DB-A0AD-B3063746ACE9}">
      <dsp:nvSpPr>
        <dsp:cNvPr id="0" name=""/>
        <dsp:cNvSpPr/>
      </dsp:nvSpPr>
      <dsp:spPr>
        <a:xfrm>
          <a:off x="4861864" y="69176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77503F-5252-4CEF-9B86-DFB1A16E9A6C}">
      <dsp:nvSpPr>
        <dsp:cNvPr id="0" name=""/>
        <dsp:cNvSpPr/>
      </dsp:nvSpPr>
      <dsp:spPr>
        <a:xfrm>
          <a:off x="4366864" y="18354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3-Gestion de projet : ClickUp</a:t>
          </a:r>
          <a:endParaRPr lang="en-US" sz="1100" kern="1200"/>
        </a:p>
      </dsp:txBody>
      <dsp:txXfrm>
        <a:off x="4366864" y="1835419"/>
        <a:ext cx="1800000" cy="720000"/>
      </dsp:txXfrm>
    </dsp:sp>
    <dsp:sp modelId="{95EC1422-D858-481F-96A9-E0AA82ABC4EB}">
      <dsp:nvSpPr>
        <dsp:cNvPr id="0" name=""/>
        <dsp:cNvSpPr/>
      </dsp:nvSpPr>
      <dsp:spPr>
        <a:xfrm>
          <a:off x="631864" y="300541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92746D-7266-4E08-B2E5-20F696E96780}">
      <dsp:nvSpPr>
        <dsp:cNvPr id="0" name=""/>
        <dsp:cNvSpPr/>
      </dsp:nvSpPr>
      <dsp:spPr>
        <a:xfrm>
          <a:off x="136864" y="41490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4-</a:t>
          </a:r>
          <a:r>
            <a:rPr lang="fr-FR" sz="1100" b="1" kern="1200" dirty="0"/>
            <a:t>Analyse de la qualité du code avant et après modification : </a:t>
          </a:r>
          <a:r>
            <a:rPr lang="fr-FR" sz="1100" b="1" kern="1200" dirty="0" err="1"/>
            <a:t>SonarQube</a:t>
          </a:r>
          <a:endParaRPr lang="en-US" sz="1100" kern="1200" dirty="0"/>
        </a:p>
      </dsp:txBody>
      <dsp:txXfrm>
        <a:off x="136864" y="4149069"/>
        <a:ext cx="1800000" cy="720000"/>
      </dsp:txXfrm>
    </dsp:sp>
    <dsp:sp modelId="{1A12CCEA-CC91-4306-8EEE-583B68AE1318}">
      <dsp:nvSpPr>
        <dsp:cNvPr id="0" name=""/>
        <dsp:cNvSpPr/>
      </dsp:nvSpPr>
      <dsp:spPr>
        <a:xfrm>
          <a:off x="2746864" y="300541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BB05AE-628D-45E0-85D1-95567C0B2BEF}">
      <dsp:nvSpPr>
        <dsp:cNvPr id="0" name=""/>
        <dsp:cNvSpPr/>
      </dsp:nvSpPr>
      <dsp:spPr>
        <a:xfrm>
          <a:off x="2251864" y="41490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b="1" kern="1200" dirty="0"/>
            <a:t>5-Tests avec </a:t>
          </a:r>
          <a:r>
            <a:rPr lang="fr-FR" sz="1100" b="1" kern="1200" dirty="0" err="1"/>
            <a:t>Junits</a:t>
          </a:r>
          <a:endParaRPr lang="en-US" sz="1100" kern="1200" dirty="0"/>
        </a:p>
      </dsp:txBody>
      <dsp:txXfrm>
        <a:off x="2251864" y="4149069"/>
        <a:ext cx="1800000" cy="720000"/>
      </dsp:txXfrm>
    </dsp:sp>
    <dsp:sp modelId="{40F3AC13-6EFD-452C-8C55-FCC9FDF40714}">
      <dsp:nvSpPr>
        <dsp:cNvPr id="0" name=""/>
        <dsp:cNvSpPr/>
      </dsp:nvSpPr>
      <dsp:spPr>
        <a:xfrm>
          <a:off x="4861864" y="3005419"/>
          <a:ext cx="810000" cy="81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107AF4-A6E0-4A11-B528-6053DD01C90C}">
      <dsp:nvSpPr>
        <dsp:cNvPr id="0" name=""/>
        <dsp:cNvSpPr/>
      </dsp:nvSpPr>
      <dsp:spPr>
        <a:xfrm>
          <a:off x="4366864" y="41490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b="1" kern="1200"/>
            <a:t>6-Conclusion.</a:t>
          </a:r>
          <a:endParaRPr lang="en-US" sz="1100" kern="1200"/>
        </a:p>
      </dsp:txBody>
      <dsp:txXfrm>
        <a:off x="4366864" y="4149069"/>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3E1E3-7626-4FB3-B878-6B0FACB2754D}">
      <dsp:nvSpPr>
        <dsp:cNvPr id="0" name=""/>
        <dsp:cNvSpPr/>
      </dsp:nvSpPr>
      <dsp:spPr>
        <a:xfrm>
          <a:off x="0" y="505960"/>
          <a:ext cx="525780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sym typeface="Wingdings" panose="05000000000000000000" pitchFamily="2" charset="2"/>
            </a:rPr>
            <a:t></a:t>
          </a:r>
          <a:r>
            <a:rPr lang="fr-FR" sz="1500" b="1" kern="1200" dirty="0"/>
            <a:t> Évaluation de la Qualité</a:t>
          </a:r>
          <a:endParaRPr lang="en-US" sz="1500" kern="1200" dirty="0"/>
        </a:p>
      </dsp:txBody>
      <dsp:txXfrm>
        <a:off x="17563" y="523523"/>
        <a:ext cx="5222674" cy="324648"/>
      </dsp:txXfrm>
    </dsp:sp>
    <dsp:sp modelId="{D092AD9A-7743-430D-BC4F-F2F3814B58C6}">
      <dsp:nvSpPr>
        <dsp:cNvPr id="0" name=""/>
        <dsp:cNvSpPr/>
      </dsp:nvSpPr>
      <dsp:spPr>
        <a:xfrm>
          <a:off x="0" y="908935"/>
          <a:ext cx="525780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sym typeface="Wingdings" panose="05000000000000000000" pitchFamily="2" charset="2"/>
            </a:rPr>
            <a:t></a:t>
          </a:r>
          <a:r>
            <a:rPr lang="fr-FR" sz="1500" b="1" kern="1200" dirty="0"/>
            <a:t>Évaluation Initiale du Projet</a:t>
          </a:r>
          <a:endParaRPr lang="en-US" sz="1500" kern="1200" dirty="0"/>
        </a:p>
      </dsp:txBody>
      <dsp:txXfrm>
        <a:off x="17563" y="926498"/>
        <a:ext cx="5222674" cy="324648"/>
      </dsp:txXfrm>
    </dsp:sp>
    <dsp:sp modelId="{4A9D7956-A79E-4C23-85D8-DAB30E17DBE3}">
      <dsp:nvSpPr>
        <dsp:cNvPr id="0" name=""/>
        <dsp:cNvSpPr/>
      </dsp:nvSpPr>
      <dsp:spPr>
        <a:xfrm>
          <a:off x="0" y="1311910"/>
          <a:ext cx="525780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sym typeface="Wingdings" panose="05000000000000000000" pitchFamily="2" charset="2"/>
            </a:rPr>
            <a:t></a:t>
          </a:r>
          <a:r>
            <a:rPr lang="fr-FR" sz="1500" b="1" kern="1200" dirty="0"/>
            <a:t> Évaluation du PAQL en Début de Projet</a:t>
          </a:r>
          <a:endParaRPr lang="en-US" sz="1500" kern="1200" dirty="0"/>
        </a:p>
      </dsp:txBody>
      <dsp:txXfrm>
        <a:off x="17563" y="1329473"/>
        <a:ext cx="5222674" cy="324648"/>
      </dsp:txXfrm>
    </dsp:sp>
    <dsp:sp modelId="{DC573BAD-EFBE-4EB2-82D2-52774781B5ED}">
      <dsp:nvSpPr>
        <dsp:cNvPr id="0" name=""/>
        <dsp:cNvSpPr/>
      </dsp:nvSpPr>
      <dsp:spPr>
        <a:xfrm>
          <a:off x="0" y="1714885"/>
          <a:ext cx="525780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a:sym typeface="Wingdings" panose="05000000000000000000" pitchFamily="2" charset="2"/>
            </a:rPr>
            <a:t></a:t>
          </a:r>
          <a:r>
            <a:rPr lang="fr-FR" sz="1500" b="1" kern="1200"/>
            <a:t> Évaluations Continues Pendant le Développement</a:t>
          </a:r>
          <a:endParaRPr lang="en-US" sz="1500" kern="1200"/>
        </a:p>
      </dsp:txBody>
      <dsp:txXfrm>
        <a:off x="17563" y="1732448"/>
        <a:ext cx="5222674" cy="324648"/>
      </dsp:txXfrm>
    </dsp:sp>
    <dsp:sp modelId="{8CE98A07-4AB3-49AC-84D3-DE0DB2188FEE}">
      <dsp:nvSpPr>
        <dsp:cNvPr id="0" name=""/>
        <dsp:cNvSpPr/>
      </dsp:nvSpPr>
      <dsp:spPr>
        <a:xfrm>
          <a:off x="0" y="2117860"/>
          <a:ext cx="525780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a:sym typeface="Wingdings" panose="05000000000000000000" pitchFamily="2" charset="2"/>
            </a:rPr>
            <a:t></a:t>
          </a:r>
          <a:r>
            <a:rPr lang="fr-FR" sz="1500" b="1" kern="1200"/>
            <a:t> Évaluation de la Base de Connaissances</a:t>
          </a:r>
          <a:endParaRPr lang="en-US" sz="1500" kern="1200"/>
        </a:p>
      </dsp:txBody>
      <dsp:txXfrm>
        <a:off x="17563" y="2135423"/>
        <a:ext cx="5222674" cy="324648"/>
      </dsp:txXfrm>
    </dsp:sp>
    <dsp:sp modelId="{3E90513C-6A00-4CB1-BCA2-50CFFC717043}">
      <dsp:nvSpPr>
        <dsp:cNvPr id="0" name=""/>
        <dsp:cNvSpPr/>
      </dsp:nvSpPr>
      <dsp:spPr>
        <a:xfrm>
          <a:off x="0" y="2520835"/>
          <a:ext cx="525780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sym typeface="Wingdings" panose="05000000000000000000" pitchFamily="2" charset="2"/>
            </a:rPr>
            <a:t></a:t>
          </a:r>
          <a:r>
            <a:rPr lang="fr-FR" sz="1500" b="1" kern="1200" dirty="0"/>
            <a:t> Évaluation de la Sécurité et Confidentialité</a:t>
          </a:r>
          <a:endParaRPr lang="en-US" sz="1500" kern="1200" dirty="0"/>
        </a:p>
      </dsp:txBody>
      <dsp:txXfrm>
        <a:off x="17563" y="2538398"/>
        <a:ext cx="5222674" cy="324648"/>
      </dsp:txXfrm>
    </dsp:sp>
    <dsp:sp modelId="{EAEBBA91-A97D-4901-AFED-E9FD52935554}">
      <dsp:nvSpPr>
        <dsp:cNvPr id="0" name=""/>
        <dsp:cNvSpPr/>
      </dsp:nvSpPr>
      <dsp:spPr>
        <a:xfrm>
          <a:off x="0" y="2923810"/>
          <a:ext cx="525780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a:sym typeface="Wingdings" panose="05000000000000000000" pitchFamily="2" charset="2"/>
            </a:rPr>
            <a:t></a:t>
          </a:r>
          <a:r>
            <a:rPr lang="fr-FR" sz="1500" b="1" kern="1200"/>
            <a:t> Évaluation de la Documentation</a:t>
          </a:r>
          <a:endParaRPr lang="en-US" sz="1500" kern="1200"/>
        </a:p>
      </dsp:txBody>
      <dsp:txXfrm>
        <a:off x="17563" y="2941373"/>
        <a:ext cx="5222674" cy="324648"/>
      </dsp:txXfrm>
    </dsp:sp>
    <dsp:sp modelId="{996F9361-9EC7-48EF-B352-C78BD8C0A766}">
      <dsp:nvSpPr>
        <dsp:cNvPr id="0" name=""/>
        <dsp:cNvSpPr/>
      </dsp:nvSpPr>
      <dsp:spPr>
        <a:xfrm>
          <a:off x="0" y="3326785"/>
          <a:ext cx="525780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a:sym typeface="Wingdings" panose="05000000000000000000" pitchFamily="2" charset="2"/>
            </a:rPr>
            <a:t></a:t>
          </a:r>
          <a:r>
            <a:rPr lang="fr-FR" sz="1500" b="1" kern="1200"/>
            <a:t> Évaluation Finale du Projet</a:t>
          </a:r>
          <a:r>
            <a:rPr lang="fr-FR" sz="1500" b="1" i="0" kern="1200"/>
            <a:t> </a:t>
          </a:r>
          <a:endParaRPr lang="en-US" sz="1500" kern="1200"/>
        </a:p>
      </dsp:txBody>
      <dsp:txXfrm>
        <a:off x="17563" y="3344348"/>
        <a:ext cx="5222674" cy="3246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dirty="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1140543" y="737125"/>
            <a:ext cx="9360309" cy="1403358"/>
          </a:xfrm>
        </p:spPr>
        <p:txBody>
          <a:bodyPr>
            <a:noAutofit/>
          </a:bodyPr>
          <a:lstStyle/>
          <a:p>
            <a:pPr algn="ctr"/>
            <a:r>
              <a:rPr lang="fr-FR" sz="4000" b="1" kern="1200" cap="all" baseline="0" dirty="0">
                <a:solidFill>
                  <a:srgbClr val="000000"/>
                </a:solidFill>
                <a:effectLst/>
                <a:latin typeface="Tw Cen MT" panose="020B0602020104020603" pitchFamily="34" charset="0"/>
                <a:ea typeface="+mj-ea"/>
                <a:cs typeface="+mj-cs"/>
              </a:rPr>
              <a:t>Plan ASSURANCE Qualité Logiciel  Système Expert </a:t>
            </a:r>
            <a:endParaRPr lang="en-US" sz="4000"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4680204" y="5106334"/>
            <a:ext cx="2831592" cy="1648427"/>
          </a:xfrm>
        </p:spPr>
        <p:txBody>
          <a:bodyPr>
            <a:normAutofit fontScale="32500" lnSpcReduction="20000"/>
          </a:bodyPr>
          <a:lstStyle/>
          <a:p>
            <a:pPr algn="just"/>
            <a:r>
              <a:rPr lang="fr-FR" sz="5600" b="1" dirty="0">
                <a:solidFill>
                  <a:schemeClr val="tx1"/>
                </a:solidFill>
              </a:rPr>
              <a:t>Zakaria </a:t>
            </a:r>
            <a:r>
              <a:rPr lang="fr-FR" sz="5600" b="1" dirty="0" err="1">
                <a:solidFill>
                  <a:schemeClr val="tx1"/>
                </a:solidFill>
              </a:rPr>
              <a:t>Hida</a:t>
            </a:r>
            <a:endParaRPr lang="fr-FR" sz="5600" b="1" dirty="0">
              <a:solidFill>
                <a:schemeClr val="tx1"/>
              </a:solidFill>
            </a:endParaRPr>
          </a:p>
          <a:p>
            <a:pPr algn="just"/>
            <a:r>
              <a:rPr lang="fr-FR" sz="5600" b="1" dirty="0">
                <a:solidFill>
                  <a:schemeClr val="tx1"/>
                </a:solidFill>
              </a:rPr>
              <a:t>El Housni Youssef</a:t>
            </a:r>
          </a:p>
          <a:p>
            <a:pPr algn="just"/>
            <a:r>
              <a:rPr lang="fr-FR" sz="5600" b="1" dirty="0">
                <a:solidFill>
                  <a:schemeClr val="tx1"/>
                </a:solidFill>
              </a:rPr>
              <a:t>Aiman Mouhat</a:t>
            </a:r>
          </a:p>
          <a:p>
            <a:pPr algn="just"/>
            <a:r>
              <a:rPr lang="fr-FR" sz="5600" b="1" dirty="0" err="1">
                <a:solidFill>
                  <a:schemeClr val="tx1"/>
                </a:solidFill>
              </a:rPr>
              <a:t>Laouane</a:t>
            </a:r>
            <a:r>
              <a:rPr lang="fr-FR" sz="5600" b="1" dirty="0">
                <a:solidFill>
                  <a:schemeClr val="tx1"/>
                </a:solidFill>
              </a:rPr>
              <a:t> </a:t>
            </a:r>
            <a:r>
              <a:rPr lang="fr-FR" sz="5600" b="1" dirty="0" err="1">
                <a:solidFill>
                  <a:schemeClr val="tx1"/>
                </a:solidFill>
              </a:rPr>
              <a:t>Ilyass</a:t>
            </a:r>
            <a:endParaRPr lang="fr-FR" sz="5600" b="1" dirty="0">
              <a:solidFill>
                <a:schemeClr val="tx1"/>
              </a:solidFill>
            </a:endParaRPr>
          </a:p>
          <a:p>
            <a:pPr algn="just"/>
            <a:r>
              <a:rPr lang="fr-FR" sz="5600" b="1" dirty="0">
                <a:solidFill>
                  <a:schemeClr val="tx1"/>
                </a:solidFill>
              </a:rPr>
              <a:t>Ben </a:t>
            </a:r>
            <a:r>
              <a:rPr lang="fr-FR" sz="5600" b="1" dirty="0" err="1">
                <a:solidFill>
                  <a:schemeClr val="tx1"/>
                </a:solidFill>
              </a:rPr>
              <a:t>Hamou</a:t>
            </a:r>
            <a:r>
              <a:rPr lang="fr-FR" sz="5600" b="1" dirty="0">
                <a:solidFill>
                  <a:schemeClr val="tx1"/>
                </a:solidFill>
              </a:rPr>
              <a:t> Mohamed</a:t>
            </a:r>
          </a:p>
          <a:p>
            <a:endParaRPr lang="en-US" dirty="0">
              <a:solidFill>
                <a:schemeClr val="tx1"/>
              </a:solidFill>
            </a:endParaRPr>
          </a:p>
        </p:txBody>
      </p:sp>
      <p:sp>
        <p:nvSpPr>
          <p:cNvPr id="4" name="Title 1">
            <a:extLst>
              <a:ext uri="{FF2B5EF4-FFF2-40B4-BE49-F238E27FC236}">
                <a16:creationId xmlns:a16="http://schemas.microsoft.com/office/drawing/2014/main" id="{5C5CA2AF-F66E-589B-3981-1B1D187BA55E}"/>
              </a:ext>
            </a:extLst>
          </p:cNvPr>
          <p:cNvSpPr txBox="1">
            <a:spLocks/>
          </p:cNvSpPr>
          <p:nvPr/>
        </p:nvSpPr>
        <p:spPr>
          <a:xfrm>
            <a:off x="3755923" y="4386318"/>
            <a:ext cx="3065452" cy="720016"/>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fr-FR" sz="4000" dirty="0">
                <a:solidFill>
                  <a:schemeClr val="tx1"/>
                </a:solidFill>
              </a:rPr>
              <a:t>Réalisé par: </a:t>
            </a:r>
            <a:endParaRPr lang="en-US" sz="4000" dirty="0">
              <a:solidFill>
                <a:schemeClr val="tx1"/>
              </a:solidFill>
            </a:endParaRPr>
          </a:p>
        </p:txBody>
      </p:sp>
      <p:pic>
        <p:nvPicPr>
          <p:cNvPr id="5" name="Picture 4">
            <a:extLst>
              <a:ext uri="{FF2B5EF4-FFF2-40B4-BE49-F238E27FC236}">
                <a16:creationId xmlns:a16="http://schemas.microsoft.com/office/drawing/2014/main" id="{E6619B2B-33C1-7CB0-441E-0132C4701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236" y="2238814"/>
            <a:ext cx="4195927" cy="3490070"/>
          </a:xfrm>
          <a:prstGeom prst="rect">
            <a:avLst/>
          </a:prstGeom>
        </p:spPr>
      </p:pic>
      <p:sp>
        <p:nvSpPr>
          <p:cNvPr id="8" name="Title 1">
            <a:extLst>
              <a:ext uri="{FF2B5EF4-FFF2-40B4-BE49-F238E27FC236}">
                <a16:creationId xmlns:a16="http://schemas.microsoft.com/office/drawing/2014/main" id="{0F92880E-BE93-3D78-5ED7-221C28C71650}"/>
              </a:ext>
            </a:extLst>
          </p:cNvPr>
          <p:cNvSpPr txBox="1">
            <a:spLocks/>
          </p:cNvSpPr>
          <p:nvPr/>
        </p:nvSpPr>
        <p:spPr>
          <a:xfrm>
            <a:off x="9140347" y="6088892"/>
            <a:ext cx="2520711" cy="720016"/>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fr-FR" sz="3200" b="1" dirty="0">
                <a:solidFill>
                  <a:schemeClr val="tx1"/>
                </a:solidFill>
              </a:rPr>
              <a:t>Encadré par : </a:t>
            </a:r>
            <a:r>
              <a:rPr lang="fr-FR" sz="1800" b="1" dirty="0">
                <a:solidFill>
                  <a:schemeClr val="tx1"/>
                </a:solidFill>
              </a:rPr>
              <a:t>Mme. Chergui</a:t>
            </a:r>
            <a:endParaRPr lang="en-US" sz="1800" b="1" dirty="0">
              <a:solidFill>
                <a:schemeClr val="tx1"/>
              </a:solidFill>
            </a:endParaRP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838200" y="643467"/>
            <a:ext cx="2951205" cy="5571066"/>
          </a:xfrm>
        </p:spPr>
        <p:txBody>
          <a:bodyPr vert="horz" lIns="91440" tIns="45720" rIns="91440" bIns="45720" rtlCol="0" anchor="ctr">
            <a:normAutofit/>
          </a:bodyPr>
          <a:lstStyle/>
          <a:p>
            <a:pPr algn="l"/>
            <a:r>
              <a:rPr lang="fr-FR" sz="4400" b="1" kern="1200" dirty="0">
                <a:solidFill>
                  <a:srgbClr val="FFFFFF"/>
                </a:solidFill>
                <a:latin typeface="+mj-lt"/>
                <a:ea typeface="+mj-ea"/>
                <a:cs typeface="+mj-cs"/>
              </a:rPr>
              <a:t>STRUCTURE DE PROJET DANS CLICKUP</a:t>
            </a:r>
            <a:endParaRPr lang="en-US" sz="4400" b="1" kern="1200" dirty="0">
              <a:solidFill>
                <a:srgbClr val="FFFFFF"/>
              </a:solidFill>
              <a:latin typeface="+mj-lt"/>
              <a:ea typeface="+mj-ea"/>
              <a:cs typeface="+mj-cs"/>
            </a:endParaRPr>
          </a:p>
        </p:txBody>
      </p:sp>
      <p:sp>
        <p:nvSpPr>
          <p:cNvPr id="19" name="Rectangle: Rounded Corners 18">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F49FB76-25BA-4481-B88D-DCB748E1662E}"/>
              </a:ext>
            </a:extLst>
          </p:cNvPr>
          <p:cNvSpPr>
            <a:spLocks/>
          </p:cNvSpPr>
          <p:nvPr/>
        </p:nvSpPr>
        <p:spPr>
          <a:xfrm>
            <a:off x="4763911" y="3244576"/>
            <a:ext cx="6735443" cy="2344651"/>
          </a:xfrm>
          <a:prstGeom prst="rect">
            <a:avLst/>
          </a:prstGeom>
        </p:spPr>
        <p:txBody>
          <a:bodyPr vert="horz" lIns="91440" tIns="45720" rIns="91440" bIns="45720" rtlCol="0" anchor="t">
            <a:noAutofit/>
          </a:bodyPr>
          <a:lstStyle/>
          <a:p>
            <a:pPr defTabSz="658368">
              <a:spcAft>
                <a:spcPts val="600"/>
              </a:spcAft>
            </a:pPr>
            <a:r>
              <a:rPr lang="en-US" sz="1296" b="1" kern="1200" dirty="0" err="1">
                <a:solidFill>
                  <a:schemeClr val="tx1"/>
                </a:solidFill>
                <a:latin typeface="+mn-lt"/>
                <a:ea typeface="+mn-ea"/>
                <a:cs typeface="+mn-cs"/>
              </a:rPr>
              <a:t>Utilisation</a:t>
            </a:r>
            <a:r>
              <a:rPr lang="en-US" sz="1296" b="1" kern="1200" dirty="0">
                <a:solidFill>
                  <a:schemeClr val="tx1"/>
                </a:solidFill>
                <a:latin typeface="+mn-lt"/>
                <a:ea typeface="+mn-ea"/>
                <a:cs typeface="+mn-cs"/>
              </a:rPr>
              <a:t> de </a:t>
            </a:r>
            <a:r>
              <a:rPr lang="en-US" sz="1296" b="1" kern="1200" dirty="0" err="1">
                <a:solidFill>
                  <a:schemeClr val="tx1"/>
                </a:solidFill>
                <a:latin typeface="+mn-lt"/>
                <a:ea typeface="+mn-ea"/>
                <a:cs typeface="+mn-cs"/>
              </a:rPr>
              <a:t>ClickUp</a:t>
            </a:r>
            <a:r>
              <a:rPr lang="en-US" sz="1296" b="1" kern="1200" dirty="0">
                <a:solidFill>
                  <a:schemeClr val="tx1"/>
                </a:solidFill>
                <a:latin typeface="+mn-lt"/>
                <a:ea typeface="+mn-ea"/>
                <a:cs typeface="+mn-cs"/>
              </a:rPr>
              <a:t>:</a:t>
            </a:r>
          </a:p>
          <a:p>
            <a:pPr defTabSz="658368">
              <a:spcAft>
                <a:spcPts val="600"/>
              </a:spcAft>
            </a:pPr>
            <a:r>
              <a:rPr lang="fr-FR" sz="1296" b="1" kern="1200" dirty="0">
                <a:solidFill>
                  <a:schemeClr val="tx1"/>
                </a:solidFill>
                <a:latin typeface="+mn-lt"/>
                <a:ea typeface="+mn-ea"/>
                <a:cs typeface="+mn-cs"/>
              </a:rPr>
              <a:t>Cette diapositive a pour objectif de présenter une représentation visuelle détaillée de la structure du projet au sein de l'outil </a:t>
            </a:r>
            <a:r>
              <a:rPr lang="fr-FR" sz="1296" b="1" kern="1200" dirty="0" err="1">
                <a:solidFill>
                  <a:schemeClr val="tx1"/>
                </a:solidFill>
                <a:latin typeface="+mn-lt"/>
                <a:ea typeface="+mn-ea"/>
                <a:cs typeface="+mn-cs"/>
              </a:rPr>
              <a:t>ClickUp</a:t>
            </a:r>
            <a:r>
              <a:rPr lang="fr-FR" sz="1296" b="1" kern="1200" dirty="0">
                <a:solidFill>
                  <a:schemeClr val="tx1"/>
                </a:solidFill>
                <a:latin typeface="+mn-lt"/>
                <a:ea typeface="+mn-ea"/>
                <a:cs typeface="+mn-cs"/>
              </a:rPr>
              <a:t>. Elle illustre de manière concrète l'organisation des différentes fonctionnalités, listes et tâches spécifiques déployées pour le développement de l'application Système Expert de diagnostic destinée aux PC.</a:t>
            </a:r>
            <a:endParaRPr lang="en-US" sz="1800" b="1" kern="1200" dirty="0">
              <a:solidFill>
                <a:schemeClr val="tx1"/>
              </a:solidFill>
              <a:latin typeface="+mn-lt"/>
              <a:ea typeface="+mn-ea"/>
              <a:cs typeface="+mn-cs"/>
            </a:endParaRPr>
          </a:p>
        </p:txBody>
      </p:sp>
      <p:pic>
        <p:nvPicPr>
          <p:cNvPr id="5" name="Picture 4" descr="A black background with words&#10;&#10;Description automatically generated">
            <a:extLst>
              <a:ext uri="{FF2B5EF4-FFF2-40B4-BE49-F238E27FC236}">
                <a16:creationId xmlns:a16="http://schemas.microsoft.com/office/drawing/2014/main" id="{0E424488-F7BE-AFDE-A59C-EC0209573FBD}"/>
              </a:ext>
            </a:extLst>
          </p:cNvPr>
          <p:cNvPicPr>
            <a:picLocks noChangeAspect="1"/>
          </p:cNvPicPr>
          <p:nvPr/>
        </p:nvPicPr>
        <p:blipFill rotWithShape="1">
          <a:blip r:embed="rId2"/>
          <a:srcRect r="25"/>
          <a:stretch/>
        </p:blipFill>
        <p:spPr>
          <a:xfrm>
            <a:off x="7758547" y="1194575"/>
            <a:ext cx="3562626" cy="200447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4" name="Footer Placeholder 12">
            <a:extLst>
              <a:ext uri="{FF2B5EF4-FFF2-40B4-BE49-F238E27FC236}">
                <a16:creationId xmlns:a16="http://schemas.microsoft.com/office/drawing/2014/main" id="{903CAC20-85D7-A87D-543D-2CE7E0A0D2AC}"/>
              </a:ext>
            </a:extLst>
          </p:cNvPr>
          <p:cNvSpPr txBox="1">
            <a:spLocks/>
          </p:cNvSpPr>
          <p:nvPr/>
        </p:nvSpPr>
        <p:spPr>
          <a:xfrm>
            <a:off x="3370348" y="6390268"/>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solidFill>
                  <a:schemeClr val="bg1"/>
                </a:solidFill>
              </a:rPr>
              <a:t>Plan ASSURANCE </a:t>
            </a:r>
            <a:r>
              <a:rPr lang="en-US" dirty="0" err="1">
                <a:solidFill>
                  <a:schemeClr val="bg1"/>
                </a:solidFill>
              </a:rPr>
              <a:t>Qualité</a:t>
            </a:r>
            <a:r>
              <a:rPr lang="en-US" dirty="0">
                <a:solidFill>
                  <a:schemeClr val="bg1"/>
                </a:solidFill>
              </a:rPr>
              <a:t> </a:t>
            </a:r>
            <a:r>
              <a:rPr lang="en-US" dirty="0" err="1">
                <a:solidFill>
                  <a:schemeClr val="bg1"/>
                </a:solidFill>
              </a:rPr>
              <a:t>Logiciel</a:t>
            </a:r>
            <a:r>
              <a:rPr lang="en-US" dirty="0">
                <a:solidFill>
                  <a:schemeClr val="bg1"/>
                </a:solidFill>
              </a:rPr>
              <a:t>  Système Expert </a:t>
            </a:r>
          </a:p>
        </p:txBody>
      </p:sp>
    </p:spTree>
    <p:extLst>
      <p:ext uri="{BB962C8B-B14F-4D97-AF65-F5344CB8AC3E}">
        <p14:creationId xmlns:p14="http://schemas.microsoft.com/office/powerpoint/2010/main" val="120648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12">
            <a:extLst>
              <a:ext uri="{FF2B5EF4-FFF2-40B4-BE49-F238E27FC236}">
                <a16:creationId xmlns:a16="http://schemas.microsoft.com/office/drawing/2014/main" id="{B63CA9E6-EE22-9656-FF75-B418FCF0E28B}"/>
              </a:ext>
            </a:extLst>
          </p:cNvPr>
          <p:cNvSpPr txBox="1">
            <a:spLocks/>
          </p:cNvSpPr>
          <p:nvPr/>
        </p:nvSpPr>
        <p:spPr>
          <a:xfrm>
            <a:off x="3865322" y="6375815"/>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Plan ASSURANCE </a:t>
            </a:r>
            <a:r>
              <a:rPr lang="en-US" dirty="0" err="1"/>
              <a:t>Qualité</a:t>
            </a:r>
            <a:r>
              <a:rPr lang="en-US" dirty="0"/>
              <a:t> </a:t>
            </a:r>
            <a:r>
              <a:rPr lang="en-US" dirty="0" err="1"/>
              <a:t>Logiciel</a:t>
            </a:r>
            <a:r>
              <a:rPr lang="en-US" dirty="0"/>
              <a:t>  Système Expert </a:t>
            </a:r>
          </a:p>
        </p:txBody>
      </p:sp>
      <p:sp>
        <p:nvSpPr>
          <p:cNvPr id="2" name="Title 1">
            <a:extLst>
              <a:ext uri="{FF2B5EF4-FFF2-40B4-BE49-F238E27FC236}">
                <a16:creationId xmlns:a16="http://schemas.microsoft.com/office/drawing/2014/main" id="{1EFC037F-9B04-45A9-8AE6-A8517884947F}"/>
              </a:ext>
            </a:extLst>
          </p:cNvPr>
          <p:cNvSpPr>
            <a:spLocks noGrp="1"/>
          </p:cNvSpPr>
          <p:nvPr/>
        </p:nvSpPr>
        <p:spPr>
          <a:xfrm>
            <a:off x="720547" y="465252"/>
            <a:ext cx="8346505" cy="1060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800" b="1" kern="1200" dirty="0" err="1">
                <a:solidFill>
                  <a:schemeClr val="tx1"/>
                </a:solidFill>
              </a:rPr>
              <a:t>Gestion</a:t>
            </a:r>
            <a:r>
              <a:rPr lang="en-US" sz="4800" b="1" kern="1200" dirty="0">
                <a:solidFill>
                  <a:schemeClr val="tx1"/>
                </a:solidFill>
              </a:rPr>
              <a:t> du </a:t>
            </a:r>
            <a:r>
              <a:rPr lang="en-US" sz="4800" b="1" kern="1200" dirty="0" err="1">
                <a:solidFill>
                  <a:schemeClr val="tx1"/>
                </a:solidFill>
              </a:rPr>
              <a:t>Projet</a:t>
            </a:r>
            <a:r>
              <a:rPr lang="en-US" sz="4800" b="1" dirty="0">
                <a:solidFill>
                  <a:schemeClr val="tx1"/>
                </a:solidFill>
              </a:rPr>
              <a:t> avec</a:t>
            </a:r>
            <a:endParaRPr lang="en-US" sz="4800" b="1" kern="1200" dirty="0">
              <a:solidFill>
                <a:schemeClr val="tx1"/>
              </a:solidFill>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nvSpPr>
        <p:spPr>
          <a:xfrm>
            <a:off x="701613" y="1666184"/>
            <a:ext cx="10088111" cy="70637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fr-FR" dirty="0">
                <a:solidFill>
                  <a:schemeClr val="tx1"/>
                </a:solidFill>
              </a:rPr>
              <a:t>On a la </a:t>
            </a:r>
            <a:r>
              <a:rPr lang="fr-FR" dirty="0" err="1">
                <a:solidFill>
                  <a:schemeClr val="tx1"/>
                </a:solidFill>
              </a:rPr>
              <a:t>premiere</a:t>
            </a:r>
            <a:r>
              <a:rPr lang="fr-FR" dirty="0">
                <a:solidFill>
                  <a:schemeClr val="tx1"/>
                </a:solidFill>
              </a:rPr>
              <a:t> interface, </a:t>
            </a:r>
            <a:r>
              <a:rPr lang="fr-FR" dirty="0" err="1">
                <a:solidFill>
                  <a:schemeClr val="tx1"/>
                </a:solidFill>
              </a:rPr>
              <a:t>Board</a:t>
            </a:r>
            <a:r>
              <a:rPr lang="fr-FR" dirty="0">
                <a:solidFill>
                  <a:schemeClr val="tx1"/>
                </a:solidFill>
              </a:rPr>
              <a:t> (</a:t>
            </a:r>
            <a:r>
              <a:rPr lang="fr-FR" dirty="0" err="1">
                <a:solidFill>
                  <a:schemeClr val="tx1"/>
                </a:solidFill>
              </a:rPr>
              <a:t>Options,phases,tasks</a:t>
            </a:r>
            <a:r>
              <a:rPr lang="fr-FR" dirty="0">
                <a:solidFill>
                  <a:schemeClr val="tx1"/>
                </a:solidFill>
              </a:rPr>
              <a:t>)</a:t>
            </a:r>
          </a:p>
          <a:p>
            <a:pPr algn="l"/>
            <a:endParaRPr lang="en-US" sz="2000" kern="1200" dirty="0">
              <a:solidFill>
                <a:schemeClr val="tx1"/>
              </a:solidFill>
              <a:latin typeface="+mn-lt"/>
              <a:ea typeface="+mn-ea"/>
              <a:cs typeface="+mn-cs"/>
            </a:endParaRPr>
          </a:p>
        </p:txBody>
      </p:sp>
      <p:pic>
        <p:nvPicPr>
          <p:cNvPr id="4" name="Image 3">
            <a:extLst>
              <a:ext uri="{FF2B5EF4-FFF2-40B4-BE49-F238E27FC236}">
                <a16:creationId xmlns:a16="http://schemas.microsoft.com/office/drawing/2014/main" id="{3A925A82-A2D9-14AA-F1D6-B31B71B5A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729" y="2362393"/>
            <a:ext cx="10099657" cy="4030355"/>
          </a:xfrm>
          <a:prstGeom prst="rect">
            <a:avLst/>
          </a:prstGeom>
        </p:spPr>
      </p:pic>
      <p:pic>
        <p:nvPicPr>
          <p:cNvPr id="5" name="Picture 4" descr="A black background with words&#10;&#10;Description automatically generated">
            <a:extLst>
              <a:ext uri="{FF2B5EF4-FFF2-40B4-BE49-F238E27FC236}">
                <a16:creationId xmlns:a16="http://schemas.microsoft.com/office/drawing/2014/main" id="{C83716D1-3387-477D-5519-49FC98CB0B03}"/>
              </a:ext>
            </a:extLst>
          </p:cNvPr>
          <p:cNvPicPr>
            <a:picLocks noChangeAspect="1"/>
          </p:cNvPicPr>
          <p:nvPr/>
        </p:nvPicPr>
        <p:blipFill rotWithShape="1">
          <a:blip r:embed="rId3"/>
          <a:srcRect r="25"/>
          <a:stretch/>
        </p:blipFill>
        <p:spPr>
          <a:xfrm>
            <a:off x="7832035" y="530787"/>
            <a:ext cx="2271278" cy="127791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245517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12">
            <a:extLst>
              <a:ext uri="{FF2B5EF4-FFF2-40B4-BE49-F238E27FC236}">
                <a16:creationId xmlns:a16="http://schemas.microsoft.com/office/drawing/2014/main" id="{B63CA9E6-EE22-9656-FF75-B418FCF0E28B}"/>
              </a:ext>
            </a:extLst>
          </p:cNvPr>
          <p:cNvSpPr txBox="1">
            <a:spLocks/>
          </p:cNvSpPr>
          <p:nvPr/>
        </p:nvSpPr>
        <p:spPr>
          <a:xfrm>
            <a:off x="3865322" y="6375815"/>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Plan ASSURANCE </a:t>
            </a:r>
            <a:r>
              <a:rPr lang="en-US" dirty="0" err="1"/>
              <a:t>Qualité</a:t>
            </a:r>
            <a:r>
              <a:rPr lang="en-US" dirty="0"/>
              <a:t> </a:t>
            </a:r>
            <a:r>
              <a:rPr lang="en-US" dirty="0" err="1"/>
              <a:t>Logiciel</a:t>
            </a:r>
            <a:r>
              <a:rPr lang="en-US" dirty="0"/>
              <a:t>  Système Expert </a:t>
            </a:r>
          </a:p>
        </p:txBody>
      </p:sp>
      <p:sp>
        <p:nvSpPr>
          <p:cNvPr id="2" name="Title 1">
            <a:extLst>
              <a:ext uri="{FF2B5EF4-FFF2-40B4-BE49-F238E27FC236}">
                <a16:creationId xmlns:a16="http://schemas.microsoft.com/office/drawing/2014/main" id="{1EFC037F-9B04-45A9-8AE6-A8517884947F}"/>
              </a:ext>
            </a:extLst>
          </p:cNvPr>
          <p:cNvSpPr>
            <a:spLocks noGrp="1"/>
          </p:cNvSpPr>
          <p:nvPr/>
        </p:nvSpPr>
        <p:spPr>
          <a:xfrm>
            <a:off x="792361" y="591893"/>
            <a:ext cx="8346505" cy="1060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800" b="1" kern="1200" dirty="0" err="1">
                <a:solidFill>
                  <a:schemeClr val="tx1"/>
                </a:solidFill>
              </a:rPr>
              <a:t>Gestion</a:t>
            </a:r>
            <a:r>
              <a:rPr lang="en-US" sz="4800" b="1" kern="1200" dirty="0">
                <a:solidFill>
                  <a:schemeClr val="tx1"/>
                </a:solidFill>
              </a:rPr>
              <a:t> du </a:t>
            </a:r>
            <a:r>
              <a:rPr lang="en-US" sz="4800" b="1" kern="1200" dirty="0" err="1">
                <a:solidFill>
                  <a:schemeClr val="tx1"/>
                </a:solidFill>
              </a:rPr>
              <a:t>Projet</a:t>
            </a:r>
            <a:r>
              <a:rPr lang="en-US" sz="4800" b="1" dirty="0">
                <a:solidFill>
                  <a:schemeClr val="tx1"/>
                </a:solidFill>
              </a:rPr>
              <a:t> avec</a:t>
            </a:r>
            <a:endParaRPr lang="en-US" sz="4800" b="1" kern="1200" dirty="0">
              <a:solidFill>
                <a:schemeClr val="tx1"/>
              </a:solidFill>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nvSpPr>
        <p:spPr>
          <a:xfrm>
            <a:off x="773427" y="1792825"/>
            <a:ext cx="10088111" cy="70637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fr-FR" dirty="0">
                <a:solidFill>
                  <a:schemeClr val="tx1"/>
                </a:solidFill>
              </a:rPr>
              <a:t>Ensuite on a l’interface, List (</a:t>
            </a:r>
            <a:r>
              <a:rPr lang="fr-FR" dirty="0" err="1">
                <a:solidFill>
                  <a:schemeClr val="tx1"/>
                </a:solidFill>
              </a:rPr>
              <a:t>personne,date,priority,prosses</a:t>
            </a:r>
            <a:r>
              <a:rPr lang="fr-FR" dirty="0">
                <a:solidFill>
                  <a:schemeClr val="tx1"/>
                </a:solidFill>
              </a:rPr>
              <a:t>)</a:t>
            </a:r>
          </a:p>
          <a:p>
            <a:pPr algn="l"/>
            <a:endParaRPr lang="en-US" sz="2000" kern="1200" dirty="0">
              <a:solidFill>
                <a:schemeClr val="tx1"/>
              </a:solidFill>
              <a:latin typeface="+mn-lt"/>
              <a:ea typeface="+mn-ea"/>
              <a:cs typeface="+mn-cs"/>
            </a:endParaRPr>
          </a:p>
        </p:txBody>
      </p:sp>
      <p:pic>
        <p:nvPicPr>
          <p:cNvPr id="4" name="Image 6">
            <a:extLst>
              <a:ext uri="{FF2B5EF4-FFF2-40B4-BE49-F238E27FC236}">
                <a16:creationId xmlns:a16="http://schemas.microsoft.com/office/drawing/2014/main" id="{E1A59153-9C11-F40E-793F-2B912CE8C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140" y="2521029"/>
            <a:ext cx="10180432" cy="3745077"/>
          </a:xfrm>
          <a:prstGeom prst="rect">
            <a:avLst/>
          </a:prstGeom>
        </p:spPr>
      </p:pic>
      <p:pic>
        <p:nvPicPr>
          <p:cNvPr id="5" name="Picture 4" descr="A black background with words&#10;&#10;Description automatically generated">
            <a:extLst>
              <a:ext uri="{FF2B5EF4-FFF2-40B4-BE49-F238E27FC236}">
                <a16:creationId xmlns:a16="http://schemas.microsoft.com/office/drawing/2014/main" id="{9E37ED86-83CF-9BAF-CF1A-CD2466A67A4D}"/>
              </a:ext>
            </a:extLst>
          </p:cNvPr>
          <p:cNvPicPr>
            <a:picLocks noChangeAspect="1"/>
          </p:cNvPicPr>
          <p:nvPr/>
        </p:nvPicPr>
        <p:blipFill rotWithShape="1">
          <a:blip r:embed="rId3"/>
          <a:srcRect r="25"/>
          <a:stretch/>
        </p:blipFill>
        <p:spPr>
          <a:xfrm>
            <a:off x="7946335" y="626037"/>
            <a:ext cx="2271278" cy="127791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205925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12">
            <a:extLst>
              <a:ext uri="{FF2B5EF4-FFF2-40B4-BE49-F238E27FC236}">
                <a16:creationId xmlns:a16="http://schemas.microsoft.com/office/drawing/2014/main" id="{B63CA9E6-EE22-9656-FF75-B418FCF0E28B}"/>
              </a:ext>
            </a:extLst>
          </p:cNvPr>
          <p:cNvSpPr txBox="1">
            <a:spLocks/>
          </p:cNvSpPr>
          <p:nvPr/>
        </p:nvSpPr>
        <p:spPr>
          <a:xfrm>
            <a:off x="3865322" y="6375815"/>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Plan ASSURANCE </a:t>
            </a:r>
            <a:r>
              <a:rPr lang="en-US" dirty="0" err="1"/>
              <a:t>Qualité</a:t>
            </a:r>
            <a:r>
              <a:rPr lang="en-US" dirty="0"/>
              <a:t> </a:t>
            </a:r>
            <a:r>
              <a:rPr lang="en-US" dirty="0" err="1"/>
              <a:t>Logiciel</a:t>
            </a:r>
            <a:r>
              <a:rPr lang="en-US" dirty="0"/>
              <a:t>  Système Expert </a:t>
            </a:r>
          </a:p>
        </p:txBody>
      </p:sp>
      <p:sp>
        <p:nvSpPr>
          <p:cNvPr id="2" name="Title 1">
            <a:extLst>
              <a:ext uri="{FF2B5EF4-FFF2-40B4-BE49-F238E27FC236}">
                <a16:creationId xmlns:a16="http://schemas.microsoft.com/office/drawing/2014/main" id="{1EFC037F-9B04-45A9-8AE6-A8517884947F}"/>
              </a:ext>
            </a:extLst>
          </p:cNvPr>
          <p:cNvSpPr>
            <a:spLocks noGrp="1"/>
          </p:cNvSpPr>
          <p:nvPr/>
        </p:nvSpPr>
        <p:spPr>
          <a:xfrm>
            <a:off x="1238963" y="829025"/>
            <a:ext cx="8346505" cy="1060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800" b="1" kern="1200" dirty="0" err="1">
                <a:solidFill>
                  <a:schemeClr val="tx1"/>
                </a:solidFill>
              </a:rPr>
              <a:t>Gestion</a:t>
            </a:r>
            <a:r>
              <a:rPr lang="en-US" sz="4800" b="1" kern="1200" dirty="0">
                <a:solidFill>
                  <a:schemeClr val="tx1"/>
                </a:solidFill>
              </a:rPr>
              <a:t> du </a:t>
            </a:r>
            <a:r>
              <a:rPr lang="en-US" sz="4800" b="1" kern="1200" dirty="0" err="1">
                <a:solidFill>
                  <a:schemeClr val="tx1"/>
                </a:solidFill>
              </a:rPr>
              <a:t>Projet</a:t>
            </a:r>
            <a:r>
              <a:rPr lang="en-US" sz="4800" b="1" dirty="0">
                <a:solidFill>
                  <a:schemeClr val="tx1"/>
                </a:solidFill>
              </a:rPr>
              <a:t> avec</a:t>
            </a:r>
            <a:endParaRPr lang="en-US" sz="4800" b="1" kern="1200" dirty="0">
              <a:solidFill>
                <a:schemeClr val="tx1"/>
              </a:solidFill>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nvSpPr>
        <p:spPr>
          <a:xfrm>
            <a:off x="1220029" y="2029957"/>
            <a:ext cx="10088111" cy="70637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fr-FR" dirty="0">
                <a:solidFill>
                  <a:schemeClr val="tx1"/>
                </a:solidFill>
              </a:rPr>
              <a:t>Ensuite on a les phases du projet :</a:t>
            </a:r>
          </a:p>
          <a:p>
            <a:pPr algn="l"/>
            <a:endParaRPr lang="en-US" sz="2000" kern="1200" dirty="0">
              <a:solidFill>
                <a:schemeClr val="tx1"/>
              </a:solidFill>
              <a:latin typeface="+mn-lt"/>
              <a:ea typeface="+mn-ea"/>
              <a:cs typeface="+mn-cs"/>
            </a:endParaRPr>
          </a:p>
        </p:txBody>
      </p:sp>
      <p:pic>
        <p:nvPicPr>
          <p:cNvPr id="4" name="Image 3">
            <a:extLst>
              <a:ext uri="{FF2B5EF4-FFF2-40B4-BE49-F238E27FC236}">
                <a16:creationId xmlns:a16="http://schemas.microsoft.com/office/drawing/2014/main" id="{7AB0DF6F-5DA6-EF5A-4C01-B0757357F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60" y="2980817"/>
            <a:ext cx="4915153" cy="3048157"/>
          </a:xfrm>
          <a:prstGeom prst="rect">
            <a:avLst/>
          </a:prstGeom>
        </p:spPr>
      </p:pic>
      <p:pic>
        <p:nvPicPr>
          <p:cNvPr id="5" name="Image 7">
            <a:extLst>
              <a:ext uri="{FF2B5EF4-FFF2-40B4-BE49-F238E27FC236}">
                <a16:creationId xmlns:a16="http://schemas.microsoft.com/office/drawing/2014/main" id="{C594FB52-A864-3DD8-0A08-BBFA24DA0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446" y="2987562"/>
            <a:ext cx="5869033" cy="1600125"/>
          </a:xfrm>
          <a:prstGeom prst="rect">
            <a:avLst/>
          </a:prstGeom>
        </p:spPr>
      </p:pic>
    </p:spTree>
    <p:extLst>
      <p:ext uri="{BB962C8B-B14F-4D97-AF65-F5344CB8AC3E}">
        <p14:creationId xmlns:p14="http://schemas.microsoft.com/office/powerpoint/2010/main" val="17660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12">
            <a:extLst>
              <a:ext uri="{FF2B5EF4-FFF2-40B4-BE49-F238E27FC236}">
                <a16:creationId xmlns:a16="http://schemas.microsoft.com/office/drawing/2014/main" id="{B63CA9E6-EE22-9656-FF75-B418FCF0E28B}"/>
              </a:ext>
            </a:extLst>
          </p:cNvPr>
          <p:cNvSpPr txBox="1">
            <a:spLocks/>
          </p:cNvSpPr>
          <p:nvPr/>
        </p:nvSpPr>
        <p:spPr>
          <a:xfrm>
            <a:off x="3865322" y="6375815"/>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Plan ASSURANCE </a:t>
            </a:r>
            <a:r>
              <a:rPr lang="en-US" dirty="0" err="1"/>
              <a:t>Qualité</a:t>
            </a:r>
            <a:r>
              <a:rPr lang="en-US" dirty="0"/>
              <a:t> </a:t>
            </a:r>
            <a:r>
              <a:rPr lang="en-US" dirty="0" err="1"/>
              <a:t>Logiciel</a:t>
            </a:r>
            <a:r>
              <a:rPr lang="en-US" dirty="0"/>
              <a:t>  Système Expert </a:t>
            </a:r>
          </a:p>
        </p:txBody>
      </p:sp>
      <p:sp>
        <p:nvSpPr>
          <p:cNvPr id="2" name="Title 1">
            <a:extLst>
              <a:ext uri="{FF2B5EF4-FFF2-40B4-BE49-F238E27FC236}">
                <a16:creationId xmlns:a16="http://schemas.microsoft.com/office/drawing/2014/main" id="{1EFC037F-9B04-45A9-8AE6-A8517884947F}"/>
              </a:ext>
            </a:extLst>
          </p:cNvPr>
          <p:cNvSpPr>
            <a:spLocks noGrp="1"/>
          </p:cNvSpPr>
          <p:nvPr/>
        </p:nvSpPr>
        <p:spPr>
          <a:xfrm>
            <a:off x="1070878" y="641102"/>
            <a:ext cx="8346505" cy="1060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800" b="1" kern="1200" dirty="0" err="1">
                <a:solidFill>
                  <a:schemeClr val="tx1"/>
                </a:solidFill>
              </a:rPr>
              <a:t>Gestion</a:t>
            </a:r>
            <a:r>
              <a:rPr lang="en-US" sz="4800" b="1" kern="1200" dirty="0">
                <a:solidFill>
                  <a:schemeClr val="tx1"/>
                </a:solidFill>
              </a:rPr>
              <a:t> du </a:t>
            </a:r>
            <a:r>
              <a:rPr lang="en-US" sz="4800" b="1" kern="1200" dirty="0" err="1">
                <a:solidFill>
                  <a:schemeClr val="tx1"/>
                </a:solidFill>
              </a:rPr>
              <a:t>Projet</a:t>
            </a:r>
            <a:r>
              <a:rPr lang="en-US" sz="4800" b="1" dirty="0">
                <a:solidFill>
                  <a:schemeClr val="tx1"/>
                </a:solidFill>
              </a:rPr>
              <a:t> avec</a:t>
            </a:r>
            <a:endParaRPr lang="en-US" sz="4800" b="1" kern="1200" dirty="0">
              <a:solidFill>
                <a:schemeClr val="tx1"/>
              </a:solidFill>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nvSpPr>
        <p:spPr>
          <a:xfrm>
            <a:off x="1051944" y="1842034"/>
            <a:ext cx="10088111" cy="70637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fr-FR" dirty="0">
                <a:solidFill>
                  <a:schemeClr val="tx1"/>
                </a:solidFill>
              </a:rPr>
              <a:t>Ensuite on a la conception et </a:t>
            </a:r>
            <a:r>
              <a:rPr lang="fr-FR" dirty="0" err="1">
                <a:solidFill>
                  <a:schemeClr val="tx1"/>
                </a:solidFill>
              </a:rPr>
              <a:t>modelisation</a:t>
            </a:r>
            <a:r>
              <a:rPr lang="fr-FR" dirty="0">
                <a:solidFill>
                  <a:schemeClr val="tx1"/>
                </a:solidFill>
              </a:rPr>
              <a:t> :</a:t>
            </a:r>
          </a:p>
          <a:p>
            <a:pPr algn="l"/>
            <a:endParaRPr lang="en-US" sz="2000" kern="1200" dirty="0">
              <a:solidFill>
                <a:schemeClr val="tx1"/>
              </a:solidFill>
              <a:latin typeface="+mn-lt"/>
              <a:ea typeface="+mn-ea"/>
              <a:cs typeface="+mn-cs"/>
            </a:endParaRPr>
          </a:p>
        </p:txBody>
      </p:sp>
      <p:pic>
        <p:nvPicPr>
          <p:cNvPr id="4" name="Image 6">
            <a:extLst>
              <a:ext uri="{FF2B5EF4-FFF2-40B4-BE49-F238E27FC236}">
                <a16:creationId xmlns:a16="http://schemas.microsoft.com/office/drawing/2014/main" id="{0BC1BB16-ABEF-C770-2E34-22401EA28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047" y="2501956"/>
            <a:ext cx="4610337" cy="3714941"/>
          </a:xfrm>
          <a:prstGeom prst="rect">
            <a:avLst/>
          </a:prstGeom>
        </p:spPr>
      </p:pic>
      <p:pic>
        <p:nvPicPr>
          <p:cNvPr id="5" name="Image 9">
            <a:extLst>
              <a:ext uri="{FF2B5EF4-FFF2-40B4-BE49-F238E27FC236}">
                <a16:creationId xmlns:a16="http://schemas.microsoft.com/office/drawing/2014/main" id="{EDA4ABE5-CB72-DC2C-3E5B-7A5A7520B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137" y="2797373"/>
            <a:ext cx="3245017" cy="2425825"/>
          </a:xfrm>
          <a:prstGeom prst="rect">
            <a:avLst/>
          </a:prstGeom>
        </p:spPr>
      </p:pic>
    </p:spTree>
    <p:extLst>
      <p:ext uri="{BB962C8B-B14F-4D97-AF65-F5344CB8AC3E}">
        <p14:creationId xmlns:p14="http://schemas.microsoft.com/office/powerpoint/2010/main" val="2151760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12">
            <a:extLst>
              <a:ext uri="{FF2B5EF4-FFF2-40B4-BE49-F238E27FC236}">
                <a16:creationId xmlns:a16="http://schemas.microsoft.com/office/drawing/2014/main" id="{B63CA9E6-EE22-9656-FF75-B418FCF0E28B}"/>
              </a:ext>
            </a:extLst>
          </p:cNvPr>
          <p:cNvSpPr txBox="1">
            <a:spLocks/>
          </p:cNvSpPr>
          <p:nvPr/>
        </p:nvSpPr>
        <p:spPr>
          <a:xfrm>
            <a:off x="3865322" y="6375815"/>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Plan ASSURANCE </a:t>
            </a:r>
            <a:r>
              <a:rPr lang="en-US" dirty="0" err="1"/>
              <a:t>Qualité</a:t>
            </a:r>
            <a:r>
              <a:rPr lang="en-US" dirty="0"/>
              <a:t> </a:t>
            </a:r>
            <a:r>
              <a:rPr lang="en-US" dirty="0" err="1"/>
              <a:t>Logiciel</a:t>
            </a:r>
            <a:r>
              <a:rPr lang="en-US" dirty="0"/>
              <a:t>  Système Expert </a:t>
            </a:r>
          </a:p>
        </p:txBody>
      </p:sp>
      <p:sp>
        <p:nvSpPr>
          <p:cNvPr id="2" name="Title 1">
            <a:extLst>
              <a:ext uri="{FF2B5EF4-FFF2-40B4-BE49-F238E27FC236}">
                <a16:creationId xmlns:a16="http://schemas.microsoft.com/office/drawing/2014/main" id="{1EFC037F-9B04-45A9-8AE6-A8517884947F}"/>
              </a:ext>
            </a:extLst>
          </p:cNvPr>
          <p:cNvSpPr>
            <a:spLocks noGrp="1"/>
          </p:cNvSpPr>
          <p:nvPr/>
        </p:nvSpPr>
        <p:spPr>
          <a:xfrm>
            <a:off x="1172197" y="1022136"/>
            <a:ext cx="8346505" cy="1060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800" b="1" kern="1200" dirty="0" err="1">
                <a:solidFill>
                  <a:schemeClr val="tx1"/>
                </a:solidFill>
              </a:rPr>
              <a:t>Gestion</a:t>
            </a:r>
            <a:r>
              <a:rPr lang="en-US" sz="4800" b="1" kern="1200" dirty="0">
                <a:solidFill>
                  <a:schemeClr val="tx1"/>
                </a:solidFill>
              </a:rPr>
              <a:t> du </a:t>
            </a:r>
            <a:r>
              <a:rPr lang="en-US" sz="4800" b="1" kern="1200" dirty="0" err="1">
                <a:solidFill>
                  <a:schemeClr val="tx1"/>
                </a:solidFill>
              </a:rPr>
              <a:t>Projet</a:t>
            </a:r>
            <a:r>
              <a:rPr lang="en-US" sz="4800" b="1" dirty="0">
                <a:solidFill>
                  <a:schemeClr val="tx1"/>
                </a:solidFill>
              </a:rPr>
              <a:t> avec</a:t>
            </a:r>
            <a:endParaRPr lang="en-US" sz="4800" b="1" kern="1200" dirty="0">
              <a:solidFill>
                <a:schemeClr val="tx1"/>
              </a:solidFill>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nvSpPr>
        <p:spPr>
          <a:xfrm>
            <a:off x="1153263" y="2223068"/>
            <a:ext cx="10088111" cy="70637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fr-FR" dirty="0">
                <a:solidFill>
                  <a:schemeClr val="tx1"/>
                </a:solidFill>
              </a:rPr>
              <a:t>Ensuite on a les phases du projet :</a:t>
            </a:r>
          </a:p>
          <a:p>
            <a:pPr algn="l"/>
            <a:endParaRPr lang="en-US" sz="2000" kern="1200" dirty="0">
              <a:solidFill>
                <a:schemeClr val="tx1"/>
              </a:solidFill>
              <a:latin typeface="+mn-lt"/>
              <a:ea typeface="+mn-ea"/>
              <a:cs typeface="+mn-cs"/>
            </a:endParaRPr>
          </a:p>
        </p:txBody>
      </p:sp>
      <p:pic>
        <p:nvPicPr>
          <p:cNvPr id="4" name="Image 3">
            <a:extLst>
              <a:ext uri="{FF2B5EF4-FFF2-40B4-BE49-F238E27FC236}">
                <a16:creationId xmlns:a16="http://schemas.microsoft.com/office/drawing/2014/main" id="{EA23BC91-2B16-C65A-8FD1-289617423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760" y="3574947"/>
            <a:ext cx="6521785" cy="1759040"/>
          </a:xfrm>
          <a:prstGeom prst="rect">
            <a:avLst/>
          </a:prstGeom>
        </p:spPr>
      </p:pic>
      <p:pic>
        <p:nvPicPr>
          <p:cNvPr id="5" name="Image 7">
            <a:extLst>
              <a:ext uri="{FF2B5EF4-FFF2-40B4-BE49-F238E27FC236}">
                <a16:creationId xmlns:a16="http://schemas.microsoft.com/office/drawing/2014/main" id="{B93CBE4C-E051-7D67-CE21-5063C6A70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254" y="2794058"/>
            <a:ext cx="3606985" cy="3041806"/>
          </a:xfrm>
          <a:prstGeom prst="rect">
            <a:avLst/>
          </a:prstGeom>
        </p:spPr>
      </p:pic>
    </p:spTree>
    <p:extLst>
      <p:ext uri="{BB962C8B-B14F-4D97-AF65-F5344CB8AC3E}">
        <p14:creationId xmlns:p14="http://schemas.microsoft.com/office/powerpoint/2010/main" val="188058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12">
            <a:extLst>
              <a:ext uri="{FF2B5EF4-FFF2-40B4-BE49-F238E27FC236}">
                <a16:creationId xmlns:a16="http://schemas.microsoft.com/office/drawing/2014/main" id="{B63CA9E6-EE22-9656-FF75-B418FCF0E28B}"/>
              </a:ext>
            </a:extLst>
          </p:cNvPr>
          <p:cNvSpPr txBox="1">
            <a:spLocks/>
          </p:cNvSpPr>
          <p:nvPr/>
        </p:nvSpPr>
        <p:spPr>
          <a:xfrm>
            <a:off x="3865322" y="6375815"/>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Plan ASSURANCE </a:t>
            </a:r>
            <a:r>
              <a:rPr lang="en-US" dirty="0" err="1"/>
              <a:t>Qualité</a:t>
            </a:r>
            <a:r>
              <a:rPr lang="en-US" dirty="0"/>
              <a:t> </a:t>
            </a:r>
            <a:r>
              <a:rPr lang="en-US" dirty="0" err="1"/>
              <a:t>Logiciel</a:t>
            </a:r>
            <a:r>
              <a:rPr lang="en-US" dirty="0"/>
              <a:t>  Système Expert </a:t>
            </a:r>
          </a:p>
        </p:txBody>
      </p:sp>
      <p:sp>
        <p:nvSpPr>
          <p:cNvPr id="2" name="Title 1">
            <a:extLst>
              <a:ext uri="{FF2B5EF4-FFF2-40B4-BE49-F238E27FC236}">
                <a16:creationId xmlns:a16="http://schemas.microsoft.com/office/drawing/2014/main" id="{1EFC037F-9B04-45A9-8AE6-A8517884947F}"/>
              </a:ext>
            </a:extLst>
          </p:cNvPr>
          <p:cNvSpPr>
            <a:spLocks noGrp="1"/>
          </p:cNvSpPr>
          <p:nvPr/>
        </p:nvSpPr>
        <p:spPr>
          <a:xfrm>
            <a:off x="798022" y="1035241"/>
            <a:ext cx="8346505" cy="1060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800" b="1" kern="1200" dirty="0" err="1">
                <a:solidFill>
                  <a:schemeClr val="tx1"/>
                </a:solidFill>
              </a:rPr>
              <a:t>Gestion</a:t>
            </a:r>
            <a:r>
              <a:rPr lang="en-US" sz="4800" b="1" kern="1200" dirty="0">
                <a:solidFill>
                  <a:schemeClr val="tx1"/>
                </a:solidFill>
              </a:rPr>
              <a:t> du </a:t>
            </a:r>
            <a:r>
              <a:rPr lang="en-US" sz="4800" b="1" kern="1200" dirty="0" err="1">
                <a:solidFill>
                  <a:schemeClr val="tx1"/>
                </a:solidFill>
              </a:rPr>
              <a:t>Projet</a:t>
            </a:r>
            <a:r>
              <a:rPr lang="en-US" sz="4800" b="1" dirty="0">
                <a:solidFill>
                  <a:schemeClr val="tx1"/>
                </a:solidFill>
              </a:rPr>
              <a:t> avec</a:t>
            </a:r>
            <a:endParaRPr lang="en-US" sz="4800" b="1" kern="1200" dirty="0">
              <a:solidFill>
                <a:schemeClr val="tx1"/>
              </a:solidFill>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nvSpPr>
        <p:spPr>
          <a:xfrm>
            <a:off x="779088" y="2236173"/>
            <a:ext cx="10088111" cy="70637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fr-FR" dirty="0">
                <a:solidFill>
                  <a:schemeClr val="tx1"/>
                </a:solidFill>
              </a:rPr>
              <a:t>Ensuite on a les phases du projet :</a:t>
            </a:r>
          </a:p>
          <a:p>
            <a:pPr algn="l"/>
            <a:endParaRPr lang="en-US" sz="2000" kern="1200" dirty="0">
              <a:solidFill>
                <a:schemeClr val="tx1"/>
              </a:solidFill>
              <a:latin typeface="+mn-lt"/>
              <a:ea typeface="+mn-ea"/>
              <a:cs typeface="+mn-cs"/>
            </a:endParaRPr>
          </a:p>
        </p:txBody>
      </p:sp>
      <p:pic>
        <p:nvPicPr>
          <p:cNvPr id="4" name="Image 6">
            <a:extLst>
              <a:ext uri="{FF2B5EF4-FFF2-40B4-BE49-F238E27FC236}">
                <a16:creationId xmlns:a16="http://schemas.microsoft.com/office/drawing/2014/main" id="{D3F50055-787F-E832-35B0-C63330790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807" y="3520599"/>
            <a:ext cx="10126104" cy="2302159"/>
          </a:xfrm>
          <a:prstGeom prst="rect">
            <a:avLst/>
          </a:prstGeom>
        </p:spPr>
      </p:pic>
    </p:spTree>
    <p:extLst>
      <p:ext uri="{BB962C8B-B14F-4D97-AF65-F5344CB8AC3E}">
        <p14:creationId xmlns:p14="http://schemas.microsoft.com/office/powerpoint/2010/main" val="368427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12">
            <a:extLst>
              <a:ext uri="{FF2B5EF4-FFF2-40B4-BE49-F238E27FC236}">
                <a16:creationId xmlns:a16="http://schemas.microsoft.com/office/drawing/2014/main" id="{B63CA9E6-EE22-9656-FF75-B418FCF0E28B}"/>
              </a:ext>
            </a:extLst>
          </p:cNvPr>
          <p:cNvSpPr txBox="1">
            <a:spLocks/>
          </p:cNvSpPr>
          <p:nvPr/>
        </p:nvSpPr>
        <p:spPr>
          <a:xfrm>
            <a:off x="3865322" y="6375815"/>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Plan ASSURANCE </a:t>
            </a:r>
            <a:r>
              <a:rPr lang="en-US" dirty="0" err="1"/>
              <a:t>Qualité</a:t>
            </a:r>
            <a:r>
              <a:rPr lang="en-US" dirty="0"/>
              <a:t> </a:t>
            </a:r>
            <a:r>
              <a:rPr lang="en-US" dirty="0" err="1"/>
              <a:t>Logiciel</a:t>
            </a:r>
            <a:r>
              <a:rPr lang="en-US" dirty="0"/>
              <a:t>  Système Expert </a:t>
            </a:r>
          </a:p>
        </p:txBody>
      </p:sp>
      <p:sp>
        <p:nvSpPr>
          <p:cNvPr id="2" name="Title 1">
            <a:extLst>
              <a:ext uri="{FF2B5EF4-FFF2-40B4-BE49-F238E27FC236}">
                <a16:creationId xmlns:a16="http://schemas.microsoft.com/office/drawing/2014/main" id="{1EFC037F-9B04-45A9-8AE6-A8517884947F}"/>
              </a:ext>
            </a:extLst>
          </p:cNvPr>
          <p:cNvSpPr>
            <a:spLocks noGrp="1"/>
          </p:cNvSpPr>
          <p:nvPr/>
        </p:nvSpPr>
        <p:spPr>
          <a:xfrm>
            <a:off x="361419" y="895654"/>
            <a:ext cx="8346505" cy="1060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800" b="1" kern="1200" dirty="0" err="1">
                <a:solidFill>
                  <a:schemeClr val="tx1"/>
                </a:solidFill>
              </a:rPr>
              <a:t>Gestion</a:t>
            </a:r>
            <a:r>
              <a:rPr lang="en-US" sz="4800" b="1" kern="1200" dirty="0">
                <a:solidFill>
                  <a:schemeClr val="tx1"/>
                </a:solidFill>
              </a:rPr>
              <a:t> du </a:t>
            </a:r>
            <a:r>
              <a:rPr lang="en-US" sz="4800" b="1" kern="1200" dirty="0" err="1">
                <a:solidFill>
                  <a:schemeClr val="tx1"/>
                </a:solidFill>
              </a:rPr>
              <a:t>Projet</a:t>
            </a:r>
            <a:r>
              <a:rPr lang="en-US" sz="4800" b="1" dirty="0">
                <a:solidFill>
                  <a:schemeClr val="tx1"/>
                </a:solidFill>
              </a:rPr>
              <a:t> avec</a:t>
            </a:r>
            <a:endParaRPr lang="en-US" sz="4800" b="1" kern="1200" dirty="0">
              <a:solidFill>
                <a:schemeClr val="tx1"/>
              </a:solidFill>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nvSpPr>
        <p:spPr>
          <a:xfrm>
            <a:off x="342485" y="2462346"/>
            <a:ext cx="10088111" cy="70637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fr-FR" dirty="0">
                <a:solidFill>
                  <a:schemeClr val="tx1"/>
                </a:solidFill>
              </a:rPr>
              <a:t>Ensuite on a les objectifs du projet :</a:t>
            </a:r>
          </a:p>
          <a:p>
            <a:pPr algn="l"/>
            <a:endParaRPr lang="en-US" sz="2000" kern="1200" dirty="0">
              <a:solidFill>
                <a:schemeClr val="tx1"/>
              </a:solidFill>
              <a:latin typeface="+mn-lt"/>
              <a:ea typeface="+mn-ea"/>
              <a:cs typeface="+mn-cs"/>
            </a:endParaRPr>
          </a:p>
        </p:txBody>
      </p:sp>
      <p:pic>
        <p:nvPicPr>
          <p:cNvPr id="4" name="Image 3">
            <a:extLst>
              <a:ext uri="{FF2B5EF4-FFF2-40B4-BE49-F238E27FC236}">
                <a16:creationId xmlns:a16="http://schemas.microsoft.com/office/drawing/2014/main" id="{1FA83472-13E8-38A9-63C0-43DD2FADD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896" y="3974693"/>
            <a:ext cx="10065267" cy="1987652"/>
          </a:xfrm>
          <a:prstGeom prst="rect">
            <a:avLst/>
          </a:prstGeom>
        </p:spPr>
      </p:pic>
      <p:pic>
        <p:nvPicPr>
          <p:cNvPr id="5" name="Image 7">
            <a:extLst>
              <a:ext uri="{FF2B5EF4-FFF2-40B4-BE49-F238E27FC236}">
                <a16:creationId xmlns:a16="http://schemas.microsoft.com/office/drawing/2014/main" id="{9A46EF69-1478-BC51-2CB8-4E4BEC7D8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9841" y="1684606"/>
            <a:ext cx="1959674" cy="2638023"/>
          </a:xfrm>
          <a:prstGeom prst="rect">
            <a:avLst/>
          </a:prstGeom>
        </p:spPr>
      </p:pic>
    </p:spTree>
    <p:extLst>
      <p:ext uri="{BB962C8B-B14F-4D97-AF65-F5344CB8AC3E}">
        <p14:creationId xmlns:p14="http://schemas.microsoft.com/office/powerpoint/2010/main" val="193722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12">
            <a:extLst>
              <a:ext uri="{FF2B5EF4-FFF2-40B4-BE49-F238E27FC236}">
                <a16:creationId xmlns:a16="http://schemas.microsoft.com/office/drawing/2014/main" id="{B63CA9E6-EE22-9656-FF75-B418FCF0E28B}"/>
              </a:ext>
            </a:extLst>
          </p:cNvPr>
          <p:cNvSpPr txBox="1">
            <a:spLocks/>
          </p:cNvSpPr>
          <p:nvPr/>
        </p:nvSpPr>
        <p:spPr>
          <a:xfrm>
            <a:off x="3865322" y="6375815"/>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Plan ASSURANCE </a:t>
            </a:r>
            <a:r>
              <a:rPr lang="en-US" dirty="0" err="1"/>
              <a:t>Qualité</a:t>
            </a:r>
            <a:r>
              <a:rPr lang="en-US" dirty="0"/>
              <a:t> </a:t>
            </a:r>
            <a:r>
              <a:rPr lang="en-US" dirty="0" err="1"/>
              <a:t>Logiciel</a:t>
            </a:r>
            <a:r>
              <a:rPr lang="en-US" dirty="0"/>
              <a:t>  Système Expert </a:t>
            </a:r>
          </a:p>
        </p:txBody>
      </p:sp>
      <p:sp>
        <p:nvSpPr>
          <p:cNvPr id="2" name="Title 1">
            <a:extLst>
              <a:ext uri="{FF2B5EF4-FFF2-40B4-BE49-F238E27FC236}">
                <a16:creationId xmlns:a16="http://schemas.microsoft.com/office/drawing/2014/main" id="{1EFC037F-9B04-45A9-8AE6-A8517884947F}"/>
              </a:ext>
            </a:extLst>
          </p:cNvPr>
          <p:cNvSpPr>
            <a:spLocks noGrp="1"/>
          </p:cNvSpPr>
          <p:nvPr/>
        </p:nvSpPr>
        <p:spPr>
          <a:xfrm>
            <a:off x="1070878" y="107967"/>
            <a:ext cx="8346505" cy="1060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800" b="1" kern="1200" dirty="0" err="1">
                <a:solidFill>
                  <a:schemeClr val="tx1"/>
                </a:solidFill>
              </a:rPr>
              <a:t>Gestion</a:t>
            </a:r>
            <a:r>
              <a:rPr lang="en-US" sz="4800" b="1" kern="1200" dirty="0">
                <a:solidFill>
                  <a:schemeClr val="tx1"/>
                </a:solidFill>
              </a:rPr>
              <a:t> du </a:t>
            </a:r>
            <a:r>
              <a:rPr lang="en-US" sz="4800" b="1" kern="1200" dirty="0" err="1">
                <a:solidFill>
                  <a:schemeClr val="tx1"/>
                </a:solidFill>
              </a:rPr>
              <a:t>Projet</a:t>
            </a:r>
            <a:r>
              <a:rPr lang="en-US" sz="4800" b="1" dirty="0">
                <a:solidFill>
                  <a:schemeClr val="tx1"/>
                </a:solidFill>
              </a:rPr>
              <a:t> avec</a:t>
            </a:r>
            <a:endParaRPr lang="en-US" sz="4800" b="1" kern="1200" dirty="0">
              <a:solidFill>
                <a:schemeClr val="tx1"/>
              </a:solidFill>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nvSpPr>
        <p:spPr>
          <a:xfrm>
            <a:off x="1051944" y="1217459"/>
            <a:ext cx="10088111" cy="70637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fr-FR" dirty="0">
                <a:solidFill>
                  <a:schemeClr val="tx1"/>
                </a:solidFill>
              </a:rPr>
              <a:t>Diagramme de Gantt :</a:t>
            </a:r>
          </a:p>
          <a:p>
            <a:pPr algn="l"/>
            <a:endParaRPr lang="en-US" sz="2000" kern="1200" dirty="0">
              <a:solidFill>
                <a:schemeClr val="tx1"/>
              </a:solidFill>
              <a:latin typeface="+mn-lt"/>
              <a:ea typeface="+mn-ea"/>
              <a:cs typeface="+mn-cs"/>
            </a:endParaRPr>
          </a:p>
        </p:txBody>
      </p:sp>
      <p:pic>
        <p:nvPicPr>
          <p:cNvPr id="4" name="Image 3">
            <a:extLst>
              <a:ext uri="{FF2B5EF4-FFF2-40B4-BE49-F238E27FC236}">
                <a16:creationId xmlns:a16="http://schemas.microsoft.com/office/drawing/2014/main" id="{C5E21CFD-1865-F632-BDC2-FE41B9F71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050" y="1674032"/>
            <a:ext cx="7901551" cy="2460363"/>
          </a:xfrm>
          <a:prstGeom prst="rect">
            <a:avLst/>
          </a:prstGeom>
        </p:spPr>
      </p:pic>
      <p:pic>
        <p:nvPicPr>
          <p:cNvPr id="5" name="Image 7">
            <a:extLst>
              <a:ext uri="{FF2B5EF4-FFF2-40B4-BE49-F238E27FC236}">
                <a16:creationId xmlns:a16="http://schemas.microsoft.com/office/drawing/2014/main" id="{CCBCEBF8-CB29-3421-1BC4-CA2C46E75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552" y="4443834"/>
            <a:ext cx="8562326" cy="2306199"/>
          </a:xfrm>
          <a:prstGeom prst="rect">
            <a:avLst/>
          </a:prstGeom>
        </p:spPr>
      </p:pic>
    </p:spTree>
    <p:extLst>
      <p:ext uri="{BB962C8B-B14F-4D97-AF65-F5344CB8AC3E}">
        <p14:creationId xmlns:p14="http://schemas.microsoft.com/office/powerpoint/2010/main" val="220261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3" name="Picture 12" descr="A black and white logo&#10;&#10;Description automatically generated">
            <a:extLst>
              <a:ext uri="{FF2B5EF4-FFF2-40B4-BE49-F238E27FC236}">
                <a16:creationId xmlns:a16="http://schemas.microsoft.com/office/drawing/2014/main" id="{559A73A4-7832-32F1-9826-F8C9906EDFA4}"/>
              </a:ext>
            </a:extLst>
          </p:cNvPr>
          <p:cNvPicPr>
            <a:picLocks noChangeAspect="1"/>
          </p:cNvPicPr>
          <p:nvPr/>
        </p:nvPicPr>
        <p:blipFill>
          <a:blip r:embed="rId2"/>
          <a:stretch>
            <a:fillRect/>
          </a:stretch>
        </p:blipFill>
        <p:spPr>
          <a:xfrm>
            <a:off x="3910917" y="698975"/>
            <a:ext cx="3648123" cy="795180"/>
          </a:xfrm>
          <a:prstGeom prst="rect">
            <a:avLst/>
          </a:prstGeom>
        </p:spPr>
      </p:pic>
      <p:sp>
        <p:nvSpPr>
          <p:cNvPr id="27" name="TextBox 26">
            <a:extLst>
              <a:ext uri="{FF2B5EF4-FFF2-40B4-BE49-F238E27FC236}">
                <a16:creationId xmlns:a16="http://schemas.microsoft.com/office/drawing/2014/main" id="{F0E62F2E-46FD-E48B-E40F-5834DB73D062}"/>
              </a:ext>
            </a:extLst>
          </p:cNvPr>
          <p:cNvSpPr txBox="1"/>
          <p:nvPr/>
        </p:nvSpPr>
        <p:spPr>
          <a:xfrm>
            <a:off x="594360" y="1484014"/>
            <a:ext cx="11003280" cy="6093976"/>
          </a:xfrm>
          <a:prstGeom prst="rect">
            <a:avLst/>
          </a:prstGeom>
          <a:noFill/>
        </p:spPr>
        <p:txBody>
          <a:bodyPr wrap="square">
            <a:spAutoFit/>
          </a:bodyPr>
          <a:lstStyle/>
          <a:p>
            <a:r>
              <a:rPr lang="fr-FR" sz="2000" dirty="0">
                <a:latin typeface="Arial Rounded MT Bold" panose="020F0704030504030204" pitchFamily="34" charset="0"/>
              </a:rPr>
              <a:t>Au sein de cette section, nous approfondissons les stratégies de gestion de la qualité du code, en mettant particulièrement l'accent sur l'intégration de </a:t>
            </a:r>
            <a:r>
              <a:rPr lang="fr-FR" sz="2000" dirty="0" err="1">
                <a:latin typeface="Arial Rounded MT Bold" panose="020F0704030504030204" pitchFamily="34" charset="0"/>
              </a:rPr>
              <a:t>SonarQube</a:t>
            </a:r>
            <a:r>
              <a:rPr lang="fr-FR" sz="2000" dirty="0">
                <a:latin typeface="Arial Rounded MT Bold" panose="020F0704030504030204" pitchFamily="34" charset="0"/>
              </a:rPr>
              <a:t> dans notre processus de développement. </a:t>
            </a:r>
            <a:r>
              <a:rPr lang="fr-FR" sz="2000" dirty="0" err="1">
                <a:latin typeface="Arial Rounded MT Bold" panose="020F0704030504030204" pitchFamily="34" charset="0"/>
              </a:rPr>
              <a:t>SonarQube</a:t>
            </a:r>
            <a:r>
              <a:rPr lang="fr-FR" sz="2000" dirty="0">
                <a:latin typeface="Arial Rounded MT Bold" panose="020F0704030504030204" pitchFamily="34" charset="0"/>
              </a:rPr>
              <a:t> joue un rôle prépondérant en fournissant une évaluation approfondie de la qualité du code source. Il permet d'identifier et de corriger les bugs, les vulnérabilités de sécurité, et le </a:t>
            </a:r>
            <a:r>
              <a:rPr lang="fr-FR" sz="2000" dirty="0" err="1">
                <a:latin typeface="Arial Rounded MT Bold" panose="020F0704030504030204" pitchFamily="34" charset="0"/>
              </a:rPr>
              <a:t>couverage</a:t>
            </a:r>
            <a:r>
              <a:rPr lang="fr-FR" sz="2000" dirty="0">
                <a:latin typeface="Arial Rounded MT Bold" panose="020F0704030504030204" pitchFamily="34" charset="0"/>
              </a:rPr>
              <a:t>.</a:t>
            </a:r>
          </a:p>
          <a:p>
            <a:pPr algn="l">
              <a:buFont typeface="+mj-lt"/>
              <a:buAutoNum type="arabicPeriod"/>
            </a:pPr>
            <a:r>
              <a:rPr lang="fr-FR" b="1" i="0" dirty="0">
                <a:effectLst/>
                <a:latin typeface="Söhne"/>
              </a:rPr>
              <a:t>Bugs :</a:t>
            </a:r>
            <a:endParaRPr lang="fr-FR" b="0" i="0" dirty="0">
              <a:effectLst/>
              <a:latin typeface="Söhne"/>
            </a:endParaRPr>
          </a:p>
          <a:p>
            <a:pPr lvl="1" algn="l"/>
            <a:r>
              <a:rPr lang="fr-FR" b="0" i="0" dirty="0">
                <a:effectLst/>
                <a:latin typeface="Söhne"/>
              </a:rPr>
              <a:t>Les bugs sont des erreurs dans le code qui provoquent un comportement incorrect ou inattendu d'un logiciel.</a:t>
            </a:r>
          </a:p>
          <a:p>
            <a:pPr algn="l">
              <a:buFont typeface="+mj-lt"/>
              <a:buAutoNum type="arabicPeriod"/>
            </a:pPr>
            <a:r>
              <a:rPr lang="fr-FR" b="1" i="0" dirty="0">
                <a:effectLst/>
                <a:latin typeface="Söhne"/>
              </a:rPr>
              <a:t>Vulnérabilités de sécurité :</a:t>
            </a:r>
            <a:endParaRPr lang="fr-FR" b="0" i="0" dirty="0">
              <a:effectLst/>
              <a:latin typeface="Söhne"/>
            </a:endParaRPr>
          </a:p>
          <a:p>
            <a:pPr lvl="1" algn="l"/>
            <a:r>
              <a:rPr lang="fr-FR" b="0" i="0" dirty="0">
                <a:effectLst/>
                <a:latin typeface="Söhne"/>
              </a:rPr>
              <a:t>Les vulnérabilités de sécurité sont des faiblesses dans le code ou la configuration susceptibles d'être exploitées par des attaquants, compromettant ainsi la sécurité du système.</a:t>
            </a:r>
          </a:p>
          <a:p>
            <a:pPr algn="l">
              <a:buFont typeface="+mj-lt"/>
              <a:buAutoNum type="arabicPeriod"/>
            </a:pPr>
            <a:r>
              <a:rPr lang="fr-FR" b="1" i="0" dirty="0" err="1">
                <a:effectLst/>
                <a:latin typeface="Söhne"/>
              </a:rPr>
              <a:t>Cobertura</a:t>
            </a:r>
            <a:r>
              <a:rPr lang="fr-FR" b="1" i="0" dirty="0">
                <a:effectLst/>
                <a:latin typeface="Söhne"/>
              </a:rPr>
              <a:t> (</a:t>
            </a:r>
            <a:r>
              <a:rPr lang="fr-FR" b="1" i="0" dirty="0" err="1">
                <a:effectLst/>
                <a:latin typeface="Söhne"/>
              </a:rPr>
              <a:t>Coverage</a:t>
            </a:r>
            <a:r>
              <a:rPr lang="fr-FR" b="1" i="0" dirty="0">
                <a:effectLst/>
                <a:latin typeface="Söhne"/>
              </a:rPr>
              <a:t>) :</a:t>
            </a:r>
          </a:p>
          <a:p>
            <a:pPr lvl="1"/>
            <a:r>
              <a:rPr lang="fr-FR" b="0" i="0" dirty="0">
                <a:effectLst/>
                <a:latin typeface="Söhne"/>
              </a:rPr>
              <a:t>La couverture de code mesure le pourcentage du code source testé lors de l'exécution des tests, offrant une indication de l'étendue des tests et de la qualité du processus de test.</a:t>
            </a:r>
            <a:endParaRPr lang="fr-FR" b="1" i="0" dirty="0">
              <a:effectLst/>
              <a:latin typeface="Söhne"/>
            </a:endParaRPr>
          </a:p>
          <a:p>
            <a:pPr algn="l">
              <a:buFont typeface="+mj-lt"/>
              <a:buAutoNum type="arabicPeriod"/>
            </a:pPr>
            <a:r>
              <a:rPr lang="fr-FR" b="1" dirty="0">
                <a:latin typeface="Söhne"/>
              </a:rPr>
              <a:t>S</a:t>
            </a:r>
            <a:r>
              <a:rPr lang="fr-FR" b="1" i="0" dirty="0">
                <a:effectLst/>
                <a:latin typeface="Söhne"/>
              </a:rPr>
              <a:t>ecurity hotspot: </a:t>
            </a:r>
          </a:p>
          <a:p>
            <a:pPr lvl="1"/>
            <a:r>
              <a:rPr lang="fr-FR" b="0" i="0" dirty="0">
                <a:effectLst/>
                <a:latin typeface="Söhne"/>
              </a:rPr>
              <a:t>est une zone spécifique dans le code source où des vulnérabilités de sécurité potentielles sont particulièrement susceptibles de se produire, demandant une attention particulière des développeurs pour une évaluation approfondie et des mesures correctives.</a:t>
            </a:r>
          </a:p>
          <a:p>
            <a:pPr lvl="1" algn="l"/>
            <a:endParaRPr lang="fr-FR" b="0" i="0" dirty="0">
              <a:effectLst/>
              <a:latin typeface="Söhne"/>
            </a:endParaRPr>
          </a:p>
          <a:p>
            <a:pPr lvl="1" algn="l"/>
            <a:endParaRPr lang="fr-FR" b="0" i="0" dirty="0">
              <a:effectLst/>
              <a:latin typeface="Söhne"/>
            </a:endParaRPr>
          </a:p>
          <a:p>
            <a:pPr lvl="1" algn="l"/>
            <a:endParaRPr lang="fr-FR" b="0" i="0" dirty="0">
              <a:effectLst/>
              <a:latin typeface="Söhne"/>
            </a:endParaRPr>
          </a:p>
          <a:p>
            <a:endParaRPr lang="fr-FR" sz="2000" b="1" dirty="0">
              <a:latin typeface="Arial Rounded MT Bold" panose="020F0704030504030204" pitchFamily="34" charset="0"/>
            </a:endParaRPr>
          </a:p>
        </p:txBody>
      </p:sp>
      <p:sp>
        <p:nvSpPr>
          <p:cNvPr id="28" name="Footer Placeholder 14">
            <a:extLst>
              <a:ext uri="{FF2B5EF4-FFF2-40B4-BE49-F238E27FC236}">
                <a16:creationId xmlns:a16="http://schemas.microsoft.com/office/drawing/2014/main" id="{DBC05ACA-D07F-BF6F-A28C-88ABF75E4034}"/>
              </a:ext>
            </a:extLst>
          </p:cNvPr>
          <p:cNvSpPr>
            <a:spLocks noGrp="1"/>
          </p:cNvSpPr>
          <p:nvPr>
            <p:ph type="ftr" sz="quarter" idx="11"/>
          </p:nvPr>
        </p:nvSpPr>
        <p:spPr>
          <a:xfrm>
            <a:off x="4158234" y="6356350"/>
            <a:ext cx="4114800" cy="365125"/>
          </a:xfrm>
        </p:spPr>
        <p:txBody>
          <a:bodyPr vert="horz" lIns="91440" tIns="45720" rIns="91440" bIns="45720" rtlCol="0" anchor="ctr">
            <a:normAutofit/>
          </a:bodyPr>
          <a:lstStyle/>
          <a:p>
            <a:pPr lvl="0">
              <a:spcAft>
                <a:spcPts val="600"/>
              </a:spcAft>
            </a:pPr>
            <a:r>
              <a:rPr lang="en-US" kern="1200" cap="none" spc="0" baseline="0" dirty="0">
                <a:solidFill>
                  <a:prstClr val="black">
                    <a:tint val="75000"/>
                  </a:prstClr>
                </a:solidFill>
                <a:effectLst/>
                <a:latin typeface="+mn-lt"/>
                <a:ea typeface="+mn-ea"/>
                <a:cs typeface="+mn-cs"/>
              </a:rPr>
              <a:t>Plan ASSURANCE </a:t>
            </a:r>
            <a:r>
              <a:rPr lang="en-US" kern="1200" cap="none" spc="0" baseline="0" dirty="0" err="1">
                <a:solidFill>
                  <a:prstClr val="black">
                    <a:tint val="75000"/>
                  </a:prstClr>
                </a:solidFill>
                <a:effectLst/>
                <a:latin typeface="+mn-lt"/>
                <a:ea typeface="+mn-ea"/>
                <a:cs typeface="+mn-cs"/>
              </a:rPr>
              <a:t>Qualité</a:t>
            </a:r>
            <a:r>
              <a:rPr lang="en-US" kern="1200" cap="none" spc="0" baseline="0" dirty="0">
                <a:solidFill>
                  <a:prstClr val="black">
                    <a:tint val="75000"/>
                  </a:prstClr>
                </a:solidFill>
                <a:effectLst/>
                <a:latin typeface="+mn-lt"/>
                <a:ea typeface="+mn-ea"/>
                <a:cs typeface="+mn-cs"/>
              </a:rPr>
              <a:t> </a:t>
            </a:r>
            <a:r>
              <a:rPr lang="en-US" kern="1200" cap="none" spc="0" baseline="0" dirty="0" err="1">
                <a:solidFill>
                  <a:prstClr val="black">
                    <a:tint val="75000"/>
                  </a:prstClr>
                </a:solidFill>
                <a:effectLst/>
                <a:latin typeface="+mn-lt"/>
                <a:ea typeface="+mn-ea"/>
                <a:cs typeface="+mn-cs"/>
              </a:rPr>
              <a:t>Logiciel</a:t>
            </a:r>
            <a:r>
              <a:rPr lang="en-US" kern="1200" cap="none" spc="0" baseline="0" dirty="0">
                <a:solidFill>
                  <a:prstClr val="black">
                    <a:tint val="75000"/>
                  </a:prstClr>
                </a:solidFill>
                <a:effectLst/>
                <a:latin typeface="+mn-lt"/>
                <a:ea typeface="+mn-ea"/>
                <a:cs typeface="+mn-cs"/>
              </a:rPr>
              <a:t>  Système Expert </a:t>
            </a:r>
            <a:endParaRPr lang="en-US" kern="1200" cap="none" spc="0" baseline="0" noProof="0" dirty="0">
              <a:solidFill>
                <a:prstClr val="black">
                  <a:tint val="75000"/>
                </a:prstClr>
              </a:solidFill>
              <a:latin typeface="+mn-lt"/>
              <a:ea typeface="+mn-ea"/>
              <a:cs typeface="+mn-cs"/>
            </a:endParaRPr>
          </a:p>
        </p:txBody>
      </p:sp>
      <p:sp>
        <p:nvSpPr>
          <p:cNvPr id="30" name="TextBox 29">
            <a:extLst>
              <a:ext uri="{FF2B5EF4-FFF2-40B4-BE49-F238E27FC236}">
                <a16:creationId xmlns:a16="http://schemas.microsoft.com/office/drawing/2014/main" id="{F0B43706-5EDB-3FF8-EEB1-887417B14579}"/>
              </a:ext>
            </a:extLst>
          </p:cNvPr>
          <p:cNvSpPr txBox="1"/>
          <p:nvPr/>
        </p:nvSpPr>
        <p:spPr>
          <a:xfrm>
            <a:off x="635254" y="333831"/>
            <a:ext cx="11160760" cy="1200329"/>
          </a:xfrm>
          <a:prstGeom prst="rect">
            <a:avLst/>
          </a:prstGeom>
          <a:noFill/>
        </p:spPr>
        <p:txBody>
          <a:bodyPr wrap="square">
            <a:spAutoFit/>
          </a:bodyPr>
          <a:lstStyle/>
          <a:p>
            <a:pPr lvl="0">
              <a:lnSpc>
                <a:spcPct val="100000"/>
              </a:lnSpc>
            </a:pPr>
            <a:r>
              <a:rPr lang="en-US" sz="3600" b="1" dirty="0"/>
              <a:t>4-</a:t>
            </a:r>
            <a:r>
              <a:rPr lang="fr-FR" sz="3600" b="1" dirty="0"/>
              <a:t>Analyse de la qualité du code avant et après modification : </a:t>
            </a:r>
            <a:endParaRPr lang="en-US" sz="3600" dirty="0"/>
          </a:p>
        </p:txBody>
      </p:sp>
    </p:spTree>
    <p:extLst>
      <p:ext uri="{BB962C8B-B14F-4D97-AF65-F5344CB8AC3E}">
        <p14:creationId xmlns:p14="http://schemas.microsoft.com/office/powerpoint/2010/main" val="54399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838200" y="643467"/>
            <a:ext cx="2951205" cy="5571066"/>
          </a:xfrm>
        </p:spPr>
        <p:txBody>
          <a:bodyPr>
            <a:normAutofit/>
          </a:bodyPr>
          <a:lstStyle/>
          <a:p>
            <a:r>
              <a:rPr lang="en-US" b="1">
                <a:solidFill>
                  <a:srgbClr val="FFFFFF"/>
                </a:solidFill>
                <a:latin typeface="Arial Rounded MT Bold" panose="020F0704030504030204" pitchFamily="34" charset="0"/>
              </a:rPr>
              <a:t>Plan</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a:xfrm>
            <a:off x="5237018" y="6356350"/>
            <a:ext cx="4244607" cy="365125"/>
          </a:xfrm>
        </p:spPr>
        <p:txBody>
          <a:bodyPr>
            <a:normAutofit/>
          </a:bodyPr>
          <a:lstStyle/>
          <a:p>
            <a:pPr lvl="0" algn="l">
              <a:spcAft>
                <a:spcPts val="600"/>
              </a:spcAft>
            </a:pPr>
            <a:r>
              <a:rPr lang="fr-FR" kern="1200" cap="all" baseline="0">
                <a:solidFill>
                  <a:prstClr val="black">
                    <a:tint val="75000"/>
                  </a:prstClr>
                </a:solidFill>
                <a:effectLst/>
                <a:latin typeface="Tw Cen MT" panose="020B0602020104020603" pitchFamily="34" charset="0"/>
                <a:ea typeface="+mj-ea"/>
                <a:cs typeface="+mj-cs"/>
              </a:rPr>
              <a:t>Plan ASSURANCE Qualité Logiciel  Système Expert </a:t>
            </a:r>
            <a:endParaRPr lang="en-US" noProof="0">
              <a:solidFill>
                <a:prstClr val="black">
                  <a:tint val="75000"/>
                </a:prstClr>
              </a:solidFill>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a:xfrm>
            <a:off x="9664504" y="6356350"/>
            <a:ext cx="1689295" cy="365125"/>
          </a:xfrm>
        </p:spPr>
        <p:txBody>
          <a:bodyPr>
            <a:normAutofit/>
          </a:bodyPr>
          <a:lstStyle/>
          <a:p>
            <a:pPr lvl="0">
              <a:spcAft>
                <a:spcPts val="600"/>
              </a:spcAft>
            </a:pPr>
            <a:fld id="{D76B855D-E9CC-4FF8-AD85-6CDC7B89A0DE}" type="slidenum">
              <a:rPr lang="en-US" noProof="0">
                <a:solidFill>
                  <a:prstClr val="black">
                    <a:tint val="75000"/>
                  </a:prstClr>
                </a:solidFill>
              </a:rPr>
              <a:pPr lvl="0">
                <a:spcAft>
                  <a:spcPts val="600"/>
                </a:spcAft>
              </a:pPr>
              <a:t>2</a:t>
            </a:fld>
            <a:endParaRPr lang="en-US" noProof="0">
              <a:solidFill>
                <a:prstClr val="black">
                  <a:tint val="75000"/>
                </a:prstClr>
              </a:solidFill>
            </a:endParaRPr>
          </a:p>
        </p:txBody>
      </p:sp>
      <p:graphicFrame>
        <p:nvGraphicFramePr>
          <p:cNvPr id="18" name="Content Placeholder 2">
            <a:extLst>
              <a:ext uri="{FF2B5EF4-FFF2-40B4-BE49-F238E27FC236}">
                <a16:creationId xmlns:a16="http://schemas.microsoft.com/office/drawing/2014/main" id="{AF445F78-1E44-2083-75E0-49737083DC73}"/>
              </a:ext>
            </a:extLst>
          </p:cNvPr>
          <p:cNvGraphicFramePr>
            <a:graphicFrameLocks noGrp="1"/>
          </p:cNvGraphicFramePr>
          <p:nvPr>
            <p:ph idx="1"/>
            <p:extLst>
              <p:ext uri="{D42A27DB-BD31-4B8C-83A1-F6EECF244321}">
                <p14:modId xmlns:p14="http://schemas.microsoft.com/office/powerpoint/2010/main" val="307838123"/>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E787-1019-F1FB-4D90-AA6560E44256}"/>
              </a:ext>
            </a:extLst>
          </p:cNvPr>
          <p:cNvSpPr>
            <a:spLocks noGrp="1"/>
          </p:cNvSpPr>
          <p:nvPr>
            <p:ph type="title"/>
          </p:nvPr>
        </p:nvSpPr>
        <p:spPr/>
        <p:txBody>
          <a:bodyPr/>
          <a:lstStyle/>
          <a:p>
            <a:pPr algn="ctr"/>
            <a:r>
              <a:rPr lang="fr-FR" dirty="0"/>
              <a:t>Etat initial du Projet en </a:t>
            </a:r>
            <a:r>
              <a:rPr lang="fr-FR" dirty="0" err="1"/>
              <a:t>Sonarqub</a:t>
            </a:r>
            <a:r>
              <a:rPr lang="fr-FR" dirty="0"/>
              <a:t> :</a:t>
            </a:r>
            <a:br>
              <a:rPr lang="fr-FR" dirty="0"/>
            </a:br>
            <a:endParaRPr lang="fr-FR" dirty="0"/>
          </a:p>
        </p:txBody>
      </p:sp>
      <p:pic>
        <p:nvPicPr>
          <p:cNvPr id="12" name="Content Placeholder 11" descr="A screenshot of a computer&#10;&#10;Description automatically generated">
            <a:extLst>
              <a:ext uri="{FF2B5EF4-FFF2-40B4-BE49-F238E27FC236}">
                <a16:creationId xmlns:a16="http://schemas.microsoft.com/office/drawing/2014/main" id="{9B477586-AC3B-6B7B-46DF-A49521D7E80C}"/>
              </a:ext>
            </a:extLst>
          </p:cNvPr>
          <p:cNvPicPr>
            <a:picLocks noGrp="1" noChangeAspect="1"/>
          </p:cNvPicPr>
          <p:nvPr>
            <p:ph sz="half" idx="2"/>
          </p:nvPr>
        </p:nvPicPr>
        <p:blipFill>
          <a:blip r:embed="rId2"/>
          <a:stretch>
            <a:fillRect/>
          </a:stretch>
        </p:blipFill>
        <p:spPr>
          <a:xfrm>
            <a:off x="1158240" y="1298002"/>
            <a:ext cx="10193972" cy="4261995"/>
          </a:xfrm>
        </p:spPr>
      </p:pic>
      <p:sp>
        <p:nvSpPr>
          <p:cNvPr id="7" name="Footer Placeholder 6">
            <a:extLst>
              <a:ext uri="{FF2B5EF4-FFF2-40B4-BE49-F238E27FC236}">
                <a16:creationId xmlns:a16="http://schemas.microsoft.com/office/drawing/2014/main" id="{A101E93F-741B-D626-5576-90480651DB2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a16="http://schemas.microsoft.com/office/drawing/2014/main" id="{0B5B7ED5-C1BC-8E7C-C3D9-F948BBDE6C8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spTree>
    <p:extLst>
      <p:ext uri="{BB962C8B-B14F-4D97-AF65-F5344CB8AC3E}">
        <p14:creationId xmlns:p14="http://schemas.microsoft.com/office/powerpoint/2010/main" val="1956039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9162-E688-6309-381C-4B3D7DA3FEAF}"/>
              </a:ext>
            </a:extLst>
          </p:cNvPr>
          <p:cNvSpPr>
            <a:spLocks noGrp="1"/>
          </p:cNvSpPr>
          <p:nvPr>
            <p:ph type="title"/>
          </p:nvPr>
        </p:nvSpPr>
        <p:spPr/>
        <p:txBody>
          <a:bodyPr/>
          <a:lstStyle/>
          <a:p>
            <a:pPr algn="ctr"/>
            <a:r>
              <a:rPr lang="fr-FR" dirty="0"/>
              <a:t>Exemple des </a:t>
            </a:r>
            <a:r>
              <a:rPr lang="fr-FR" dirty="0" err="1"/>
              <a:t>beugs</a:t>
            </a:r>
            <a:r>
              <a:rPr lang="fr-FR" dirty="0"/>
              <a:t> rencontré :</a:t>
            </a:r>
          </a:p>
        </p:txBody>
      </p:sp>
      <p:sp>
        <p:nvSpPr>
          <p:cNvPr id="3" name="Footer Placeholder 2">
            <a:extLst>
              <a:ext uri="{FF2B5EF4-FFF2-40B4-BE49-F238E27FC236}">
                <a16:creationId xmlns:a16="http://schemas.microsoft.com/office/drawing/2014/main" id="{8DE0C916-716B-012F-7F19-21B33B6D7C9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BFD0EEC-7332-CCC8-88DD-8F1DD7ADC20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pic>
        <p:nvPicPr>
          <p:cNvPr id="7" name="Picture 6" descr="A screenshot of a computer&#10;&#10;Description automatically generated">
            <a:extLst>
              <a:ext uri="{FF2B5EF4-FFF2-40B4-BE49-F238E27FC236}">
                <a16:creationId xmlns:a16="http://schemas.microsoft.com/office/drawing/2014/main" id="{78C06F23-47B0-DB60-231F-7936B72059AA}"/>
              </a:ext>
            </a:extLst>
          </p:cNvPr>
          <p:cNvPicPr>
            <a:picLocks noChangeAspect="1"/>
          </p:cNvPicPr>
          <p:nvPr/>
        </p:nvPicPr>
        <p:blipFill>
          <a:blip r:embed="rId2"/>
          <a:stretch>
            <a:fillRect/>
          </a:stretch>
        </p:blipFill>
        <p:spPr>
          <a:xfrm>
            <a:off x="331058" y="2272454"/>
            <a:ext cx="7415083" cy="231309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DF4C358-ECFA-C8E7-C3A2-F037CB16F6B2}"/>
              </a:ext>
            </a:extLst>
          </p:cNvPr>
          <p:cNvPicPr>
            <a:picLocks noChangeAspect="1"/>
          </p:cNvPicPr>
          <p:nvPr/>
        </p:nvPicPr>
        <p:blipFill>
          <a:blip r:embed="rId3"/>
          <a:stretch>
            <a:fillRect/>
          </a:stretch>
        </p:blipFill>
        <p:spPr>
          <a:xfrm>
            <a:off x="5780055" y="2854219"/>
            <a:ext cx="5661090" cy="2313092"/>
          </a:xfrm>
          <a:prstGeom prst="rect">
            <a:avLst/>
          </a:prstGeom>
        </p:spPr>
      </p:pic>
    </p:spTree>
    <p:extLst>
      <p:ext uri="{BB962C8B-B14F-4D97-AF65-F5344CB8AC3E}">
        <p14:creationId xmlns:p14="http://schemas.microsoft.com/office/powerpoint/2010/main" val="373344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B904-40A1-5ACD-7190-EE3C6C8EDC6F}"/>
              </a:ext>
            </a:extLst>
          </p:cNvPr>
          <p:cNvSpPr>
            <a:spLocks noGrp="1"/>
          </p:cNvSpPr>
          <p:nvPr>
            <p:ph type="title"/>
          </p:nvPr>
        </p:nvSpPr>
        <p:spPr/>
        <p:txBody>
          <a:bodyPr/>
          <a:lstStyle/>
          <a:p>
            <a:pPr algn="ctr"/>
            <a:r>
              <a:rPr lang="fr-FR" dirty="0"/>
              <a:t>Résolution des </a:t>
            </a:r>
            <a:r>
              <a:rPr lang="fr-FR" dirty="0" err="1"/>
              <a:t>beugs</a:t>
            </a:r>
            <a:r>
              <a:rPr lang="fr-FR" dirty="0"/>
              <a:t> :</a:t>
            </a:r>
          </a:p>
        </p:txBody>
      </p:sp>
      <p:sp>
        <p:nvSpPr>
          <p:cNvPr id="3" name="Footer Placeholder 2">
            <a:extLst>
              <a:ext uri="{FF2B5EF4-FFF2-40B4-BE49-F238E27FC236}">
                <a16:creationId xmlns:a16="http://schemas.microsoft.com/office/drawing/2014/main" id="{566D0909-22D0-D097-173A-CF65B85BBFB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F89382C5-A859-7EAB-BADA-E492CF78774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pic>
        <p:nvPicPr>
          <p:cNvPr id="7" name="Content Placeholder 6" descr="A screenshot of a computer&#10;&#10;Description automatically generated">
            <a:extLst>
              <a:ext uri="{FF2B5EF4-FFF2-40B4-BE49-F238E27FC236}">
                <a16:creationId xmlns:a16="http://schemas.microsoft.com/office/drawing/2014/main" id="{0EDB312D-14D6-FDB3-77F5-6FD566C51860}"/>
              </a:ext>
            </a:extLst>
          </p:cNvPr>
          <p:cNvPicPr>
            <a:picLocks noGrp="1" noChangeAspect="1"/>
          </p:cNvPicPr>
          <p:nvPr>
            <p:ph idx="1"/>
          </p:nvPr>
        </p:nvPicPr>
        <p:blipFill>
          <a:blip r:embed="rId2"/>
          <a:stretch>
            <a:fillRect/>
          </a:stretch>
        </p:blipFill>
        <p:spPr>
          <a:xfrm>
            <a:off x="2670463" y="1690688"/>
            <a:ext cx="7452025" cy="4076132"/>
          </a:xfrm>
        </p:spPr>
      </p:pic>
    </p:spTree>
    <p:extLst>
      <p:ext uri="{BB962C8B-B14F-4D97-AF65-F5344CB8AC3E}">
        <p14:creationId xmlns:p14="http://schemas.microsoft.com/office/powerpoint/2010/main" val="507299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9F63-3B7B-94D4-3953-C88A0A851770}"/>
              </a:ext>
            </a:extLst>
          </p:cNvPr>
          <p:cNvSpPr>
            <a:spLocks noGrp="1"/>
          </p:cNvSpPr>
          <p:nvPr>
            <p:ph type="title"/>
          </p:nvPr>
        </p:nvSpPr>
        <p:spPr/>
        <p:txBody>
          <a:bodyPr/>
          <a:lstStyle/>
          <a:p>
            <a:pPr algn="ctr"/>
            <a:r>
              <a:rPr lang="fr-FR" dirty="0"/>
              <a:t>Exemple de Vulnérabilité :</a:t>
            </a:r>
          </a:p>
        </p:txBody>
      </p:sp>
      <p:pic>
        <p:nvPicPr>
          <p:cNvPr id="9" name="Content Placeholder 8" descr="A screenshot of a computer&#10;&#10;Description automatically generated">
            <a:extLst>
              <a:ext uri="{FF2B5EF4-FFF2-40B4-BE49-F238E27FC236}">
                <a16:creationId xmlns:a16="http://schemas.microsoft.com/office/drawing/2014/main" id="{1D2E9BDF-3E2C-18B8-F021-26169B0AEF2C}"/>
              </a:ext>
            </a:extLst>
          </p:cNvPr>
          <p:cNvPicPr>
            <a:picLocks noGrp="1" noChangeAspect="1"/>
          </p:cNvPicPr>
          <p:nvPr>
            <p:ph idx="1"/>
          </p:nvPr>
        </p:nvPicPr>
        <p:blipFill>
          <a:blip r:embed="rId2"/>
          <a:stretch>
            <a:fillRect/>
          </a:stretch>
        </p:blipFill>
        <p:spPr>
          <a:xfrm>
            <a:off x="674256" y="1851374"/>
            <a:ext cx="10380840" cy="3229432"/>
          </a:xfrm>
        </p:spPr>
      </p:pic>
      <p:sp>
        <p:nvSpPr>
          <p:cNvPr id="4" name="Footer Placeholder 3">
            <a:extLst>
              <a:ext uri="{FF2B5EF4-FFF2-40B4-BE49-F238E27FC236}">
                <a16:creationId xmlns:a16="http://schemas.microsoft.com/office/drawing/2014/main" id="{4D0400B1-4C41-CBDD-3980-33B843D62A7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00C0A4A5-9A10-3052-7F56-3C5201E98BC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spTree>
    <p:extLst>
      <p:ext uri="{BB962C8B-B14F-4D97-AF65-F5344CB8AC3E}">
        <p14:creationId xmlns:p14="http://schemas.microsoft.com/office/powerpoint/2010/main" val="2055188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5F6D-23DF-B2B5-3F4F-0191BADD8B39}"/>
              </a:ext>
            </a:extLst>
          </p:cNvPr>
          <p:cNvSpPr>
            <a:spLocks noGrp="1"/>
          </p:cNvSpPr>
          <p:nvPr>
            <p:ph type="title"/>
          </p:nvPr>
        </p:nvSpPr>
        <p:spPr/>
        <p:txBody>
          <a:bodyPr/>
          <a:lstStyle/>
          <a:p>
            <a:pPr algn="ctr"/>
            <a:r>
              <a:rPr lang="fr-FR" dirty="0"/>
              <a:t>Solution de la vulnérabilité et Duplication :</a:t>
            </a:r>
          </a:p>
        </p:txBody>
      </p:sp>
      <p:sp>
        <p:nvSpPr>
          <p:cNvPr id="4" name="Footer Placeholder 3">
            <a:extLst>
              <a:ext uri="{FF2B5EF4-FFF2-40B4-BE49-F238E27FC236}">
                <a16:creationId xmlns:a16="http://schemas.microsoft.com/office/drawing/2014/main" id="{D2D4E34A-C5EB-152B-56F6-E7300C3B73F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03484A9-5D3B-2DD6-8ABA-432DDF228AA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pic>
        <p:nvPicPr>
          <p:cNvPr id="15" name="Content Placeholder 14" descr="A screenshot of a computer&#10;&#10;Description automatically generated">
            <a:extLst>
              <a:ext uri="{FF2B5EF4-FFF2-40B4-BE49-F238E27FC236}">
                <a16:creationId xmlns:a16="http://schemas.microsoft.com/office/drawing/2014/main" id="{76EC8FED-606A-DDFD-7C6B-C27C346D9A9E}"/>
              </a:ext>
            </a:extLst>
          </p:cNvPr>
          <p:cNvPicPr>
            <a:picLocks noGrp="1" noChangeAspect="1"/>
          </p:cNvPicPr>
          <p:nvPr>
            <p:ph idx="1"/>
          </p:nvPr>
        </p:nvPicPr>
        <p:blipFill>
          <a:blip r:embed="rId2"/>
          <a:stretch>
            <a:fillRect/>
          </a:stretch>
        </p:blipFill>
        <p:spPr>
          <a:xfrm>
            <a:off x="2314967" y="1911350"/>
            <a:ext cx="7558891" cy="3859213"/>
          </a:xfrm>
        </p:spPr>
      </p:pic>
    </p:spTree>
    <p:extLst>
      <p:ext uri="{BB962C8B-B14F-4D97-AF65-F5344CB8AC3E}">
        <p14:creationId xmlns:p14="http://schemas.microsoft.com/office/powerpoint/2010/main" val="562578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4EFE-47DF-5612-4D72-4317D218E4B4}"/>
              </a:ext>
            </a:extLst>
          </p:cNvPr>
          <p:cNvSpPr>
            <a:spLocks noGrp="1"/>
          </p:cNvSpPr>
          <p:nvPr>
            <p:ph type="title"/>
          </p:nvPr>
        </p:nvSpPr>
        <p:spPr/>
        <p:txBody>
          <a:bodyPr/>
          <a:lstStyle/>
          <a:p>
            <a:pPr algn="ctr"/>
            <a:r>
              <a:rPr lang="fr-FR" dirty="0"/>
              <a:t>Résolution de </a:t>
            </a:r>
            <a:r>
              <a:rPr lang="fr-FR" dirty="0" err="1"/>
              <a:t>probléme</a:t>
            </a:r>
            <a:r>
              <a:rPr lang="fr-FR" dirty="0"/>
              <a:t> de </a:t>
            </a:r>
            <a:r>
              <a:rPr lang="fr-FR" dirty="0" err="1"/>
              <a:t>couvrage</a:t>
            </a:r>
            <a:r>
              <a:rPr lang="fr-FR" dirty="0"/>
              <a:t> :</a:t>
            </a:r>
          </a:p>
        </p:txBody>
      </p:sp>
      <p:sp>
        <p:nvSpPr>
          <p:cNvPr id="4" name="Footer Placeholder 3">
            <a:extLst>
              <a:ext uri="{FF2B5EF4-FFF2-40B4-BE49-F238E27FC236}">
                <a16:creationId xmlns:a16="http://schemas.microsoft.com/office/drawing/2014/main" id="{C050D0BF-20EB-775F-7225-94659EBB32A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07FC7C8D-9743-B198-ADCB-603F77E0217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pic>
        <p:nvPicPr>
          <p:cNvPr id="11" name="Content Placeholder 10" descr="A white paper with black text&#10;&#10;Description automatically generated">
            <a:extLst>
              <a:ext uri="{FF2B5EF4-FFF2-40B4-BE49-F238E27FC236}">
                <a16:creationId xmlns:a16="http://schemas.microsoft.com/office/drawing/2014/main" id="{C8FD775F-E708-9767-D7BF-E97E79003044}"/>
              </a:ext>
            </a:extLst>
          </p:cNvPr>
          <p:cNvPicPr>
            <a:picLocks noGrp="1" noChangeAspect="1"/>
          </p:cNvPicPr>
          <p:nvPr>
            <p:ph idx="1"/>
          </p:nvPr>
        </p:nvPicPr>
        <p:blipFill>
          <a:blip r:embed="rId2"/>
          <a:stretch>
            <a:fillRect/>
          </a:stretch>
        </p:blipFill>
        <p:spPr>
          <a:xfrm>
            <a:off x="473070" y="2074142"/>
            <a:ext cx="11561614" cy="2709716"/>
          </a:xfrm>
        </p:spPr>
      </p:pic>
    </p:spTree>
    <p:extLst>
      <p:ext uri="{BB962C8B-B14F-4D97-AF65-F5344CB8AC3E}">
        <p14:creationId xmlns:p14="http://schemas.microsoft.com/office/powerpoint/2010/main" val="338521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8" name="Footer Placeholder 14">
            <a:extLst>
              <a:ext uri="{FF2B5EF4-FFF2-40B4-BE49-F238E27FC236}">
                <a16:creationId xmlns:a16="http://schemas.microsoft.com/office/drawing/2014/main" id="{DBC05ACA-D07F-BF6F-A28C-88ABF75E4034}"/>
              </a:ext>
            </a:extLst>
          </p:cNvPr>
          <p:cNvSpPr>
            <a:spLocks noGrp="1"/>
          </p:cNvSpPr>
          <p:nvPr>
            <p:ph type="ftr" sz="quarter" idx="11"/>
          </p:nvPr>
        </p:nvSpPr>
        <p:spPr>
          <a:xfrm>
            <a:off x="4158234" y="6356350"/>
            <a:ext cx="4114800" cy="365125"/>
          </a:xfrm>
        </p:spPr>
        <p:txBody>
          <a:bodyPr vert="horz" lIns="91440" tIns="45720" rIns="91440" bIns="45720" rtlCol="0" anchor="ctr">
            <a:normAutofit/>
          </a:bodyPr>
          <a:lstStyle/>
          <a:p>
            <a:pPr lvl="0">
              <a:spcAft>
                <a:spcPts val="600"/>
              </a:spcAft>
            </a:pPr>
            <a:r>
              <a:rPr lang="en-US" kern="1200" cap="none" spc="0" baseline="0" dirty="0">
                <a:solidFill>
                  <a:prstClr val="black">
                    <a:tint val="75000"/>
                  </a:prstClr>
                </a:solidFill>
                <a:effectLst/>
                <a:latin typeface="+mn-lt"/>
                <a:ea typeface="+mn-ea"/>
                <a:cs typeface="+mn-cs"/>
              </a:rPr>
              <a:t>Plan ASSURANCE </a:t>
            </a:r>
            <a:r>
              <a:rPr lang="en-US" kern="1200" cap="none" spc="0" baseline="0" dirty="0" err="1">
                <a:solidFill>
                  <a:prstClr val="black">
                    <a:tint val="75000"/>
                  </a:prstClr>
                </a:solidFill>
                <a:effectLst/>
                <a:latin typeface="+mn-lt"/>
                <a:ea typeface="+mn-ea"/>
                <a:cs typeface="+mn-cs"/>
              </a:rPr>
              <a:t>Qualité</a:t>
            </a:r>
            <a:r>
              <a:rPr lang="en-US" kern="1200" cap="none" spc="0" baseline="0" dirty="0">
                <a:solidFill>
                  <a:prstClr val="black">
                    <a:tint val="75000"/>
                  </a:prstClr>
                </a:solidFill>
                <a:effectLst/>
                <a:latin typeface="+mn-lt"/>
                <a:ea typeface="+mn-ea"/>
                <a:cs typeface="+mn-cs"/>
              </a:rPr>
              <a:t> </a:t>
            </a:r>
            <a:r>
              <a:rPr lang="en-US" kern="1200" cap="none" spc="0" baseline="0" dirty="0" err="1">
                <a:solidFill>
                  <a:prstClr val="black">
                    <a:tint val="75000"/>
                  </a:prstClr>
                </a:solidFill>
                <a:effectLst/>
                <a:latin typeface="+mn-lt"/>
                <a:ea typeface="+mn-ea"/>
                <a:cs typeface="+mn-cs"/>
              </a:rPr>
              <a:t>Logiciel</a:t>
            </a:r>
            <a:r>
              <a:rPr lang="en-US" kern="1200" cap="none" spc="0" baseline="0" dirty="0">
                <a:solidFill>
                  <a:prstClr val="black">
                    <a:tint val="75000"/>
                  </a:prstClr>
                </a:solidFill>
                <a:effectLst/>
                <a:latin typeface="+mn-lt"/>
                <a:ea typeface="+mn-ea"/>
                <a:cs typeface="+mn-cs"/>
              </a:rPr>
              <a:t>  Système Expert </a:t>
            </a:r>
            <a:endParaRPr lang="en-US" kern="1200" cap="none" spc="0" baseline="0" noProof="0" dirty="0">
              <a:solidFill>
                <a:prstClr val="black">
                  <a:tint val="75000"/>
                </a:prstClr>
              </a:solidFill>
              <a:latin typeface="+mn-lt"/>
              <a:ea typeface="+mn-ea"/>
              <a:cs typeface="+mn-cs"/>
            </a:endParaRPr>
          </a:p>
        </p:txBody>
      </p:sp>
      <p:pic>
        <p:nvPicPr>
          <p:cNvPr id="7" name="Picture 6" descr="A red letter u on a white background&#10;&#10;Description automatically generated">
            <a:extLst>
              <a:ext uri="{FF2B5EF4-FFF2-40B4-BE49-F238E27FC236}">
                <a16:creationId xmlns:a16="http://schemas.microsoft.com/office/drawing/2014/main" id="{FF275B7C-1278-7EAD-38FC-7D083BE04E28}"/>
              </a:ext>
            </a:extLst>
          </p:cNvPr>
          <p:cNvPicPr>
            <a:picLocks noChangeAspect="1"/>
          </p:cNvPicPr>
          <p:nvPr/>
        </p:nvPicPr>
        <p:blipFill>
          <a:blip r:embed="rId2"/>
          <a:stretch>
            <a:fillRect/>
          </a:stretch>
        </p:blipFill>
        <p:spPr>
          <a:xfrm>
            <a:off x="752475" y="601662"/>
            <a:ext cx="3552825" cy="1285875"/>
          </a:xfrm>
          <a:prstGeom prst="rect">
            <a:avLst/>
          </a:prstGeom>
        </p:spPr>
      </p:pic>
      <p:sp>
        <p:nvSpPr>
          <p:cNvPr id="8" name="TextBox 7">
            <a:extLst>
              <a:ext uri="{FF2B5EF4-FFF2-40B4-BE49-F238E27FC236}">
                <a16:creationId xmlns:a16="http://schemas.microsoft.com/office/drawing/2014/main" id="{1DA1FD30-7833-6956-6B27-882533A877F7}"/>
              </a:ext>
            </a:extLst>
          </p:cNvPr>
          <p:cNvSpPr txBox="1"/>
          <p:nvPr/>
        </p:nvSpPr>
        <p:spPr>
          <a:xfrm>
            <a:off x="4952999" y="698500"/>
            <a:ext cx="7023101" cy="701731"/>
          </a:xfrm>
          <a:prstGeom prst="rect">
            <a:avLst/>
          </a:prstGeom>
          <a:noFill/>
        </p:spPr>
        <p:txBody>
          <a:bodyPr wrap="square" rtlCol="0">
            <a:spAutoFit/>
          </a:bodyPr>
          <a:lstStyle/>
          <a:p>
            <a:pPr algn="ctr">
              <a:lnSpc>
                <a:spcPct val="90000"/>
              </a:lnSpc>
              <a:spcBef>
                <a:spcPct val="0"/>
              </a:spcBef>
            </a:pPr>
            <a:r>
              <a:rPr lang="fr-FR" sz="4400" dirty="0">
                <a:latin typeface="+mj-lt"/>
                <a:ea typeface="+mj-ea"/>
                <a:cs typeface="+mj-cs"/>
              </a:rPr>
              <a:t>Teste de </a:t>
            </a:r>
            <a:r>
              <a:rPr lang="fr-FR" sz="4400" dirty="0" err="1">
                <a:latin typeface="+mj-lt"/>
                <a:ea typeface="+mj-ea"/>
                <a:cs typeface="+mj-cs"/>
              </a:rPr>
              <a:t>fonctionnalite</a:t>
            </a:r>
            <a:r>
              <a:rPr lang="fr-FR" sz="4400" dirty="0">
                <a:latin typeface="+mj-lt"/>
                <a:ea typeface="+mj-ea"/>
                <a:cs typeface="+mj-cs"/>
              </a:rPr>
              <a:t>:</a:t>
            </a:r>
          </a:p>
        </p:txBody>
      </p:sp>
      <p:pic>
        <p:nvPicPr>
          <p:cNvPr id="14" name="Picture 13" descr="A computer screen shot of a program&#10;&#10;Description automatically generated">
            <a:extLst>
              <a:ext uri="{FF2B5EF4-FFF2-40B4-BE49-F238E27FC236}">
                <a16:creationId xmlns:a16="http://schemas.microsoft.com/office/drawing/2014/main" id="{C5AD4D92-4AB7-BD45-03F2-25791D4FB272}"/>
              </a:ext>
            </a:extLst>
          </p:cNvPr>
          <p:cNvPicPr>
            <a:picLocks noChangeAspect="1"/>
          </p:cNvPicPr>
          <p:nvPr/>
        </p:nvPicPr>
        <p:blipFill>
          <a:blip r:embed="rId3"/>
          <a:stretch>
            <a:fillRect/>
          </a:stretch>
        </p:blipFill>
        <p:spPr>
          <a:xfrm>
            <a:off x="2665413" y="3114675"/>
            <a:ext cx="6207972" cy="3044825"/>
          </a:xfrm>
          <a:prstGeom prst="rect">
            <a:avLst/>
          </a:prstGeom>
        </p:spPr>
      </p:pic>
      <p:sp>
        <p:nvSpPr>
          <p:cNvPr id="15" name="TextBox 14">
            <a:extLst>
              <a:ext uri="{FF2B5EF4-FFF2-40B4-BE49-F238E27FC236}">
                <a16:creationId xmlns:a16="http://schemas.microsoft.com/office/drawing/2014/main" id="{6E0703ED-2DF2-0123-F7DE-C304ED00E314}"/>
              </a:ext>
            </a:extLst>
          </p:cNvPr>
          <p:cNvSpPr txBox="1"/>
          <p:nvPr/>
        </p:nvSpPr>
        <p:spPr>
          <a:xfrm>
            <a:off x="2257848" y="2314519"/>
            <a:ext cx="7023101" cy="438582"/>
          </a:xfrm>
          <a:prstGeom prst="rect">
            <a:avLst/>
          </a:prstGeom>
          <a:noFill/>
        </p:spPr>
        <p:txBody>
          <a:bodyPr wrap="square" rtlCol="0">
            <a:spAutoFit/>
          </a:bodyPr>
          <a:lstStyle/>
          <a:p>
            <a:pPr algn="ctr">
              <a:lnSpc>
                <a:spcPct val="90000"/>
              </a:lnSpc>
              <a:spcBef>
                <a:spcPct val="0"/>
              </a:spcBef>
            </a:pPr>
            <a:r>
              <a:rPr lang="fr-FR" sz="2500" dirty="0">
                <a:latin typeface="+mj-lt"/>
                <a:ea typeface="+mj-ea"/>
                <a:cs typeface="+mj-cs"/>
              </a:rPr>
              <a:t>Teste de l’authentification avec des identifiants valides</a:t>
            </a:r>
          </a:p>
        </p:txBody>
      </p:sp>
    </p:spTree>
    <p:extLst>
      <p:ext uri="{BB962C8B-B14F-4D97-AF65-F5344CB8AC3E}">
        <p14:creationId xmlns:p14="http://schemas.microsoft.com/office/powerpoint/2010/main" val="3688507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computer screen shot of a computer code&#10;&#10;Description automatically generated">
            <a:extLst>
              <a:ext uri="{FF2B5EF4-FFF2-40B4-BE49-F238E27FC236}">
                <a16:creationId xmlns:a16="http://schemas.microsoft.com/office/drawing/2014/main" id="{13ACBB05-77FE-6310-C1BB-83BB8FFDC392}"/>
              </a:ext>
            </a:extLst>
          </p:cNvPr>
          <p:cNvPicPr>
            <a:picLocks noGrp="1" noChangeAspect="1"/>
          </p:cNvPicPr>
          <p:nvPr>
            <p:ph idx="1"/>
          </p:nvPr>
        </p:nvPicPr>
        <p:blipFill>
          <a:blip r:embed="rId2"/>
          <a:stretch>
            <a:fillRect/>
          </a:stretch>
        </p:blipFill>
        <p:spPr>
          <a:xfrm>
            <a:off x="2504642" y="2822575"/>
            <a:ext cx="8115300" cy="3533775"/>
          </a:xfrm>
        </p:spPr>
      </p:pic>
      <p:sp>
        <p:nvSpPr>
          <p:cNvPr id="4" name="Footer Placeholder 3">
            <a:extLst>
              <a:ext uri="{FF2B5EF4-FFF2-40B4-BE49-F238E27FC236}">
                <a16:creationId xmlns:a16="http://schemas.microsoft.com/office/drawing/2014/main" id="{350101C4-890E-7930-7EB2-307F98776B4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0AF25EE0-FF5B-7244-991B-CAAB6D63891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dirty="0">
              <a:solidFill>
                <a:prstClr val="black">
                  <a:tint val="75000"/>
                </a:prstClr>
              </a:solidFill>
            </a:endParaRPr>
          </a:p>
        </p:txBody>
      </p:sp>
      <p:pic>
        <p:nvPicPr>
          <p:cNvPr id="6" name="Picture 5" descr="A red letter u on a white background&#10;&#10;Description automatically generated">
            <a:extLst>
              <a:ext uri="{FF2B5EF4-FFF2-40B4-BE49-F238E27FC236}">
                <a16:creationId xmlns:a16="http://schemas.microsoft.com/office/drawing/2014/main" id="{88A761DE-C7C7-982F-B1FE-8225D3DB6BDF}"/>
              </a:ext>
            </a:extLst>
          </p:cNvPr>
          <p:cNvPicPr>
            <a:picLocks noChangeAspect="1"/>
          </p:cNvPicPr>
          <p:nvPr/>
        </p:nvPicPr>
        <p:blipFill>
          <a:blip r:embed="rId3"/>
          <a:stretch>
            <a:fillRect/>
          </a:stretch>
        </p:blipFill>
        <p:spPr>
          <a:xfrm>
            <a:off x="752475" y="601662"/>
            <a:ext cx="3552825" cy="1285875"/>
          </a:xfrm>
          <a:prstGeom prst="rect">
            <a:avLst/>
          </a:prstGeom>
        </p:spPr>
      </p:pic>
      <p:sp>
        <p:nvSpPr>
          <p:cNvPr id="11" name="TextBox 10">
            <a:extLst>
              <a:ext uri="{FF2B5EF4-FFF2-40B4-BE49-F238E27FC236}">
                <a16:creationId xmlns:a16="http://schemas.microsoft.com/office/drawing/2014/main" id="{62CC18D9-8AE3-3A13-CF6D-82990C23D2FA}"/>
              </a:ext>
            </a:extLst>
          </p:cNvPr>
          <p:cNvSpPr txBox="1"/>
          <p:nvPr/>
        </p:nvSpPr>
        <p:spPr>
          <a:xfrm>
            <a:off x="4952999" y="698500"/>
            <a:ext cx="7023101" cy="701731"/>
          </a:xfrm>
          <a:prstGeom prst="rect">
            <a:avLst/>
          </a:prstGeom>
          <a:noFill/>
        </p:spPr>
        <p:txBody>
          <a:bodyPr wrap="square" rtlCol="0">
            <a:spAutoFit/>
          </a:bodyPr>
          <a:lstStyle/>
          <a:p>
            <a:pPr algn="ctr">
              <a:lnSpc>
                <a:spcPct val="90000"/>
              </a:lnSpc>
              <a:spcBef>
                <a:spcPct val="0"/>
              </a:spcBef>
            </a:pPr>
            <a:r>
              <a:rPr lang="fr-FR" sz="4400" dirty="0">
                <a:latin typeface="+mj-lt"/>
                <a:ea typeface="+mj-ea"/>
                <a:cs typeface="+mj-cs"/>
              </a:rPr>
              <a:t>Teste de </a:t>
            </a:r>
            <a:r>
              <a:rPr lang="fr-FR" sz="4400" dirty="0" err="1">
                <a:latin typeface="+mj-lt"/>
                <a:ea typeface="+mj-ea"/>
                <a:cs typeface="+mj-cs"/>
              </a:rPr>
              <a:t>fonctionnalite</a:t>
            </a:r>
            <a:r>
              <a:rPr lang="fr-FR" sz="4400" dirty="0">
                <a:latin typeface="+mj-lt"/>
                <a:ea typeface="+mj-ea"/>
                <a:cs typeface="+mj-cs"/>
              </a:rPr>
              <a:t>:</a:t>
            </a:r>
          </a:p>
        </p:txBody>
      </p:sp>
      <p:sp>
        <p:nvSpPr>
          <p:cNvPr id="16" name="TextBox 15">
            <a:extLst>
              <a:ext uri="{FF2B5EF4-FFF2-40B4-BE49-F238E27FC236}">
                <a16:creationId xmlns:a16="http://schemas.microsoft.com/office/drawing/2014/main" id="{D9108CBE-215C-60EB-FF8C-BE76A4E4554D}"/>
              </a:ext>
            </a:extLst>
          </p:cNvPr>
          <p:cNvSpPr txBox="1"/>
          <p:nvPr/>
        </p:nvSpPr>
        <p:spPr>
          <a:xfrm>
            <a:off x="2038350" y="2238159"/>
            <a:ext cx="8115299" cy="438582"/>
          </a:xfrm>
          <a:prstGeom prst="rect">
            <a:avLst/>
          </a:prstGeom>
          <a:noFill/>
        </p:spPr>
        <p:txBody>
          <a:bodyPr wrap="square" rtlCol="0">
            <a:spAutoFit/>
          </a:bodyPr>
          <a:lstStyle/>
          <a:p>
            <a:pPr algn="ctr">
              <a:lnSpc>
                <a:spcPct val="90000"/>
              </a:lnSpc>
              <a:spcBef>
                <a:spcPct val="0"/>
              </a:spcBef>
            </a:pPr>
            <a:r>
              <a:rPr lang="fr-FR" sz="2500" dirty="0">
                <a:latin typeface="+mj-lt"/>
                <a:ea typeface="+mj-ea"/>
                <a:cs typeface="+mj-cs"/>
              </a:rPr>
              <a:t>Teste de l’authentification avec des identifiants non valides: </a:t>
            </a:r>
          </a:p>
        </p:txBody>
      </p:sp>
    </p:spTree>
    <p:extLst>
      <p:ext uri="{BB962C8B-B14F-4D97-AF65-F5344CB8AC3E}">
        <p14:creationId xmlns:p14="http://schemas.microsoft.com/office/powerpoint/2010/main" val="1124467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412537-4383-89AB-893F-50BF56C2ADFF}"/>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A1E6B9D-A51F-0454-2899-9FBDCA5AACE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28</a:t>
            </a:fld>
            <a:endParaRPr lang="en-US" dirty="0">
              <a:solidFill>
                <a:prstClr val="black">
                  <a:tint val="75000"/>
                </a:prstClr>
              </a:solidFill>
            </a:endParaRPr>
          </a:p>
        </p:txBody>
      </p:sp>
      <p:pic>
        <p:nvPicPr>
          <p:cNvPr id="6" name="Picture 5" descr="A red letter u on a white background&#10;&#10;Description automatically generated">
            <a:extLst>
              <a:ext uri="{FF2B5EF4-FFF2-40B4-BE49-F238E27FC236}">
                <a16:creationId xmlns:a16="http://schemas.microsoft.com/office/drawing/2014/main" id="{04D0FEC5-578D-3FFA-8BE0-A905DF2D4333}"/>
              </a:ext>
            </a:extLst>
          </p:cNvPr>
          <p:cNvPicPr>
            <a:picLocks noChangeAspect="1"/>
          </p:cNvPicPr>
          <p:nvPr/>
        </p:nvPicPr>
        <p:blipFill>
          <a:blip r:embed="rId2"/>
          <a:stretch>
            <a:fillRect/>
          </a:stretch>
        </p:blipFill>
        <p:spPr>
          <a:xfrm>
            <a:off x="752475" y="601662"/>
            <a:ext cx="3552825" cy="1285875"/>
          </a:xfrm>
          <a:prstGeom prst="rect">
            <a:avLst/>
          </a:prstGeom>
        </p:spPr>
      </p:pic>
      <p:sp>
        <p:nvSpPr>
          <p:cNvPr id="7" name="TextBox 6">
            <a:extLst>
              <a:ext uri="{FF2B5EF4-FFF2-40B4-BE49-F238E27FC236}">
                <a16:creationId xmlns:a16="http://schemas.microsoft.com/office/drawing/2014/main" id="{DA63F942-7AC0-CF40-3586-0E3BB03BA760}"/>
              </a:ext>
            </a:extLst>
          </p:cNvPr>
          <p:cNvSpPr txBox="1"/>
          <p:nvPr/>
        </p:nvSpPr>
        <p:spPr>
          <a:xfrm>
            <a:off x="4952999" y="698500"/>
            <a:ext cx="7023101" cy="701731"/>
          </a:xfrm>
          <a:prstGeom prst="rect">
            <a:avLst/>
          </a:prstGeom>
          <a:noFill/>
        </p:spPr>
        <p:txBody>
          <a:bodyPr wrap="square" rtlCol="0">
            <a:spAutoFit/>
          </a:bodyPr>
          <a:lstStyle/>
          <a:p>
            <a:pPr algn="ctr">
              <a:lnSpc>
                <a:spcPct val="90000"/>
              </a:lnSpc>
              <a:spcBef>
                <a:spcPct val="0"/>
              </a:spcBef>
            </a:pPr>
            <a:r>
              <a:rPr lang="fr-FR" sz="4400" dirty="0">
                <a:latin typeface="+mj-lt"/>
                <a:ea typeface="+mj-ea"/>
                <a:cs typeface="+mj-cs"/>
              </a:rPr>
              <a:t>Teste unitaire:</a:t>
            </a:r>
          </a:p>
        </p:txBody>
      </p:sp>
      <p:pic>
        <p:nvPicPr>
          <p:cNvPr id="9" name="Picture 8" descr="A screenshot of a computer code&#10;&#10;Description automatically generated">
            <a:extLst>
              <a:ext uri="{FF2B5EF4-FFF2-40B4-BE49-F238E27FC236}">
                <a16:creationId xmlns:a16="http://schemas.microsoft.com/office/drawing/2014/main" id="{A5AFDE4A-32DC-F0C3-F9A7-BE6E0E174390}"/>
              </a:ext>
            </a:extLst>
          </p:cNvPr>
          <p:cNvPicPr>
            <a:picLocks noChangeAspect="1"/>
          </p:cNvPicPr>
          <p:nvPr/>
        </p:nvPicPr>
        <p:blipFill>
          <a:blip r:embed="rId3"/>
          <a:stretch>
            <a:fillRect/>
          </a:stretch>
        </p:blipFill>
        <p:spPr>
          <a:xfrm>
            <a:off x="2314574" y="2656141"/>
            <a:ext cx="8349431" cy="4065334"/>
          </a:xfrm>
          <a:prstGeom prst="rect">
            <a:avLst/>
          </a:prstGeom>
        </p:spPr>
      </p:pic>
      <p:sp>
        <p:nvSpPr>
          <p:cNvPr id="14" name="TextBox 13">
            <a:extLst>
              <a:ext uri="{FF2B5EF4-FFF2-40B4-BE49-F238E27FC236}">
                <a16:creationId xmlns:a16="http://schemas.microsoft.com/office/drawing/2014/main" id="{19C2C5B0-F78E-0CC6-2429-24D71EF1E03D}"/>
              </a:ext>
            </a:extLst>
          </p:cNvPr>
          <p:cNvSpPr txBox="1"/>
          <p:nvPr/>
        </p:nvSpPr>
        <p:spPr>
          <a:xfrm>
            <a:off x="2418735" y="2094271"/>
            <a:ext cx="8935065" cy="369332"/>
          </a:xfrm>
          <a:prstGeom prst="rect">
            <a:avLst/>
          </a:prstGeom>
          <a:noFill/>
        </p:spPr>
        <p:txBody>
          <a:bodyPr wrap="square" rtlCol="0">
            <a:spAutoFit/>
          </a:bodyPr>
          <a:lstStyle/>
          <a:p>
            <a:r>
              <a:rPr lang="fr-FR" dirty="0"/>
              <a:t>Tester la fonction d’affichage des règles :</a:t>
            </a:r>
          </a:p>
        </p:txBody>
      </p:sp>
    </p:spTree>
    <p:extLst>
      <p:ext uri="{BB962C8B-B14F-4D97-AF65-F5344CB8AC3E}">
        <p14:creationId xmlns:p14="http://schemas.microsoft.com/office/powerpoint/2010/main" val="3651250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412537-4383-89AB-893F-50BF56C2ADFF}"/>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A1E6B9D-A51F-0454-2899-9FBDCA5AACE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29</a:t>
            </a:fld>
            <a:endParaRPr lang="en-US" dirty="0">
              <a:solidFill>
                <a:prstClr val="black">
                  <a:tint val="75000"/>
                </a:prstClr>
              </a:solidFill>
            </a:endParaRPr>
          </a:p>
        </p:txBody>
      </p:sp>
      <p:pic>
        <p:nvPicPr>
          <p:cNvPr id="6" name="Picture 5" descr="A red letter u on a white background&#10;&#10;Description automatically generated">
            <a:extLst>
              <a:ext uri="{FF2B5EF4-FFF2-40B4-BE49-F238E27FC236}">
                <a16:creationId xmlns:a16="http://schemas.microsoft.com/office/drawing/2014/main" id="{04D0FEC5-578D-3FFA-8BE0-A905DF2D4333}"/>
              </a:ext>
            </a:extLst>
          </p:cNvPr>
          <p:cNvPicPr>
            <a:picLocks noChangeAspect="1"/>
          </p:cNvPicPr>
          <p:nvPr/>
        </p:nvPicPr>
        <p:blipFill>
          <a:blip r:embed="rId2"/>
          <a:stretch>
            <a:fillRect/>
          </a:stretch>
        </p:blipFill>
        <p:spPr>
          <a:xfrm>
            <a:off x="752475" y="601662"/>
            <a:ext cx="3552825" cy="1285875"/>
          </a:xfrm>
          <a:prstGeom prst="rect">
            <a:avLst/>
          </a:prstGeom>
        </p:spPr>
      </p:pic>
      <p:sp>
        <p:nvSpPr>
          <p:cNvPr id="7" name="TextBox 6">
            <a:extLst>
              <a:ext uri="{FF2B5EF4-FFF2-40B4-BE49-F238E27FC236}">
                <a16:creationId xmlns:a16="http://schemas.microsoft.com/office/drawing/2014/main" id="{DA63F942-7AC0-CF40-3586-0E3BB03BA760}"/>
              </a:ext>
            </a:extLst>
          </p:cNvPr>
          <p:cNvSpPr txBox="1"/>
          <p:nvPr/>
        </p:nvSpPr>
        <p:spPr>
          <a:xfrm>
            <a:off x="4952999" y="698500"/>
            <a:ext cx="7023101" cy="701731"/>
          </a:xfrm>
          <a:prstGeom prst="rect">
            <a:avLst/>
          </a:prstGeom>
          <a:noFill/>
        </p:spPr>
        <p:txBody>
          <a:bodyPr wrap="square" rtlCol="0">
            <a:spAutoFit/>
          </a:bodyPr>
          <a:lstStyle/>
          <a:p>
            <a:pPr algn="ctr">
              <a:lnSpc>
                <a:spcPct val="90000"/>
              </a:lnSpc>
              <a:spcBef>
                <a:spcPct val="0"/>
              </a:spcBef>
            </a:pPr>
            <a:r>
              <a:rPr lang="fr-FR" sz="4400" dirty="0">
                <a:latin typeface="+mj-lt"/>
                <a:ea typeface="+mj-ea"/>
                <a:cs typeface="+mj-cs"/>
              </a:rPr>
              <a:t>Teste unitaire:</a:t>
            </a:r>
          </a:p>
        </p:txBody>
      </p:sp>
      <p:sp>
        <p:nvSpPr>
          <p:cNvPr id="14" name="TextBox 13">
            <a:extLst>
              <a:ext uri="{FF2B5EF4-FFF2-40B4-BE49-F238E27FC236}">
                <a16:creationId xmlns:a16="http://schemas.microsoft.com/office/drawing/2014/main" id="{19C2C5B0-F78E-0CC6-2429-24D71EF1E03D}"/>
              </a:ext>
            </a:extLst>
          </p:cNvPr>
          <p:cNvSpPr txBox="1"/>
          <p:nvPr/>
        </p:nvSpPr>
        <p:spPr>
          <a:xfrm>
            <a:off x="2418735" y="2367421"/>
            <a:ext cx="8935065" cy="369332"/>
          </a:xfrm>
          <a:prstGeom prst="rect">
            <a:avLst/>
          </a:prstGeom>
          <a:noFill/>
        </p:spPr>
        <p:txBody>
          <a:bodyPr wrap="square" rtlCol="0">
            <a:spAutoFit/>
          </a:bodyPr>
          <a:lstStyle/>
          <a:p>
            <a:r>
              <a:rPr lang="fr-FR" dirty="0"/>
              <a:t>Tester la fonction d’affichage du statu d’utilisateur:</a:t>
            </a:r>
          </a:p>
        </p:txBody>
      </p:sp>
      <p:pic>
        <p:nvPicPr>
          <p:cNvPr id="3" name="Picture 2" descr="A close-up of a computer screen&#10;&#10;Description automatically generated">
            <a:extLst>
              <a:ext uri="{FF2B5EF4-FFF2-40B4-BE49-F238E27FC236}">
                <a16:creationId xmlns:a16="http://schemas.microsoft.com/office/drawing/2014/main" id="{DAB5F0CD-6079-F9AF-52BD-D0F7C5C6E5B5}"/>
              </a:ext>
            </a:extLst>
          </p:cNvPr>
          <p:cNvPicPr>
            <a:picLocks noChangeAspect="1"/>
          </p:cNvPicPr>
          <p:nvPr/>
        </p:nvPicPr>
        <p:blipFill>
          <a:blip r:embed="rId3"/>
          <a:stretch>
            <a:fillRect/>
          </a:stretch>
        </p:blipFill>
        <p:spPr>
          <a:xfrm>
            <a:off x="199492" y="3157643"/>
            <a:ext cx="11992508" cy="1812821"/>
          </a:xfrm>
          <a:prstGeom prst="rect">
            <a:avLst/>
          </a:prstGeom>
        </p:spPr>
      </p:pic>
    </p:spTree>
    <p:extLst>
      <p:ext uri="{BB962C8B-B14F-4D97-AF65-F5344CB8AC3E}">
        <p14:creationId xmlns:p14="http://schemas.microsoft.com/office/powerpoint/2010/main" val="252524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Freeform: Shape 56">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61" name="Rectangle 6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Arc 6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2800" kern="1200">
                <a:solidFill>
                  <a:schemeClr val="tx1"/>
                </a:solidFill>
                <a:latin typeface="+mj-lt"/>
                <a:ea typeface="+mj-ea"/>
                <a:cs typeface="+mj-cs"/>
              </a:rPr>
              <a:t>Introduction</a:t>
            </a:r>
            <a:br>
              <a:rPr lang="en-US" sz="2800" kern="1200">
                <a:solidFill>
                  <a:schemeClr val="tx1"/>
                </a:solidFill>
                <a:latin typeface="+mj-lt"/>
                <a:ea typeface="+mj-ea"/>
                <a:cs typeface="+mj-cs"/>
              </a:rPr>
            </a:br>
            <a:r>
              <a:rPr lang="en-US" sz="2800" b="1" kern="1200" cap="all" baseline="0">
                <a:solidFill>
                  <a:schemeClr val="tx1"/>
                </a:solidFill>
                <a:effectLst/>
                <a:latin typeface="+mj-lt"/>
                <a:ea typeface="+mj-ea"/>
                <a:cs typeface="+mj-cs"/>
              </a:rPr>
              <a:t>Présentation de notre application </a:t>
            </a:r>
            <a:endParaRPr lang="en-US" sz="2800" kern="1200">
              <a:solidFill>
                <a:schemeClr val="tx1"/>
              </a:solidFill>
              <a:latin typeface="+mj-lt"/>
              <a:ea typeface="+mj-ea"/>
              <a:cs typeface="+mj-cs"/>
            </a:endParaRPr>
          </a:p>
        </p:txBody>
      </p:sp>
      <p:sp>
        <p:nvSpPr>
          <p:cNvPr id="65" name="Freeform: Shape 6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Placeholder 8" descr="A yellow and green shield with red check mark and a red check mark&#10;&#10;Description automatically generated">
            <a:extLst>
              <a:ext uri="{FF2B5EF4-FFF2-40B4-BE49-F238E27FC236}">
                <a16:creationId xmlns:a16="http://schemas.microsoft.com/office/drawing/2014/main" id="{7D65C7CB-F2E9-A631-2C3D-73DCD8CB5C7D}"/>
              </a:ext>
            </a:extLst>
          </p:cNvPr>
          <p:cNvPicPr>
            <a:picLocks noGrp="1" noChangeAspect="1"/>
          </p:cNvPicPr>
          <p:nvPr>
            <p:ph type="pic" sz="quarter" idx="13"/>
          </p:nvPr>
        </p:nvPicPr>
        <p:blipFill>
          <a:blip r:embed="rId2"/>
          <a:srcRect t="72" b="72"/>
          <a:stretch>
            <a:fillRect/>
          </a:stretch>
        </p:blipFill>
        <p:spPr>
          <a:xfrm>
            <a:off x="703182" y="958877"/>
            <a:ext cx="4777381" cy="477050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894962" y="1984443"/>
            <a:ext cx="5458838" cy="4192520"/>
          </a:xfrm>
        </p:spPr>
        <p:txBody>
          <a:bodyPr vert="horz" lIns="91440" tIns="45720" rIns="91440" bIns="45720" rtlCol="0">
            <a:normAutofit/>
          </a:bodyPr>
          <a:lstStyle/>
          <a:p>
            <a:pPr indent="-228600">
              <a:lnSpc>
                <a:spcPct val="90000"/>
              </a:lnSpc>
              <a:buFont typeface="Arial" panose="020B0604020202020204" pitchFamily="34" charset="0"/>
              <a:buChar char="•"/>
            </a:pPr>
            <a:r>
              <a:rPr lang="en-US" sz="2200" b="0" i="0">
                <a:effectLst/>
              </a:rPr>
              <a:t>L'objectif essentiel de notre application Système Expert consiste à établir une plateforme centralisée destinée à résoudre de manière efficiente les problèmes techniques rencontrés par nos clients. Les fonctionnalités principales sont conçues pour rationaliser et accélérer le processus de résolution des problèmes en encourageant la collaboration et la diffusion des connaissances. Les éléments critiques englobent</a:t>
            </a:r>
            <a:endParaRPr lang="en-US" sz="2200"/>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cap="none" spc="0" baseline="0">
                <a:solidFill>
                  <a:prstClr val="black">
                    <a:tint val="75000"/>
                  </a:prstClr>
                </a:solidFill>
                <a:effectLst/>
                <a:latin typeface="+mn-lt"/>
                <a:ea typeface="+mn-ea"/>
                <a:cs typeface="+mn-cs"/>
              </a:rPr>
              <a:t>Plan ASSURANCE Qualité Logiciel  Système Expert </a:t>
            </a:r>
            <a:endParaRPr lang="en-US" kern="1200" cap="none" spc="0" baseline="0" noProof="0">
              <a:solidFill>
                <a:prstClr val="black">
                  <a:tint val="75000"/>
                </a:prstClr>
              </a:solidFill>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3</a:t>
            </a:fld>
            <a:endParaRPr lang="en-US" noProof="0">
              <a:solidFill>
                <a:prstClr val="black">
                  <a:tint val="75000"/>
                </a:prstClr>
              </a:solidFill>
            </a:endParaRPr>
          </a:p>
        </p:txBody>
      </p:sp>
    </p:spTree>
    <p:extLst>
      <p:ext uri="{BB962C8B-B14F-4D97-AF65-F5344CB8AC3E}">
        <p14:creationId xmlns:p14="http://schemas.microsoft.com/office/powerpoint/2010/main" val="1002193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B83D-750C-2284-AD5A-DAC0FF33E1B0}"/>
              </a:ext>
            </a:extLst>
          </p:cNvPr>
          <p:cNvSpPr>
            <a:spLocks noGrp="1"/>
          </p:cNvSpPr>
          <p:nvPr>
            <p:ph type="title"/>
          </p:nvPr>
        </p:nvSpPr>
        <p:spPr/>
        <p:txBody>
          <a:bodyPr/>
          <a:lstStyle/>
          <a:p>
            <a:pPr algn="ctr"/>
            <a:r>
              <a:rPr lang="fr-FR" dirty="0"/>
              <a:t>Etat final du projet :</a:t>
            </a:r>
          </a:p>
        </p:txBody>
      </p:sp>
      <p:sp>
        <p:nvSpPr>
          <p:cNvPr id="4" name="Footer Placeholder 3">
            <a:extLst>
              <a:ext uri="{FF2B5EF4-FFF2-40B4-BE49-F238E27FC236}">
                <a16:creationId xmlns:a16="http://schemas.microsoft.com/office/drawing/2014/main" id="{6CFCF0A0-5DBC-BDF8-B4D0-9EEE6170D34D}"/>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CC4AF68C-455C-043C-989C-CC45F0270C8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30</a:t>
            </a:fld>
            <a:endParaRPr lang="en-US" dirty="0">
              <a:solidFill>
                <a:prstClr val="black">
                  <a:tint val="75000"/>
                </a:prstClr>
              </a:solidFill>
            </a:endParaRPr>
          </a:p>
        </p:txBody>
      </p:sp>
      <p:pic>
        <p:nvPicPr>
          <p:cNvPr id="15" name="Content Placeholder 14" descr="A screenshot of a computer&#10;&#10;Description automatically generated">
            <a:extLst>
              <a:ext uri="{FF2B5EF4-FFF2-40B4-BE49-F238E27FC236}">
                <a16:creationId xmlns:a16="http://schemas.microsoft.com/office/drawing/2014/main" id="{6FF5608F-6DED-7F77-94AD-CA1B6B0F3789}"/>
              </a:ext>
            </a:extLst>
          </p:cNvPr>
          <p:cNvPicPr>
            <a:picLocks noGrp="1" noChangeAspect="1"/>
          </p:cNvPicPr>
          <p:nvPr>
            <p:ph idx="1"/>
          </p:nvPr>
        </p:nvPicPr>
        <p:blipFill>
          <a:blip r:embed="rId2"/>
          <a:stretch>
            <a:fillRect/>
          </a:stretch>
        </p:blipFill>
        <p:spPr>
          <a:xfrm>
            <a:off x="1574740" y="1705436"/>
            <a:ext cx="8575533" cy="4079875"/>
          </a:xfrm>
        </p:spPr>
      </p:pic>
    </p:spTree>
    <p:extLst>
      <p:ext uri="{BB962C8B-B14F-4D97-AF65-F5344CB8AC3E}">
        <p14:creationId xmlns:p14="http://schemas.microsoft.com/office/powerpoint/2010/main" val="275803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4184542" y="486184"/>
            <a:ext cx="7363990" cy="1325563"/>
          </a:xfrm>
        </p:spPr>
        <p:txBody>
          <a:bodyPr vert="horz" lIns="91440" tIns="45720" rIns="91440" bIns="45720" rtlCol="0" anchor="ctr">
            <a:normAutofit/>
          </a:bodyPr>
          <a:lstStyle/>
          <a:p>
            <a:r>
              <a:rPr lang="en-US" kern="1200" dirty="0">
                <a:solidFill>
                  <a:schemeClr val="tx1"/>
                </a:solidFill>
                <a:latin typeface="+mj-lt"/>
                <a:ea typeface="+mj-ea"/>
                <a:cs typeface="+mj-cs"/>
              </a:rPr>
              <a:t>6-Conclution</a:t>
            </a:r>
          </a:p>
        </p:txBody>
      </p:sp>
      <p:pic>
        <p:nvPicPr>
          <p:cNvPr id="10" name="Picture Placeholder 9" descr="A yellow and green shield with red check mark and a red check mark&#10;&#10;Description automatically generated">
            <a:extLst>
              <a:ext uri="{FF2B5EF4-FFF2-40B4-BE49-F238E27FC236}">
                <a16:creationId xmlns:a16="http://schemas.microsoft.com/office/drawing/2014/main" id="{FE0B4B00-48F3-929F-44DD-9572AB9BFC00}"/>
              </a:ext>
            </a:extLst>
          </p:cNvPr>
          <p:cNvPicPr>
            <a:picLocks noGrp="1" noChangeAspect="1"/>
          </p:cNvPicPr>
          <p:nvPr>
            <p:ph type="pic" sz="quarter" idx="13"/>
          </p:nvPr>
        </p:nvPicPr>
        <p:blipFill rotWithShape="1">
          <a:blip r:embed="rId2"/>
          <a:srcRect r="3" b="3"/>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5" name="Picture Placeholder 14" descr="A blue and yellow line art of a person holding a paper and a wrench&#10;&#10;Description automatically generated">
            <a:extLst>
              <a:ext uri="{FF2B5EF4-FFF2-40B4-BE49-F238E27FC236}">
                <a16:creationId xmlns:a16="http://schemas.microsoft.com/office/drawing/2014/main" id="{6CB11320-6CE9-FFE1-2095-92D051545877}"/>
              </a:ext>
            </a:extLst>
          </p:cNvPr>
          <p:cNvPicPr>
            <a:picLocks noGrp="1" noChangeAspect="1"/>
          </p:cNvPicPr>
          <p:nvPr>
            <p:ph type="pic" sz="quarter" idx="14"/>
          </p:nvPr>
        </p:nvPicPr>
        <p:blipFill rotWithShape="1">
          <a:blip r:embed="rId3"/>
          <a:srcRect l="12577" r="2426" b="3"/>
          <a:stretch/>
        </p:blipFill>
        <p:spPr>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4184542" y="1946684"/>
            <a:ext cx="7363990" cy="4351338"/>
          </a:xfrm>
        </p:spPr>
        <p:txBody>
          <a:bodyPr vert="horz" lIns="91440" tIns="45720" rIns="91440" bIns="45720" rtlCol="0">
            <a:normAutofit/>
          </a:bodyPr>
          <a:lstStyle/>
          <a:p>
            <a:pPr indent="-228600">
              <a:buFont typeface="Arial" panose="020B0604020202020204" pitchFamily="34" charset="0"/>
              <a:buChar char="•"/>
            </a:pPr>
            <a:r>
              <a:rPr lang="en-US" dirty="0"/>
              <a:t>En conclusion, dans le travail de </a:t>
            </a:r>
            <a:r>
              <a:rPr lang="en-US" dirty="0" err="1"/>
              <a:t>ce</a:t>
            </a:r>
            <a:r>
              <a:rPr lang="en-US" dirty="0"/>
              <a:t> PAQL, on a vise à assurer la </a:t>
            </a:r>
            <a:r>
              <a:rPr lang="en-US" dirty="0" err="1"/>
              <a:t>qualité</a:t>
            </a:r>
            <a:r>
              <a:rPr lang="en-US" dirty="0"/>
              <a:t> du processus de </a:t>
            </a:r>
            <a:r>
              <a:rPr lang="en-US" dirty="0" err="1"/>
              <a:t>développement</a:t>
            </a:r>
            <a:r>
              <a:rPr lang="en-US" dirty="0"/>
              <a:t> et du </a:t>
            </a:r>
            <a:r>
              <a:rPr lang="en-US" dirty="0" err="1"/>
              <a:t>produit</a:t>
            </a:r>
            <a:r>
              <a:rPr lang="en-US" dirty="0"/>
              <a:t> final. </a:t>
            </a:r>
            <a:r>
              <a:rPr lang="en-US" dirty="0" err="1"/>
              <a:t>L'utilisation</a:t>
            </a:r>
            <a:r>
              <a:rPr lang="en-US" dirty="0"/>
              <a:t> </a:t>
            </a:r>
            <a:r>
              <a:rPr lang="en-US" dirty="0" err="1"/>
              <a:t>d'outils</a:t>
            </a:r>
            <a:r>
              <a:rPr lang="en-US" dirty="0"/>
              <a:t> </a:t>
            </a:r>
            <a:r>
              <a:rPr lang="en-US" dirty="0" err="1"/>
              <a:t>tels</a:t>
            </a:r>
            <a:r>
              <a:rPr lang="en-US" dirty="0"/>
              <a:t> que </a:t>
            </a:r>
            <a:r>
              <a:rPr lang="en-US" dirty="0" err="1"/>
              <a:t>ClickUp</a:t>
            </a:r>
            <a:r>
              <a:rPr lang="en-US" dirty="0"/>
              <a:t> et SonarQube </a:t>
            </a:r>
            <a:r>
              <a:rPr lang="en-US" dirty="0" err="1"/>
              <a:t>contribue</a:t>
            </a:r>
            <a:r>
              <a:rPr lang="en-US" dirty="0"/>
              <a:t> à </a:t>
            </a:r>
            <a:r>
              <a:rPr lang="en-US" dirty="0" err="1"/>
              <a:t>une</a:t>
            </a:r>
            <a:r>
              <a:rPr lang="en-US" dirty="0"/>
              <a:t> gestion </a:t>
            </a:r>
            <a:r>
              <a:rPr lang="en-US" dirty="0" err="1"/>
              <a:t>efficace</a:t>
            </a:r>
            <a:r>
              <a:rPr lang="en-US" dirty="0"/>
              <a:t> du </a:t>
            </a:r>
            <a:r>
              <a:rPr lang="en-US" dirty="0" err="1"/>
              <a:t>projet</a:t>
            </a:r>
            <a:r>
              <a:rPr lang="en-US" dirty="0"/>
              <a:t> et à </a:t>
            </a:r>
            <a:r>
              <a:rPr lang="en-US" dirty="0" err="1"/>
              <a:t>l'amélioration</a:t>
            </a:r>
            <a:r>
              <a:rPr lang="en-US" dirty="0"/>
              <a:t> continue du code. </a:t>
            </a:r>
            <a:r>
              <a:rPr lang="en-US" dirty="0" err="1"/>
              <a:t>L'équipe</a:t>
            </a:r>
            <a:r>
              <a:rPr lang="en-US" dirty="0"/>
              <a:t> </a:t>
            </a:r>
            <a:r>
              <a:rPr lang="en-US" dirty="0" err="1"/>
              <a:t>est</a:t>
            </a:r>
            <a:r>
              <a:rPr lang="en-US" dirty="0"/>
              <a:t> </a:t>
            </a:r>
            <a:r>
              <a:rPr lang="en-US" dirty="0" err="1"/>
              <a:t>préparée</a:t>
            </a:r>
            <a:r>
              <a:rPr lang="en-US" dirty="0"/>
              <a:t> à </a:t>
            </a:r>
            <a:r>
              <a:rPr lang="en-US" dirty="0" err="1"/>
              <a:t>répondre</a:t>
            </a:r>
            <a:r>
              <a:rPr lang="en-US" dirty="0"/>
              <a:t> aux </a:t>
            </a:r>
            <a:r>
              <a:rPr lang="en-US" dirty="0" err="1"/>
              <a:t>défis</a:t>
            </a:r>
            <a:r>
              <a:rPr lang="en-US" dirty="0"/>
              <a:t> </a:t>
            </a:r>
            <a:r>
              <a:rPr lang="en-US" dirty="0" err="1"/>
              <a:t>potentiels</a:t>
            </a:r>
            <a:r>
              <a:rPr lang="en-US" dirty="0"/>
              <a:t> grâce à </a:t>
            </a:r>
            <a:r>
              <a:rPr lang="en-US" dirty="0" err="1"/>
              <a:t>une</a:t>
            </a:r>
            <a:r>
              <a:rPr lang="en-US" dirty="0"/>
              <a:t> gestion proactive des </a:t>
            </a:r>
            <a:r>
              <a:rPr lang="en-US" dirty="0" err="1"/>
              <a:t>risques</a:t>
            </a:r>
            <a:r>
              <a:rPr lang="en-US" dirty="0"/>
              <a:t>. Ce plan sera </a:t>
            </a:r>
            <a:r>
              <a:rPr lang="en-US" dirty="0" err="1"/>
              <a:t>périodiquement</a:t>
            </a:r>
            <a:r>
              <a:rPr lang="en-US" dirty="0"/>
              <a:t> </a:t>
            </a:r>
            <a:r>
              <a:rPr lang="en-US" dirty="0" err="1"/>
              <a:t>révisé</a:t>
            </a:r>
            <a:r>
              <a:rPr lang="en-US" dirty="0"/>
              <a:t> pour </a:t>
            </a:r>
            <a:r>
              <a:rPr lang="en-US" dirty="0" err="1"/>
              <a:t>s'adapter</a:t>
            </a:r>
            <a:r>
              <a:rPr lang="en-US" dirty="0"/>
              <a:t> aux </a:t>
            </a:r>
            <a:r>
              <a:rPr lang="en-US" dirty="0" err="1"/>
              <a:t>besoins</a:t>
            </a:r>
            <a:r>
              <a:rPr lang="en-US" dirty="0"/>
              <a:t> </a:t>
            </a:r>
            <a:r>
              <a:rPr lang="en-US" dirty="0" err="1"/>
              <a:t>changeants</a:t>
            </a:r>
            <a:r>
              <a:rPr lang="en-US" dirty="0"/>
              <a:t> du </a:t>
            </a:r>
            <a:r>
              <a:rPr lang="en-US" dirty="0" err="1"/>
              <a:t>projet</a:t>
            </a:r>
            <a:r>
              <a:rPr lang="en-US" dirty="0"/>
              <a:t> et </a:t>
            </a:r>
            <a:r>
              <a:rPr lang="en-US" dirty="0" err="1"/>
              <a:t>garantir</a:t>
            </a:r>
            <a:r>
              <a:rPr lang="en-US" dirty="0"/>
              <a:t> la </a:t>
            </a:r>
            <a:r>
              <a:rPr lang="en-US" dirty="0" err="1"/>
              <a:t>qualité</a:t>
            </a:r>
            <a:r>
              <a:rPr lang="en-US" dirty="0"/>
              <a:t> tout au long du cycle de vie du </a:t>
            </a:r>
            <a:r>
              <a:rPr lang="en-US" dirty="0" err="1"/>
              <a:t>logiciel</a:t>
            </a:r>
            <a:r>
              <a:rPr lang="en-US" dirty="0"/>
              <a:t>.</a:t>
            </a:r>
          </a:p>
          <a:p>
            <a:pPr indent="-228600">
              <a:buFont typeface="Arial" panose="020B0604020202020204" pitchFamily="34" charset="0"/>
              <a:buChar char="•"/>
            </a:pPr>
            <a:endParaRPr lang="en-US" dirty="0"/>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31</a:t>
            </a:fld>
            <a:endParaRPr kumimoji="0" lang="en-US" b="0" i="0" u="none" strike="noStrike" normalizeH="0" noProof="0">
              <a:ln>
                <a:noFill/>
              </a:ln>
              <a:solidFill>
                <a:prstClr val="black">
                  <a:tint val="75000"/>
                </a:prstClr>
              </a:solidFill>
              <a:effectLst/>
              <a:uLnTx/>
              <a:uFillTx/>
            </a:endParaRPr>
          </a:p>
        </p:txBody>
      </p:sp>
      <p:sp>
        <p:nvSpPr>
          <p:cNvPr id="16" name="Footer Placeholder 14">
            <a:extLst>
              <a:ext uri="{FF2B5EF4-FFF2-40B4-BE49-F238E27FC236}">
                <a16:creationId xmlns:a16="http://schemas.microsoft.com/office/drawing/2014/main" id="{879A6C8C-5B9C-CD7A-40B0-5F3709EFD46D}"/>
              </a:ext>
            </a:extLst>
          </p:cNvPr>
          <p:cNvSpPr>
            <a:spLocks noGrp="1"/>
          </p:cNvSpPr>
          <p:nvPr>
            <p:ph type="ftr" sz="quarter" idx="11"/>
          </p:nvPr>
        </p:nvSpPr>
        <p:spPr>
          <a:xfrm>
            <a:off x="4158234" y="6356350"/>
            <a:ext cx="4114800" cy="365125"/>
          </a:xfrm>
        </p:spPr>
        <p:txBody>
          <a:bodyPr vert="horz" lIns="91440" tIns="45720" rIns="91440" bIns="45720" rtlCol="0" anchor="ctr">
            <a:normAutofit/>
          </a:bodyPr>
          <a:lstStyle/>
          <a:p>
            <a:pPr lvl="0">
              <a:spcAft>
                <a:spcPts val="600"/>
              </a:spcAft>
            </a:pPr>
            <a:r>
              <a:rPr lang="en-US" kern="1200" cap="none" spc="0" baseline="0" dirty="0">
                <a:solidFill>
                  <a:prstClr val="black">
                    <a:tint val="75000"/>
                  </a:prstClr>
                </a:solidFill>
                <a:effectLst/>
                <a:latin typeface="+mn-lt"/>
                <a:ea typeface="+mn-ea"/>
                <a:cs typeface="+mn-cs"/>
              </a:rPr>
              <a:t>Plan ASSURANCE </a:t>
            </a:r>
            <a:r>
              <a:rPr lang="en-US" kern="1200" cap="none" spc="0" baseline="0" dirty="0" err="1">
                <a:solidFill>
                  <a:prstClr val="black">
                    <a:tint val="75000"/>
                  </a:prstClr>
                </a:solidFill>
                <a:effectLst/>
                <a:latin typeface="+mn-lt"/>
                <a:ea typeface="+mn-ea"/>
                <a:cs typeface="+mn-cs"/>
              </a:rPr>
              <a:t>Qualité</a:t>
            </a:r>
            <a:r>
              <a:rPr lang="en-US" kern="1200" cap="none" spc="0" baseline="0" dirty="0">
                <a:solidFill>
                  <a:prstClr val="black">
                    <a:tint val="75000"/>
                  </a:prstClr>
                </a:solidFill>
                <a:effectLst/>
                <a:latin typeface="+mn-lt"/>
                <a:ea typeface="+mn-ea"/>
                <a:cs typeface="+mn-cs"/>
              </a:rPr>
              <a:t> </a:t>
            </a:r>
            <a:r>
              <a:rPr lang="en-US" kern="1200" cap="none" spc="0" baseline="0" dirty="0" err="1">
                <a:solidFill>
                  <a:prstClr val="black">
                    <a:tint val="75000"/>
                  </a:prstClr>
                </a:solidFill>
                <a:effectLst/>
                <a:latin typeface="+mn-lt"/>
                <a:ea typeface="+mn-ea"/>
                <a:cs typeface="+mn-cs"/>
              </a:rPr>
              <a:t>Logiciel</a:t>
            </a:r>
            <a:r>
              <a:rPr lang="en-US" kern="1200" cap="none" spc="0" baseline="0" dirty="0">
                <a:solidFill>
                  <a:prstClr val="black">
                    <a:tint val="75000"/>
                  </a:prstClr>
                </a:solidFill>
                <a:effectLst/>
                <a:latin typeface="+mn-lt"/>
                <a:ea typeface="+mn-ea"/>
                <a:cs typeface="+mn-cs"/>
              </a:rPr>
              <a:t>  Système Expert </a:t>
            </a:r>
            <a:endParaRPr lang="en-US" kern="1200" cap="none" spc="0" baseline="0" noProof="0" dirty="0">
              <a:solidFill>
                <a:prstClr val="black">
                  <a:tint val="75000"/>
                </a:prstClr>
              </a:solidFill>
              <a:latin typeface="+mn-lt"/>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644561" y="2744662"/>
            <a:ext cx="6589707" cy="2387600"/>
          </a:xfrm>
        </p:spPr>
        <p:txBody>
          <a:bodyPr vert="horz" lIns="91440" tIns="45720" rIns="91440" bIns="45720" rtlCol="0" anchor="b">
            <a:normAutofit/>
          </a:bodyPr>
          <a:lstStyle/>
          <a:p>
            <a:pPr algn="l"/>
            <a:r>
              <a:rPr lang="en-US" sz="6000" kern="1200" dirty="0">
                <a:solidFill>
                  <a:srgbClr val="FFFFFF"/>
                </a:solidFill>
                <a:latin typeface="+mj-lt"/>
                <a:ea typeface="+mj-ea"/>
                <a:cs typeface="+mj-cs"/>
              </a:rPr>
              <a:t>Merci</a:t>
            </a:r>
          </a:p>
        </p:txBody>
      </p:sp>
      <p:sp>
        <p:nvSpPr>
          <p:cNvPr id="29" name="Freeform: Shape 2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14">
            <a:extLst>
              <a:ext uri="{FF2B5EF4-FFF2-40B4-BE49-F238E27FC236}">
                <a16:creationId xmlns:a16="http://schemas.microsoft.com/office/drawing/2014/main" id="{8C844766-E120-9969-69CB-B8670B73CBE8}"/>
              </a:ext>
            </a:extLst>
          </p:cNvPr>
          <p:cNvSpPr>
            <a:spLocks noGrp="1"/>
          </p:cNvSpPr>
          <p:nvPr>
            <p:ph type="ftr" sz="quarter" idx="11"/>
          </p:nvPr>
        </p:nvSpPr>
        <p:spPr>
          <a:xfrm>
            <a:off x="3456580" y="6356350"/>
            <a:ext cx="4606401" cy="365125"/>
          </a:xfrm>
        </p:spPr>
        <p:txBody>
          <a:bodyPr vert="horz" lIns="91440" tIns="45720" rIns="91440" bIns="45720" rtlCol="0" anchor="ctr">
            <a:normAutofit/>
          </a:bodyPr>
          <a:lstStyle/>
          <a:p>
            <a:pPr lvl="0" algn="ctr">
              <a:spcAft>
                <a:spcPts val="600"/>
              </a:spcAft>
            </a:pPr>
            <a:r>
              <a:rPr lang="en-US" kern="1200" cap="none" spc="0" baseline="0">
                <a:solidFill>
                  <a:srgbClr val="FFFFFF"/>
                </a:solidFill>
                <a:effectLst/>
                <a:latin typeface="+mn-lt"/>
                <a:ea typeface="+mn-ea"/>
                <a:cs typeface="+mn-cs"/>
              </a:rPr>
              <a:t>Plan ASSURANCE Qualité Logiciel  Système Expert </a:t>
            </a:r>
            <a:endParaRPr lang="en-US" kern="1200" cap="none" spc="0" baseline="0" noProof="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a:xfrm>
            <a:off x="10208694" y="6356350"/>
            <a:ext cx="1145105" cy="365125"/>
          </a:xfrm>
        </p:spPr>
        <p:txBody>
          <a:bodyPr vert="horz" lIns="91440" tIns="45720" rIns="91440" bIns="45720" rtlCol="0" anchor="ctr">
            <a:normAutofit/>
          </a:bodyPr>
          <a:lstStyle/>
          <a:p>
            <a:pPr lvl="0">
              <a:spcAft>
                <a:spcPts val="600"/>
              </a:spcAft>
            </a:pPr>
            <a:fld id="{D76B855D-E9CC-4FF8-AD85-6CDC7B89A0DE}" type="slidenum">
              <a:rPr lang="en-US" noProof="0">
                <a:solidFill>
                  <a:srgbClr val="808080"/>
                </a:solidFill>
              </a:rPr>
              <a:pPr lvl="0">
                <a:spcAft>
                  <a:spcPts val="600"/>
                </a:spcAft>
              </a:pPr>
              <a:t>32</a:t>
            </a:fld>
            <a:endParaRPr lang="en-US" noProof="0">
              <a:solidFill>
                <a:srgbClr val="808080"/>
              </a:solidFill>
            </a:endParaRPr>
          </a:p>
        </p:txBody>
      </p:sp>
    </p:spTree>
    <p:extLst>
      <p:ext uri="{BB962C8B-B14F-4D97-AF65-F5344CB8AC3E}">
        <p14:creationId xmlns:p14="http://schemas.microsoft.com/office/powerpoint/2010/main" val="96225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Placeholder 8" descr="A yellow and green shield with red check mark and a red check mark&#10;&#10;Description automatically generated">
            <a:extLst>
              <a:ext uri="{FF2B5EF4-FFF2-40B4-BE49-F238E27FC236}">
                <a16:creationId xmlns:a16="http://schemas.microsoft.com/office/drawing/2014/main" id="{7D65C7CB-F2E9-A631-2C3D-73DCD8CB5C7D}"/>
              </a:ext>
            </a:extLst>
          </p:cNvPr>
          <p:cNvPicPr>
            <a:picLocks noGrp="1" noChangeAspect="1"/>
          </p:cNvPicPr>
          <p:nvPr>
            <p:ph type="pic" sz="quarter" idx="13"/>
          </p:nvPr>
        </p:nvPicPr>
        <p:blipFill>
          <a:blip r:embed="rId2"/>
          <a:srcRect t="72" b="72"/>
          <a:stretch>
            <a:fillRect/>
          </a:stretch>
        </p:blipFill>
        <p:spPr>
          <a:xfrm>
            <a:off x="6541053" y="957395"/>
            <a:ext cx="4777381" cy="477050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4" name="Arc 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2800" kern="1200" dirty="0">
                <a:solidFill>
                  <a:schemeClr val="tx1"/>
                </a:solidFill>
                <a:latin typeface="+mj-lt"/>
                <a:ea typeface="+mj-ea"/>
                <a:cs typeface="+mj-cs"/>
              </a:rPr>
              <a:t>Introduction</a:t>
            </a:r>
            <a:br>
              <a:rPr lang="en-US" sz="2800" kern="1200" dirty="0">
                <a:solidFill>
                  <a:schemeClr val="tx1"/>
                </a:solidFill>
                <a:latin typeface="+mj-lt"/>
                <a:ea typeface="+mj-ea"/>
                <a:cs typeface="+mj-cs"/>
              </a:rPr>
            </a:br>
            <a:r>
              <a:rPr lang="en-US" sz="2800" b="1" kern="1200" cap="all" baseline="0" dirty="0" err="1">
                <a:solidFill>
                  <a:schemeClr val="tx1"/>
                </a:solidFill>
                <a:effectLst/>
                <a:latin typeface="+mj-lt"/>
                <a:ea typeface="+mj-ea"/>
                <a:cs typeface="+mj-cs"/>
              </a:rPr>
              <a:t>Présentation</a:t>
            </a:r>
            <a:r>
              <a:rPr lang="en-US" sz="2800" b="1" kern="1200" cap="all" baseline="0" dirty="0">
                <a:solidFill>
                  <a:schemeClr val="tx1"/>
                </a:solidFill>
                <a:effectLst/>
                <a:latin typeface="+mj-lt"/>
                <a:ea typeface="+mj-ea"/>
                <a:cs typeface="+mj-cs"/>
              </a:rPr>
              <a:t> du </a:t>
            </a:r>
            <a:r>
              <a:rPr lang="en-US" sz="2800" b="1" kern="1200" cap="all" baseline="0" dirty="0" err="1">
                <a:solidFill>
                  <a:schemeClr val="tx1"/>
                </a:solidFill>
                <a:effectLst/>
                <a:latin typeface="+mj-lt"/>
                <a:ea typeface="+mj-ea"/>
                <a:cs typeface="+mj-cs"/>
              </a:rPr>
              <a:t>projet</a:t>
            </a:r>
            <a:r>
              <a:rPr lang="en-US" sz="2800" b="1" kern="1200" cap="all" baseline="0" dirty="0">
                <a:solidFill>
                  <a:schemeClr val="tx1"/>
                </a:solidFill>
                <a:effectLst/>
                <a:latin typeface="+mj-lt"/>
                <a:ea typeface="+mj-ea"/>
                <a:cs typeface="+mj-cs"/>
              </a:rPr>
              <a:t> PAQL</a:t>
            </a:r>
            <a:endParaRPr lang="en-US" sz="2800"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838201" y="1984443"/>
            <a:ext cx="5257800" cy="4192520"/>
          </a:xfrm>
        </p:spPr>
        <p:txBody>
          <a:bodyPr vert="horz" lIns="91440" tIns="45720" rIns="91440" bIns="45720" rtlCol="0">
            <a:normAutofit/>
          </a:bodyPr>
          <a:lstStyle/>
          <a:p>
            <a:pPr indent="-228600">
              <a:lnSpc>
                <a:spcPct val="90000"/>
              </a:lnSpc>
              <a:buFont typeface="Arial" panose="020B0604020202020204" pitchFamily="34" charset="0"/>
              <a:buChar char="•"/>
            </a:pPr>
            <a:r>
              <a:rPr lang="en-US" i="0">
                <a:effectLst/>
              </a:rPr>
              <a:t>L'objectif principal de notre initiative en Assurance Qualité Logicielle est de mettre en place un cadre technique solide et structuré afin d'assurer la qualité et la fiabilité de notre application. Ce processus est orienté vers la réalisation d'une expérience utilisateur optimale tout en minimisant les risques associés aux éventuels défauts logiciels</a:t>
            </a:r>
            <a:r>
              <a:rPr lang="en-US" b="0" i="0">
                <a:effectLst/>
              </a:rPr>
              <a:t>.</a:t>
            </a:r>
            <a:endParaRPr lang="en-US"/>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cap="none" spc="0" baseline="0" dirty="0">
                <a:solidFill>
                  <a:prstClr val="black">
                    <a:tint val="75000"/>
                  </a:prstClr>
                </a:solidFill>
                <a:effectLst/>
                <a:latin typeface="+mn-lt"/>
                <a:ea typeface="+mn-ea"/>
                <a:cs typeface="+mn-cs"/>
              </a:rPr>
              <a:t>Plan ASSURANCE </a:t>
            </a:r>
            <a:r>
              <a:rPr lang="en-US" kern="1200" cap="none" spc="0" baseline="0" dirty="0" err="1">
                <a:solidFill>
                  <a:prstClr val="black">
                    <a:tint val="75000"/>
                  </a:prstClr>
                </a:solidFill>
                <a:effectLst/>
                <a:latin typeface="+mn-lt"/>
                <a:ea typeface="+mn-ea"/>
                <a:cs typeface="+mn-cs"/>
              </a:rPr>
              <a:t>Qualité</a:t>
            </a:r>
            <a:r>
              <a:rPr lang="en-US" kern="1200" cap="none" spc="0" baseline="0" dirty="0">
                <a:solidFill>
                  <a:prstClr val="black">
                    <a:tint val="75000"/>
                  </a:prstClr>
                </a:solidFill>
                <a:effectLst/>
                <a:latin typeface="+mn-lt"/>
                <a:ea typeface="+mn-ea"/>
                <a:cs typeface="+mn-cs"/>
              </a:rPr>
              <a:t> </a:t>
            </a:r>
            <a:r>
              <a:rPr lang="en-US" kern="1200" cap="none" spc="0" baseline="0" dirty="0" err="1">
                <a:solidFill>
                  <a:prstClr val="black">
                    <a:tint val="75000"/>
                  </a:prstClr>
                </a:solidFill>
                <a:effectLst/>
                <a:latin typeface="+mn-lt"/>
                <a:ea typeface="+mn-ea"/>
                <a:cs typeface="+mn-cs"/>
              </a:rPr>
              <a:t>Logiciel</a:t>
            </a:r>
            <a:r>
              <a:rPr lang="en-US" kern="1200" cap="none" spc="0" baseline="0" dirty="0">
                <a:solidFill>
                  <a:prstClr val="black">
                    <a:tint val="75000"/>
                  </a:prstClr>
                </a:solidFill>
                <a:effectLst/>
                <a:latin typeface="+mn-lt"/>
                <a:ea typeface="+mn-ea"/>
                <a:cs typeface="+mn-cs"/>
              </a:rPr>
              <a:t>  Système Expert </a:t>
            </a:r>
            <a:endParaRPr lang="en-US" kern="1200" cap="none" spc="0" baseline="0" noProof="0" dirty="0">
              <a:solidFill>
                <a:prstClr val="black">
                  <a:tint val="75000"/>
                </a:prstClr>
              </a:solidFill>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4</a:t>
            </a:fld>
            <a:endParaRPr lang="en-US" noProof="0">
              <a:solidFill>
                <a:prstClr val="black">
                  <a:tint val="75000"/>
                </a:prstClr>
              </a:solidFill>
            </a:endParaRPr>
          </a:p>
        </p:txBody>
      </p:sp>
    </p:spTree>
    <p:extLst>
      <p:ext uri="{BB962C8B-B14F-4D97-AF65-F5344CB8AC3E}">
        <p14:creationId xmlns:p14="http://schemas.microsoft.com/office/powerpoint/2010/main" val="180278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2" name="Rectangle 4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Placeholder 6" descr="A blue and yellow line art of a person holding a paper and a wrench">
            <a:extLst>
              <a:ext uri="{FF2B5EF4-FFF2-40B4-BE49-F238E27FC236}">
                <a16:creationId xmlns:a16="http://schemas.microsoft.com/office/drawing/2014/main" id="{40E5A19B-049A-9D7C-B981-CD6912B6BEE0}"/>
              </a:ext>
            </a:extLst>
          </p:cNvPr>
          <p:cNvPicPr>
            <a:picLocks noGrp="1" noChangeAspect="1"/>
          </p:cNvPicPr>
          <p:nvPr>
            <p:ph type="pic" sz="quarter" idx="13"/>
          </p:nvPr>
        </p:nvPicPr>
        <p:blipFill>
          <a:blip r:embed="rId2"/>
          <a:srcRect l="7384" r="7384"/>
          <a:stretch>
            <a:fillRect/>
          </a:stretch>
        </p:blipFill>
        <p:spPr>
          <a:xfrm>
            <a:off x="6541053" y="960457"/>
            <a:ext cx="4777381" cy="476437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6" name="Arc 4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479493"/>
            <a:ext cx="5257800" cy="1325563"/>
          </a:xfrm>
        </p:spPr>
        <p:txBody>
          <a:bodyPr vert="horz" lIns="91440" tIns="45720" rIns="91440" bIns="45720" rtlCol="0" anchor="ctr">
            <a:normAutofit/>
          </a:bodyPr>
          <a:lstStyle/>
          <a:p>
            <a:pPr lvl="0"/>
            <a:r>
              <a:rPr lang="en-US" b="1" i="0" kern="1200" dirty="0">
                <a:solidFill>
                  <a:schemeClr val="tx1"/>
                </a:solidFill>
                <a:latin typeface="+mj-lt"/>
                <a:ea typeface="+mj-ea"/>
                <a:cs typeface="+mj-cs"/>
              </a:rPr>
              <a:t>2-Élaboration du PAQL</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cap="none" spc="0" baseline="0" dirty="0">
                <a:solidFill>
                  <a:prstClr val="black">
                    <a:tint val="75000"/>
                  </a:prstClr>
                </a:solidFill>
                <a:effectLst/>
                <a:latin typeface="+mn-lt"/>
                <a:ea typeface="+mn-ea"/>
                <a:cs typeface="+mn-cs"/>
              </a:rPr>
              <a:t>Plan ASSURANCE </a:t>
            </a:r>
            <a:r>
              <a:rPr lang="en-US" kern="1200" cap="none" spc="0" baseline="0">
                <a:solidFill>
                  <a:prstClr val="black">
                    <a:tint val="75000"/>
                  </a:prstClr>
                </a:solidFill>
                <a:effectLst/>
                <a:latin typeface="+mn-lt"/>
                <a:ea typeface="+mn-ea"/>
                <a:cs typeface="+mn-cs"/>
              </a:rPr>
              <a:t>Qualité</a:t>
            </a:r>
            <a:r>
              <a:rPr lang="en-US" kern="1200" cap="none" spc="0" baseline="0" dirty="0">
                <a:solidFill>
                  <a:prstClr val="black">
                    <a:tint val="75000"/>
                  </a:prstClr>
                </a:solidFill>
                <a:effectLst/>
                <a:latin typeface="+mn-lt"/>
                <a:ea typeface="+mn-ea"/>
                <a:cs typeface="+mn-cs"/>
              </a:rPr>
              <a:t> </a:t>
            </a:r>
            <a:r>
              <a:rPr lang="en-US" kern="1200" cap="none" spc="0" baseline="0">
                <a:solidFill>
                  <a:prstClr val="black">
                    <a:tint val="75000"/>
                  </a:prstClr>
                </a:solidFill>
                <a:effectLst/>
                <a:latin typeface="+mn-lt"/>
                <a:ea typeface="+mn-ea"/>
                <a:cs typeface="+mn-cs"/>
              </a:rPr>
              <a:t>Logiciel</a:t>
            </a:r>
            <a:r>
              <a:rPr lang="en-US" kern="1200" cap="none" spc="0" baseline="0" dirty="0">
                <a:solidFill>
                  <a:prstClr val="black">
                    <a:tint val="75000"/>
                  </a:prstClr>
                </a:solidFill>
                <a:effectLst/>
                <a:latin typeface="+mn-lt"/>
                <a:ea typeface="+mn-ea"/>
                <a:cs typeface="+mn-cs"/>
              </a:rPr>
              <a:t>  Système Expert </a:t>
            </a:r>
            <a:endParaRPr lang="en-US" kern="1200" cap="none" spc="0" baseline="0" noProof="0" dirty="0">
              <a:solidFill>
                <a:prstClr val="black">
                  <a:tint val="75000"/>
                </a:prstClr>
              </a:solidFill>
              <a:latin typeface="+mn-lt"/>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5</a:t>
            </a:fld>
            <a:endParaRPr lang="en-US" noProof="0">
              <a:solidFill>
                <a:prstClr val="black">
                  <a:tint val="75000"/>
                </a:prstClr>
              </a:solidFill>
            </a:endParaRPr>
          </a:p>
        </p:txBody>
      </p:sp>
      <p:graphicFrame>
        <p:nvGraphicFramePr>
          <p:cNvPr id="33" name="Content Placeholder 4">
            <a:extLst>
              <a:ext uri="{FF2B5EF4-FFF2-40B4-BE49-F238E27FC236}">
                <a16:creationId xmlns:a16="http://schemas.microsoft.com/office/drawing/2014/main" id="{B0F3F8A6-6D80-74B1-97FD-CBDDF5841E57}"/>
              </a:ext>
            </a:extLst>
          </p:cNvPr>
          <p:cNvGraphicFramePr>
            <a:graphicFrameLocks noGrp="1"/>
          </p:cNvGraphicFramePr>
          <p:nvPr>
            <p:ph idx="1"/>
            <p:extLst>
              <p:ext uri="{D42A27DB-BD31-4B8C-83A1-F6EECF244321}">
                <p14:modId xmlns:p14="http://schemas.microsoft.com/office/powerpoint/2010/main" val="637756675"/>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3">
            <a:extLst>
              <a:ext uri="{FF2B5EF4-FFF2-40B4-BE49-F238E27FC236}">
                <a16:creationId xmlns:a16="http://schemas.microsoft.com/office/drawing/2014/main" id="{EB26CD33-8180-3549-9177-49149B8604AA}"/>
              </a:ext>
            </a:extLst>
          </p:cNvPr>
          <p:cNvSpPr txBox="1">
            <a:spLocks/>
          </p:cNvSpPr>
          <p:nvPr/>
        </p:nvSpPr>
        <p:spPr>
          <a:xfrm>
            <a:off x="821907" y="1805056"/>
            <a:ext cx="5257800" cy="662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b="1" dirty="0"/>
              <a:t>Les mesures à prendre et les étapes pour contrôler et s'assurer de la qualité du projet :</a:t>
            </a:r>
            <a:endParaRPr lang="en-US" sz="2000" b="1" dirty="0"/>
          </a:p>
        </p:txBody>
      </p:sp>
    </p:spTree>
    <p:extLst>
      <p:ext uri="{BB962C8B-B14F-4D97-AF65-F5344CB8AC3E}">
        <p14:creationId xmlns:p14="http://schemas.microsoft.com/office/powerpoint/2010/main" val="137784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c 2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203271" y="278248"/>
            <a:ext cx="4788310" cy="986332"/>
          </a:xfrm>
        </p:spPr>
        <p:txBody>
          <a:bodyPr vert="horz" lIns="91440" tIns="45720" rIns="91440" bIns="45720" rtlCol="0" anchor="b">
            <a:normAutofit/>
          </a:bodyPr>
          <a:lstStyle/>
          <a:p>
            <a:pPr algn="ctr"/>
            <a:r>
              <a:rPr lang="en-US" b="1" kern="1200" dirty="0">
                <a:solidFill>
                  <a:srgbClr val="FFFFFF"/>
                </a:solidFill>
                <a:latin typeface="+mj-lt"/>
                <a:ea typeface="+mj-ea"/>
                <a:cs typeface="+mj-cs"/>
                <a:sym typeface="Wingdings" panose="05000000000000000000" pitchFamily="2" charset="2"/>
              </a:rPr>
              <a:t></a:t>
            </a:r>
            <a:r>
              <a:rPr lang="en-US" b="1" kern="1200" dirty="0">
                <a:solidFill>
                  <a:srgbClr val="FFFFFF"/>
                </a:solidFill>
                <a:latin typeface="+mj-lt"/>
                <a:ea typeface="+mj-ea"/>
                <a:cs typeface="+mj-cs"/>
              </a:rPr>
              <a:t>FAST Diagram</a:t>
            </a:r>
          </a:p>
        </p:txBody>
      </p:sp>
      <p:pic>
        <p:nvPicPr>
          <p:cNvPr id="5" name="Picture 4">
            <a:extLst>
              <a:ext uri="{FF2B5EF4-FFF2-40B4-BE49-F238E27FC236}">
                <a16:creationId xmlns:a16="http://schemas.microsoft.com/office/drawing/2014/main" id="{59B49671-9463-AD7F-8F4D-8E642D05E38F}"/>
              </a:ext>
            </a:extLst>
          </p:cNvPr>
          <p:cNvPicPr>
            <a:picLocks noChangeAspect="1"/>
          </p:cNvPicPr>
          <p:nvPr/>
        </p:nvPicPr>
        <p:blipFill>
          <a:blip r:embed="rId2"/>
          <a:stretch>
            <a:fillRect/>
          </a:stretch>
        </p:blipFill>
        <p:spPr>
          <a:xfrm>
            <a:off x="3961386" y="1425128"/>
            <a:ext cx="6873836" cy="4657023"/>
          </a:xfrm>
          <a:custGeom>
            <a:avLst/>
            <a:gdLst/>
            <a:ahLst/>
            <a:cxnLst/>
            <a:rect l="l" t="t" r="r" b="b"/>
            <a:pathLst>
              <a:path w="5227983" h="3454842">
                <a:moveTo>
                  <a:pt x="102712" y="0"/>
                </a:moveTo>
                <a:lnTo>
                  <a:pt x="5125271" y="0"/>
                </a:lnTo>
                <a:cubicBezTo>
                  <a:pt x="5181997" y="0"/>
                  <a:pt x="5227983" y="45986"/>
                  <a:pt x="5227983" y="102712"/>
                </a:cubicBezTo>
                <a:lnTo>
                  <a:pt x="5227983" y="3352130"/>
                </a:lnTo>
                <a:cubicBezTo>
                  <a:pt x="5227983" y="3408856"/>
                  <a:pt x="5181997" y="3454842"/>
                  <a:pt x="5125271" y="3454842"/>
                </a:cubicBezTo>
                <a:lnTo>
                  <a:pt x="102712" y="3454842"/>
                </a:lnTo>
                <a:cubicBezTo>
                  <a:pt x="45986" y="3454842"/>
                  <a:pt x="0" y="3408856"/>
                  <a:pt x="0" y="3352130"/>
                </a:cubicBezTo>
                <a:lnTo>
                  <a:pt x="0" y="102712"/>
                </a:lnTo>
                <a:cubicBezTo>
                  <a:pt x="0" y="45986"/>
                  <a:pt x="45986" y="0"/>
                  <a:pt x="102712" y="0"/>
                </a:cubicBezTo>
                <a:close/>
              </a:path>
            </a:pathLst>
          </a:custGeom>
        </p:spPr>
      </p:pic>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cap="none" spc="0" baseline="0">
                <a:solidFill>
                  <a:schemeClr val="bg1">
                    <a:lumMod val="95000"/>
                  </a:schemeClr>
                </a:solidFill>
                <a:effectLst/>
                <a:latin typeface="+mn-lt"/>
                <a:ea typeface="+mn-ea"/>
                <a:cs typeface="+mn-cs"/>
              </a:rPr>
              <a:t>Plan ASSURANCE Qualité Logiciel  Système Expert </a:t>
            </a:r>
            <a:endParaRPr lang="en-US" kern="1200" cap="none" spc="0" baseline="0" noProof="0" dirty="0">
              <a:solidFill>
                <a:schemeClr val="bg1">
                  <a:lumMod val="95000"/>
                </a:schemeClr>
              </a:solidFill>
              <a:latin typeface="+mn-lt"/>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smtClean="0">
                <a:solidFill>
                  <a:srgbClr val="FFFFFF"/>
                </a:solidFill>
              </a:rPr>
              <a:pPr lvl="0">
                <a:spcAft>
                  <a:spcPts val="600"/>
                </a:spcAft>
              </a:pPr>
              <a:t>6</a:t>
            </a:fld>
            <a:endParaRPr lang="en-US" noProof="0">
              <a:solidFill>
                <a:srgbClr val="FFFFFF"/>
              </a:solidFill>
            </a:endParaRPr>
          </a:p>
        </p:txBody>
      </p:sp>
      <p:pic>
        <p:nvPicPr>
          <p:cNvPr id="11" name="Picture 10" descr="A blue and yellow line art of a person holding a paper and a wrench&#10;&#10;Description automatically generated">
            <a:extLst>
              <a:ext uri="{FF2B5EF4-FFF2-40B4-BE49-F238E27FC236}">
                <a16:creationId xmlns:a16="http://schemas.microsoft.com/office/drawing/2014/main" id="{B200B626-EC22-AC5E-2E9A-7A7A9C76B862}"/>
              </a:ext>
            </a:extLst>
          </p:cNvPr>
          <p:cNvPicPr>
            <a:picLocks noChangeAspect="1"/>
          </p:cNvPicPr>
          <p:nvPr/>
        </p:nvPicPr>
        <p:blipFill rotWithShape="1">
          <a:blip r:embed="rId3"/>
          <a:srcRect r="2487" b="2407"/>
          <a:stretch/>
        </p:blipFill>
        <p:spPr>
          <a:xfrm>
            <a:off x="841324" y="2592820"/>
            <a:ext cx="2323561" cy="19791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2795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vert="horz" lIns="91440" tIns="45720" rIns="91440" bIns="45720" rtlCol="0" anchor="ctr">
            <a:normAutofit/>
          </a:bodyPr>
          <a:lstStyle/>
          <a:p>
            <a:r>
              <a:rPr lang="en-US" b="1" kern="1200" dirty="0">
                <a:solidFill>
                  <a:schemeClr val="tx1"/>
                </a:solidFill>
                <a:latin typeface="+mj-lt"/>
                <a:ea typeface="+mj-ea"/>
                <a:cs typeface="+mj-cs"/>
                <a:sym typeface="Wingdings" panose="05000000000000000000" pitchFamily="2" charset="2"/>
              </a:rPr>
              <a:t></a:t>
            </a:r>
            <a:r>
              <a:rPr lang="en-US" b="1" kern="1200" dirty="0">
                <a:solidFill>
                  <a:schemeClr val="tx1"/>
                </a:solidFill>
                <a:latin typeface="+mj-lt"/>
                <a:ea typeface="+mj-ea"/>
                <a:cs typeface="+mj-cs"/>
              </a:rPr>
              <a:t>. Cycle de vie</a:t>
            </a:r>
          </a:p>
        </p:txBody>
      </p:sp>
      <p:sp>
        <p:nvSpPr>
          <p:cNvPr id="6" name="TextBox 5">
            <a:extLst>
              <a:ext uri="{FF2B5EF4-FFF2-40B4-BE49-F238E27FC236}">
                <a16:creationId xmlns:a16="http://schemas.microsoft.com/office/drawing/2014/main" id="{C463E6D4-40F9-E415-6A03-13AC5B3B9D16}"/>
              </a:ext>
            </a:extLst>
          </p:cNvPr>
          <p:cNvSpPr txBox="1"/>
          <p:nvPr/>
        </p:nvSpPr>
        <p:spPr>
          <a:xfrm>
            <a:off x="633456" y="2204392"/>
            <a:ext cx="5397237" cy="382419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err="1">
                <a:latin typeface="Arial Rounded MT Bold" panose="020F0704030504030204" pitchFamily="34" charset="0"/>
              </a:rPr>
              <a:t>Chaque</a:t>
            </a:r>
            <a:r>
              <a:rPr lang="en-US" sz="2000" b="1" dirty="0">
                <a:latin typeface="Arial Rounded MT Bold" panose="020F0704030504030204" pitchFamily="34" charset="0"/>
              </a:rPr>
              <a:t> exigence du client </a:t>
            </a:r>
            <a:r>
              <a:rPr lang="en-US" sz="2000" b="1" dirty="0" err="1">
                <a:latin typeface="Arial Rounded MT Bold" panose="020F0704030504030204" pitchFamily="34" charset="0"/>
              </a:rPr>
              <a:t>peut</a:t>
            </a:r>
            <a:r>
              <a:rPr lang="en-US" sz="2000" b="1" dirty="0">
                <a:latin typeface="Arial Rounded MT Bold" panose="020F0704030504030204" pitchFamily="34" charset="0"/>
              </a:rPr>
              <a:t> </a:t>
            </a:r>
            <a:r>
              <a:rPr lang="en-US" sz="2000" b="1" dirty="0" err="1">
                <a:latin typeface="Arial Rounded MT Bold" panose="020F0704030504030204" pitchFamily="34" charset="0"/>
              </a:rPr>
              <a:t>être</a:t>
            </a:r>
            <a:r>
              <a:rPr lang="en-US" sz="2000" b="1" dirty="0">
                <a:latin typeface="Arial Rounded MT Bold" panose="020F0704030504030204" pitchFamily="34" charset="0"/>
              </a:rPr>
              <a:t> </a:t>
            </a:r>
            <a:r>
              <a:rPr lang="en-US" sz="2000" b="1" dirty="0" err="1">
                <a:latin typeface="Arial Rounded MT Bold" panose="020F0704030504030204" pitchFamily="34" charset="0"/>
              </a:rPr>
              <a:t>satisfaite</a:t>
            </a:r>
            <a:r>
              <a:rPr lang="en-US" sz="2000" b="1" dirty="0">
                <a:latin typeface="Arial Rounded MT Bold" panose="020F0704030504030204" pitchFamily="34" charset="0"/>
              </a:rPr>
              <a:t> de manière </a:t>
            </a:r>
            <a:r>
              <a:rPr lang="en-US" sz="2000" b="1" dirty="0" err="1">
                <a:latin typeface="Arial Rounded MT Bold" panose="020F0704030504030204" pitchFamily="34" charset="0"/>
              </a:rPr>
              <a:t>indépendante</a:t>
            </a:r>
            <a:r>
              <a:rPr lang="en-US" sz="2000" b="1" dirty="0">
                <a:latin typeface="Arial Rounded MT Bold" panose="020F0704030504030204" pitchFamily="34" charset="0"/>
              </a:rPr>
              <a:t> des </a:t>
            </a:r>
            <a:r>
              <a:rPr lang="en-US" sz="2000" b="1" dirty="0" err="1">
                <a:latin typeface="Arial Rounded MT Bold" panose="020F0704030504030204" pitchFamily="34" charset="0"/>
              </a:rPr>
              <a:t>autres</a:t>
            </a:r>
            <a:r>
              <a:rPr lang="en-US" sz="2000" b="1" dirty="0">
                <a:latin typeface="Arial Rounded MT Bold" panose="020F0704030504030204" pitchFamily="34" charset="0"/>
              </a:rPr>
              <a:t>. </a:t>
            </a:r>
            <a:r>
              <a:rPr lang="en-US" sz="2000" b="1" dirty="0" err="1">
                <a:latin typeface="Arial Rounded MT Bold" panose="020F0704030504030204" pitchFamily="34" charset="0"/>
              </a:rPr>
              <a:t>Ainsi</a:t>
            </a:r>
            <a:r>
              <a:rPr lang="en-US" sz="2000" b="1" dirty="0">
                <a:latin typeface="Arial Rounded MT Bold" panose="020F0704030504030204" pitchFamily="34" charset="0"/>
              </a:rPr>
              <a:t>, </a:t>
            </a:r>
            <a:r>
              <a:rPr lang="en-US" sz="2000" b="1" dirty="0" err="1">
                <a:latin typeface="Arial Rounded MT Bold" panose="020F0704030504030204" pitchFamily="34" charset="0"/>
              </a:rPr>
              <a:t>l'utilisation</a:t>
            </a:r>
            <a:r>
              <a:rPr lang="en-US" sz="2000" b="1" dirty="0">
                <a:latin typeface="Arial Rounded MT Bold" panose="020F0704030504030204" pitchFamily="34" charset="0"/>
              </a:rPr>
              <a:t> d'un cycle de vie </a:t>
            </a:r>
            <a:r>
              <a:rPr lang="en-US" sz="2000" b="1" dirty="0" err="1">
                <a:latin typeface="Arial Rounded MT Bold" panose="020F0704030504030204" pitchFamily="34" charset="0"/>
              </a:rPr>
              <a:t>permettant</a:t>
            </a:r>
            <a:r>
              <a:rPr lang="en-US" sz="2000" b="1" dirty="0">
                <a:latin typeface="Arial Rounded MT Bold" panose="020F0704030504030204" pitchFamily="34" charset="0"/>
              </a:rPr>
              <a:t> de </a:t>
            </a:r>
            <a:r>
              <a:rPr lang="en-US" sz="2000" b="1" dirty="0" err="1">
                <a:latin typeface="Arial Rounded MT Bold" panose="020F0704030504030204" pitchFamily="34" charset="0"/>
              </a:rPr>
              <a:t>développer</a:t>
            </a:r>
            <a:r>
              <a:rPr lang="en-US" sz="2000" b="1" dirty="0">
                <a:latin typeface="Arial Rounded MT Bold" panose="020F0704030504030204" pitchFamily="34" charset="0"/>
              </a:rPr>
              <a:t> </a:t>
            </a:r>
            <a:r>
              <a:rPr lang="en-US" sz="2000" b="1" dirty="0" err="1">
                <a:latin typeface="Arial Rounded MT Bold" panose="020F0704030504030204" pitchFamily="34" charset="0"/>
              </a:rPr>
              <a:t>chaque</a:t>
            </a:r>
            <a:r>
              <a:rPr lang="en-US" sz="2000" b="1" dirty="0">
                <a:latin typeface="Arial Rounded MT Bold" panose="020F0704030504030204" pitchFamily="34" charset="0"/>
              </a:rPr>
              <a:t> module de manière </a:t>
            </a:r>
            <a:r>
              <a:rPr lang="en-US" sz="2000" b="1" dirty="0" err="1">
                <a:latin typeface="Arial Rounded MT Bold" panose="020F0704030504030204" pitchFamily="34" charset="0"/>
              </a:rPr>
              <a:t>autonome</a:t>
            </a:r>
            <a:r>
              <a:rPr lang="en-US" sz="2000" b="1" dirty="0">
                <a:latin typeface="Arial Rounded MT Bold" panose="020F0704030504030204" pitchFamily="34" charset="0"/>
              </a:rPr>
              <a:t> et </a:t>
            </a:r>
            <a:r>
              <a:rPr lang="en-US" sz="2000" b="1" dirty="0" err="1">
                <a:latin typeface="Arial Rounded MT Bold" panose="020F0704030504030204" pitchFamily="34" charset="0"/>
              </a:rPr>
              <a:t>complète</a:t>
            </a:r>
            <a:r>
              <a:rPr lang="en-US" sz="2000" b="1" dirty="0">
                <a:latin typeface="Arial Rounded MT Bold" panose="020F0704030504030204" pitchFamily="34" charset="0"/>
              </a:rPr>
              <a:t> </a:t>
            </a:r>
            <a:r>
              <a:rPr lang="en-US" sz="2000" b="1" dirty="0" err="1">
                <a:latin typeface="Arial Rounded MT Bold" panose="020F0704030504030204" pitchFamily="34" charset="0"/>
              </a:rPr>
              <a:t>est</a:t>
            </a:r>
            <a:r>
              <a:rPr lang="en-US" sz="2000" b="1" dirty="0">
                <a:latin typeface="Arial Rounded MT Bold" panose="020F0704030504030204" pitchFamily="34" charset="0"/>
              </a:rPr>
              <a:t> </a:t>
            </a:r>
            <a:r>
              <a:rPr lang="en-US" sz="2000" b="1" dirty="0" err="1">
                <a:latin typeface="Arial Rounded MT Bold" panose="020F0704030504030204" pitchFamily="34" charset="0"/>
              </a:rPr>
              <a:t>appropriée</a:t>
            </a:r>
            <a:r>
              <a:rPr lang="en-US" sz="2000" b="1" dirty="0">
                <a:latin typeface="Arial Rounded MT Bold" panose="020F0704030504030204" pitchFamily="34" charset="0"/>
              </a:rPr>
              <a:t>. Le </a:t>
            </a:r>
            <a:r>
              <a:rPr lang="en-US" sz="2000" b="1" dirty="0" err="1">
                <a:latin typeface="Arial Rounded MT Bold" panose="020F0704030504030204" pitchFamily="34" charset="0"/>
              </a:rPr>
              <a:t>produit</a:t>
            </a:r>
            <a:r>
              <a:rPr lang="en-US" sz="2000" b="1" dirty="0">
                <a:latin typeface="Arial Rounded MT Bold" panose="020F0704030504030204" pitchFamily="34" charset="0"/>
              </a:rPr>
              <a:t> final sera </a:t>
            </a:r>
            <a:r>
              <a:rPr lang="en-US" sz="2000" b="1" dirty="0" err="1">
                <a:latin typeface="Arial Rounded MT Bold" panose="020F0704030504030204" pitchFamily="34" charset="0"/>
              </a:rPr>
              <a:t>donc</a:t>
            </a:r>
            <a:r>
              <a:rPr lang="en-US" sz="2000" b="1" dirty="0">
                <a:latin typeface="Arial Rounded MT Bold" panose="020F0704030504030204" pitchFamily="34" charset="0"/>
              </a:rPr>
              <a:t> </a:t>
            </a:r>
            <a:r>
              <a:rPr lang="en-US" sz="2000" b="1" dirty="0" err="1">
                <a:latin typeface="Arial Rounded MT Bold" panose="020F0704030504030204" pitchFamily="34" charset="0"/>
              </a:rPr>
              <a:t>livré</a:t>
            </a:r>
            <a:r>
              <a:rPr lang="en-US" sz="2000" b="1" dirty="0">
                <a:latin typeface="Arial Rounded MT Bold" panose="020F0704030504030204" pitchFamily="34" charset="0"/>
              </a:rPr>
              <a:t> de manière </a:t>
            </a:r>
            <a:r>
              <a:rPr lang="en-US" sz="2000" b="1" dirty="0" err="1">
                <a:latin typeface="Arial Rounded MT Bold" panose="020F0704030504030204" pitchFamily="34" charset="0"/>
              </a:rPr>
              <a:t>incrémentielle</a:t>
            </a:r>
            <a:r>
              <a:rPr lang="en-US" sz="2000" b="1" dirty="0">
                <a:latin typeface="Arial Rounded MT Bold" panose="020F0704030504030204" pitchFamily="34" charset="0"/>
              </a:rPr>
              <a:t> par lots </a:t>
            </a:r>
            <a:r>
              <a:rPr lang="en-US" sz="2000" b="1" dirty="0" err="1">
                <a:latin typeface="Arial Rounded MT Bold" panose="020F0704030504030204" pitchFamily="34" charset="0"/>
              </a:rPr>
              <a:t>successifs</a:t>
            </a:r>
            <a:r>
              <a:rPr lang="en-US" sz="2000" b="1" dirty="0">
                <a:latin typeface="Arial Rounded MT Bold" panose="020F0704030504030204" pitchFamily="34" charset="0"/>
              </a:rPr>
              <a:t>. Le cycle de vie </a:t>
            </a:r>
            <a:r>
              <a:rPr lang="en-US" sz="2000" b="1" dirty="0" err="1">
                <a:latin typeface="Arial Rounded MT Bold" panose="020F0704030504030204" pitchFamily="34" charset="0"/>
              </a:rPr>
              <a:t>choisi</a:t>
            </a:r>
            <a:r>
              <a:rPr lang="en-US" sz="2000" b="1" dirty="0">
                <a:latin typeface="Arial Rounded MT Bold" panose="020F0704030504030204" pitchFamily="34" charset="0"/>
              </a:rPr>
              <a:t> suit la </a:t>
            </a:r>
            <a:r>
              <a:rPr lang="en-US" sz="2000" b="1" dirty="0" err="1">
                <a:latin typeface="Arial Rounded MT Bold" panose="020F0704030504030204" pitchFamily="34" charset="0"/>
              </a:rPr>
              <a:t>méthodologie</a:t>
            </a:r>
            <a:r>
              <a:rPr lang="en-US" sz="2000" b="1" dirty="0">
                <a:latin typeface="Arial Rounded MT Bold" panose="020F0704030504030204" pitchFamily="34" charset="0"/>
              </a:rPr>
              <a:t> Scrum, </a:t>
            </a:r>
            <a:r>
              <a:rPr lang="en-US" sz="2000" b="1" dirty="0" err="1">
                <a:latin typeface="Arial Rounded MT Bold" panose="020F0704030504030204" pitchFamily="34" charset="0"/>
              </a:rPr>
              <a:t>caractérisée</a:t>
            </a:r>
            <a:r>
              <a:rPr lang="en-US" sz="2000" b="1" dirty="0">
                <a:latin typeface="Arial Rounded MT Bold" panose="020F0704030504030204" pitchFamily="34" charset="0"/>
              </a:rPr>
              <a:t> par un ensemble de </a:t>
            </a:r>
            <a:r>
              <a:rPr lang="en-US" sz="2000" b="1" dirty="0" err="1">
                <a:latin typeface="Arial Rounded MT Bold" panose="020F0704030504030204" pitchFamily="34" charset="0"/>
              </a:rPr>
              <a:t>réunions</a:t>
            </a:r>
            <a:r>
              <a:rPr lang="en-US" sz="2000" b="1" dirty="0">
                <a:latin typeface="Arial Rounded MT Bold" panose="020F0704030504030204" pitchFamily="34" charset="0"/>
              </a:rPr>
              <a:t> </a:t>
            </a:r>
            <a:r>
              <a:rPr lang="en-US" sz="2000" b="1" dirty="0" err="1">
                <a:latin typeface="Arial Rounded MT Bold" panose="020F0704030504030204" pitchFamily="34" charset="0"/>
              </a:rPr>
              <a:t>clairement</a:t>
            </a:r>
            <a:r>
              <a:rPr lang="en-US" sz="2000" b="1" dirty="0">
                <a:latin typeface="Arial Rounded MT Bold" panose="020F0704030504030204" pitchFamily="34" charset="0"/>
              </a:rPr>
              <a:t> </a:t>
            </a:r>
            <a:r>
              <a:rPr lang="en-US" sz="2000" b="1" dirty="0" err="1">
                <a:latin typeface="Arial Rounded MT Bold" panose="020F0704030504030204" pitchFamily="34" charset="0"/>
              </a:rPr>
              <a:t>définies</a:t>
            </a:r>
            <a:r>
              <a:rPr lang="en-US" sz="2000" b="1" dirty="0">
                <a:latin typeface="Arial Rounded MT Bold" panose="020F0704030504030204" pitchFamily="34" charset="0"/>
              </a:rPr>
              <a:t> et </a:t>
            </a:r>
            <a:r>
              <a:rPr lang="en-US" sz="2000" b="1" dirty="0" err="1">
                <a:latin typeface="Arial Rounded MT Bold" panose="020F0704030504030204" pitchFamily="34" charset="0"/>
              </a:rPr>
              <a:t>strictement</a:t>
            </a:r>
            <a:r>
              <a:rPr lang="en-US" sz="2000" b="1" dirty="0">
                <a:latin typeface="Arial Rounded MT Bold" panose="020F0704030504030204" pitchFamily="34" charset="0"/>
              </a:rPr>
              <a:t> </a:t>
            </a:r>
            <a:r>
              <a:rPr lang="en-US" sz="2000" b="1" dirty="0" err="1">
                <a:latin typeface="Arial Rounded MT Bold" panose="020F0704030504030204" pitchFamily="34" charset="0"/>
              </a:rPr>
              <a:t>limitées</a:t>
            </a:r>
            <a:r>
              <a:rPr lang="en-US" sz="2000" b="1" dirty="0">
                <a:latin typeface="Arial Rounded MT Bold" panose="020F0704030504030204" pitchFamily="34" charset="0"/>
              </a:rPr>
              <a:t> dans le temps .</a:t>
            </a:r>
          </a:p>
        </p:txBody>
      </p:sp>
      <p:pic>
        <p:nvPicPr>
          <p:cNvPr id="11" name="Picture 10" descr="A blue and yellow line art of a person holding a paper and a wrench&#10;&#10;Description automatically generated">
            <a:extLst>
              <a:ext uri="{FF2B5EF4-FFF2-40B4-BE49-F238E27FC236}">
                <a16:creationId xmlns:a16="http://schemas.microsoft.com/office/drawing/2014/main" id="{B200B626-EC22-AC5E-2E9A-7A7A9C76B862}"/>
              </a:ext>
            </a:extLst>
          </p:cNvPr>
          <p:cNvPicPr>
            <a:picLocks noChangeAspect="1"/>
          </p:cNvPicPr>
          <p:nvPr/>
        </p:nvPicPr>
        <p:blipFill rotWithShape="1">
          <a:blip r:embed="rId2"/>
          <a:srcRect l="14695" r="4541" b="1"/>
          <a:stretch/>
        </p:blipFill>
        <p:spPr>
          <a:xfrm>
            <a:off x="6798100" y="598677"/>
            <a:ext cx="2597105" cy="27332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7" name="Freeform: Shape 26">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diagram of a scrum process&#10;&#10;Description automatically generated">
            <a:extLst>
              <a:ext uri="{FF2B5EF4-FFF2-40B4-BE49-F238E27FC236}">
                <a16:creationId xmlns:a16="http://schemas.microsoft.com/office/drawing/2014/main" id="{DE6B1E42-7375-B5CA-D20E-BA8E34800397}"/>
              </a:ext>
            </a:extLst>
          </p:cNvPr>
          <p:cNvPicPr>
            <a:picLocks noChangeAspect="1"/>
          </p:cNvPicPr>
          <p:nvPr/>
        </p:nvPicPr>
        <p:blipFill rotWithShape="1">
          <a:blip r:embed="rId3"/>
          <a:srcRect l="-1" t="20472" r="-1" b="19628"/>
          <a:stretch/>
        </p:blipFill>
        <p:spPr>
          <a:xfrm>
            <a:off x="6798100" y="3681766"/>
            <a:ext cx="4555700" cy="2421819"/>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9" name="Arc 28">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spcAft>
                <a:spcPts val="600"/>
              </a:spcAft>
            </a:pPr>
            <a:r>
              <a:rPr lang="en-US" kern="1200" cap="none" spc="0" baseline="0">
                <a:solidFill>
                  <a:prstClr val="black">
                    <a:tint val="75000"/>
                  </a:prstClr>
                </a:solidFill>
                <a:effectLst/>
                <a:latin typeface="+mn-lt"/>
                <a:ea typeface="+mn-ea"/>
                <a:cs typeface="+mn-cs"/>
              </a:rPr>
              <a:t>Plan ASSURANCE Qualité Logiciel  Système Expert </a:t>
            </a:r>
            <a:endParaRPr lang="en-US" kern="1200" cap="none" spc="0" baseline="0" noProof="0">
              <a:solidFill>
                <a:prstClr val="black">
                  <a:tint val="75000"/>
                </a:prstClr>
              </a:solidFill>
              <a:latin typeface="+mn-lt"/>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7</a:t>
            </a:fld>
            <a:endParaRPr lang="en-US" noProof="0">
              <a:solidFill>
                <a:prstClr val="black">
                  <a:tint val="75000"/>
                </a:prstClr>
              </a:solidFill>
            </a:endParaRPr>
          </a:p>
        </p:txBody>
      </p:sp>
    </p:spTree>
    <p:extLst>
      <p:ext uri="{BB962C8B-B14F-4D97-AF65-F5344CB8AC3E}">
        <p14:creationId xmlns:p14="http://schemas.microsoft.com/office/powerpoint/2010/main" val="335943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b="1" kern="1200" dirty="0">
                <a:solidFill>
                  <a:schemeClr val="bg1">
                    <a:lumMod val="95000"/>
                  </a:schemeClr>
                </a:solidFill>
                <a:latin typeface="+mj-lt"/>
                <a:ea typeface="+mj-ea"/>
                <a:cs typeface="+mj-cs"/>
                <a:sym typeface="Wingdings" panose="05000000000000000000" pitchFamily="2" charset="2"/>
              </a:rPr>
              <a:t></a:t>
            </a:r>
            <a:r>
              <a:rPr lang="en-US" b="1" kern="1200" dirty="0">
                <a:solidFill>
                  <a:schemeClr val="bg1">
                    <a:lumMod val="95000"/>
                  </a:schemeClr>
                </a:solidFill>
                <a:latin typeface="+mj-lt"/>
                <a:ea typeface="+mj-ea"/>
                <a:cs typeface="+mj-cs"/>
              </a:rPr>
              <a:t>. </a:t>
            </a:r>
            <a:r>
              <a:rPr lang="fr-FR" b="1" dirty="0">
                <a:solidFill>
                  <a:schemeClr val="bg1">
                    <a:lumMod val="95000"/>
                  </a:schemeClr>
                </a:solidFill>
              </a:rPr>
              <a:t>Description des étapes du cycle de vie </a:t>
            </a:r>
            <a:endParaRPr lang="en-US" b="1" kern="1200" dirty="0">
              <a:solidFill>
                <a:schemeClr val="bg1">
                  <a:lumMod val="95000"/>
                </a:schemeClr>
              </a:solidFill>
            </a:endParaRPr>
          </a:p>
        </p:txBody>
      </p:sp>
      <p:sp>
        <p:nvSpPr>
          <p:cNvPr id="6" name="TextBox 5">
            <a:extLst>
              <a:ext uri="{FF2B5EF4-FFF2-40B4-BE49-F238E27FC236}">
                <a16:creationId xmlns:a16="http://schemas.microsoft.com/office/drawing/2014/main" id="{C463E6D4-40F9-E415-6A03-13AC5B3B9D16}"/>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fr-FR" b="1" dirty="0"/>
              <a:t>L'application d'expert résout les problèmes techniques des utilisateurs de manière sécurisée en offrant un accès personnalisé à une base de connaissances. Elle permet aux utilisateurs de poser des questions, déclenchant une assistance personnalisée par des experts. Les réponses sont affichées sur le compte utilisateur, favorisant une communication transparente. Les contributions constantes des experts enrichissent la base de connaissances, assurant une expérience utilisateur conviviale et sécurisée.</a:t>
            </a:r>
            <a:endParaRPr lang="en-US" b="1" dirty="0"/>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447308" y="6356350"/>
            <a:ext cx="4842466" cy="365125"/>
          </a:xfrm>
        </p:spPr>
        <p:txBody>
          <a:bodyPr vert="horz" lIns="91440" tIns="45720" rIns="91440" bIns="45720" rtlCol="0" anchor="ctr">
            <a:normAutofit/>
          </a:bodyPr>
          <a:lstStyle/>
          <a:p>
            <a:pPr lvl="0">
              <a:spcAft>
                <a:spcPts val="600"/>
              </a:spcAft>
            </a:pPr>
            <a:r>
              <a:rPr lang="en-US" kern="1200" cap="none" spc="0" baseline="0" dirty="0">
                <a:solidFill>
                  <a:prstClr val="black">
                    <a:tint val="75000"/>
                  </a:prstClr>
                </a:solidFill>
                <a:effectLst/>
                <a:latin typeface="+mn-lt"/>
                <a:ea typeface="+mn-ea"/>
                <a:cs typeface="+mn-cs"/>
              </a:rPr>
              <a:t>Plan ASSURANCE </a:t>
            </a:r>
            <a:r>
              <a:rPr lang="en-US" kern="1200" cap="none" spc="0" baseline="0" dirty="0" err="1">
                <a:solidFill>
                  <a:prstClr val="black">
                    <a:tint val="75000"/>
                  </a:prstClr>
                </a:solidFill>
                <a:effectLst/>
                <a:latin typeface="+mn-lt"/>
                <a:ea typeface="+mn-ea"/>
                <a:cs typeface="+mn-cs"/>
              </a:rPr>
              <a:t>Qualité</a:t>
            </a:r>
            <a:r>
              <a:rPr lang="en-US" kern="1200" cap="none" spc="0" baseline="0" dirty="0">
                <a:solidFill>
                  <a:prstClr val="black">
                    <a:tint val="75000"/>
                  </a:prstClr>
                </a:solidFill>
                <a:effectLst/>
                <a:latin typeface="+mn-lt"/>
                <a:ea typeface="+mn-ea"/>
                <a:cs typeface="+mn-cs"/>
              </a:rPr>
              <a:t> </a:t>
            </a:r>
            <a:r>
              <a:rPr lang="en-US" kern="1200" cap="none" spc="0" baseline="0" dirty="0" err="1">
                <a:solidFill>
                  <a:prstClr val="black">
                    <a:tint val="75000"/>
                  </a:prstClr>
                </a:solidFill>
                <a:effectLst/>
                <a:latin typeface="+mn-lt"/>
                <a:ea typeface="+mn-ea"/>
                <a:cs typeface="+mn-cs"/>
              </a:rPr>
              <a:t>Logiciel</a:t>
            </a:r>
            <a:r>
              <a:rPr lang="en-US" kern="1200" cap="none" spc="0" baseline="0" dirty="0">
                <a:solidFill>
                  <a:prstClr val="black">
                    <a:tint val="75000"/>
                  </a:prstClr>
                </a:solidFill>
                <a:effectLst/>
                <a:latin typeface="+mn-lt"/>
                <a:ea typeface="+mn-ea"/>
                <a:cs typeface="+mn-cs"/>
              </a:rPr>
              <a:t>  Système Expert </a:t>
            </a:r>
            <a:endParaRPr lang="en-US" kern="1200" cap="none" spc="0" baseline="0" noProof="0" dirty="0">
              <a:solidFill>
                <a:prstClr val="black">
                  <a:tint val="75000"/>
                </a:prstClr>
              </a:solidFill>
              <a:latin typeface="+mn-lt"/>
              <a:ea typeface="+mn-ea"/>
              <a:cs typeface="+mn-cs"/>
            </a:endParaRP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9819860" y="6356350"/>
            <a:ext cx="1533939"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8</a:t>
            </a:fld>
            <a:endParaRPr lang="en-US" noProof="0">
              <a:solidFill>
                <a:prstClr val="black">
                  <a:tint val="75000"/>
                </a:prstClr>
              </a:solidFill>
            </a:endParaRP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54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767014" y="1305835"/>
            <a:ext cx="5221185" cy="1771783"/>
          </a:xfrm>
        </p:spPr>
        <p:txBody>
          <a:bodyPr vert="horz" lIns="91440" tIns="45720" rIns="91440" bIns="45720" rtlCol="0" anchor="b">
            <a:noAutofit/>
          </a:bodyPr>
          <a:lstStyle/>
          <a:p>
            <a:r>
              <a:rPr lang="en-US" sz="6600" b="1" kern="1200" dirty="0">
                <a:solidFill>
                  <a:schemeClr val="tx1"/>
                </a:solidFill>
                <a:latin typeface="+mj-lt"/>
                <a:ea typeface="+mj-ea"/>
                <a:cs typeface="+mj-cs"/>
              </a:rPr>
              <a:t>3-Gestion du </a:t>
            </a:r>
            <a:r>
              <a:rPr lang="en-US" sz="6600" b="1" kern="1200" dirty="0" err="1">
                <a:solidFill>
                  <a:schemeClr val="tx1"/>
                </a:solidFill>
                <a:latin typeface="+mj-lt"/>
                <a:ea typeface="+mj-ea"/>
                <a:cs typeface="+mj-cs"/>
              </a:rPr>
              <a:t>Projet</a:t>
            </a:r>
            <a:r>
              <a:rPr lang="en-US" sz="6600" b="1" dirty="0">
                <a:solidFill>
                  <a:schemeClr val="tx1"/>
                </a:solidFill>
              </a:rPr>
              <a:t> avec</a:t>
            </a:r>
            <a:endParaRPr lang="en-US" sz="6600" b="1"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a:xfrm>
            <a:off x="1305273" y="3583323"/>
            <a:ext cx="9338547" cy="3250808"/>
          </a:xfrm>
        </p:spPr>
        <p:txBody>
          <a:bodyPr vert="horz" lIns="91440" tIns="45720" rIns="91440" bIns="45720" rtlCol="0" anchor="t">
            <a:noAutofit/>
          </a:bodyPr>
          <a:lstStyle/>
          <a:p>
            <a:pPr algn="l"/>
            <a:r>
              <a:rPr lang="en-US" b="1" kern="1200" dirty="0" err="1">
                <a:solidFill>
                  <a:schemeClr val="tx1"/>
                </a:solidFill>
                <a:latin typeface="+mn-lt"/>
                <a:ea typeface="+mn-ea"/>
                <a:cs typeface="+mn-cs"/>
              </a:rPr>
              <a:t>Utilisation</a:t>
            </a:r>
            <a:r>
              <a:rPr lang="en-US" b="1" kern="1200" dirty="0">
                <a:solidFill>
                  <a:schemeClr val="tx1"/>
                </a:solidFill>
                <a:latin typeface="+mn-lt"/>
                <a:ea typeface="+mn-ea"/>
                <a:cs typeface="+mn-cs"/>
              </a:rPr>
              <a:t> de </a:t>
            </a:r>
            <a:r>
              <a:rPr lang="en-US" b="1" kern="1200" dirty="0" err="1">
                <a:solidFill>
                  <a:schemeClr val="tx1"/>
                </a:solidFill>
                <a:latin typeface="+mn-lt"/>
                <a:ea typeface="+mn-ea"/>
                <a:cs typeface="+mn-cs"/>
              </a:rPr>
              <a:t>ClickUp</a:t>
            </a:r>
            <a:r>
              <a:rPr lang="en-US" b="1" kern="1200" dirty="0">
                <a:solidFill>
                  <a:schemeClr val="tx1"/>
                </a:solidFill>
                <a:latin typeface="+mn-lt"/>
                <a:ea typeface="+mn-ea"/>
                <a:cs typeface="+mn-cs"/>
              </a:rPr>
              <a:t>:</a:t>
            </a:r>
          </a:p>
          <a:p>
            <a:pPr algn="l"/>
            <a:r>
              <a:rPr lang="en-US" sz="1600" b="1" kern="1200" dirty="0">
                <a:solidFill>
                  <a:schemeClr val="tx1"/>
                </a:solidFill>
                <a:latin typeface="+mn-lt"/>
                <a:ea typeface="+mn-ea"/>
                <a:cs typeface="+mn-cs"/>
              </a:rPr>
              <a:t>Le choix de </a:t>
            </a:r>
            <a:r>
              <a:rPr lang="en-US" sz="1600" b="1" kern="1200" dirty="0" err="1">
                <a:solidFill>
                  <a:schemeClr val="tx1"/>
                </a:solidFill>
                <a:latin typeface="+mn-lt"/>
                <a:ea typeface="+mn-ea"/>
                <a:cs typeface="+mn-cs"/>
              </a:rPr>
              <a:t>ClickUp</a:t>
            </a:r>
            <a:r>
              <a:rPr lang="en-US" sz="1600" b="1" kern="1200" dirty="0">
                <a:solidFill>
                  <a:schemeClr val="tx1"/>
                </a:solidFill>
                <a:latin typeface="+mn-lt"/>
                <a:ea typeface="+mn-ea"/>
                <a:cs typeface="+mn-cs"/>
              </a:rPr>
              <a:t> repose sur </a:t>
            </a:r>
            <a:r>
              <a:rPr lang="en-US" sz="1600" b="1" kern="1200" dirty="0" err="1">
                <a:solidFill>
                  <a:schemeClr val="tx1"/>
                </a:solidFill>
                <a:latin typeface="+mn-lt"/>
                <a:ea typeface="+mn-ea"/>
                <a:cs typeface="+mn-cs"/>
              </a:rPr>
              <a:t>sa</a:t>
            </a:r>
            <a:r>
              <a:rPr lang="en-US" sz="1600" b="1" kern="1200" dirty="0">
                <a:solidFill>
                  <a:schemeClr val="tx1"/>
                </a:solidFill>
                <a:latin typeface="+mn-lt"/>
                <a:ea typeface="+mn-ea"/>
                <a:cs typeface="+mn-cs"/>
              </a:rPr>
              <a:t> polyvalence </a:t>
            </a:r>
            <a:r>
              <a:rPr lang="en-US" sz="1600" b="1" kern="1200" dirty="0" err="1">
                <a:solidFill>
                  <a:schemeClr val="tx1"/>
                </a:solidFill>
                <a:latin typeface="+mn-lt"/>
                <a:ea typeface="+mn-ea"/>
                <a:cs typeface="+mn-cs"/>
              </a:rPr>
              <a:t>exceptionnelle</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offrant</a:t>
            </a:r>
            <a:r>
              <a:rPr lang="en-US" sz="1600" b="1" kern="1200" dirty="0">
                <a:solidFill>
                  <a:schemeClr val="tx1"/>
                </a:solidFill>
                <a:latin typeface="+mn-lt"/>
                <a:ea typeface="+mn-ea"/>
                <a:cs typeface="+mn-cs"/>
              </a:rPr>
              <a:t> des </a:t>
            </a:r>
            <a:r>
              <a:rPr lang="en-US" sz="1600" b="1" kern="1200" dirty="0" err="1">
                <a:solidFill>
                  <a:schemeClr val="tx1"/>
                </a:solidFill>
                <a:latin typeface="+mn-lt"/>
                <a:ea typeface="+mn-ea"/>
                <a:cs typeface="+mn-cs"/>
              </a:rPr>
              <a:t>fonctionnalités</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modulaires</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telles</a:t>
            </a:r>
            <a:r>
              <a:rPr lang="en-US" sz="1600" b="1" kern="1200" dirty="0">
                <a:solidFill>
                  <a:schemeClr val="tx1"/>
                </a:solidFill>
                <a:latin typeface="+mn-lt"/>
                <a:ea typeface="+mn-ea"/>
                <a:cs typeface="+mn-cs"/>
              </a:rPr>
              <a:t> que les </a:t>
            </a:r>
            <a:r>
              <a:rPr lang="en-US" sz="1600" b="1" kern="1200" dirty="0" err="1">
                <a:solidFill>
                  <a:schemeClr val="tx1"/>
                </a:solidFill>
                <a:latin typeface="+mn-lt"/>
                <a:ea typeface="+mn-ea"/>
                <a:cs typeface="+mn-cs"/>
              </a:rPr>
              <a:t>listes</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hiérarchiques</a:t>
            </a:r>
            <a:r>
              <a:rPr lang="en-US" sz="1600" b="1" kern="1200" dirty="0">
                <a:solidFill>
                  <a:schemeClr val="tx1"/>
                </a:solidFill>
                <a:latin typeface="+mn-lt"/>
                <a:ea typeface="+mn-ea"/>
                <a:cs typeface="+mn-cs"/>
              </a:rPr>
              <a:t> et les </a:t>
            </a:r>
            <a:r>
              <a:rPr lang="en-US" sz="1600" b="1" kern="1200" dirty="0" err="1">
                <a:solidFill>
                  <a:schemeClr val="tx1"/>
                </a:solidFill>
                <a:latin typeface="+mn-lt"/>
                <a:ea typeface="+mn-ea"/>
                <a:cs typeface="+mn-cs"/>
              </a:rPr>
              <a:t>vues</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personnalisées</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permettant</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une</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personnalisation</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optimale</a:t>
            </a:r>
            <a:r>
              <a:rPr lang="en-US" sz="1600" b="1" kern="1200" dirty="0">
                <a:solidFill>
                  <a:schemeClr val="tx1"/>
                </a:solidFill>
                <a:latin typeface="+mn-lt"/>
                <a:ea typeface="+mn-ea"/>
                <a:cs typeface="+mn-cs"/>
              </a:rPr>
              <a:t> de </a:t>
            </a:r>
            <a:r>
              <a:rPr lang="en-US" sz="1600" b="1" kern="1200" dirty="0" err="1">
                <a:solidFill>
                  <a:schemeClr val="tx1"/>
                </a:solidFill>
                <a:latin typeface="+mn-lt"/>
                <a:ea typeface="+mn-ea"/>
                <a:cs typeface="+mn-cs"/>
              </a:rPr>
              <a:t>notre</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espace</a:t>
            </a:r>
            <a:r>
              <a:rPr lang="en-US" sz="1600" b="1" kern="1200" dirty="0">
                <a:solidFill>
                  <a:schemeClr val="tx1"/>
                </a:solidFill>
                <a:latin typeface="+mn-lt"/>
                <a:ea typeface="+mn-ea"/>
                <a:cs typeface="+mn-cs"/>
              </a:rPr>
              <a:t> de travail. </a:t>
            </a:r>
          </a:p>
          <a:p>
            <a:pPr algn="l"/>
            <a:r>
              <a:rPr lang="en-US" sz="1600" b="1" kern="1200" dirty="0" err="1">
                <a:solidFill>
                  <a:schemeClr val="tx1"/>
                </a:solidFill>
                <a:latin typeface="+mn-lt"/>
                <a:ea typeface="+mn-ea"/>
                <a:cs typeface="+mn-cs"/>
              </a:rPr>
              <a:t>ClickUp</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joue</a:t>
            </a:r>
            <a:r>
              <a:rPr lang="en-US" sz="1600" b="1" kern="1200" dirty="0">
                <a:solidFill>
                  <a:schemeClr val="tx1"/>
                </a:solidFill>
                <a:latin typeface="+mn-lt"/>
                <a:ea typeface="+mn-ea"/>
                <a:cs typeface="+mn-cs"/>
              </a:rPr>
              <a:t> un </a:t>
            </a:r>
            <a:r>
              <a:rPr lang="en-US" sz="1600" b="1" kern="1200" dirty="0" err="1">
                <a:solidFill>
                  <a:schemeClr val="tx1"/>
                </a:solidFill>
                <a:latin typeface="+mn-lt"/>
                <a:ea typeface="+mn-ea"/>
                <a:cs typeface="+mn-cs"/>
              </a:rPr>
              <a:t>rôle</a:t>
            </a:r>
            <a:r>
              <a:rPr lang="en-US" sz="1600" b="1" kern="1200" dirty="0">
                <a:solidFill>
                  <a:schemeClr val="tx1"/>
                </a:solidFill>
                <a:latin typeface="+mn-lt"/>
                <a:ea typeface="+mn-ea"/>
                <a:cs typeface="+mn-cs"/>
              </a:rPr>
              <a:t> central </a:t>
            </a:r>
            <a:r>
              <a:rPr lang="en-US" sz="1600" b="1" kern="1200" dirty="0" err="1">
                <a:solidFill>
                  <a:schemeClr val="tx1"/>
                </a:solidFill>
                <a:latin typeface="+mn-lt"/>
                <a:ea typeface="+mn-ea"/>
                <a:cs typeface="+mn-cs"/>
              </a:rPr>
              <a:t>en</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fournissant</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une</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plateforme</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centralisée</a:t>
            </a:r>
            <a:r>
              <a:rPr lang="en-US" sz="1600" b="1" kern="1200" dirty="0">
                <a:solidFill>
                  <a:schemeClr val="tx1"/>
                </a:solidFill>
                <a:latin typeface="+mn-lt"/>
                <a:ea typeface="+mn-ea"/>
                <a:cs typeface="+mn-cs"/>
              </a:rPr>
              <a:t> pour la gestion de </a:t>
            </a:r>
            <a:r>
              <a:rPr lang="en-US" sz="1600" b="1" kern="1200" dirty="0" err="1">
                <a:solidFill>
                  <a:schemeClr val="tx1"/>
                </a:solidFill>
                <a:latin typeface="+mn-lt"/>
                <a:ea typeface="+mn-ea"/>
                <a:cs typeface="+mn-cs"/>
              </a:rPr>
              <a:t>projet</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éliminant</a:t>
            </a:r>
            <a:r>
              <a:rPr lang="en-US" sz="1600" b="1" kern="1200" dirty="0">
                <a:solidFill>
                  <a:schemeClr val="tx1"/>
                </a:solidFill>
                <a:latin typeface="+mn-lt"/>
                <a:ea typeface="+mn-ea"/>
                <a:cs typeface="+mn-cs"/>
              </a:rPr>
              <a:t> les silos </a:t>
            </a:r>
            <a:r>
              <a:rPr lang="en-US" sz="1600" b="1" kern="1200" dirty="0" err="1">
                <a:solidFill>
                  <a:schemeClr val="tx1"/>
                </a:solidFill>
                <a:latin typeface="+mn-lt"/>
                <a:ea typeface="+mn-ea"/>
                <a:cs typeface="+mn-cs"/>
              </a:rPr>
              <a:t>d'information</a:t>
            </a:r>
            <a:r>
              <a:rPr lang="en-US" sz="1600" b="1" kern="1200" dirty="0">
                <a:solidFill>
                  <a:schemeClr val="tx1"/>
                </a:solidFill>
                <a:latin typeface="+mn-lt"/>
                <a:ea typeface="+mn-ea"/>
                <a:cs typeface="+mn-cs"/>
              </a:rPr>
              <a:t> et </a:t>
            </a:r>
            <a:r>
              <a:rPr lang="en-US" sz="1600" b="1" kern="1200" dirty="0" err="1">
                <a:solidFill>
                  <a:schemeClr val="tx1"/>
                </a:solidFill>
                <a:latin typeface="+mn-lt"/>
                <a:ea typeface="+mn-ea"/>
                <a:cs typeface="+mn-cs"/>
              </a:rPr>
              <a:t>assurant</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une</a:t>
            </a:r>
            <a:r>
              <a:rPr lang="en-US" sz="1600" b="1" kern="1200" dirty="0">
                <a:solidFill>
                  <a:schemeClr val="tx1"/>
                </a:solidFill>
                <a:latin typeface="+mn-lt"/>
                <a:ea typeface="+mn-ea"/>
                <a:cs typeface="+mn-cs"/>
              </a:rPr>
              <a:t> transparence accrue </a:t>
            </a:r>
            <a:r>
              <a:rPr lang="en-US" sz="1600" b="1" kern="1200" dirty="0" err="1">
                <a:solidFill>
                  <a:schemeClr val="tx1"/>
                </a:solidFill>
                <a:latin typeface="+mn-lt"/>
                <a:ea typeface="+mn-ea"/>
                <a:cs typeface="+mn-cs"/>
              </a:rPr>
              <a:t>en</a:t>
            </a:r>
            <a:r>
              <a:rPr lang="en-US" sz="1600" b="1" kern="1200" dirty="0">
                <a:solidFill>
                  <a:schemeClr val="tx1"/>
                </a:solidFill>
                <a:latin typeface="+mn-lt"/>
                <a:ea typeface="+mn-ea"/>
                <a:cs typeface="+mn-cs"/>
              </a:rPr>
              <a:t> </a:t>
            </a:r>
            <a:r>
              <a:rPr lang="en-US" sz="1600" b="1" kern="1200" dirty="0" err="1">
                <a:solidFill>
                  <a:schemeClr val="tx1"/>
                </a:solidFill>
                <a:latin typeface="+mn-lt"/>
                <a:ea typeface="+mn-ea"/>
                <a:cs typeface="+mn-cs"/>
              </a:rPr>
              <a:t>regroupant</a:t>
            </a:r>
            <a:r>
              <a:rPr lang="en-US" sz="1600" b="1" kern="1200" dirty="0">
                <a:solidFill>
                  <a:schemeClr val="tx1"/>
                </a:solidFill>
                <a:latin typeface="+mn-lt"/>
                <a:ea typeface="+mn-ea"/>
                <a:cs typeface="+mn-cs"/>
              </a:rPr>
              <a:t> documentation, </a:t>
            </a:r>
            <a:r>
              <a:rPr lang="en-US" sz="1600" b="1" kern="1200" dirty="0" err="1">
                <a:solidFill>
                  <a:schemeClr val="tx1"/>
                </a:solidFill>
                <a:latin typeface="+mn-lt"/>
                <a:ea typeface="+mn-ea"/>
                <a:cs typeface="+mn-cs"/>
              </a:rPr>
              <a:t>tâches</a:t>
            </a:r>
            <a:r>
              <a:rPr lang="en-US" sz="1600" b="1" kern="1200" dirty="0">
                <a:solidFill>
                  <a:schemeClr val="tx1"/>
                </a:solidFill>
                <a:latin typeface="+mn-lt"/>
                <a:ea typeface="+mn-ea"/>
                <a:cs typeface="+mn-cs"/>
              </a:rPr>
              <a:t> et </a:t>
            </a:r>
            <a:r>
              <a:rPr lang="en-US" sz="1600" b="1" kern="1200" dirty="0" err="1">
                <a:solidFill>
                  <a:schemeClr val="tx1"/>
                </a:solidFill>
                <a:latin typeface="+mn-lt"/>
                <a:ea typeface="+mn-ea"/>
                <a:cs typeface="+mn-cs"/>
              </a:rPr>
              <a:t>commentaires</a:t>
            </a:r>
            <a:r>
              <a:rPr lang="en-US" sz="1600" b="1" kern="1200" dirty="0">
                <a:solidFill>
                  <a:schemeClr val="tx1"/>
                </a:solidFill>
                <a:latin typeface="+mn-lt"/>
                <a:ea typeface="+mn-ea"/>
                <a:cs typeface="+mn-cs"/>
              </a:rPr>
              <a:t>. </a:t>
            </a:r>
          </a:p>
          <a:p>
            <a:pPr algn="l"/>
            <a:endParaRPr lang="en-US" sz="2000" kern="1200" dirty="0">
              <a:solidFill>
                <a:schemeClr val="tx1"/>
              </a:solidFill>
              <a:latin typeface="+mn-lt"/>
              <a:ea typeface="+mn-ea"/>
              <a:cs typeface="+mn-cs"/>
            </a:endParaRP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ack background with words&#10;&#10;Description automatically generated">
            <a:extLst>
              <a:ext uri="{FF2B5EF4-FFF2-40B4-BE49-F238E27FC236}">
                <a16:creationId xmlns:a16="http://schemas.microsoft.com/office/drawing/2014/main" id="{0E424488-F7BE-AFDE-A59C-EC0209573FBD}"/>
              </a:ext>
            </a:extLst>
          </p:cNvPr>
          <p:cNvPicPr>
            <a:picLocks noChangeAspect="1"/>
          </p:cNvPicPr>
          <p:nvPr/>
        </p:nvPicPr>
        <p:blipFill rotWithShape="1">
          <a:blip r:embed="rId2"/>
          <a:srcRect r="25"/>
          <a:stretch/>
        </p:blipFill>
        <p:spPr>
          <a:xfrm>
            <a:off x="5434544" y="1757681"/>
            <a:ext cx="3427791" cy="167132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12">
            <a:extLst>
              <a:ext uri="{FF2B5EF4-FFF2-40B4-BE49-F238E27FC236}">
                <a16:creationId xmlns:a16="http://schemas.microsoft.com/office/drawing/2014/main" id="{B63CA9E6-EE22-9656-FF75-B418FCF0E28B}"/>
              </a:ext>
            </a:extLst>
          </p:cNvPr>
          <p:cNvSpPr txBox="1">
            <a:spLocks/>
          </p:cNvSpPr>
          <p:nvPr/>
        </p:nvSpPr>
        <p:spPr>
          <a:xfrm>
            <a:off x="3865322" y="6375815"/>
            <a:ext cx="4842466" cy="365125"/>
          </a:xfrm>
          <a:prstGeom prst="rect">
            <a:avLst/>
          </a:prstGeom>
        </p:spPr>
        <p:txBody>
          <a:bodyPr vert="horz" lIns="91440" tIns="45720" rIns="91440" bIns="45720" rtlCol="0" anchor="ctr">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Plan ASSURANCE </a:t>
            </a:r>
            <a:r>
              <a:rPr lang="en-US" dirty="0" err="1"/>
              <a:t>Qualité</a:t>
            </a:r>
            <a:r>
              <a:rPr lang="en-US" dirty="0"/>
              <a:t> </a:t>
            </a:r>
            <a:r>
              <a:rPr lang="en-US" dirty="0" err="1"/>
              <a:t>Logiciel</a:t>
            </a:r>
            <a:r>
              <a:rPr lang="en-US" dirty="0"/>
              <a:t>  Système Expert </a:t>
            </a:r>
          </a:p>
        </p:txBody>
      </p:sp>
    </p:spTree>
    <p:extLst>
      <p:ext uri="{BB962C8B-B14F-4D97-AF65-F5344CB8AC3E}">
        <p14:creationId xmlns:p14="http://schemas.microsoft.com/office/powerpoint/2010/main" val="428359489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BC4E2F-F3E1-4F05-9206-4E311F2B3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13E4D1-157A-4FD3-BF11-7582A03ADF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3D3D887-4EBB-4786-8316-C89D0BB970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273</TotalTime>
  <Words>1203</Words>
  <Application>Microsoft Office PowerPoint</Application>
  <PresentationFormat>Widescreen</PresentationFormat>
  <Paragraphs>141</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Rounded MT Bold</vt:lpstr>
      <vt:lpstr>Avenir Next LT Pro</vt:lpstr>
      <vt:lpstr>Calibri</vt:lpstr>
      <vt:lpstr>Söhne</vt:lpstr>
      <vt:lpstr>Tw Cen MT</vt:lpstr>
      <vt:lpstr>Wingdings</vt:lpstr>
      <vt:lpstr>ShapesVTI</vt:lpstr>
      <vt:lpstr>Plan ASSURANCE Qualité Logiciel  Système Expert </vt:lpstr>
      <vt:lpstr>Plan</vt:lpstr>
      <vt:lpstr>Introduction Présentation de notre application </vt:lpstr>
      <vt:lpstr>Introduction Présentation du projet PAQL</vt:lpstr>
      <vt:lpstr>2-Élaboration du PAQL</vt:lpstr>
      <vt:lpstr>FAST Diagram</vt:lpstr>
      <vt:lpstr>. Cycle de vie</vt:lpstr>
      <vt:lpstr>. Description des étapes du cycle de vie </vt:lpstr>
      <vt:lpstr>3-Gestion du Projet avec</vt:lpstr>
      <vt:lpstr>STRUCTURE DE PROJET DANS CLICKUP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Etat initial du Projet en Sonarqub : </vt:lpstr>
      <vt:lpstr>Exemple des beugs rencontré :</vt:lpstr>
      <vt:lpstr>Résolution des beugs :</vt:lpstr>
      <vt:lpstr>Exemple de Vulnérabilité :</vt:lpstr>
      <vt:lpstr>Solution de la vulnérabilité et Duplication :</vt:lpstr>
      <vt:lpstr>Résolution de probléme de couvrage :</vt:lpstr>
      <vt:lpstr>PowerPoint Presentation</vt:lpstr>
      <vt:lpstr>PowerPoint Presentation</vt:lpstr>
      <vt:lpstr>PowerPoint Presentation</vt:lpstr>
      <vt:lpstr>PowerPoint Presentation</vt:lpstr>
      <vt:lpstr>Etat final du projet :</vt:lpstr>
      <vt:lpstr>6-Conclution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AI-MHT</dc:creator>
  <cp:lastModifiedBy>aiman mouhat</cp:lastModifiedBy>
  <cp:revision>8</cp:revision>
  <dcterms:created xsi:type="dcterms:W3CDTF">2024-01-10T11:35:49Z</dcterms:created>
  <dcterms:modified xsi:type="dcterms:W3CDTF">2024-01-17T10:44:48Z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