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3" r:id="rId5"/>
    <p:sldId id="264" r:id="rId6"/>
    <p:sldId id="265" r:id="rId7"/>
    <p:sldId id="266" r:id="rId8"/>
    <p:sldId id="267" r:id="rId9"/>
    <p:sldId id="268" r:id="rId10"/>
    <p:sldId id="269" r:id="rId11"/>
    <p:sldId id="270" r:id="rId12"/>
    <p:sldId id="272" r:id="rId13"/>
    <p:sldId id="273" r:id="rId14"/>
    <p:sldId id="274" r:id="rId15"/>
    <p:sldId id="275" r:id="rId16"/>
    <p:sldId id="277" r:id="rId17"/>
    <p:sldId id="278" r:id="rId18"/>
    <p:sldId id="279" r:id="rId19"/>
    <p:sldId id="281" r:id="rId20"/>
    <p:sldId id="285" r:id="rId21"/>
    <p:sldId id="286" r:id="rId22"/>
    <p:sldId id="287" r:id="rId23"/>
    <p:sldId id="288" r:id="rId24"/>
    <p:sldId id="289" r:id="rId25"/>
    <p:sldId id="283" r:id="rId26"/>
    <p:sldId id="284" r:id="rId2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500" autoAdjust="0"/>
  </p:normalViewPr>
  <p:slideViewPr>
    <p:cSldViewPr>
      <p:cViewPr>
        <p:scale>
          <a:sx n="100" d="100"/>
          <a:sy n="100" d="100"/>
        </p:scale>
        <p:origin x="-1944" y="-18"/>
      </p:cViewPr>
      <p:guideLst>
        <p:guide orient="horz" pos="2160"/>
        <p:guide pos="2880"/>
      </p:guideLst>
    </p:cSldViewPr>
  </p:slideViewPr>
  <p:notesTextViewPr>
    <p:cViewPr>
      <p:scale>
        <a:sx n="1" d="1"/>
        <a:sy n="1" d="1"/>
      </p:scale>
      <p:origin x="0" y="2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C0E557-92DE-4869-BE21-1BA86FFBC8A4}" type="datetimeFigureOut">
              <a:rPr lang="en-US" smtClean="0"/>
              <a:pPr/>
              <a:t>5/25/2015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B7E562-8DF7-48E3-AF69-7C77F6EBA4A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در این مرحله یک جمعیت اولیه به صورت تصادفی یا براساس یک متد تولید نسل اولیه تولید می شود.</a:t>
            </a:r>
          </a:p>
          <a:p>
            <a:pPr marL="800100" marR="0" lvl="1"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kumimoji="0" lang="fa-IR" b="0" i="0" u="none" strike="noStrike" kern="1200" cap="none" spc="0" normalizeH="0" baseline="0" noProof="0" dirty="0" smtClean="0">
                <a:ln>
                  <a:noFill/>
                </a:ln>
                <a:solidFill>
                  <a:schemeClr val="bg1"/>
                </a:solidFill>
                <a:effectLst/>
                <a:uLnTx/>
                <a:uFillTx/>
                <a:latin typeface="+mn-lt"/>
                <a:ea typeface="+mn-ea"/>
                <a:cs typeface="B Zar" pitchFamily="2" charset="-78"/>
              </a:rPr>
              <a:t>این متد تولید نسل میتواند با استفاده از نتایج اجراهای قبلی این الگوریتم به نمونه سازی بپردازد.</a:t>
            </a:r>
            <a:endParaRPr kumimoji="0" lang="bs-Latn-BA" b="0" i="0" u="none" strike="noStrike" kern="1200" cap="none" spc="0" normalizeH="0" baseline="0" noProof="0" dirty="0">
              <a:ln>
                <a:noFill/>
              </a:ln>
              <a:solidFill>
                <a:schemeClr val="bg1"/>
              </a:solidFill>
              <a:effectLst/>
              <a:uLnTx/>
              <a:uFillTx/>
              <a:latin typeface="+mn-lt"/>
              <a:ea typeface="+mn-ea"/>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0B7E562-8DF7-48E3-AF69-7C77F6EBA4A2}"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0B7E562-8DF7-48E3-AF69-7C77F6EBA4A2}"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buFont typeface="Arial" pitchFamily="34" charset="0"/>
              <a:buChar char="•"/>
            </a:pPr>
            <a:r>
              <a:rPr lang="fa-IR" sz="2300" dirty="0" smtClean="0">
                <a:cs typeface="B Zar" pitchFamily="2" charset="-78"/>
              </a:rPr>
              <a:t> مسائل زیر ما را مایل به نخبه گرایی می کنند:</a:t>
            </a:r>
          </a:p>
          <a:p>
            <a:pPr lvl="1" algn="r" rtl="1">
              <a:buFont typeface="Arial" pitchFamily="34" charset="0"/>
              <a:buChar char="•"/>
            </a:pPr>
            <a:r>
              <a:rPr lang="fa-IR" sz="2000" dirty="0" smtClean="0">
                <a:cs typeface="B Zar" pitchFamily="2" charset="-78"/>
              </a:rPr>
              <a:t> توصیف بدست آمده از دسته </a:t>
            </a:r>
            <a:r>
              <a:rPr lang="en-US" sz="2000" dirty="0" smtClean="0">
                <a:cs typeface="B Zar" pitchFamily="2" charset="-78"/>
              </a:rPr>
              <a:t>H-group</a:t>
            </a:r>
            <a:r>
              <a:rPr lang="fa-IR" sz="2000" dirty="0" smtClean="0">
                <a:cs typeface="B Zar" pitchFamily="2" charset="-78"/>
              </a:rPr>
              <a:t> جمعیت فعلی که دسته های </a:t>
            </a:r>
            <a:r>
              <a:rPr lang="en-US" sz="2000" dirty="0" smtClean="0">
                <a:cs typeface="B Zar" pitchFamily="2" charset="-78"/>
              </a:rPr>
              <a:t>L-group</a:t>
            </a:r>
            <a:r>
              <a:rPr lang="fa-IR" sz="2000" dirty="0" smtClean="0">
                <a:cs typeface="B Zar" pitchFamily="2" charset="-78"/>
              </a:rPr>
              <a:t> مشاهده شده تاکنون را در نظرنگرفته باشد به احتمال زیاد عمومیت زیادی دارند.</a:t>
            </a:r>
          </a:p>
          <a:p>
            <a:pPr lvl="1" algn="r" rtl="1">
              <a:buFont typeface="Arial" pitchFamily="34" charset="0"/>
              <a:buChar char="•"/>
            </a:pPr>
            <a:r>
              <a:rPr lang="fa-IR" sz="2000" dirty="0" smtClean="0">
                <a:cs typeface="B Zar" pitchFamily="2" charset="-78"/>
              </a:rPr>
              <a:t> توصیف بدست آمده از دسته </a:t>
            </a:r>
            <a:r>
              <a:rPr lang="en-US" sz="2000" dirty="0" smtClean="0">
                <a:cs typeface="B Zar" pitchFamily="2" charset="-78"/>
              </a:rPr>
              <a:t>H-group</a:t>
            </a:r>
            <a:r>
              <a:rPr lang="fa-IR" sz="2000" dirty="0" smtClean="0">
                <a:cs typeface="B Zar" pitchFamily="2" charset="-78"/>
              </a:rPr>
              <a:t> جمعیت فعلی که دسته های </a:t>
            </a:r>
            <a:r>
              <a:rPr lang="en-US" sz="2000" dirty="0" smtClean="0">
                <a:cs typeface="B Zar" pitchFamily="2" charset="-78"/>
              </a:rPr>
              <a:t>L-group</a:t>
            </a:r>
            <a:r>
              <a:rPr lang="fa-IR" sz="2000" dirty="0" smtClean="0">
                <a:cs typeface="B Zar" pitchFamily="2" charset="-78"/>
              </a:rPr>
              <a:t> مشاهده شده تاکنون را در نظرنگرفته باشد به احتمال زیاد عمومیت زیادی دارند.</a:t>
            </a:r>
          </a:p>
          <a:p>
            <a:pPr marL="228600" marR="0" indent="-228600" algn="r" defTabSz="914400" rtl="1" eaLnBrk="1" fontAlgn="auto" latinLnBrk="0" hangingPunct="1">
              <a:lnSpc>
                <a:spcPct val="100000"/>
              </a:lnSpc>
              <a:spcBef>
                <a:spcPts val="0"/>
              </a:spcBef>
              <a:spcAft>
                <a:spcPts val="0"/>
              </a:spcAft>
              <a:buClrTx/>
              <a:buSzTx/>
              <a:buFont typeface="Arial" pitchFamily="34" charset="0"/>
              <a:buNone/>
              <a:tabLst/>
              <a:defRPr/>
            </a:pP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r>
              <a:rPr lang="en-US" dirty="0" smtClean="0"/>
              <a:t>Population-lookback. This method keeps a record of the L-groups determined in past</a:t>
            </a:r>
            <a:r>
              <a:rPr lang="fa-IR" dirty="0" smtClean="0"/>
              <a:t> </a:t>
            </a:r>
            <a:r>
              <a:rPr lang="en-US" dirty="0" smtClean="0"/>
              <a:t>populations. A set-theoretic union of the past L-groups plus the L-group in the current</a:t>
            </a:r>
            <a:r>
              <a:rPr lang="fa-IR" dirty="0" smtClean="0"/>
              <a:t> </a:t>
            </a:r>
            <a:r>
              <a:rPr lang="en-US" dirty="0" smtClean="0"/>
              <a:t>population is the actual L-group supplied to the machine learning system. The number of</a:t>
            </a:r>
            <a:r>
              <a:rPr lang="fa-IR" dirty="0" smtClean="0"/>
              <a:t> </a:t>
            </a:r>
            <a:r>
              <a:rPr lang="en-US" dirty="0" smtClean="0"/>
              <a:t>past L-groups to be taken into consideration is specified by the p-lookback parameter. There</a:t>
            </a:r>
            <a:r>
              <a:rPr lang="fa-IR" dirty="0" smtClean="0"/>
              <a:t> </a:t>
            </a:r>
            <a:r>
              <a:rPr lang="en-US" dirty="0" smtClean="0"/>
              <a:t>is no strong need to store past H-groups because the current H-group presumably contains</a:t>
            </a:r>
            <a:r>
              <a:rPr lang="fa-IR" dirty="0" smtClean="0"/>
              <a:t> </a:t>
            </a:r>
            <a:r>
              <a:rPr lang="en-US" dirty="0" smtClean="0"/>
              <a:t>the best individuals determined so far. A possible advantage of storing past H-groups is to</a:t>
            </a:r>
            <a:r>
              <a:rPr lang="fa-IR" dirty="0" smtClean="0"/>
              <a:t> </a:t>
            </a:r>
            <a:r>
              <a:rPr lang="en-US" dirty="0" smtClean="0"/>
              <a:t>use them for resolving ties when choosing a description among alternatives.</a:t>
            </a: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r>
              <a:rPr lang="en-US" dirty="0" smtClean="0"/>
              <a:t>High-group description-lookback. This method maintains a collection of descriptions</a:t>
            </a:r>
            <a:r>
              <a:rPr lang="fa-IR" dirty="0" smtClean="0"/>
              <a:t> </a:t>
            </a:r>
            <a:r>
              <a:rPr lang="en-US" dirty="0" smtClean="0"/>
              <a:t>of the past H-groups. The number of H-group descriptions to be taken into consideration is</a:t>
            </a:r>
            <a:r>
              <a:rPr lang="fa-IR" dirty="0" smtClean="0"/>
              <a:t> </a:t>
            </a:r>
            <a:r>
              <a:rPr lang="en-US" dirty="0" smtClean="0"/>
              <a:t>specified by the d-lookback parameter. The current H-group description is used to generate</a:t>
            </a:r>
            <a:r>
              <a:rPr lang="fa-IR" dirty="0" smtClean="0"/>
              <a:t> </a:t>
            </a:r>
            <a:r>
              <a:rPr lang="en-US" dirty="0" smtClean="0"/>
              <a:t>new candidate individuals and the past H-group descriptions serve as preconditions for</a:t>
            </a:r>
            <a:r>
              <a:rPr lang="fa-IR" dirty="0" smtClean="0"/>
              <a:t> </a:t>
            </a:r>
            <a:r>
              <a:rPr lang="en-US" dirty="0" smtClean="0"/>
              <a:t>accepting a candidate</a:t>
            </a: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r>
              <a:rPr lang="en-US" dirty="0" smtClean="0"/>
              <a:t>Low-group description-lookback. This method maintains a collection of descriptions</a:t>
            </a:r>
            <a:r>
              <a:rPr lang="fa-IR" dirty="0" smtClean="0"/>
              <a:t> </a:t>
            </a:r>
            <a:r>
              <a:rPr lang="en-US" dirty="0" smtClean="0"/>
              <a:t>of L-groups and uses them as constraints in the process of generating H-group descriptions.</a:t>
            </a: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endParaRPr lang="fa-IR" dirty="0" smtClean="0"/>
          </a:p>
          <a:p>
            <a:pPr marL="228600" marR="0" indent="-228600" algn="l" defTabSz="914400" rtl="0" eaLnBrk="1" fontAlgn="auto" latinLnBrk="0" hangingPunct="1">
              <a:lnSpc>
                <a:spcPct val="100000"/>
              </a:lnSpc>
              <a:spcBef>
                <a:spcPts val="0"/>
              </a:spcBef>
              <a:spcAft>
                <a:spcPts val="0"/>
              </a:spcAft>
              <a:buClrTx/>
              <a:buSzTx/>
              <a:buFont typeface="Arial" pitchFamily="34" charset="0"/>
              <a:buAutoNum type="alphaLcPeriod"/>
              <a:tabLst/>
              <a:defRPr/>
            </a:pPr>
            <a:r>
              <a:rPr lang="en-US" dirty="0" smtClean="0"/>
              <a:t>Incremental specialization. This method applies an incremental learning algorithm</a:t>
            </a:r>
            <a:r>
              <a:rPr lang="fa-IR" dirty="0" smtClean="0"/>
              <a:t> </a:t>
            </a:r>
            <a:r>
              <a:rPr lang="en-US" dirty="0" smtClean="0"/>
              <a:t>to maintain one updated description of the H-group. The input to such an algorithm is</a:t>
            </a:r>
            <a:r>
              <a:rPr lang="fa-IR" dirty="0" smtClean="0"/>
              <a:t> </a:t>
            </a:r>
            <a:r>
              <a:rPr lang="en-US" dirty="0" smtClean="0"/>
              <a:t>a description of the previous H-group, and the new H-group and L-group consisting of</a:t>
            </a:r>
            <a:r>
              <a:rPr lang="fa-IR" dirty="0" smtClean="0"/>
              <a:t> </a:t>
            </a:r>
            <a:r>
              <a:rPr lang="en-US" dirty="0" smtClean="0"/>
              <a:t>individuals derived from that description. The output is a new, updated description of the</a:t>
            </a:r>
            <a:r>
              <a:rPr lang="fa-IR" dirty="0" smtClean="0"/>
              <a:t> </a:t>
            </a:r>
            <a:r>
              <a:rPr lang="en-US" dirty="0" smtClean="0"/>
              <a:t>H-group. Since the new H-group and L-group are instantiations of the description of the</a:t>
            </a:r>
            <a:r>
              <a:rPr lang="fa-IR" dirty="0" smtClean="0"/>
              <a:t> </a:t>
            </a:r>
            <a:r>
              <a:rPr lang="en-US" dirty="0" smtClean="0"/>
              <a:t>previous H-group, the description update is a specialization operation.</a:t>
            </a:r>
            <a:r>
              <a:rPr lang="fa-IR" dirty="0" smtClean="0"/>
              <a:t> </a:t>
            </a:r>
            <a:r>
              <a:rPr lang="en-US" dirty="0" smtClean="0"/>
              <a:t>If this method is repeated at every step of evolution, the last updated description reflects</a:t>
            </a:r>
            <a:r>
              <a:rPr lang="fa-IR" dirty="0" smtClean="0"/>
              <a:t> </a:t>
            </a:r>
            <a:r>
              <a:rPr lang="en-US" dirty="0" smtClean="0"/>
              <a:t>the whole history of population evolution.</a:t>
            </a:r>
            <a:r>
              <a:rPr lang="fa-IR" dirty="0" smtClean="0"/>
              <a:t> </a:t>
            </a:r>
            <a:r>
              <a:rPr lang="en-US" dirty="0" smtClean="0"/>
              <a:t>To limit the influence of past populations, one may</a:t>
            </a:r>
            <a:r>
              <a:rPr lang="fa-IR" dirty="0" smtClean="0"/>
              <a:t> </a:t>
            </a:r>
            <a:r>
              <a:rPr lang="en-US" dirty="0" smtClean="0"/>
              <a:t>apply incremental specialization only for a fixed number of steps, defined by the incremental</a:t>
            </a:r>
            <a:r>
              <a:rPr lang="fa-IR" dirty="0" smtClean="0"/>
              <a:t> </a:t>
            </a:r>
            <a:r>
              <a:rPr lang="en-US" dirty="0" smtClean="0"/>
              <a:t>lookback or </a:t>
            </a:r>
            <a:r>
              <a:rPr lang="en-US" dirty="0" err="1" smtClean="0"/>
              <a:t>i</a:t>
            </a:r>
            <a:r>
              <a:rPr lang="en-US" dirty="0" smtClean="0"/>
              <a:t>-lookback parameter. After this number of steps has been performed, the </a:t>
            </a:r>
            <a:r>
              <a:rPr lang="en-US" dirty="0" err="1" smtClean="0"/>
              <a:t>currentdescription</a:t>
            </a:r>
            <a:r>
              <a:rPr lang="en-US" dirty="0" smtClean="0"/>
              <a:t> is discarded and the process starts anew with a freshly generated H-group </a:t>
            </a:r>
            <a:r>
              <a:rPr lang="en-US" dirty="0" err="1" smtClean="0"/>
              <a:t>andL</a:t>
            </a:r>
            <a:r>
              <a:rPr lang="en-US" dirty="0" smtClean="0"/>
              <a:t>-group.</a:t>
            </a:r>
            <a:endParaRPr lang="en-US" dirty="0"/>
          </a:p>
        </p:txBody>
      </p:sp>
      <p:sp>
        <p:nvSpPr>
          <p:cNvPr id="4" name="Slide Number Placeholder 3"/>
          <p:cNvSpPr>
            <a:spLocks noGrp="1"/>
          </p:cNvSpPr>
          <p:nvPr>
            <p:ph type="sldNum" sz="quarter" idx="10"/>
          </p:nvPr>
        </p:nvSpPr>
        <p:spPr/>
        <p:txBody>
          <a:bodyPr/>
          <a:lstStyle/>
          <a:p>
            <a:fld id="{30B7E562-8DF7-48E3-AF69-7C77F6EBA4A2}"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fa-IR" dirty="0" smtClean="0"/>
              <a:t> هر مستطیل نماینگر</a:t>
            </a:r>
            <a:r>
              <a:rPr lang="fa-IR" baseline="0" dirty="0" smtClean="0"/>
              <a:t> یکی از توصیفات گروه </a:t>
            </a:r>
            <a:r>
              <a:rPr lang="en-US" baseline="0" dirty="0" smtClean="0"/>
              <a:t>H-group</a:t>
            </a:r>
            <a:r>
              <a:rPr lang="fa-IR" baseline="0" dirty="0" smtClean="0"/>
              <a:t> هستند؛ و در هر نسل فضای جستجو را محدودتر میکنند.</a:t>
            </a:r>
            <a:endParaRPr lang="en-US" dirty="0"/>
          </a:p>
        </p:txBody>
      </p:sp>
      <p:sp>
        <p:nvSpPr>
          <p:cNvPr id="4" name="Slide Number Placeholder 3"/>
          <p:cNvSpPr>
            <a:spLocks noGrp="1"/>
          </p:cNvSpPr>
          <p:nvPr>
            <p:ph type="sldNum" sz="quarter" idx="10"/>
          </p:nvPr>
        </p:nvSpPr>
        <p:spPr/>
        <p:txBody>
          <a:bodyPr/>
          <a:lstStyle/>
          <a:p>
            <a:fld id="{30B7E562-8DF7-48E3-AF69-7C77F6EBA4A2}"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r" rtl="1">
              <a:buFont typeface="Arial" pitchFamily="34" charset="0"/>
              <a:buChar char="•"/>
            </a:pPr>
            <a:r>
              <a:rPr lang="fa-IR" sz="2000" baseline="0" dirty="0" smtClean="0">
                <a:cs typeface="B Zar" pitchFamily="2" charset="-78"/>
              </a:rPr>
              <a:t> </a:t>
            </a:r>
            <a:r>
              <a:rPr lang="fa-IR" sz="2000" dirty="0" smtClean="0">
                <a:cs typeface="B Zar" pitchFamily="2" charset="-78"/>
              </a:rPr>
              <a:t>به عنوان مثال میتوان توصیفات به فرم </a:t>
            </a:r>
            <a:r>
              <a:rPr lang="en-US" sz="2000" dirty="0" smtClean="0">
                <a:cs typeface="B Zar" pitchFamily="2" charset="-78"/>
              </a:rPr>
              <a:t>DNF</a:t>
            </a:r>
            <a:r>
              <a:rPr lang="fa-IR" sz="2000" dirty="0" smtClean="0">
                <a:cs typeface="B Zar" pitchFamily="2" charset="-78"/>
              </a:rPr>
              <a:t> باشند.</a:t>
            </a:r>
            <a:endParaRPr lang="en-US" sz="2000" dirty="0" smtClean="0">
              <a:cs typeface="B Zar" pitchFamily="2" charset="-78"/>
            </a:endParaRPr>
          </a:p>
          <a:p>
            <a:pPr lvl="0" algn="r" rtl="1">
              <a:buFont typeface="Arial" pitchFamily="34" charset="0"/>
              <a:buNone/>
            </a:pPr>
            <a:endParaRPr lang="fa-IR" sz="2000" dirty="0" smtClean="0">
              <a:cs typeface="B Zar" pitchFamily="2" charset="-78"/>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a-IR" sz="2000" dirty="0" smtClean="0">
                <a:cs typeface="B Zar" pitchFamily="2" charset="-78"/>
              </a:rPr>
              <a:t> </a:t>
            </a:r>
            <a:r>
              <a:rPr lang="en-US" sz="2000" dirty="0" smtClean="0">
                <a:cs typeface="B Zar" pitchFamily="2" charset="-78"/>
              </a:rPr>
              <a:t>For example, if one of the conditions is [color is blue or red or yellow], then new</a:t>
            </a:r>
            <a:r>
              <a:rPr lang="fa-IR" sz="2000" baseline="0" dirty="0" smtClean="0">
                <a:cs typeface="B Zar" pitchFamily="2" charset="-78"/>
              </a:rPr>
              <a:t> </a:t>
            </a:r>
            <a:r>
              <a:rPr lang="en-US" sz="2000" dirty="0" smtClean="0">
                <a:cs typeface="B Zar" pitchFamily="2" charset="-78"/>
              </a:rPr>
              <a:t>solutions can take any of the colors from the set [blue, red, yellow]. These values can be</a:t>
            </a:r>
            <a:r>
              <a:rPr lang="fa-IR" sz="2000" baseline="0" dirty="0" smtClean="0">
                <a:cs typeface="B Zar" pitchFamily="2" charset="-78"/>
              </a:rPr>
              <a:t> </a:t>
            </a:r>
            <a:r>
              <a:rPr lang="en-US" sz="2000" dirty="0" smtClean="0">
                <a:cs typeface="B Zar" pitchFamily="2" charset="-78"/>
              </a:rPr>
              <a:t>chosen randomly or according to some probability distribution function.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000" dirty="0" smtClean="0">
              <a:cs typeface="B Zar" pitchFamily="2" charset="-78"/>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cs typeface="B Zar" pitchFamily="2" charset="-78"/>
              </a:rPr>
              <a:t> A question arises as to how to assign values to “free” attributes, that is, to attributes that are not present in a description. This can be done in a variety of ways, for example, by randomly choosing values from the attribute domain, by choosing only values that are present in the examples of the H-group, or by choosing them according to some probability distribution over the attribute domain.</a:t>
            </a:r>
          </a:p>
        </p:txBody>
      </p:sp>
      <p:sp>
        <p:nvSpPr>
          <p:cNvPr id="4" name="Slide Number Placeholder 3"/>
          <p:cNvSpPr>
            <a:spLocks noGrp="1"/>
          </p:cNvSpPr>
          <p:nvPr>
            <p:ph type="sldNum" sz="quarter" idx="10"/>
          </p:nvPr>
        </p:nvSpPr>
        <p:spPr/>
        <p:txBody>
          <a:bodyPr/>
          <a:lstStyle/>
          <a:p>
            <a:fld id="{30B7E562-8DF7-48E3-AF69-7C77F6EBA4A2}"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Char char="•"/>
            </a:pPr>
            <a:r>
              <a:rPr lang="en-US" sz="2000" dirty="0" smtClean="0">
                <a:cs typeface="B Zar" pitchFamily="2" charset="-78"/>
              </a:rPr>
              <a:t> To generate a new population, a number of methods can be used. </a:t>
            </a:r>
          </a:p>
          <a:p>
            <a:pPr lvl="1" algn="l" rtl="0">
              <a:buFont typeface="Arial" pitchFamily="34" charset="0"/>
              <a:buChar char="•"/>
            </a:pPr>
            <a:r>
              <a:rPr lang="en-US" sz="2000" dirty="0" smtClean="0">
                <a:cs typeface="B Zar" pitchFamily="2" charset="-78"/>
              </a:rPr>
              <a:t> </a:t>
            </a:r>
            <a:r>
              <a:rPr lang="en-US" sz="2000" b="1" dirty="0" smtClean="0">
                <a:cs typeface="B Zar" pitchFamily="2" charset="-78"/>
              </a:rPr>
              <a:t>direct replacement:</a:t>
            </a:r>
            <a:r>
              <a:rPr lang="en-US" sz="2000" b="1" baseline="0" dirty="0" smtClean="0">
                <a:cs typeface="B Zar" pitchFamily="2" charset="-78"/>
              </a:rPr>
              <a:t> </a:t>
            </a:r>
            <a:r>
              <a:rPr lang="en-US" sz="2000" dirty="0" smtClean="0">
                <a:cs typeface="B Zar" pitchFamily="2" charset="-78"/>
              </a:rPr>
              <a:t>replaces all non-H-group individuals in the current population by those generated through an H-group description instantiation. </a:t>
            </a:r>
          </a:p>
          <a:p>
            <a:pPr lvl="1" algn="l" rtl="0">
              <a:buFont typeface="Arial" pitchFamily="34" charset="0"/>
              <a:buChar char="•"/>
            </a:pPr>
            <a:r>
              <a:rPr lang="en-US" sz="2000" dirty="0" smtClean="0">
                <a:cs typeface="B Zar" pitchFamily="2" charset="-78"/>
              </a:rPr>
              <a:t> </a:t>
            </a:r>
            <a:r>
              <a:rPr lang="en-US" sz="2000" b="1" dirty="0" smtClean="0">
                <a:cs typeface="B Zar" pitchFamily="2" charset="-78"/>
              </a:rPr>
              <a:t>Selective: </a:t>
            </a:r>
            <a:r>
              <a:rPr lang="en-US" sz="2000" dirty="0" smtClean="0">
                <a:cs typeface="B Zar" pitchFamily="2" charset="-78"/>
              </a:rPr>
              <a:t>A more general approach is to allow the union of H-group individuals (“inferential parents”) and new individuals generated through instantiation to initially exceed the assumed population size. Then, from the combined set a desirable subset is selected that constitutes the new population. The field of evolutionary computation has developed a number of such selection methods:</a:t>
            </a:r>
          </a:p>
          <a:p>
            <a:pPr lvl="2" algn="l" rtl="0">
              <a:buFont typeface="Arial" pitchFamily="34" charset="0"/>
              <a:buChar char="•"/>
            </a:pPr>
            <a:r>
              <a:rPr lang="en-US" sz="2000" dirty="0" smtClean="0">
                <a:cs typeface="B Zar" pitchFamily="2" charset="-78"/>
              </a:rPr>
              <a:t> Roulette</a:t>
            </a:r>
            <a:r>
              <a:rPr lang="en-US" sz="2000" baseline="0" dirty="0" smtClean="0">
                <a:cs typeface="B Zar" pitchFamily="2" charset="-78"/>
              </a:rPr>
              <a:t> wheel</a:t>
            </a:r>
          </a:p>
          <a:p>
            <a:pPr lvl="2" algn="l" rtl="0">
              <a:buFont typeface="Arial" pitchFamily="34" charset="0"/>
              <a:buChar char="•"/>
            </a:pPr>
            <a:r>
              <a:rPr lang="en-US" sz="2000" baseline="0" dirty="0" smtClean="0">
                <a:cs typeface="B Zar" pitchFamily="2" charset="-78"/>
              </a:rPr>
              <a:t> Tournament</a:t>
            </a:r>
            <a:endParaRPr lang="en-US" sz="20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None/>
            </a:pPr>
            <a:r>
              <a:rPr lang="en-US" sz="1200" dirty="0" smtClean="0">
                <a:cs typeface="B Zar" pitchFamily="2" charset="-78"/>
              </a:rPr>
              <a:t>Figure (A) The initial population is visualized by a collection of cells marked by dark dots. The numbers next to the dots indicate the fitness value of the individual. The search goal—the global solution of the search problem—is represented by the cell with an x (the fitness value of the solution is 9).</a:t>
            </a:r>
            <a:endParaRPr lang="fa-IR" sz="1200" dirty="0" smtClean="0">
              <a:cs typeface="B Zar" pitchFamily="2" charset="-78"/>
            </a:endParaRPr>
          </a:p>
          <a:p>
            <a:pPr lvl="0" algn="l" rtl="0">
              <a:buFont typeface="Arial" pitchFamily="34" charset="0"/>
              <a:buNone/>
            </a:pPr>
            <a:endParaRPr lang="fa-IR" sz="1200" dirty="0" smtClean="0">
              <a:cs typeface="B Zar" pitchFamily="2" charset="-78"/>
            </a:endParaRPr>
          </a:p>
          <a:p>
            <a:pPr lvl="0" algn="l" rtl="0">
              <a:buFont typeface="Arial" pitchFamily="34" charset="0"/>
              <a:buNone/>
            </a:pPr>
            <a:r>
              <a:rPr lang="en-US" sz="1200" dirty="0" smtClean="0">
                <a:cs typeface="B Zar" pitchFamily="2" charset="-78"/>
              </a:rPr>
              <a:t>Figure (B) presents H-group individuals (the gray-shaded cells) and L-group individuals (crossed cells) determined from the initial population.</a:t>
            </a:r>
            <a:endParaRPr lang="fa-IR" sz="1200" dirty="0" smtClean="0">
              <a:cs typeface="B Zar" pitchFamily="2" charset="-78"/>
            </a:endParaRPr>
          </a:p>
          <a:p>
            <a:pPr lvl="0" algn="l" rtl="0">
              <a:buFont typeface="Arial" pitchFamily="34" charset="0"/>
              <a:buNone/>
            </a:pPr>
            <a:endParaRPr lang="fa-IR" sz="1200" dirty="0" smtClean="0">
              <a:cs typeface="B Zar" pitchFamily="2" charset="-78"/>
            </a:endParaRPr>
          </a:p>
          <a:p>
            <a:pPr lvl="0" algn="l" rtl="0">
              <a:buFont typeface="Arial" pitchFamily="34" charset="0"/>
              <a:buNone/>
            </a:pPr>
            <a:r>
              <a:rPr lang="en-US" sz="1200" dirty="0" smtClean="0">
                <a:cs typeface="B Zar" pitchFamily="2" charset="-78"/>
              </a:rPr>
              <a:t>Figure (C) The shaded areas depict two attributional rules that discriminate between the H-group and the L-group (the qualitative differential). These rules are: [w </a:t>
            </a:r>
            <a:r>
              <a:rPr lang="fa-IR" sz="1200" dirty="0" smtClean="0">
                <a:cs typeface="B Zar" pitchFamily="2" charset="-78"/>
              </a:rPr>
              <a:t>=</a:t>
            </a:r>
            <a:r>
              <a:rPr lang="en-US" sz="1200" dirty="0" smtClean="0">
                <a:cs typeface="B Zar" pitchFamily="2" charset="-78"/>
              </a:rPr>
              <a:t> 0] &amp; [z </a:t>
            </a:r>
            <a:r>
              <a:rPr lang="fa-IR" sz="1200" dirty="0" smtClean="0">
                <a:cs typeface="B Zar" pitchFamily="2" charset="-78"/>
              </a:rPr>
              <a:t>=</a:t>
            </a:r>
            <a:r>
              <a:rPr lang="en-US" sz="1200" dirty="0" smtClean="0">
                <a:cs typeface="B Zar" pitchFamily="2" charset="-78"/>
              </a:rPr>
              <a:t> 1 v 2] and [x </a:t>
            </a:r>
            <a:r>
              <a:rPr lang="fa-IR" sz="1200" dirty="0" smtClean="0">
                <a:cs typeface="B Zar" pitchFamily="2" charset="-78"/>
              </a:rPr>
              <a:t>=</a:t>
            </a:r>
            <a:r>
              <a:rPr lang="en-US" sz="1200" dirty="0" smtClean="0">
                <a:cs typeface="B Zar" pitchFamily="2" charset="-78"/>
              </a:rPr>
              <a:t> 1] &amp; [w </a:t>
            </a:r>
            <a:r>
              <a:rPr lang="fa-IR" sz="1200" dirty="0" smtClean="0">
                <a:cs typeface="B Zar" pitchFamily="2" charset="-78"/>
              </a:rPr>
              <a:t>=</a:t>
            </a:r>
            <a:r>
              <a:rPr lang="en-US" sz="1200" dirty="0" smtClean="0">
                <a:cs typeface="B Zar" pitchFamily="2" charset="-78"/>
              </a:rPr>
              <a:t> 1] &amp; [z</a:t>
            </a:r>
            <a:r>
              <a:rPr lang="fa-IR" sz="1200" baseline="0" dirty="0" smtClean="0">
                <a:cs typeface="B Zar" pitchFamily="2" charset="-78"/>
              </a:rPr>
              <a:t> = </a:t>
            </a:r>
            <a:r>
              <a:rPr lang="en-US" sz="1200" dirty="0" smtClean="0">
                <a:cs typeface="B Zar" pitchFamily="2" charset="-78"/>
              </a:rPr>
              <a:t>0 v 1].</a:t>
            </a:r>
            <a:endParaRPr lang="fa-IR" sz="1200" dirty="0" smtClean="0">
              <a:cs typeface="B Zar" pitchFamily="2" charset="-78"/>
            </a:endParaRPr>
          </a:p>
          <a:p>
            <a:pPr lvl="0" algn="l" rtl="0">
              <a:buFont typeface="Arial" pitchFamily="34" charset="0"/>
              <a:buNone/>
            </a:pPr>
            <a:endParaRPr lang="fa-IR" sz="1200" dirty="0" smtClean="0">
              <a:cs typeface="B Zar" pitchFamily="2" charset="-78"/>
            </a:endParaRPr>
          </a:p>
          <a:p>
            <a:pPr lvl="0" algn="l" rtl="0">
              <a:buFont typeface="Arial" pitchFamily="34" charset="0"/>
              <a:buNone/>
            </a:pPr>
            <a:r>
              <a:rPr lang="en-US" sz="1200" dirty="0" smtClean="0">
                <a:cs typeface="B Zar" pitchFamily="2" charset="-78"/>
              </a:rPr>
              <a:t>Figure (D) shows individuals in the H-group (shaded cells) and the L-group (crossed cells) which were generated through an instantiation of rules in figure </a:t>
            </a:r>
            <a:r>
              <a:rPr lang="fa-IR" sz="1200" dirty="0" smtClean="0">
                <a:cs typeface="B Zar" pitchFamily="2" charset="-78"/>
              </a:rPr>
              <a:t>)</a:t>
            </a:r>
            <a:r>
              <a:rPr lang="en-US" sz="1200" dirty="0" smtClean="0">
                <a:cs typeface="B Zar" pitchFamily="2" charset="-78"/>
              </a:rPr>
              <a:t>C</a:t>
            </a:r>
            <a:r>
              <a:rPr lang="fa-IR" sz="1200" dirty="0" smtClean="0">
                <a:cs typeface="B Zar" pitchFamily="2" charset="-78"/>
              </a:rPr>
              <a:t>(</a:t>
            </a:r>
            <a:r>
              <a:rPr lang="en-US" sz="1200" dirty="0" smtClean="0">
                <a:cs typeface="B Zar" pitchFamily="2" charset="-78"/>
              </a:rPr>
              <a:t>. The shaded area in figure </a:t>
            </a:r>
            <a:r>
              <a:rPr lang="fa-IR" sz="1200" dirty="0" smtClean="0">
                <a:cs typeface="B Zar" pitchFamily="2" charset="-78"/>
              </a:rPr>
              <a:t>)</a:t>
            </a:r>
            <a:r>
              <a:rPr lang="en-US" sz="1200" dirty="0" smtClean="0">
                <a:cs typeface="B Zar" pitchFamily="2" charset="-78"/>
              </a:rPr>
              <a:t>D</a:t>
            </a:r>
            <a:r>
              <a:rPr lang="fa-IR" sz="1200" dirty="0" smtClean="0">
                <a:cs typeface="B Zar" pitchFamily="2" charset="-78"/>
              </a:rPr>
              <a:t>(</a:t>
            </a:r>
            <a:r>
              <a:rPr lang="en-US" sz="1200" dirty="0" smtClean="0">
                <a:cs typeface="B Zar" pitchFamily="2" charset="-78"/>
              </a:rPr>
              <a:t> shows a single rule that discriminates between these groups: [x </a:t>
            </a:r>
            <a:r>
              <a:rPr lang="fa-IR" sz="1200" dirty="0" smtClean="0">
                <a:cs typeface="B Zar" pitchFamily="2" charset="-78"/>
              </a:rPr>
              <a:t>=</a:t>
            </a:r>
            <a:r>
              <a:rPr lang="en-US" sz="1200" dirty="0" smtClean="0">
                <a:cs typeface="B Zar" pitchFamily="2" charset="-78"/>
              </a:rPr>
              <a:t> 1] &amp; [y </a:t>
            </a:r>
            <a:r>
              <a:rPr lang="fa-IR" sz="1200" dirty="0" smtClean="0">
                <a:cs typeface="B Zar" pitchFamily="2" charset="-78"/>
              </a:rPr>
              <a:t>=</a:t>
            </a:r>
            <a:r>
              <a:rPr lang="en-US" sz="1200" dirty="0" smtClean="0">
                <a:cs typeface="B Zar" pitchFamily="2" charset="-78"/>
              </a:rPr>
              <a:t> 0] &amp; [w </a:t>
            </a:r>
            <a:r>
              <a:rPr lang="fa-IR" sz="1200" dirty="0" smtClean="0">
                <a:cs typeface="B Zar" pitchFamily="2" charset="-78"/>
              </a:rPr>
              <a:t>=</a:t>
            </a:r>
            <a:r>
              <a:rPr lang="en-US" sz="1200" dirty="0" smtClean="0">
                <a:cs typeface="B Zar" pitchFamily="2" charset="-78"/>
              </a:rPr>
              <a:t> 0] &amp; [z </a:t>
            </a:r>
            <a:r>
              <a:rPr lang="fa-IR" sz="1200" dirty="0" smtClean="0">
                <a:cs typeface="B Zar" pitchFamily="2" charset="-78"/>
              </a:rPr>
              <a:t>=</a:t>
            </a:r>
            <a:r>
              <a:rPr lang="en-US" sz="1200" dirty="0" smtClean="0">
                <a:cs typeface="B Zar" pitchFamily="2" charset="-78"/>
              </a:rPr>
              <a:t> 1v2]. This rule was obtained through incremental specialization of the parent rule. The new rule covers the goal cell. It is easy to see that the global solution will be found in the next rule learning step.</a:t>
            </a:r>
          </a:p>
        </p:txBody>
      </p:sp>
      <p:sp>
        <p:nvSpPr>
          <p:cNvPr id="4" name="Slide Number Placeholder 3"/>
          <p:cNvSpPr>
            <a:spLocks noGrp="1"/>
          </p:cNvSpPr>
          <p:nvPr>
            <p:ph type="sldNum" sz="quarter" idx="10"/>
          </p:nvPr>
        </p:nvSpPr>
        <p:spPr/>
        <p:txBody>
          <a:bodyPr/>
          <a:lstStyle/>
          <a:p>
            <a:fld id="{30B7E562-8DF7-48E3-AF69-7C77F6EBA4A2}"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None/>
            </a:pPr>
            <a:endParaRPr lang="en-US" sz="12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None/>
            </a:pPr>
            <a:endParaRPr lang="en-US" sz="12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None/>
            </a:pPr>
            <a:endParaRPr lang="en-US" sz="12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از جمعیت فعلی دو دسته با عملکردهای بالا و پایین را استخراج میکنیم.</a:t>
            </a:r>
          </a:p>
          <a:p>
            <a:pPr marL="800100" lvl="1" indent="-342900" algn="r" rtl="1">
              <a:spcBef>
                <a:spcPct val="20000"/>
              </a:spcBef>
              <a:buFont typeface="Arial" pitchFamily="34" charset="0"/>
              <a:buChar char="•"/>
            </a:pPr>
            <a:r>
              <a:rPr kumimoji="0" lang="en-US" sz="1600" b="0" i="0" u="none" strike="noStrike" kern="1200" cap="none" spc="0" normalizeH="0" baseline="0" noProof="0" dirty="0" smtClean="0">
                <a:ln>
                  <a:noFill/>
                </a:ln>
                <a:solidFill>
                  <a:schemeClr val="bg1"/>
                </a:solidFill>
                <a:effectLst/>
                <a:uLnTx/>
                <a:uFillTx/>
                <a:latin typeface="+mn-lt"/>
                <a:ea typeface="+mn-ea"/>
                <a:cs typeface="B Zar" pitchFamily="2" charset="-78"/>
              </a:rPr>
              <a:t>High</a:t>
            </a:r>
            <a:r>
              <a:rPr kumimoji="0" lang="en-US" sz="1600" b="0" i="0" u="none" strike="noStrike" kern="1200" cap="none" spc="0" normalizeH="0" noProof="0" dirty="0" smtClean="0">
                <a:ln>
                  <a:noFill/>
                </a:ln>
                <a:solidFill>
                  <a:schemeClr val="bg1"/>
                </a:solidFill>
                <a:effectLst/>
                <a:uLnTx/>
                <a:uFillTx/>
                <a:latin typeface="+mn-lt"/>
                <a:ea typeface="+mn-ea"/>
                <a:cs typeface="B Zar" pitchFamily="2" charset="-78"/>
              </a:rPr>
              <a:t> Performance Group (H-Group)</a:t>
            </a:r>
          </a:p>
          <a:p>
            <a:pPr marL="800100" lvl="1" indent="-342900" algn="r" rtl="1">
              <a:spcBef>
                <a:spcPct val="20000"/>
              </a:spcBef>
              <a:buFont typeface="Arial" pitchFamily="34" charset="0"/>
              <a:buChar char="•"/>
            </a:pPr>
            <a:r>
              <a:rPr lang="en-US" sz="1600" baseline="0" dirty="0" smtClean="0">
                <a:solidFill>
                  <a:schemeClr val="bg1"/>
                </a:solidFill>
                <a:cs typeface="B Zar" pitchFamily="2" charset="-78"/>
              </a:rPr>
              <a:t>Low</a:t>
            </a:r>
            <a:r>
              <a:rPr lang="en-US" sz="1600" dirty="0" smtClean="0">
                <a:solidFill>
                  <a:schemeClr val="bg1"/>
                </a:solidFill>
                <a:cs typeface="B Zar" pitchFamily="2" charset="-78"/>
              </a:rPr>
              <a:t> Performance Group (L-Group)</a:t>
            </a:r>
          </a:p>
          <a:p>
            <a:pPr marL="342900" indent="-342900" algn="r" rtl="1">
              <a:spcBef>
                <a:spcPct val="20000"/>
              </a:spcBef>
              <a:buFont typeface="Arial" pitchFamily="34" charset="0"/>
              <a:buChar char="•"/>
            </a:pPr>
            <a:endParaRPr lang="fa-IR" dirty="0" smtClean="0">
              <a:solidFill>
                <a:schemeClr val="bg1"/>
              </a:solidFill>
              <a:cs typeface="B Zar" pitchFamily="2" charset="-78"/>
            </a:endParaRPr>
          </a:p>
          <a:p>
            <a:pPr marL="342900" indent="-342900" algn="r" rtl="1">
              <a:spcBef>
                <a:spcPct val="20000"/>
              </a:spcBef>
              <a:buFont typeface="Arial" pitchFamily="34" charset="0"/>
              <a:buChar char="•"/>
            </a:pPr>
            <a:r>
              <a:rPr lang="fa-IR" dirty="0" smtClean="0">
                <a:solidFill>
                  <a:schemeClr val="bg1"/>
                </a:solidFill>
                <a:cs typeface="B Zar" pitchFamily="2" charset="-78"/>
              </a:rPr>
              <a:t>اجتماع دو دسته ی </a:t>
            </a:r>
            <a:r>
              <a:rPr lang="en-US" dirty="0" smtClean="0">
                <a:solidFill>
                  <a:schemeClr val="bg1"/>
                </a:solidFill>
                <a:cs typeface="B Zar" pitchFamily="2" charset="-78"/>
              </a:rPr>
              <a:t>H-Group </a:t>
            </a:r>
            <a:r>
              <a:rPr lang="fa-IR" dirty="0" smtClean="0">
                <a:solidFill>
                  <a:schemeClr val="bg1"/>
                </a:solidFill>
                <a:cs typeface="B Zar" pitchFamily="2" charset="-78"/>
              </a:rPr>
              <a:t> و </a:t>
            </a:r>
            <a:r>
              <a:rPr lang="en-US" dirty="0" smtClean="0">
                <a:solidFill>
                  <a:schemeClr val="bg1"/>
                </a:solidFill>
                <a:cs typeface="B Zar" pitchFamily="2" charset="-78"/>
              </a:rPr>
              <a:t>L-Group</a:t>
            </a:r>
            <a:r>
              <a:rPr lang="fa-IR" dirty="0" smtClean="0">
                <a:solidFill>
                  <a:schemeClr val="bg1"/>
                </a:solidFill>
                <a:cs typeface="B Zar" pitchFamily="2" charset="-78"/>
              </a:rPr>
              <a:t> می تواند زیرمجموعه ای از جمعیت باشد یا میتواند شامل کل جمعیت شود.</a:t>
            </a:r>
            <a:endParaRPr lang="en-US" dirty="0" smtClean="0">
              <a:solidFill>
                <a:schemeClr val="bg1"/>
              </a:solidFill>
              <a:cs typeface="B Zar" pitchFamily="2" charset="-78"/>
            </a:endParaRPr>
          </a:p>
          <a:p>
            <a:endParaRPr lang="fa-IR" dirty="0" smtClean="0"/>
          </a:p>
          <a:p>
            <a:r>
              <a:rPr lang="en-US" dirty="0" smtClean="0"/>
              <a:t>&gt; Union</a:t>
            </a:r>
            <a:r>
              <a:rPr lang="en-US" baseline="0" dirty="0" smtClean="0"/>
              <a:t> of H-group and L-Group can be a subset of the population or span the whole population.</a:t>
            </a:r>
            <a:endParaRPr lang="en-US" dirty="0"/>
          </a:p>
        </p:txBody>
      </p:sp>
      <p:sp>
        <p:nvSpPr>
          <p:cNvPr id="4" name="Slide Number Placeholder 3"/>
          <p:cNvSpPr>
            <a:spLocks noGrp="1"/>
          </p:cNvSpPr>
          <p:nvPr>
            <p:ph type="sldNum" sz="quarter" idx="10"/>
          </p:nvPr>
        </p:nvSpPr>
        <p:spPr/>
        <p:txBody>
          <a:bodyPr/>
          <a:lstStyle/>
          <a:p>
            <a:fld id="{30B7E562-8DF7-48E3-AF69-7C77F6EBA4A2}" type="slidenum">
              <a:rPr lang="en-US" smtClean="0"/>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None/>
            </a:pPr>
            <a:endParaRPr lang="en-US" sz="12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None/>
            </a:pPr>
            <a:endParaRPr lang="en-US" sz="12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Char char="•"/>
            </a:pPr>
            <a:endParaRPr lang="en-US" sz="20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rtl="0">
              <a:buFont typeface="Arial" pitchFamily="34" charset="0"/>
              <a:buChar char="•"/>
            </a:pPr>
            <a:r>
              <a:rPr lang="en-US" sz="2000" dirty="0" smtClean="0">
                <a:cs typeface="B Zar" pitchFamily="2" charset="-78"/>
              </a:rPr>
              <a:t> To generate a new population, a number of methods can be used. </a:t>
            </a:r>
          </a:p>
          <a:p>
            <a:pPr lvl="1" algn="l" rtl="0">
              <a:buFont typeface="Arial" pitchFamily="34" charset="0"/>
              <a:buChar char="•"/>
            </a:pPr>
            <a:r>
              <a:rPr lang="en-US" sz="2000" dirty="0" smtClean="0">
                <a:cs typeface="B Zar" pitchFamily="2" charset="-78"/>
              </a:rPr>
              <a:t> </a:t>
            </a:r>
            <a:r>
              <a:rPr lang="en-US" sz="2000" b="1" dirty="0" smtClean="0">
                <a:cs typeface="B Zar" pitchFamily="2" charset="-78"/>
              </a:rPr>
              <a:t>direct replacement:</a:t>
            </a:r>
            <a:r>
              <a:rPr lang="en-US" sz="2000" b="1" baseline="0" dirty="0" smtClean="0">
                <a:cs typeface="B Zar" pitchFamily="2" charset="-78"/>
              </a:rPr>
              <a:t> </a:t>
            </a:r>
            <a:r>
              <a:rPr lang="en-US" sz="2000" dirty="0" smtClean="0">
                <a:cs typeface="B Zar" pitchFamily="2" charset="-78"/>
              </a:rPr>
              <a:t>replaces all non-H-group individuals in the current population by those generated through an H-group description instantiation. </a:t>
            </a:r>
          </a:p>
          <a:p>
            <a:pPr lvl="1" algn="l" rtl="0">
              <a:buFont typeface="Arial" pitchFamily="34" charset="0"/>
              <a:buChar char="•"/>
            </a:pPr>
            <a:r>
              <a:rPr lang="en-US" sz="2000" dirty="0" smtClean="0">
                <a:cs typeface="B Zar" pitchFamily="2" charset="-78"/>
              </a:rPr>
              <a:t> </a:t>
            </a:r>
            <a:r>
              <a:rPr lang="en-US" sz="2000" b="1" dirty="0" smtClean="0">
                <a:cs typeface="B Zar" pitchFamily="2" charset="-78"/>
              </a:rPr>
              <a:t>Selective: </a:t>
            </a:r>
            <a:r>
              <a:rPr lang="en-US" sz="2000" dirty="0" smtClean="0">
                <a:cs typeface="B Zar" pitchFamily="2" charset="-78"/>
              </a:rPr>
              <a:t>A more general approach is to allow the union of H-group individuals (“inferential parents”) and new individuals generated through instantiation to initially exceed the assumed population size. Then, from the combined set a desirable subset is selected that constitutes the new population. The field of evolutionary computation has developed a number of such selection methods:</a:t>
            </a:r>
          </a:p>
          <a:p>
            <a:pPr lvl="2" algn="l" rtl="0">
              <a:buFont typeface="Arial" pitchFamily="34" charset="0"/>
              <a:buChar char="•"/>
            </a:pPr>
            <a:r>
              <a:rPr lang="en-US" sz="2000" dirty="0" smtClean="0">
                <a:cs typeface="B Zar" pitchFamily="2" charset="-78"/>
              </a:rPr>
              <a:t> Roulette</a:t>
            </a:r>
            <a:r>
              <a:rPr lang="en-US" sz="2000" baseline="0" dirty="0" smtClean="0">
                <a:cs typeface="B Zar" pitchFamily="2" charset="-78"/>
              </a:rPr>
              <a:t> wheel</a:t>
            </a:r>
          </a:p>
          <a:p>
            <a:pPr lvl="2" algn="l" rtl="0">
              <a:buFont typeface="Arial" pitchFamily="34" charset="0"/>
              <a:buChar char="•"/>
            </a:pPr>
            <a:r>
              <a:rPr lang="en-US" sz="2000" baseline="0" dirty="0" smtClean="0">
                <a:cs typeface="B Zar" pitchFamily="2" charset="-78"/>
              </a:rPr>
              <a:t> Tournament</a:t>
            </a:r>
            <a:endParaRPr lang="en-US" sz="2000" dirty="0" smtClean="0">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استفاده از یک الگوریتم یادگیری ماشین، یک توصیفی از</a:t>
            </a:r>
            <a:r>
              <a:rPr lang="en-US" dirty="0" smtClean="0">
                <a:solidFill>
                  <a:schemeClr val="bg1"/>
                </a:solidFill>
                <a:cs typeface="B Zar" pitchFamily="2" charset="-78"/>
              </a:rPr>
              <a:t> </a:t>
            </a:r>
            <a:r>
              <a:rPr lang="fa-IR" dirty="0" smtClean="0">
                <a:solidFill>
                  <a:schemeClr val="bg1"/>
                </a:solidFill>
                <a:cs typeface="B Zar" pitchFamily="2" charset="-78"/>
              </a:rPr>
              <a:t>گروه های </a:t>
            </a:r>
            <a:r>
              <a:rPr lang="en-US" dirty="0" smtClean="0">
                <a:solidFill>
                  <a:schemeClr val="bg1"/>
                </a:solidFill>
                <a:cs typeface="B Zar" pitchFamily="2" charset="-78"/>
              </a:rPr>
              <a:t>H-group </a:t>
            </a:r>
            <a:r>
              <a:rPr lang="fa-IR" dirty="0" smtClean="0">
                <a:solidFill>
                  <a:schemeClr val="bg1"/>
                </a:solidFill>
                <a:cs typeface="B Zar" pitchFamily="2" charset="-78"/>
              </a:rPr>
              <a:t> و </a:t>
            </a:r>
            <a:r>
              <a:rPr lang="en-US" dirty="0" smtClean="0">
                <a:solidFill>
                  <a:schemeClr val="bg1"/>
                </a:solidFill>
                <a:cs typeface="B Zar" pitchFamily="2" charset="-78"/>
              </a:rPr>
              <a:t>L-group</a:t>
            </a:r>
            <a:r>
              <a:rPr lang="fa-IR" dirty="0" smtClean="0">
                <a:solidFill>
                  <a:schemeClr val="bg1"/>
                </a:solidFill>
                <a:cs typeface="B Zar" pitchFamily="2" charset="-78"/>
              </a:rPr>
              <a:t> بدست می آوریم.</a:t>
            </a: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این توصیفات باید بگونه ای باشند که بتوان دو گروه فوق را بر اساس آنها تمییز داد.</a:t>
            </a:r>
          </a:p>
          <a:p>
            <a:pPr marL="342900" lvl="0" indent="-342900" algn="r" rtl="1">
              <a:spcBef>
                <a:spcPct val="20000"/>
              </a:spcBef>
              <a:buFont typeface="Arial" pitchFamily="34" charset="0"/>
              <a:buChar char="•"/>
            </a:pPr>
            <a:r>
              <a:rPr lang="fa-IR" dirty="0" smtClean="0">
                <a:solidFill>
                  <a:schemeClr val="bg1"/>
                </a:solidFill>
                <a:cs typeface="B Zar" pitchFamily="2" charset="-78"/>
              </a:rPr>
              <a:t>گروهای </a:t>
            </a:r>
            <a:r>
              <a:rPr lang="en-US" dirty="0" smtClean="0">
                <a:solidFill>
                  <a:schemeClr val="bg1"/>
                </a:solidFill>
                <a:cs typeface="B Zar" pitchFamily="2" charset="-78"/>
              </a:rPr>
              <a:t>H-group </a:t>
            </a:r>
            <a:r>
              <a:rPr lang="fa-IR" dirty="0" smtClean="0">
                <a:solidFill>
                  <a:schemeClr val="bg1"/>
                </a:solidFill>
                <a:cs typeface="B Zar" pitchFamily="2" charset="-78"/>
              </a:rPr>
              <a:t> و </a:t>
            </a:r>
            <a:r>
              <a:rPr lang="en-US" dirty="0" smtClean="0">
                <a:solidFill>
                  <a:schemeClr val="bg1"/>
                </a:solidFill>
                <a:cs typeface="B Zar" pitchFamily="2" charset="-78"/>
              </a:rPr>
              <a:t>L-group</a:t>
            </a:r>
            <a:r>
              <a:rPr lang="fa-IR" dirty="0" smtClean="0">
                <a:solidFill>
                  <a:schemeClr val="bg1"/>
                </a:solidFill>
                <a:cs typeface="B Zar" pitchFamily="2" charset="-78"/>
              </a:rPr>
              <a:t> را میتوان به عنوان مثال های مثبت و منفی برای تولید توصیفات استفاده کرد.</a:t>
            </a:r>
          </a:p>
        </p:txBody>
      </p:sp>
      <p:sp>
        <p:nvSpPr>
          <p:cNvPr id="4" name="Slide Number Placeholder 3"/>
          <p:cNvSpPr>
            <a:spLocks noGrp="1"/>
          </p:cNvSpPr>
          <p:nvPr>
            <p:ph type="sldNum" sz="quarter" idx="10"/>
          </p:nvPr>
        </p:nvSpPr>
        <p:spPr/>
        <p:txBody>
          <a:bodyPr/>
          <a:lstStyle/>
          <a:p>
            <a:fld id="{30B7E562-8DF7-48E3-AF69-7C77F6EBA4A2}"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نمونه های جدید را بر اساس توصیفی که از گروه </a:t>
            </a:r>
            <a:r>
              <a:rPr lang="en-US" dirty="0" smtClean="0">
                <a:solidFill>
                  <a:schemeClr val="bg1"/>
                </a:solidFill>
                <a:cs typeface="B Zar" pitchFamily="2" charset="-78"/>
              </a:rPr>
              <a:t>H-group</a:t>
            </a:r>
            <a:r>
              <a:rPr lang="fa-IR" dirty="0" smtClean="0">
                <a:solidFill>
                  <a:schemeClr val="bg1"/>
                </a:solidFill>
                <a:cs typeface="B Zar" pitchFamily="2" charset="-78"/>
              </a:rPr>
              <a:t> در مرحله پیش  بدست آمده است ایجاد میکنیم.</a:t>
            </a: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نمونه های جدید با نمونه های موجود در گروه </a:t>
            </a:r>
            <a:r>
              <a:rPr lang="en-US" dirty="0" smtClean="0">
                <a:solidFill>
                  <a:schemeClr val="bg1"/>
                </a:solidFill>
                <a:cs typeface="B Zar" pitchFamily="2" charset="-78"/>
              </a:rPr>
              <a:t>H-group</a:t>
            </a:r>
            <a:r>
              <a:rPr lang="fa-IR" dirty="0" smtClean="0">
                <a:solidFill>
                  <a:schemeClr val="bg1"/>
                </a:solidFill>
                <a:cs typeface="B Zar" pitchFamily="2" charset="-78"/>
              </a:rPr>
              <a:t> در جمعیت فعلی را ادغام میکنیم و مجموعه نمونه های کاندید برای نسل جدید را ایجاد میکنیم.</a:t>
            </a: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از مجموعه ی نمونه های کاندید، اعضای نسل جدید را انتخاب میکنیم.</a:t>
            </a:r>
          </a:p>
          <a:p>
            <a:pPr marL="800100" lvl="1" indent="-342900" algn="r" rtl="1">
              <a:spcBef>
                <a:spcPct val="20000"/>
              </a:spcBef>
              <a:buFont typeface="Arial" pitchFamily="34" charset="0"/>
              <a:buChar char="•"/>
            </a:pPr>
            <a:r>
              <a:rPr lang="fa-IR" dirty="0" smtClean="0">
                <a:solidFill>
                  <a:schemeClr val="bg1"/>
                </a:solidFill>
                <a:cs typeface="B Zar" pitchFamily="2" charset="-78"/>
              </a:rPr>
              <a:t>انتخاب بر اساس تصادف</a:t>
            </a:r>
          </a:p>
          <a:p>
            <a:pPr marL="800100" lvl="1" indent="-342900" algn="r" rtl="1">
              <a:spcBef>
                <a:spcPct val="20000"/>
              </a:spcBef>
              <a:buFont typeface="Arial" pitchFamily="34" charset="0"/>
              <a:buChar char="•"/>
            </a:pPr>
            <a:r>
              <a:rPr lang="fa-IR" dirty="0" smtClean="0">
                <a:solidFill>
                  <a:schemeClr val="bg1"/>
                </a:solidFill>
                <a:cs typeface="B Zar" pitchFamily="2" charset="-78"/>
              </a:rPr>
              <a:t>انتخاب بر اساس یک الگوی انتخاب</a:t>
            </a:r>
          </a:p>
          <a:p>
            <a:pPr marL="800100" lvl="1" indent="-342900" algn="r" rtl="1">
              <a:spcBef>
                <a:spcPct val="20000"/>
              </a:spcBef>
              <a:buFont typeface="Arial" pitchFamily="34" charset="0"/>
              <a:buChar char="•"/>
            </a:pPr>
            <a:endParaRPr lang="fa-IR" dirty="0" smtClean="0">
              <a:solidFill>
                <a:schemeClr val="bg1"/>
              </a:solidFill>
              <a:cs typeface="B Zar" pitchFamily="2" charset="-78"/>
            </a:endParaRPr>
          </a:p>
          <a:p>
            <a:pPr marL="342900" lvl="0" indent="-342900" algn="r" rtl="1">
              <a:spcBef>
                <a:spcPct val="20000"/>
              </a:spcBef>
              <a:buFont typeface="Arial" pitchFamily="34" charset="0"/>
              <a:buChar char="•"/>
            </a:pPr>
            <a:r>
              <a:rPr lang="fa-IR" dirty="0" smtClean="0"/>
              <a:t>در</a:t>
            </a:r>
            <a:r>
              <a:rPr lang="fa-IR" baseline="0" dirty="0" smtClean="0"/>
              <a:t> مرحله انتخاب برای نسل جدید؛ میتوان نمونه های غیر عضو در اچ-گروه را با نمونه های تصادفی انتخاب شده از گروه کاندید جایگزین کرد.</a:t>
            </a:r>
          </a:p>
          <a:p>
            <a:endParaRPr lang="en-US" dirty="0"/>
          </a:p>
        </p:txBody>
      </p:sp>
      <p:sp>
        <p:nvSpPr>
          <p:cNvPr id="4" name="Slide Number Placeholder 3"/>
          <p:cNvSpPr>
            <a:spLocks noGrp="1"/>
          </p:cNvSpPr>
          <p:nvPr>
            <p:ph type="sldNum" sz="quarter" idx="10"/>
          </p:nvPr>
        </p:nvSpPr>
        <p:spPr/>
        <p:txBody>
          <a:bodyPr/>
          <a:lstStyle/>
          <a:p>
            <a:fld id="{30B7E562-8DF7-48E3-AF69-7C77F6EBA4A2}"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در این مرحله تصمیم می گیریم که آیا به ادامه ی مد «یادگیری ماشین» بپردازیم یا نه؟</a:t>
            </a: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در صورتی که مایل به ادامه ی مد «یادگیری ماشین» نباشیم در این مرحله میتوان به انجام موارد زیر پرداخت:</a:t>
            </a:r>
          </a:p>
          <a:p>
            <a:pPr marL="800100" lvl="1" indent="-342900" algn="r" rtl="1">
              <a:spcBef>
                <a:spcPct val="20000"/>
              </a:spcBef>
              <a:buFont typeface="Arial" pitchFamily="34" charset="0"/>
              <a:buChar char="•"/>
            </a:pPr>
            <a:r>
              <a:rPr lang="fa-IR" dirty="0" smtClean="0">
                <a:solidFill>
                  <a:schemeClr val="bg1"/>
                </a:solidFill>
                <a:cs typeface="B Zar" pitchFamily="2" charset="-78"/>
              </a:rPr>
              <a:t>تغییر به مد «مدل داروین»</a:t>
            </a:r>
          </a:p>
          <a:p>
            <a:pPr marL="800100" lvl="1" indent="-342900" algn="r" rtl="1">
              <a:spcBef>
                <a:spcPct val="20000"/>
              </a:spcBef>
              <a:buFont typeface="Arial" pitchFamily="34" charset="0"/>
              <a:buChar char="•"/>
            </a:pPr>
            <a:r>
              <a:rPr lang="fa-IR" dirty="0" smtClean="0">
                <a:solidFill>
                  <a:schemeClr val="bg1"/>
                </a:solidFill>
                <a:cs typeface="B Zar" pitchFamily="2" charset="-78"/>
              </a:rPr>
              <a:t>شروع</a:t>
            </a:r>
            <a:r>
              <a:rPr lang="fa-IR" baseline="0" dirty="0" smtClean="0">
                <a:solidFill>
                  <a:schemeClr val="bg1"/>
                </a:solidFill>
                <a:cs typeface="B Zar" pitchFamily="2" charset="-78"/>
              </a:rPr>
              <a:t> مجدد</a:t>
            </a:r>
            <a:endParaRPr lang="fa-IR" dirty="0" smtClean="0">
              <a:solidFill>
                <a:schemeClr val="bg1"/>
              </a:solidFill>
              <a:cs typeface="B Zar" pitchFamily="2" charset="-78"/>
            </a:endParaRPr>
          </a:p>
          <a:p>
            <a:pPr marL="800100" lvl="1" indent="-342900" algn="r" rtl="1">
              <a:spcBef>
                <a:spcPct val="20000"/>
              </a:spcBef>
              <a:buFont typeface="Arial" pitchFamily="34" charset="0"/>
              <a:buChar char="•"/>
            </a:pPr>
            <a:r>
              <a:rPr lang="fa-IR" dirty="0" smtClean="0">
                <a:solidFill>
                  <a:schemeClr val="bg1"/>
                </a:solidFill>
                <a:cs typeface="B Zar" pitchFamily="2" charset="-78"/>
              </a:rPr>
              <a:t>خاتمه اجرای الگوریتم</a:t>
            </a: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lang="fa-IR" dirty="0" smtClean="0">
              <a:solidFill>
                <a:schemeClr val="bg1"/>
              </a:solidFill>
              <a:cs typeface="B Zar" pitchFamily="2" charset="-78"/>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یکی از شرایط احتمالی برای شروع مجدد یا خاتمه ی مد «یادگیری ماشین»:</a:t>
            </a:r>
          </a:p>
          <a:p>
            <a:pPr marL="800100" lvl="1" indent="-342900" algn="r" rtl="1">
              <a:spcBef>
                <a:spcPct val="20000"/>
              </a:spcBef>
              <a:buFont typeface="Arial" pitchFamily="34" charset="0"/>
              <a:buChar char="•"/>
            </a:pPr>
            <a:r>
              <a:rPr lang="fa-IR" dirty="0" smtClean="0">
                <a:solidFill>
                  <a:schemeClr val="bg1"/>
                </a:solidFill>
                <a:cs typeface="B Zar" pitchFamily="2" charset="-78"/>
              </a:rPr>
              <a:t>میزان تغییرات بهترین فیتنس در طی چند نسل گذشته از یک حد کمتر باشد. (یعنی</a:t>
            </a:r>
            <a:r>
              <a:rPr lang="fa-IR" baseline="0" dirty="0" smtClean="0">
                <a:solidFill>
                  <a:schemeClr val="bg1"/>
                </a:solidFill>
                <a:cs typeface="B Zar" pitchFamily="2" charset="-78"/>
              </a:rPr>
              <a:t> به فلات رسیده باشیم.)</a:t>
            </a:r>
          </a:p>
          <a:p>
            <a:pPr marL="800100" lvl="1" indent="-342900" algn="r" rtl="1">
              <a:spcBef>
                <a:spcPct val="20000"/>
              </a:spcBef>
              <a:buFont typeface="Arial" pitchFamily="34" charset="0"/>
              <a:buChar char="•"/>
            </a:pPr>
            <a:endParaRPr lang="fa-IR" baseline="0" dirty="0" smtClean="0">
              <a:solidFill>
                <a:schemeClr val="bg1"/>
              </a:solidFill>
              <a:cs typeface="B Zar" pitchFamily="2" charset="-78"/>
            </a:endParaRPr>
          </a:p>
          <a:p>
            <a:pPr marL="342900" lvl="0" indent="-342900" algn="r" rtl="1">
              <a:spcBef>
                <a:spcPct val="20000"/>
              </a:spcBef>
              <a:buFont typeface="Arial" pitchFamily="34" charset="0"/>
              <a:buChar char="•"/>
            </a:pPr>
            <a:r>
              <a:rPr lang="fa-IR" baseline="0" dirty="0" smtClean="0">
                <a:solidFill>
                  <a:schemeClr val="bg1"/>
                </a:solidFill>
                <a:cs typeface="B Zar" pitchFamily="2" charset="-78"/>
              </a:rPr>
              <a:t>در صورتی که شروع مجدد انتخاب شود</a:t>
            </a:r>
          </a:p>
          <a:p>
            <a:pPr marL="800100" lvl="1" indent="-342900" algn="r" rtl="1">
              <a:spcBef>
                <a:spcPct val="20000"/>
              </a:spcBef>
              <a:buFont typeface="Arial" pitchFamily="34" charset="0"/>
              <a:buChar char="•"/>
            </a:pPr>
            <a:r>
              <a:rPr lang="fa-IR" baseline="0" dirty="0" smtClean="0">
                <a:solidFill>
                  <a:schemeClr val="bg1"/>
                </a:solidFill>
                <a:cs typeface="B Zar" pitchFamily="2" charset="-78"/>
              </a:rPr>
              <a:t>الگوریتم به مرحله ی تولید نسل اولیه میرود</a:t>
            </a:r>
          </a:p>
          <a:p>
            <a:pPr marL="1257300" lvl="2" indent="-342900" algn="r" rtl="1">
              <a:spcBef>
                <a:spcPct val="20000"/>
              </a:spcBef>
              <a:buFont typeface="Arial" pitchFamily="34" charset="0"/>
              <a:buChar char="•"/>
            </a:pPr>
            <a:r>
              <a:rPr lang="fa-IR" baseline="0" dirty="0" smtClean="0">
                <a:solidFill>
                  <a:schemeClr val="bg1"/>
                </a:solidFill>
                <a:cs typeface="B Zar" pitchFamily="2" charset="-78"/>
              </a:rPr>
              <a:t>برای تولید نسل اولیه میتوان به صورت تصادفی تولید کرد(همانطور که در اولین بار انجام شد) ولی این بار میتوان موارد زیر را نیز انجام داد:</a:t>
            </a:r>
          </a:p>
          <a:p>
            <a:pPr marL="1714500" lvl="3" indent="-342900" algn="r" rtl="1">
              <a:spcBef>
                <a:spcPct val="20000"/>
              </a:spcBef>
              <a:buFont typeface="Arial" pitchFamily="34" charset="0"/>
              <a:buChar char="•"/>
            </a:pPr>
            <a:r>
              <a:rPr lang="en-US" baseline="0" dirty="0" smtClean="0">
                <a:solidFill>
                  <a:schemeClr val="bg1"/>
                </a:solidFill>
                <a:cs typeface="B Zar" pitchFamily="2" charset="-78"/>
              </a:rPr>
              <a:t>select-elite</a:t>
            </a:r>
          </a:p>
          <a:p>
            <a:pPr marL="1714500" lvl="3" indent="-342900" algn="r" rtl="1">
              <a:spcBef>
                <a:spcPct val="20000"/>
              </a:spcBef>
              <a:buFont typeface="Arial" pitchFamily="34" charset="0"/>
              <a:buChar char="•"/>
            </a:pPr>
            <a:r>
              <a:rPr lang="en-US" baseline="0" dirty="0" smtClean="0">
                <a:solidFill>
                  <a:schemeClr val="bg1"/>
                </a:solidFill>
                <a:cs typeface="B Zar" pitchFamily="2" charset="-78"/>
              </a:rPr>
              <a:t>avoid-past-failures</a:t>
            </a:r>
          </a:p>
          <a:p>
            <a:pPr marL="1714500" lvl="3" indent="-342900" algn="r" rtl="1">
              <a:spcBef>
                <a:spcPct val="20000"/>
              </a:spcBef>
              <a:buFont typeface="Arial" pitchFamily="34" charset="0"/>
              <a:buChar char="•"/>
            </a:pPr>
            <a:r>
              <a:rPr lang="en-US" baseline="0" dirty="0" smtClean="0">
                <a:solidFill>
                  <a:schemeClr val="bg1"/>
                </a:solidFill>
                <a:cs typeface="B Zar" pitchFamily="2" charset="-78"/>
              </a:rPr>
              <a:t>use-recommendations</a:t>
            </a:r>
          </a:p>
          <a:p>
            <a:pPr marL="1714500" lvl="3" indent="-342900" algn="r" rtl="1">
              <a:spcBef>
                <a:spcPct val="20000"/>
              </a:spcBef>
              <a:buFont typeface="Arial" pitchFamily="34" charset="0"/>
              <a:buChar char="•"/>
            </a:pPr>
            <a:r>
              <a:rPr lang="en-US" baseline="0" dirty="0" smtClean="0">
                <a:solidFill>
                  <a:schemeClr val="bg1"/>
                </a:solidFill>
                <a:cs typeface="B Zar" pitchFamily="2" charset="-78"/>
              </a:rPr>
              <a:t>generate-a-variant</a:t>
            </a:r>
            <a:endParaRPr lang="fa-IR" baseline="0" dirty="0" smtClean="0">
              <a:solidFill>
                <a:schemeClr val="bg1"/>
              </a:solidFill>
              <a:cs typeface="B Zar" pitchFamily="2" charset="-78"/>
            </a:endParaRPr>
          </a:p>
        </p:txBody>
      </p:sp>
      <p:sp>
        <p:nvSpPr>
          <p:cNvPr id="4" name="Slide Number Placeholder 3"/>
          <p:cNvSpPr>
            <a:spLocks noGrp="1"/>
          </p:cNvSpPr>
          <p:nvPr>
            <p:ph type="sldNum" sz="quarter" idx="10"/>
          </p:nvPr>
        </p:nvSpPr>
        <p:spPr/>
        <p:txBody>
          <a:bodyPr/>
          <a:lstStyle/>
          <a:p>
            <a:fld id="{30B7E562-8DF7-48E3-AF69-7C77F6EBA4A2}"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در این فاز میتوان هرگونه الگوریتم تکاملی را برای پایش و پویش جمعیت تولید شده توسط مد «یادگیری ماشین» بکار برد.</a:t>
            </a:r>
          </a:p>
        </p:txBody>
      </p:sp>
      <p:sp>
        <p:nvSpPr>
          <p:cNvPr id="4" name="Slide Number Placeholder 3"/>
          <p:cNvSpPr>
            <a:spLocks noGrp="1"/>
          </p:cNvSpPr>
          <p:nvPr>
            <p:ph type="sldNum" sz="quarter" idx="10"/>
          </p:nvPr>
        </p:nvSpPr>
        <p:spPr/>
        <p:txBody>
          <a:bodyPr/>
          <a:lstStyle/>
          <a:p>
            <a:fld id="{30B7E562-8DF7-48E3-AF69-7C77F6EBA4A2}"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در این مرجله نیز به این سوال که «آیا الگوریتم خاتمه یابد یا خیر؟» جواب داده می شود.</a:t>
            </a: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r>
              <a:rPr lang="fa-IR" dirty="0" smtClean="0">
                <a:solidFill>
                  <a:schemeClr val="bg1"/>
                </a:solidFill>
                <a:cs typeface="B Zar" pitchFamily="2" charset="-78"/>
              </a:rPr>
              <a:t>در صورت ادامه الگوریتم به مد «یادگیری ماشین» تغییر مد داده میشود و دوباره الگوریتم شرح داده شده اجرا میشود.</a:t>
            </a:r>
          </a:p>
        </p:txBody>
      </p:sp>
      <p:sp>
        <p:nvSpPr>
          <p:cNvPr id="4" name="Slide Number Placeholder 3"/>
          <p:cNvSpPr>
            <a:spLocks noGrp="1"/>
          </p:cNvSpPr>
          <p:nvPr>
            <p:ph type="sldNum" sz="quarter" idx="10"/>
          </p:nvPr>
        </p:nvSpPr>
        <p:spPr/>
        <p:txBody>
          <a:bodyPr/>
          <a:lstStyle/>
          <a:p>
            <a:fld id="{30B7E562-8DF7-48E3-AF69-7C77F6EBA4A2}"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The parameters `learn-probe` and `dar-probe` control persistence in continuing a given</a:t>
            </a:r>
            <a:r>
              <a:rPr lang="en-US" baseline="0" dirty="0" smtClean="0"/>
              <a:t> </a:t>
            </a:r>
            <a:r>
              <a:rPr lang="en-US" dirty="0" smtClean="0"/>
              <a:t>mode.</a:t>
            </a:r>
          </a:p>
          <a:p>
            <a:pPr lvl="1" algn="l">
              <a:buFont typeface="Arial" pitchFamily="34" charset="0"/>
              <a:buChar char="•"/>
            </a:pPr>
            <a:r>
              <a:rPr lang="en-US" sz="1200" baseline="0" dirty="0" smtClean="0">
                <a:latin typeface="Times New Roman"/>
              </a:rPr>
              <a:t> specifically, they define the number of generations in Machine Learning and Darwinian Evolution modes, respectively, which are performed despite an unsatisfactory progress of the evolution process in the given mode.</a:t>
            </a:r>
          </a:p>
          <a:p>
            <a:pPr lvl="1" algn="l">
              <a:buFont typeface="Arial" pitchFamily="34" charset="0"/>
              <a:buChar char="•"/>
            </a:pPr>
            <a:endParaRPr lang="en-US" sz="1200" baseline="0" dirty="0" smtClean="0">
              <a:latin typeface="Times New Roman"/>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latin typeface="Times New Roman"/>
              </a:rPr>
              <a:t> What constitutes unsatisfactory evolutionary progress is defined by the learn-threshold and dar-threshold parameters. These parameters specify threshold ratios of the best fitness function value in the sequence of learn-probe and dar-probe populations to the best fitness in the previous sequence of populations in Machine Learning and Darwinian Evolution mode, respectively.</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latin typeface="Times New Roman"/>
            </a:endParaRPr>
          </a:p>
          <a:p>
            <a:pPr marL="0" marR="0" lvl="0" indent="0" algn="r" defTabSz="914400" rtl="1"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latin typeface="Times New Roman"/>
              </a:rPr>
              <a:t>  </a:t>
            </a:r>
            <a:r>
              <a:rPr lang="fa-IR" baseline="0" dirty="0" smtClean="0">
                <a:latin typeface="Times New Roman"/>
              </a:rPr>
              <a:t>شرایط خاتمه مدها میتواند توسط مقادیر بالا تنظیم شود.</a:t>
            </a:r>
            <a:endParaRPr lang="en-US" dirty="0" smtClean="0"/>
          </a:p>
        </p:txBody>
      </p:sp>
      <p:sp>
        <p:nvSpPr>
          <p:cNvPr id="4" name="Slide Number Placeholder 3"/>
          <p:cNvSpPr>
            <a:spLocks noGrp="1"/>
          </p:cNvSpPr>
          <p:nvPr>
            <p:ph type="sldNum" sz="quarter" idx="10"/>
          </p:nvPr>
        </p:nvSpPr>
        <p:spPr/>
        <p:txBody>
          <a:bodyPr/>
          <a:lstStyle/>
          <a:p>
            <a:fld id="{30B7E562-8DF7-48E3-AF69-7C77F6EBA4A2}"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0B7E562-8DF7-48E3-AF69-7C77F6EBA4A2}"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n-US" smtClean="0"/>
              <a:t>Click to edit Master title style</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25.5.2015</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1FFC-0729-4B4E-874A-BB33F34F7B19}" type="datetimeFigureOut">
              <a:rPr lang="bs-Latn-BA" smtClean="0"/>
              <a:pPr/>
              <a:t>25.5.2015</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n-US" smtClean="0"/>
              <a:t>Click to edit Master title style</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25.5.2015</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lstStyle/>
          <a:p>
            <a:r>
              <a:rPr lang="en-US" b="1" dirty="0" smtClean="0">
                <a:solidFill>
                  <a:schemeClr val="bg1"/>
                </a:solidFill>
                <a:latin typeface="Microsoft New Tai Lue" pitchFamily="34" charset="0"/>
                <a:cs typeface="Microsoft New Tai Lue" pitchFamily="34" charset="0"/>
              </a:rPr>
              <a:t>Learnable Evolution Mode</a:t>
            </a:r>
            <a:endParaRPr lang="bs-Latn-BA" b="1" dirty="0">
              <a:solidFill>
                <a:schemeClr val="bg1"/>
              </a:solidFill>
              <a:latin typeface="Microsoft New Tai Lue" pitchFamily="34" charset="0"/>
              <a:cs typeface="Microsoft New Tai Lue" pitchFamily="34" charset="0"/>
            </a:endParaRPr>
          </a:p>
        </p:txBody>
      </p:sp>
      <p:sp>
        <p:nvSpPr>
          <p:cNvPr id="3" name="Subtitle 2"/>
          <p:cNvSpPr>
            <a:spLocks noGrp="1"/>
          </p:cNvSpPr>
          <p:nvPr>
            <p:ph type="subTitle" idx="1"/>
          </p:nvPr>
        </p:nvSpPr>
        <p:spPr/>
        <p:txBody>
          <a:bodyPr>
            <a:normAutofit fontScale="62500" lnSpcReduction="20000"/>
          </a:bodyPr>
          <a:lstStyle/>
          <a:p>
            <a:r>
              <a:rPr lang="en-US" dirty="0" smtClean="0"/>
              <a:t>Evolutionary Processes Guided by Machine Learning</a:t>
            </a:r>
          </a:p>
        </p:txBody>
      </p:sp>
    </p:spTree>
    <p:extLst>
      <p:ext uri="{BB962C8B-B14F-4D97-AF65-F5344CB8AC3E}">
        <p14:creationId xmlns="" xmlns:p14="http://schemas.microsoft.com/office/powerpoint/2010/main" val="620103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a:xfrm>
            <a:off x="457200" y="1556792"/>
            <a:ext cx="2743200" cy="4569371"/>
          </a:xfrm>
        </p:spPr>
        <p:txBody>
          <a:bodyPr>
            <a:normAutofit/>
          </a:bodyPr>
          <a:lstStyle/>
          <a:p>
            <a:pPr algn="l">
              <a:buFont typeface="Wingdings" pitchFamily="2" charset="2"/>
              <a:buChar char="ü"/>
            </a:pPr>
            <a:r>
              <a:rPr lang="en-US" sz="1800" b="1" dirty="0" smtClean="0">
                <a:solidFill>
                  <a:schemeClr val="bg1">
                    <a:lumMod val="65000"/>
                  </a:schemeClr>
                </a:solidFill>
                <a:latin typeface="+mn-lt"/>
                <a:cs typeface="B Zar" pitchFamily="2" charset="-78"/>
              </a:rPr>
              <a:t>Generate a population</a:t>
            </a:r>
          </a:p>
          <a:p>
            <a:pPr>
              <a:buFont typeface="Wingdings" pitchFamily="2" charset="2"/>
              <a:buChar char="ü"/>
            </a:pPr>
            <a:r>
              <a:rPr lang="en-US" sz="1800" b="1" dirty="0" smtClean="0">
                <a:solidFill>
                  <a:schemeClr val="bg1">
                    <a:lumMod val="65000"/>
                  </a:schemeClr>
                </a:solidFill>
                <a:latin typeface="+mn-lt"/>
                <a:cs typeface="B Zar" pitchFamily="2" charset="-78"/>
              </a:rPr>
              <a:t>Execute M.L mode</a:t>
            </a:r>
          </a:p>
          <a:p>
            <a:pPr lvl="1">
              <a:buFont typeface="Wingdings" pitchFamily="2" charset="2"/>
              <a:buChar char="ü"/>
            </a:pPr>
            <a:r>
              <a:rPr lang="en-US" sz="1600" b="1" dirty="0" smtClean="0">
                <a:solidFill>
                  <a:schemeClr val="bg1">
                    <a:lumMod val="65000"/>
                  </a:schemeClr>
                </a:solidFill>
                <a:latin typeface="+mn-lt"/>
                <a:cs typeface="B Zar" pitchFamily="2" charset="-78"/>
              </a:rPr>
              <a:t>Derive extrema</a:t>
            </a:r>
          </a:p>
          <a:p>
            <a:pPr lvl="1">
              <a:buFont typeface="Wingdings" pitchFamily="2" charset="2"/>
              <a:buChar char="ü"/>
            </a:pPr>
            <a:r>
              <a:rPr lang="en-US" sz="1600" b="1" dirty="0" smtClean="0">
                <a:solidFill>
                  <a:schemeClr val="bg1">
                    <a:lumMod val="65000"/>
                  </a:schemeClr>
                </a:solidFill>
                <a:latin typeface="+mn-lt"/>
                <a:cs typeface="B Zar" pitchFamily="2" charset="-78"/>
              </a:rPr>
              <a:t>Create a hypothesis</a:t>
            </a:r>
          </a:p>
          <a:p>
            <a:pPr lvl="1">
              <a:buFont typeface="Wingdings" pitchFamily="2" charset="2"/>
              <a:buChar char="ü"/>
            </a:pPr>
            <a:r>
              <a:rPr lang="en-US" sz="1600" b="1" dirty="0" smtClean="0">
                <a:solidFill>
                  <a:schemeClr val="bg1">
                    <a:lumMod val="65000"/>
                  </a:schemeClr>
                </a:solidFill>
                <a:latin typeface="+mn-lt"/>
                <a:cs typeface="B Zar" pitchFamily="2" charset="-78"/>
              </a:rPr>
              <a:t>Generate a new pop.</a:t>
            </a:r>
          </a:p>
          <a:p>
            <a:pPr lvl="1">
              <a:buFont typeface="Wingdings" pitchFamily="2" charset="2"/>
              <a:buChar char="ü"/>
            </a:pPr>
            <a:r>
              <a:rPr lang="en-US" sz="1600" b="1" dirty="0" smtClean="0">
                <a:solidFill>
                  <a:schemeClr val="bg1">
                    <a:lumMod val="65000"/>
                  </a:schemeClr>
                </a:solidFill>
                <a:latin typeface="+mn-lt"/>
                <a:cs typeface="B Zar" pitchFamily="2" charset="-78"/>
              </a:rPr>
              <a:t>Continue?</a:t>
            </a:r>
          </a:p>
          <a:p>
            <a:pPr>
              <a:buFont typeface="Wingdings" pitchFamily="2" charset="2"/>
              <a:buChar char="ü"/>
            </a:pPr>
            <a:r>
              <a:rPr lang="en-US" sz="1800" b="1" dirty="0" smtClean="0">
                <a:solidFill>
                  <a:schemeClr val="bg1">
                    <a:lumMod val="65000"/>
                  </a:schemeClr>
                </a:solidFill>
                <a:latin typeface="+mn-lt"/>
                <a:cs typeface="B Zar" pitchFamily="2" charset="-78"/>
              </a:rPr>
              <a:t>Execute D.E mode</a:t>
            </a:r>
          </a:p>
          <a:p>
            <a:pPr lvl="1">
              <a:buFont typeface="Wingdings" pitchFamily="2" charset="2"/>
              <a:buChar char="ü"/>
            </a:pPr>
            <a:r>
              <a:rPr lang="en-US" sz="1600" b="1" dirty="0" smtClean="0">
                <a:solidFill>
                  <a:schemeClr val="bg1">
                    <a:lumMod val="65000"/>
                  </a:schemeClr>
                </a:solidFill>
                <a:latin typeface="+mn-lt"/>
                <a:cs typeface="B Zar" pitchFamily="2" charset="-78"/>
              </a:rPr>
              <a:t>Select</a:t>
            </a:r>
          </a:p>
          <a:p>
            <a:pPr lvl="1">
              <a:buFont typeface="Wingdings" pitchFamily="2" charset="2"/>
              <a:buChar char="ü"/>
            </a:pPr>
            <a:r>
              <a:rPr lang="en-US" sz="1600" b="1" dirty="0" smtClean="0">
                <a:solidFill>
                  <a:schemeClr val="bg1">
                    <a:lumMod val="65000"/>
                  </a:schemeClr>
                </a:solidFill>
                <a:latin typeface="+mn-lt"/>
                <a:cs typeface="B Zar" pitchFamily="2" charset="-78"/>
              </a:rPr>
              <a:t>Crossover</a:t>
            </a:r>
          </a:p>
          <a:p>
            <a:pPr lvl="1">
              <a:buFont typeface="Wingdings" pitchFamily="2" charset="2"/>
              <a:buChar char="ü"/>
            </a:pPr>
            <a:r>
              <a:rPr lang="en-US" sz="1600" b="1" dirty="0" smtClean="0">
                <a:solidFill>
                  <a:schemeClr val="bg1">
                    <a:lumMod val="65000"/>
                  </a:schemeClr>
                </a:solidFill>
                <a:latin typeface="+mn-lt"/>
                <a:cs typeface="B Zar" pitchFamily="2" charset="-78"/>
              </a:rPr>
              <a:t>Mutation</a:t>
            </a:r>
          </a:p>
          <a:p>
            <a:pPr lvl="1">
              <a:buFont typeface="Wingdings" pitchFamily="2" charset="2"/>
              <a:buChar char="ü"/>
            </a:pPr>
            <a:r>
              <a:rPr lang="en-US" sz="1600" b="1" dirty="0" smtClean="0">
                <a:solidFill>
                  <a:schemeClr val="bg1">
                    <a:lumMod val="65000"/>
                  </a:schemeClr>
                </a:solidFill>
                <a:latin typeface="+mn-lt"/>
                <a:cs typeface="B Zar" pitchFamily="2" charset="-78"/>
              </a:rPr>
              <a:t>Continue?</a:t>
            </a:r>
          </a:p>
          <a:p>
            <a:pPr>
              <a:buFont typeface="Wingdings" pitchFamily="2" charset="2"/>
              <a:buChar char="Ø"/>
            </a:pPr>
            <a:r>
              <a:rPr lang="en-US" sz="1800" b="1" dirty="0" smtClean="0">
                <a:solidFill>
                  <a:schemeClr val="bg1">
                    <a:lumMod val="85000"/>
                  </a:schemeClr>
                </a:solidFill>
                <a:latin typeface="+mn-lt"/>
                <a:cs typeface="B Zar" pitchFamily="2" charset="-78"/>
              </a:rPr>
              <a:t>Continue?</a:t>
            </a:r>
            <a:endParaRPr lang="bs-Latn-BA" sz="1800" b="1" dirty="0">
              <a:solidFill>
                <a:schemeClr val="bg1">
                  <a:lumMod val="85000"/>
                </a:schemeClr>
              </a:solidFill>
              <a:latin typeface="+mn-lt"/>
              <a:cs typeface="B Zar" pitchFamily="2" charset="-78"/>
            </a:endParaRPr>
          </a:p>
        </p:txBody>
      </p:sp>
      <p:sp>
        <p:nvSpPr>
          <p:cNvPr id="4" name="Content Placeholder 2"/>
          <p:cNvSpPr txBox="1">
            <a:spLocks/>
          </p:cNvSpPr>
          <p:nvPr/>
        </p:nvSpPr>
        <p:spPr>
          <a:xfrm>
            <a:off x="3352800" y="1558184"/>
            <a:ext cx="5334000" cy="4569371"/>
          </a:xfrm>
          <a:prstGeom prst="rect">
            <a:avLst/>
          </a:prstGeom>
          <a:solidFill>
            <a:schemeClr val="tx1">
              <a:alpha val="57000"/>
            </a:schemeClr>
          </a:solidFill>
        </p:spPr>
        <p:txBody>
          <a:bodyPr vert="horz" lIns="91440" tIns="45720" rIns="91440" bIns="45720" rtlCol="0">
            <a:normAutofit/>
          </a:bodyPr>
          <a:lstStyle/>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r>
              <a:rPr lang="fa-IR" dirty="0" smtClean="0">
                <a:solidFill>
                  <a:schemeClr val="bg1"/>
                </a:solidFill>
                <a:cs typeface="B Zar" pitchFamily="2" charset="-78"/>
              </a:rPr>
              <a:t>آیا الگوریتم خاتمه یابد یا خیر؟</a:t>
            </a: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نکاتی در رابطه با الگوریتم </a:t>
            </a:r>
            <a:r>
              <a:rPr lang="en-US" sz="4000" dirty="0" smtClean="0"/>
              <a:t>LEM</a:t>
            </a:r>
            <a:endParaRPr lang="bs-Latn-BA" sz="4000" dirty="0"/>
          </a:p>
        </p:txBody>
      </p:sp>
      <p:sp>
        <p:nvSpPr>
          <p:cNvPr id="3" name="Content Placeholder 2"/>
          <p:cNvSpPr>
            <a:spLocks noGrp="1"/>
          </p:cNvSpPr>
          <p:nvPr>
            <p:ph idx="1"/>
          </p:nvPr>
        </p:nvSpPr>
        <p:spPr/>
        <p:txBody>
          <a:bodyPr>
            <a:normAutofit/>
          </a:bodyPr>
          <a:lstStyle/>
          <a:p>
            <a:pPr algn="r" rtl="1"/>
            <a:endParaRPr lang="fa-IR" sz="2300" dirty="0" smtClean="0">
              <a:cs typeface="B Zar" pitchFamily="2" charset="-78"/>
            </a:endParaRPr>
          </a:p>
          <a:p>
            <a:pPr algn="r" rtl="1"/>
            <a:r>
              <a:rPr lang="fa-IR" sz="2300" dirty="0" smtClean="0">
                <a:cs typeface="B Zar" pitchFamily="2" charset="-78"/>
              </a:rPr>
              <a:t>مد «مدل داروینی» میتواند قبل از مد «یادگیری ماشین» اجرا شود.</a:t>
            </a:r>
          </a:p>
          <a:p>
            <a:pPr algn="r" rtl="1"/>
            <a:r>
              <a:rPr lang="fa-IR" sz="2300" dirty="0" smtClean="0">
                <a:cs typeface="B Zar" pitchFamily="2" charset="-78"/>
              </a:rPr>
              <a:t>در مد «یادگیری ماشین» عملا هرگونه الگوریتم یادگیری را میتوان اعمال کرد.</a:t>
            </a:r>
            <a:endParaRPr lang="en-US" sz="2300" dirty="0" smtClean="0">
              <a:cs typeface="B Zar" pitchFamily="2" charset="-78"/>
            </a:endParaRPr>
          </a:p>
          <a:p>
            <a:pPr algn="r" rtl="1"/>
            <a:r>
              <a:rPr lang="fa-IR" sz="2300" dirty="0" smtClean="0">
                <a:cs typeface="B Zar" pitchFamily="2" charset="-78"/>
              </a:rPr>
              <a:t>از پارامترهای مهم این الگوریتم میتوان به موارد زیر اشاره کرد:</a:t>
            </a:r>
          </a:p>
          <a:p>
            <a:pPr lvl="1" algn="l">
              <a:buFont typeface="Wingdings" pitchFamily="2" charset="2"/>
              <a:buChar char="§"/>
            </a:pPr>
            <a:r>
              <a:rPr lang="en-US" sz="1900" dirty="0" smtClean="0">
                <a:cs typeface="B Zar" pitchFamily="2" charset="-78"/>
              </a:rPr>
              <a:t>Learning mode</a:t>
            </a:r>
          </a:p>
          <a:p>
            <a:pPr lvl="2">
              <a:buFont typeface="Wingdings" pitchFamily="2" charset="2"/>
              <a:buChar char="§"/>
            </a:pPr>
            <a:r>
              <a:rPr lang="en-US" sz="1500" dirty="0" smtClean="0">
                <a:cs typeface="B Zar" pitchFamily="2" charset="-78"/>
              </a:rPr>
              <a:t>Learn-probe</a:t>
            </a:r>
          </a:p>
          <a:p>
            <a:pPr lvl="2">
              <a:buFont typeface="Wingdings" pitchFamily="2" charset="2"/>
              <a:buChar char="§"/>
            </a:pPr>
            <a:r>
              <a:rPr lang="en-US" sz="1500" dirty="0" smtClean="0">
                <a:cs typeface="B Zar" pitchFamily="2" charset="-78"/>
              </a:rPr>
              <a:t>Learn-threshold</a:t>
            </a:r>
          </a:p>
          <a:p>
            <a:pPr lvl="1">
              <a:buFont typeface="Wingdings" pitchFamily="2" charset="2"/>
              <a:buChar char="§"/>
            </a:pPr>
            <a:r>
              <a:rPr lang="en-US" sz="1900" dirty="0" smtClean="0">
                <a:cs typeface="B Zar" pitchFamily="2" charset="-78"/>
              </a:rPr>
              <a:t>Darwinian mode</a:t>
            </a:r>
          </a:p>
          <a:p>
            <a:pPr lvl="2">
              <a:buFont typeface="Wingdings" pitchFamily="2" charset="2"/>
              <a:buChar char="§"/>
            </a:pPr>
            <a:r>
              <a:rPr lang="en-US" sz="1500" dirty="0" smtClean="0">
                <a:cs typeface="B Zar" pitchFamily="2" charset="-78"/>
              </a:rPr>
              <a:t>Dar-probe</a:t>
            </a:r>
          </a:p>
          <a:p>
            <a:pPr lvl="2">
              <a:buFont typeface="Wingdings" pitchFamily="2" charset="2"/>
              <a:buChar char="§"/>
            </a:pPr>
            <a:r>
              <a:rPr lang="en-US" sz="1500" dirty="0" smtClean="0">
                <a:cs typeface="B Zar" pitchFamily="2" charset="-78"/>
              </a:rPr>
              <a:t>Dar-threshold</a:t>
            </a:r>
          </a:p>
          <a:p>
            <a:pPr algn="r" rtl="1"/>
            <a:r>
              <a:rPr lang="fa-IR" sz="2700" dirty="0" smtClean="0">
                <a:cs typeface="B Zar" pitchFamily="2" charset="-78"/>
              </a:rPr>
              <a:t>شروط خاتمه ی هریک از مدها را میتوان با پارامترهای بالا طرح کرد.</a:t>
            </a:r>
            <a:endParaRPr lang="en-US" sz="2700" dirty="0" smtClean="0">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l"/>
            <a:r>
              <a:rPr lang="en-US" sz="4000" dirty="0" smtClean="0"/>
              <a:t>Extrema Generation</a:t>
            </a:r>
            <a:endParaRPr lang="bs-Latn-BA" sz="4000" dirty="0"/>
          </a:p>
        </p:txBody>
      </p:sp>
      <p:sp>
        <p:nvSpPr>
          <p:cNvPr id="3" name="Content Placeholder 2"/>
          <p:cNvSpPr>
            <a:spLocks noGrp="1"/>
          </p:cNvSpPr>
          <p:nvPr>
            <p:ph idx="1"/>
          </p:nvPr>
        </p:nvSpPr>
        <p:spPr/>
        <p:txBody>
          <a:bodyPr>
            <a:normAutofit/>
          </a:bodyPr>
          <a:lstStyle/>
          <a:p>
            <a:pPr algn="r" rtl="1"/>
            <a:endParaRPr lang="fa-IR" sz="2300" dirty="0" smtClean="0">
              <a:cs typeface="B Zar" pitchFamily="2" charset="-78"/>
            </a:endParaRPr>
          </a:p>
          <a:p>
            <a:pPr algn="r" rtl="1"/>
            <a:r>
              <a:rPr lang="fa-IR" sz="2300" dirty="0" smtClean="0">
                <a:cs typeface="B Zar" pitchFamily="2" charset="-78"/>
              </a:rPr>
              <a:t>بدست آوردن دو دسته ی </a:t>
            </a:r>
            <a:r>
              <a:rPr lang="en-US" sz="2300" dirty="0" smtClean="0">
                <a:cs typeface="B Zar" pitchFamily="2" charset="-78"/>
              </a:rPr>
              <a:t>H-group</a:t>
            </a:r>
            <a:r>
              <a:rPr lang="fa-IR" sz="2300" dirty="0" smtClean="0">
                <a:cs typeface="B Zar" pitchFamily="2" charset="-78"/>
              </a:rPr>
              <a:t>و</a:t>
            </a:r>
            <a:r>
              <a:rPr lang="en-US" sz="2300" dirty="0" smtClean="0">
                <a:cs typeface="B Zar" pitchFamily="2" charset="-78"/>
              </a:rPr>
              <a:t>L-group</a:t>
            </a:r>
            <a:r>
              <a:rPr lang="fa-IR" sz="2300" dirty="0" smtClean="0">
                <a:cs typeface="B Zar" pitchFamily="2" charset="-78"/>
              </a:rPr>
              <a:t> برای مد یادگیری ماشین ضروریست.</a:t>
            </a:r>
          </a:p>
          <a:p>
            <a:pPr algn="r" rtl="1"/>
            <a:endParaRPr lang="fa-IR" sz="2300" dirty="0" smtClean="0">
              <a:cs typeface="B Zar" pitchFamily="2" charset="-78"/>
            </a:endParaRPr>
          </a:p>
          <a:p>
            <a:pPr algn="r" rtl="1"/>
            <a:r>
              <a:rPr lang="fa-IR" sz="2300" dirty="0" smtClean="0">
                <a:cs typeface="B Zar" pitchFamily="2" charset="-78"/>
              </a:rPr>
              <a:t>این دو دسته به عنوان دو زیرمجموعه از جمعیت هستند که اشتراکی باهم ندارند.</a:t>
            </a:r>
          </a:p>
          <a:p>
            <a:pPr algn="r" rtl="1"/>
            <a:endParaRPr lang="fa-IR" sz="2300" dirty="0" smtClean="0">
              <a:cs typeface="B Zar" pitchFamily="2" charset="-78"/>
            </a:endParaRPr>
          </a:p>
          <a:p>
            <a:pPr algn="r" rtl="1"/>
            <a:r>
              <a:rPr lang="fa-IR" sz="2300" dirty="0" smtClean="0">
                <a:cs typeface="B Zar" pitchFamily="2" charset="-78"/>
              </a:rPr>
              <a:t>از این دسته ها میتوان به عنوان نمونه های مثبت و منفی برای یادگیری استفاده کرد.</a:t>
            </a:r>
          </a:p>
          <a:p>
            <a:pPr algn="r" rtl="1"/>
            <a:endParaRPr lang="fa-IR" sz="2300" dirty="0" smtClean="0">
              <a:cs typeface="B Zar" pitchFamily="2" charset="-78"/>
            </a:endParaRPr>
          </a:p>
          <a:p>
            <a:pPr algn="r" rtl="1"/>
            <a:r>
              <a:rPr lang="fa-IR" sz="2300" dirty="0" smtClean="0">
                <a:cs typeface="B Zar" pitchFamily="2" charset="-78"/>
              </a:rPr>
              <a:t>دو روش پیشنهادی ارائه شده برای بدست آورد دو دسته ی فوق:</a:t>
            </a:r>
          </a:p>
          <a:p>
            <a:pPr lvl="1" algn="r" rtl="1"/>
            <a:r>
              <a:rPr lang="en-US" sz="1900" b="1" dirty="0" smtClean="0">
                <a:cs typeface="B Zar" pitchFamily="2" charset="-78"/>
              </a:rPr>
              <a:t>fitness-based</a:t>
            </a:r>
          </a:p>
          <a:p>
            <a:pPr lvl="1" algn="r" rtl="1"/>
            <a:r>
              <a:rPr lang="en-US" sz="1900" b="1" dirty="0" smtClean="0">
                <a:cs typeface="B Zar" pitchFamily="2" charset="-78"/>
              </a:rPr>
              <a:t>population-based</a:t>
            </a:r>
          </a:p>
          <a:p>
            <a:pPr algn="r" rtl="1"/>
            <a:endParaRPr lang="en-US" sz="2300" b="1" dirty="0" smtClean="0">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l"/>
            <a:r>
              <a:rPr lang="en-US" sz="3600" dirty="0" smtClean="0"/>
              <a:t>Extrema Generation</a:t>
            </a:r>
            <a:r>
              <a:rPr lang="fa-IR" sz="3600" dirty="0" smtClean="0"/>
              <a:t> – </a:t>
            </a:r>
            <a:r>
              <a:rPr lang="en-US" sz="3600" dirty="0" smtClean="0"/>
              <a:t>Fitness-based</a:t>
            </a:r>
            <a:endParaRPr lang="bs-Latn-BA" sz="3600" dirty="0"/>
          </a:p>
        </p:txBody>
      </p:sp>
      <p:pic>
        <p:nvPicPr>
          <p:cNvPr id="7" name="Content Placeholder 6" descr="fitness-based-extrema.jpg"/>
          <p:cNvPicPr>
            <a:picLocks noGrp="1" noChangeAspect="1"/>
          </p:cNvPicPr>
          <p:nvPr>
            <p:ph idx="1"/>
          </p:nvPr>
        </p:nvPicPr>
        <p:blipFill>
          <a:blip r:embed="rId3">
            <a:duotone>
              <a:prstClr val="black"/>
              <a:schemeClr val="accent1">
                <a:tint val="45000"/>
                <a:satMod val="400000"/>
              </a:schemeClr>
            </a:duotone>
          </a:blip>
          <a:stretch>
            <a:fillRect/>
          </a:stretch>
        </p:blipFill>
        <p:spPr>
          <a:xfrm>
            <a:off x="500925" y="2295772"/>
            <a:ext cx="8142150" cy="3091956"/>
          </a:xfrm>
          <a:effectLst>
            <a:outerShdw blurRad="622300" algn="ctr" rotWithShape="0">
              <a:srgbClr val="000000"/>
            </a:outerShdw>
          </a:effectLst>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l"/>
            <a:r>
              <a:rPr lang="en-US" sz="3300" dirty="0" smtClean="0"/>
              <a:t>Extrema Generation</a:t>
            </a:r>
            <a:r>
              <a:rPr lang="fa-IR" sz="3300" dirty="0" smtClean="0"/>
              <a:t> – </a:t>
            </a:r>
            <a:r>
              <a:rPr lang="en-US" sz="3300" dirty="0" smtClean="0"/>
              <a:t>Population-based</a:t>
            </a:r>
            <a:endParaRPr lang="bs-Latn-BA" sz="3300" dirty="0"/>
          </a:p>
        </p:txBody>
      </p:sp>
      <p:pic>
        <p:nvPicPr>
          <p:cNvPr id="7" name="Content Placeholder 6" descr="fitness-based-extrema.jpg"/>
          <p:cNvPicPr>
            <a:picLocks noGrp="1" noChangeAspect="1"/>
          </p:cNvPicPr>
          <p:nvPr>
            <p:ph idx="1"/>
          </p:nvPr>
        </p:nvPicPr>
        <p:blipFill>
          <a:blip r:embed="rId3">
            <a:duotone>
              <a:prstClr val="black"/>
              <a:schemeClr val="accent1">
                <a:tint val="45000"/>
                <a:satMod val="400000"/>
              </a:schemeClr>
            </a:duotone>
          </a:blip>
          <a:stretch>
            <a:fillRect/>
          </a:stretch>
        </p:blipFill>
        <p:spPr>
          <a:xfrm>
            <a:off x="457200" y="2295772"/>
            <a:ext cx="8153400" cy="3091956"/>
          </a:xfrm>
          <a:effectLst>
            <a:outerShdw blurRad="622300" algn="ctr" rotWithShape="0">
              <a:srgbClr val="000000"/>
            </a:outerShdw>
          </a:effectLst>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l"/>
            <a:r>
              <a:rPr lang="en-US" sz="4000" dirty="0" smtClean="0"/>
              <a:t>Extrema Generation</a:t>
            </a:r>
            <a:endParaRPr lang="bs-Latn-BA" sz="4000" dirty="0"/>
          </a:p>
        </p:txBody>
      </p:sp>
      <p:sp>
        <p:nvSpPr>
          <p:cNvPr id="3" name="Content Placeholder 2"/>
          <p:cNvSpPr>
            <a:spLocks noGrp="1"/>
          </p:cNvSpPr>
          <p:nvPr>
            <p:ph idx="1"/>
          </p:nvPr>
        </p:nvSpPr>
        <p:spPr/>
        <p:txBody>
          <a:bodyPr>
            <a:normAutofit/>
          </a:bodyPr>
          <a:lstStyle/>
          <a:p>
            <a:pPr algn="r" rtl="1"/>
            <a:endParaRPr lang="fa-IR" sz="2300" dirty="0" smtClean="0">
              <a:cs typeface="B Zar" pitchFamily="2" charset="-78"/>
            </a:endParaRPr>
          </a:p>
          <a:p>
            <a:pPr algn="r" rtl="1"/>
            <a:r>
              <a:rPr lang="fa-IR" sz="2300" dirty="0" smtClean="0">
                <a:cs typeface="B Zar" pitchFamily="2" charset="-78"/>
              </a:rPr>
              <a:t>برای بهبود دو روش بیان شده برای تولید دو دسته میتوان از نخبه گرایی استفاده کرد.</a:t>
            </a:r>
          </a:p>
          <a:p>
            <a:pPr algn="r" rtl="1"/>
            <a:endParaRPr lang="fa-IR" sz="2400" dirty="0" smtClean="0">
              <a:cs typeface="B Zar" pitchFamily="2" charset="-78"/>
            </a:endParaRPr>
          </a:p>
          <a:p>
            <a:pPr algn="r" rtl="1"/>
            <a:r>
              <a:rPr lang="fa-IR" sz="2400" dirty="0" smtClean="0">
                <a:cs typeface="B Zar" pitchFamily="2" charset="-78"/>
              </a:rPr>
              <a:t>چرا نخبه گرایی؟</a:t>
            </a:r>
          </a:p>
          <a:p>
            <a:pPr algn="r" rtl="1"/>
            <a:endParaRPr lang="fa-IR" sz="2400" dirty="0" smtClean="0">
              <a:cs typeface="B Zar" pitchFamily="2" charset="-78"/>
            </a:endParaRPr>
          </a:p>
          <a:p>
            <a:pPr algn="r" rtl="1"/>
            <a:r>
              <a:rPr lang="fa-IR" sz="2400" dirty="0" smtClean="0">
                <a:cs typeface="B Zar" pitchFamily="2" charset="-78"/>
              </a:rPr>
              <a:t>روش های نخبه گرایی:</a:t>
            </a:r>
          </a:p>
          <a:p>
            <a:pPr marL="971550" lvl="1" indent="-514350">
              <a:buFont typeface="+mj-lt"/>
              <a:buAutoNum type="romanUcPeriod"/>
            </a:pPr>
            <a:r>
              <a:rPr lang="en-US" sz="2000" dirty="0" smtClean="0">
                <a:cs typeface="B Zar" pitchFamily="2" charset="-78"/>
              </a:rPr>
              <a:t>Population-lookback</a:t>
            </a:r>
          </a:p>
          <a:p>
            <a:pPr marL="971550" lvl="1" indent="-514350">
              <a:buFont typeface="+mj-lt"/>
              <a:buAutoNum type="romanUcPeriod"/>
            </a:pPr>
            <a:r>
              <a:rPr lang="en-US" sz="2000" dirty="0" smtClean="0">
                <a:cs typeface="B Zar" pitchFamily="2" charset="-78"/>
              </a:rPr>
              <a:t>H-group description-lookback</a:t>
            </a:r>
          </a:p>
          <a:p>
            <a:pPr marL="971550" lvl="1" indent="-514350">
              <a:buFont typeface="+mj-lt"/>
              <a:buAutoNum type="romanUcPeriod"/>
            </a:pPr>
            <a:r>
              <a:rPr lang="en-US" sz="2000" dirty="0" smtClean="0">
                <a:cs typeface="B Zar" pitchFamily="2" charset="-78"/>
              </a:rPr>
              <a:t>L-group description-lookback</a:t>
            </a:r>
          </a:p>
          <a:p>
            <a:pPr marL="971550" lvl="1" indent="-514350">
              <a:buFont typeface="+mj-lt"/>
              <a:buAutoNum type="romanUcPeriod"/>
            </a:pPr>
            <a:r>
              <a:rPr lang="en-US" sz="2000" dirty="0" smtClean="0">
                <a:cs typeface="B Zar" pitchFamily="2" charset="-78"/>
              </a:rPr>
              <a:t>Incremental specialization</a:t>
            </a:r>
            <a:endParaRPr lang="fa-IR" sz="2000" dirty="0" smtClean="0">
              <a:cs typeface="B Zar" pitchFamily="2" charset="-78"/>
            </a:endParaRPr>
          </a:p>
          <a:p>
            <a:pPr algn="r" rtl="1"/>
            <a:endParaRPr lang="fa-IR" sz="2400" dirty="0" smtClean="0">
              <a:cs typeface="B Zar" pitchFamily="2" charset="-78"/>
            </a:endParaRPr>
          </a:p>
          <a:p>
            <a:pPr lvl="1" algn="r" rtl="1"/>
            <a:endParaRPr lang="en-US" sz="2000" dirty="0" smtClean="0">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r>
              <a:rPr lang="en-US" sz="3200" dirty="0" smtClean="0"/>
              <a:t>LEM as progressive partitioning of the fitness landscape</a:t>
            </a:r>
            <a:endParaRPr lang="bs-Latn-BA" sz="3200" dirty="0"/>
          </a:p>
        </p:txBody>
      </p:sp>
      <p:pic>
        <p:nvPicPr>
          <p:cNvPr id="7" name="Content Placeholder 6" descr="fitness-based-extrema.jpg"/>
          <p:cNvPicPr>
            <a:picLocks noGrp="1" noChangeAspect="1"/>
          </p:cNvPicPr>
          <p:nvPr>
            <p:ph idx="1"/>
          </p:nvPr>
        </p:nvPicPr>
        <p:blipFill>
          <a:blip r:embed="rId3">
            <a:duotone>
              <a:prstClr val="black"/>
              <a:schemeClr val="accent1">
                <a:tint val="45000"/>
                <a:satMod val="400000"/>
              </a:schemeClr>
            </a:duotone>
          </a:blip>
          <a:stretch>
            <a:fillRect/>
          </a:stretch>
        </p:blipFill>
        <p:spPr>
          <a:xfrm>
            <a:off x="457200" y="2295772"/>
            <a:ext cx="8153400" cy="3091956"/>
          </a:xfrm>
          <a:effectLst>
            <a:outerShdw blurRad="622300" algn="ctr" rotWithShape="0">
              <a:srgbClr val="000000"/>
            </a:outerShdw>
          </a:effectLst>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l"/>
            <a:r>
              <a:rPr lang="en-US" sz="4000" dirty="0" smtClean="0"/>
              <a:t>Description Instantiation</a:t>
            </a:r>
            <a:endParaRPr lang="bs-Latn-BA" sz="4000" dirty="0"/>
          </a:p>
        </p:txBody>
      </p:sp>
      <p:sp>
        <p:nvSpPr>
          <p:cNvPr id="3" name="Content Placeholder 2"/>
          <p:cNvSpPr>
            <a:spLocks noGrp="1"/>
          </p:cNvSpPr>
          <p:nvPr>
            <p:ph idx="1"/>
          </p:nvPr>
        </p:nvSpPr>
        <p:spPr/>
        <p:txBody>
          <a:bodyPr>
            <a:normAutofit/>
          </a:bodyPr>
          <a:lstStyle/>
          <a:p>
            <a:pPr algn="r" rtl="1"/>
            <a:endParaRPr lang="en-US" sz="2400" dirty="0" smtClean="0">
              <a:cs typeface="B Zar" pitchFamily="2" charset="-78"/>
            </a:endParaRPr>
          </a:p>
          <a:p>
            <a:pPr algn="r" rtl="1"/>
            <a:endParaRPr lang="en-US" sz="2400" dirty="0" smtClean="0">
              <a:cs typeface="B Zar" pitchFamily="2" charset="-78"/>
            </a:endParaRPr>
          </a:p>
          <a:p>
            <a:pPr algn="r" rtl="1"/>
            <a:r>
              <a:rPr lang="fa-IR" sz="2400" dirty="0" smtClean="0">
                <a:cs typeface="B Zar" pitchFamily="2" charset="-78"/>
              </a:rPr>
              <a:t>نمونه های جدید باید تمامی توصیفات بدست آمده از گروه </a:t>
            </a:r>
            <a:r>
              <a:rPr lang="en-US" sz="2400" dirty="0" smtClean="0">
                <a:cs typeface="B Zar" pitchFamily="2" charset="-78"/>
              </a:rPr>
              <a:t>H-group</a:t>
            </a:r>
            <a:r>
              <a:rPr lang="fa-IR" sz="2400" dirty="0" smtClean="0">
                <a:cs typeface="B Zar" pitchFamily="2" charset="-78"/>
              </a:rPr>
              <a:t>را ارضا کنند.</a:t>
            </a:r>
          </a:p>
          <a:p>
            <a:pPr algn="r" rtl="1"/>
            <a:endParaRPr lang="en-US" sz="2400" dirty="0" smtClean="0">
              <a:cs typeface="B Zar" pitchFamily="2" charset="-78"/>
            </a:endParaRPr>
          </a:p>
          <a:p>
            <a:pPr algn="r" rtl="1"/>
            <a:r>
              <a:rPr lang="fa-IR" sz="2400" dirty="0" smtClean="0">
                <a:cs typeface="B Zar" pitchFamily="2" charset="-78"/>
              </a:rPr>
              <a:t>فرمت توصیفات گروه ها به نوع مساله و الگوریتم یادگیری اعمال شده بستگی دارد.</a:t>
            </a:r>
          </a:p>
          <a:p>
            <a:pPr algn="r" rtl="1"/>
            <a:endParaRPr lang="en-US" sz="2400" dirty="0" smtClean="0">
              <a:cs typeface="B Zar" pitchFamily="2" charset="-78"/>
            </a:endParaRPr>
          </a:p>
          <a:p>
            <a:pPr algn="r" rtl="1"/>
            <a:r>
              <a:rPr lang="fa-IR" sz="2000" b="1" dirty="0" smtClean="0">
                <a:cs typeface="B Zar" pitchFamily="2" charset="-78"/>
              </a:rPr>
              <a:t>نمونه سازی توصیفی به صورت مقداردهی نمونه ای است بگونه ای که تمامی توصیفات را ارضا کنند.</a:t>
            </a: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l"/>
            <a:r>
              <a:rPr lang="en-US" sz="4000" dirty="0" smtClean="0"/>
              <a:t>New population generation</a:t>
            </a:r>
            <a:endParaRPr lang="bs-Latn-BA" sz="4000" dirty="0"/>
          </a:p>
        </p:txBody>
      </p:sp>
      <p:sp>
        <p:nvSpPr>
          <p:cNvPr id="3" name="Content Placeholder 2"/>
          <p:cNvSpPr>
            <a:spLocks noGrp="1"/>
          </p:cNvSpPr>
          <p:nvPr>
            <p:ph idx="1"/>
          </p:nvPr>
        </p:nvSpPr>
        <p:spPr/>
        <p:txBody>
          <a:bodyPr>
            <a:normAutofit/>
          </a:bodyPr>
          <a:lstStyle/>
          <a:p>
            <a:pPr algn="r" rtl="1"/>
            <a:endParaRPr lang="en-US" sz="2000" b="1" dirty="0" smtClean="0">
              <a:cs typeface="B Zar" pitchFamily="2" charset="-78"/>
            </a:endParaRPr>
          </a:p>
          <a:p>
            <a:pPr algn="r" rtl="1"/>
            <a:endParaRPr lang="en-US" sz="2000" b="1" dirty="0" smtClean="0">
              <a:cs typeface="B Zar" pitchFamily="2" charset="-78"/>
            </a:endParaRPr>
          </a:p>
          <a:p>
            <a:pPr algn="r" rtl="1"/>
            <a:endParaRPr lang="en-US" sz="2000" b="1" dirty="0" smtClean="0">
              <a:cs typeface="B Zar" pitchFamily="2" charset="-78"/>
            </a:endParaRPr>
          </a:p>
          <a:p>
            <a:pPr algn="r" rtl="1"/>
            <a:r>
              <a:rPr lang="fa-IR" sz="2000" b="1" dirty="0" smtClean="0">
                <a:cs typeface="B Zar" pitchFamily="2" charset="-78"/>
              </a:rPr>
              <a:t>انواع روش های تولید نسل جدید:</a:t>
            </a:r>
          </a:p>
          <a:p>
            <a:pPr lvl="1" algn="r" rtl="1"/>
            <a:endParaRPr lang="en-US" sz="1600" b="1" dirty="0" smtClean="0">
              <a:cs typeface="B Zar" pitchFamily="2" charset="-78"/>
            </a:endParaRPr>
          </a:p>
          <a:p>
            <a:pPr lvl="1" algn="l"/>
            <a:r>
              <a:rPr lang="en-US" sz="1600" b="1" dirty="0" smtClean="0">
                <a:cs typeface="B Zar" pitchFamily="2" charset="-78"/>
              </a:rPr>
              <a:t>Direct replacement</a:t>
            </a:r>
          </a:p>
          <a:p>
            <a:pPr lvl="1" algn="l"/>
            <a:endParaRPr lang="en-US" sz="1600" b="1" dirty="0" smtClean="0">
              <a:cs typeface="B Zar" pitchFamily="2" charset="-78"/>
            </a:endParaRPr>
          </a:p>
          <a:p>
            <a:pPr lvl="1" algn="l"/>
            <a:r>
              <a:rPr lang="en-US" sz="1600" b="1" dirty="0" smtClean="0">
                <a:cs typeface="B Zar" pitchFamily="2" charset="-78"/>
              </a:rPr>
              <a:t>Selective</a:t>
            </a:r>
          </a:p>
          <a:p>
            <a:pPr lvl="2"/>
            <a:r>
              <a:rPr lang="en-US" sz="1400" b="1" dirty="0" smtClean="0">
                <a:cs typeface="B Zar" pitchFamily="2" charset="-78"/>
              </a:rPr>
              <a:t>Roulette wheel</a:t>
            </a:r>
          </a:p>
          <a:p>
            <a:pPr lvl="2"/>
            <a:r>
              <a:rPr lang="en-US" sz="1400" b="1" dirty="0" smtClean="0">
                <a:cs typeface="B Zar" pitchFamily="2" charset="-78"/>
              </a:rPr>
              <a:t>Tournament</a:t>
            </a:r>
            <a:endParaRPr lang="fa-IR" sz="1400" b="1" dirty="0" smtClean="0">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3200" dirty="0" smtClean="0"/>
              <a:t>مثال</a:t>
            </a:r>
            <a:endParaRPr lang="bs-Latn-BA" sz="3200" dirty="0"/>
          </a:p>
        </p:txBody>
      </p:sp>
      <p:pic>
        <p:nvPicPr>
          <p:cNvPr id="7" name="Content Placeholder 6" descr="fitness-based-extrema.jpg"/>
          <p:cNvPicPr>
            <a:picLocks noGrp="1" noChangeAspect="1"/>
          </p:cNvPicPr>
          <p:nvPr>
            <p:ph idx="1"/>
          </p:nvPr>
        </p:nvPicPr>
        <p:blipFill>
          <a:blip r:embed="rId3"/>
          <a:stretch>
            <a:fillRect/>
          </a:stretch>
        </p:blipFill>
        <p:spPr>
          <a:xfrm>
            <a:off x="457200" y="1676400"/>
            <a:ext cx="8232662" cy="4876800"/>
          </a:xfrm>
          <a:effectLst>
            <a:outerShdw blurRad="622300" algn="ctr" rotWithShape="0">
              <a:srgbClr val="000000"/>
            </a:outerShdw>
          </a:effectLst>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معرفی</a:t>
            </a:r>
            <a:endParaRPr lang="bs-Latn-BA" sz="4000" dirty="0"/>
          </a:p>
        </p:txBody>
      </p:sp>
      <p:sp>
        <p:nvSpPr>
          <p:cNvPr id="3" name="Content Placeholder 2"/>
          <p:cNvSpPr>
            <a:spLocks noGrp="1"/>
          </p:cNvSpPr>
          <p:nvPr>
            <p:ph idx="1"/>
          </p:nvPr>
        </p:nvSpPr>
        <p:spPr/>
        <p:txBody>
          <a:bodyPr>
            <a:normAutofit/>
          </a:bodyPr>
          <a:lstStyle/>
          <a:p>
            <a:pPr algn="r" rtl="1"/>
            <a:endParaRPr lang="fa-IR" sz="2300" dirty="0" smtClean="0">
              <a:cs typeface="B Zar" pitchFamily="2" charset="-78"/>
            </a:endParaRPr>
          </a:p>
          <a:p>
            <a:pPr algn="r" rtl="1"/>
            <a:endParaRPr lang="fa-IR" sz="2300" dirty="0" smtClean="0">
              <a:cs typeface="B Zar" pitchFamily="2" charset="-78"/>
            </a:endParaRPr>
          </a:p>
          <a:p>
            <a:pPr algn="r" rtl="1"/>
            <a:r>
              <a:rPr lang="fa-IR" sz="2300" dirty="0" smtClean="0">
                <a:cs typeface="B Zar" pitchFamily="2" charset="-78"/>
              </a:rPr>
              <a:t>الگوریتم</a:t>
            </a:r>
            <a:r>
              <a:rPr lang="en-US" sz="2300" dirty="0" smtClean="0">
                <a:cs typeface="B Zar" pitchFamily="2" charset="-78"/>
              </a:rPr>
              <a:t> </a:t>
            </a:r>
            <a:r>
              <a:rPr lang="fa-IR" sz="2300" dirty="0" smtClean="0">
                <a:cs typeface="B Zar" pitchFamily="2" charset="-78"/>
              </a:rPr>
              <a:t>های تکاملی مبتنی برتئوری داروین به عملگرهای بازترکیبی وانتخاب وابسطه اند.</a:t>
            </a:r>
          </a:p>
          <a:p>
            <a:pPr algn="r" rtl="1"/>
            <a:endParaRPr lang="fa-IR" sz="2300" dirty="0" smtClean="0">
              <a:cs typeface="B Zar" pitchFamily="2" charset="-78"/>
            </a:endParaRPr>
          </a:p>
          <a:p>
            <a:pPr algn="r" rtl="1"/>
            <a:r>
              <a:rPr lang="en-US" sz="2300" dirty="0" smtClean="0">
                <a:cs typeface="B Zar" pitchFamily="2" charset="-78"/>
              </a:rPr>
              <a:t> </a:t>
            </a:r>
            <a:r>
              <a:rPr lang="bs-Latn-BA" sz="2300" dirty="0" smtClean="0">
                <a:cs typeface="B Zar" pitchFamily="2" charset="-78"/>
              </a:rPr>
              <a:t>LEM</a:t>
            </a:r>
            <a:r>
              <a:rPr lang="fa-IR" sz="2300" dirty="0" smtClean="0">
                <a:cs typeface="B Zar" pitchFamily="2" charset="-78"/>
              </a:rPr>
              <a:t>با استفاده از یاگیری ماشین به تولید نسل جدید میپردازد.</a:t>
            </a:r>
          </a:p>
          <a:p>
            <a:pPr algn="r" rtl="1"/>
            <a:endParaRPr lang="fa-IR" sz="2300" dirty="0" smtClean="0">
              <a:cs typeface="B Zar" pitchFamily="2" charset="-78"/>
            </a:endParaRPr>
          </a:p>
          <a:p>
            <a:pPr algn="r" rtl="1"/>
            <a:r>
              <a:rPr lang="en-US" sz="2300" dirty="0" smtClean="0">
                <a:cs typeface="B Zar" pitchFamily="2" charset="-78"/>
              </a:rPr>
              <a:t> </a:t>
            </a:r>
            <a:r>
              <a:rPr lang="bs-Latn-BA" sz="2300" dirty="0" smtClean="0">
                <a:cs typeface="B Zar" pitchFamily="2" charset="-78"/>
              </a:rPr>
              <a:t>LEM</a:t>
            </a:r>
            <a:r>
              <a:rPr lang="fa-IR" sz="2300" dirty="0" smtClean="0">
                <a:cs typeface="B Zar" pitchFamily="2" charset="-78"/>
              </a:rPr>
              <a:t>به دنبال یافتن الگویی هست که راه حل های برتر جمعیت ازآن پیروی میکند.</a:t>
            </a:r>
          </a:p>
          <a:p>
            <a:pPr algn="r" rtl="1"/>
            <a:endParaRPr lang="fa-IR" sz="2300" dirty="0" smtClean="0">
              <a:cs typeface="B Zar" pitchFamily="2" charset="-78"/>
            </a:endParaRPr>
          </a:p>
          <a:p>
            <a:pPr algn="r" rtl="1"/>
            <a:r>
              <a:rPr lang="en-US" sz="2300" dirty="0" smtClean="0">
                <a:cs typeface="B Zar" pitchFamily="2" charset="-78"/>
              </a:rPr>
              <a:t> </a:t>
            </a:r>
            <a:r>
              <a:rPr lang="bs-Latn-BA" sz="2300" dirty="0" smtClean="0">
                <a:cs typeface="B Zar" pitchFamily="2" charset="-78"/>
              </a:rPr>
              <a:t>LEM</a:t>
            </a:r>
            <a:r>
              <a:rPr lang="fa-IR" sz="2300" dirty="0" smtClean="0">
                <a:cs typeface="B Zar" pitchFamily="2" charset="-78"/>
              </a:rPr>
              <a:t>در دو مد «یادگیری ماشین» و «مدل تکاملی داروین» اجرا می شود.</a:t>
            </a:r>
          </a:p>
          <a:p>
            <a:pPr algn="r" rtl="1"/>
            <a:endParaRPr lang="bs-Latn-BA" sz="2300" dirty="0">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3200" dirty="0" smtClean="0"/>
              <a:t>تابع اکلی</a:t>
            </a:r>
            <a:endParaRPr lang="bs-Latn-BA" sz="3200" dirty="0"/>
          </a:p>
        </p:txBody>
      </p:sp>
      <p:pic>
        <p:nvPicPr>
          <p:cNvPr id="5" name="Content Placeholder 4" descr="ackley.png"/>
          <p:cNvPicPr>
            <a:picLocks noGrp="1" noChangeAspect="1"/>
          </p:cNvPicPr>
          <p:nvPr>
            <p:ph idx="1"/>
          </p:nvPr>
        </p:nvPicPr>
        <p:blipFill>
          <a:blip r:embed="rId3"/>
          <a:stretch>
            <a:fillRect/>
          </a:stretch>
        </p:blipFill>
        <p:spPr>
          <a:xfrm>
            <a:off x="1526116" y="1557338"/>
            <a:ext cx="6091767" cy="4568825"/>
          </a:xfrm>
        </p:spPr>
      </p:pic>
      <p:pic>
        <p:nvPicPr>
          <p:cNvPr id="6" name="Picture 5" descr="ackley2.png"/>
          <p:cNvPicPr>
            <a:picLocks noChangeAspect="1"/>
          </p:cNvPicPr>
          <p:nvPr/>
        </p:nvPicPr>
        <p:blipFill>
          <a:blip r:embed="rId4"/>
          <a:stretch>
            <a:fillRect/>
          </a:stretch>
        </p:blipFill>
        <p:spPr>
          <a:xfrm>
            <a:off x="1524000" y="6029325"/>
            <a:ext cx="6096000" cy="828675"/>
          </a:xfrm>
          <a:prstGeom prst="rect">
            <a:avLst/>
          </a:prstGeom>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0.png"/>
          <p:cNvPicPr>
            <a:picLocks noGrp="1" noChangeAspect="1"/>
          </p:cNvPicPr>
          <p:nvPr>
            <p:ph idx="1"/>
          </p:nvPr>
        </p:nvPicPr>
        <p:blipFill>
          <a:blip r:embed="rId3"/>
          <a:stretch>
            <a:fillRect/>
          </a:stretch>
        </p:blipFill>
        <p:spPr>
          <a:xfrm>
            <a:off x="0" y="0"/>
            <a:ext cx="9134824" cy="6858000"/>
          </a:xfrm>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0.png"/>
          <p:cNvPicPr>
            <a:picLocks noGrp="1" noChangeAspect="1"/>
          </p:cNvPicPr>
          <p:nvPr>
            <p:ph idx="1"/>
          </p:nvPr>
        </p:nvPicPr>
        <p:blipFill>
          <a:blip r:embed="rId3"/>
          <a:stretch>
            <a:fillRect/>
          </a:stretch>
        </p:blipFill>
        <p:spPr>
          <a:xfrm>
            <a:off x="0" y="0"/>
            <a:ext cx="9134824" cy="6857999"/>
          </a:xfrm>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0.png"/>
          <p:cNvPicPr>
            <a:picLocks noGrp="1" noChangeAspect="1"/>
          </p:cNvPicPr>
          <p:nvPr>
            <p:ph idx="1"/>
          </p:nvPr>
        </p:nvPicPr>
        <p:blipFill>
          <a:blip r:embed="rId3"/>
          <a:stretch>
            <a:fillRect/>
          </a:stretch>
        </p:blipFill>
        <p:spPr>
          <a:xfrm>
            <a:off x="0" y="0"/>
            <a:ext cx="9134824" cy="6858000"/>
          </a:xfrm>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0.png"/>
          <p:cNvPicPr>
            <a:picLocks noGrp="1" noChangeAspect="1"/>
          </p:cNvPicPr>
          <p:nvPr>
            <p:ph idx="1"/>
          </p:nvPr>
        </p:nvPicPr>
        <p:blipFill>
          <a:blip r:embed="rId3"/>
          <a:stretch>
            <a:fillRect/>
          </a:stretch>
        </p:blipFill>
        <p:spPr>
          <a:xfrm>
            <a:off x="0" y="0"/>
            <a:ext cx="9134824" cy="6858000"/>
          </a:xfrm>
        </p:spPr>
      </p:pic>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905375"/>
          </a:xfrm>
        </p:spPr>
        <p:txBody>
          <a:bodyPr>
            <a:normAutofit/>
          </a:bodyPr>
          <a:lstStyle/>
          <a:p>
            <a:pPr algn="ctr" rtl="1">
              <a:buNone/>
            </a:pPr>
            <a:endParaRPr lang="fa-IR" sz="3600" b="1" dirty="0" smtClean="0">
              <a:cs typeface="B Zar" pitchFamily="2" charset="-78"/>
            </a:endParaRPr>
          </a:p>
          <a:p>
            <a:pPr algn="ctr" rtl="1">
              <a:buNone/>
            </a:pPr>
            <a:endParaRPr lang="fa-IR" sz="3600" b="1" dirty="0" smtClean="0">
              <a:cs typeface="B Zar" pitchFamily="2" charset="-78"/>
            </a:endParaRPr>
          </a:p>
          <a:p>
            <a:pPr algn="ctr" rtl="1">
              <a:buNone/>
            </a:pPr>
            <a:endParaRPr lang="fa-IR" sz="3600" b="1" dirty="0" smtClean="0">
              <a:cs typeface="B Zar" pitchFamily="2" charset="-78"/>
            </a:endParaRPr>
          </a:p>
          <a:p>
            <a:pPr algn="ctr" rtl="1">
              <a:buNone/>
            </a:pPr>
            <a:r>
              <a:rPr lang="fa-IR" sz="6000" b="1" dirty="0" smtClean="0">
                <a:cs typeface="B Zar" pitchFamily="2" charset="-78"/>
              </a:rPr>
              <a:t>پایان</a:t>
            </a: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منابع</a:t>
            </a:r>
            <a:endParaRPr lang="bs-Latn-BA" sz="4000" dirty="0"/>
          </a:p>
        </p:txBody>
      </p:sp>
      <p:sp>
        <p:nvSpPr>
          <p:cNvPr id="3" name="Content Placeholder 2"/>
          <p:cNvSpPr>
            <a:spLocks noGrp="1"/>
          </p:cNvSpPr>
          <p:nvPr>
            <p:ph idx="1"/>
          </p:nvPr>
        </p:nvSpPr>
        <p:spPr/>
        <p:txBody>
          <a:bodyPr>
            <a:normAutofit/>
          </a:bodyPr>
          <a:lstStyle/>
          <a:p>
            <a:pPr marL="400050" indent="-400050">
              <a:buNone/>
            </a:pPr>
            <a:endParaRPr lang="fa-IR" sz="1400" b="1" dirty="0" smtClean="0">
              <a:cs typeface="B Zar" pitchFamily="2" charset="-78"/>
            </a:endParaRPr>
          </a:p>
          <a:p>
            <a:pPr marL="400050" indent="-400050">
              <a:buFont typeface="+mj-lt"/>
              <a:buAutoNum type="romanUcPeriod"/>
            </a:pPr>
            <a:r>
              <a:rPr lang="en-US" sz="1400" b="1" dirty="0" err="1" smtClean="0">
                <a:cs typeface="B Zar" pitchFamily="2" charset="-78"/>
              </a:rPr>
              <a:t>Michalski</a:t>
            </a:r>
            <a:r>
              <a:rPr lang="en-US" sz="1400" b="1" dirty="0" smtClean="0">
                <a:cs typeface="B Zar" pitchFamily="2" charset="-78"/>
              </a:rPr>
              <a:t>, R. 2000. “Learnable evolution model: Evolutionary processes guided by machine learning.” Mach. Learn., 381–2, 9–40.</a:t>
            </a:r>
            <a:endParaRPr lang="fa-IR" sz="1400" b="1" dirty="0" smtClean="0">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p:txBody>
          <a:bodyPr>
            <a:normAutofit/>
          </a:bodyPr>
          <a:lstStyle/>
          <a:p>
            <a:pPr algn="l">
              <a:buFont typeface="Courier New" pitchFamily="49" charset="0"/>
              <a:buChar char="o"/>
            </a:pPr>
            <a:r>
              <a:rPr lang="en-US" sz="2300" dirty="0" smtClean="0">
                <a:latin typeface="+mn-lt"/>
                <a:cs typeface="B Zar" pitchFamily="2" charset="-78"/>
              </a:rPr>
              <a:t>Generate a population</a:t>
            </a:r>
          </a:p>
          <a:p>
            <a:pPr algn="l">
              <a:buFont typeface="Courier New" pitchFamily="49" charset="0"/>
              <a:buChar char="o"/>
            </a:pPr>
            <a:r>
              <a:rPr lang="en-US" sz="2300" dirty="0" smtClean="0">
                <a:latin typeface="+mn-lt"/>
                <a:cs typeface="B Zar" pitchFamily="2" charset="-78"/>
              </a:rPr>
              <a:t>Execute Machine Learning mode</a:t>
            </a:r>
          </a:p>
          <a:p>
            <a:pPr lvl="1">
              <a:buFont typeface="Courier New" pitchFamily="49" charset="0"/>
              <a:buChar char="o"/>
            </a:pPr>
            <a:r>
              <a:rPr lang="en-US" sz="1900" dirty="0" smtClean="0">
                <a:latin typeface="+mn-lt"/>
                <a:cs typeface="B Zar" pitchFamily="2" charset="-78"/>
              </a:rPr>
              <a:t>Derive extrema</a:t>
            </a:r>
          </a:p>
          <a:p>
            <a:pPr lvl="1">
              <a:buFont typeface="Courier New" pitchFamily="49" charset="0"/>
              <a:buChar char="o"/>
            </a:pPr>
            <a:r>
              <a:rPr lang="en-US" sz="1900" dirty="0" smtClean="0">
                <a:latin typeface="+mn-lt"/>
                <a:cs typeface="B Zar" pitchFamily="2" charset="-78"/>
              </a:rPr>
              <a:t>Create a hypothesis</a:t>
            </a:r>
          </a:p>
          <a:p>
            <a:pPr lvl="1">
              <a:buFont typeface="Courier New" pitchFamily="49" charset="0"/>
              <a:buChar char="o"/>
            </a:pPr>
            <a:r>
              <a:rPr lang="en-US" sz="1900" dirty="0" smtClean="0">
                <a:latin typeface="+mn-lt"/>
                <a:cs typeface="B Zar" pitchFamily="2" charset="-78"/>
              </a:rPr>
              <a:t>Generate a new population</a:t>
            </a:r>
          </a:p>
          <a:p>
            <a:pPr lvl="1">
              <a:buFont typeface="Courier New" pitchFamily="49" charset="0"/>
              <a:buChar char="o"/>
            </a:pPr>
            <a:r>
              <a:rPr lang="en-US" sz="1900" dirty="0" smtClean="0">
                <a:latin typeface="+mn-lt"/>
                <a:cs typeface="B Zar" pitchFamily="2" charset="-78"/>
              </a:rPr>
              <a:t>Continue?</a:t>
            </a:r>
          </a:p>
          <a:p>
            <a:pPr>
              <a:buFont typeface="Courier New" pitchFamily="49" charset="0"/>
              <a:buChar char="o"/>
            </a:pPr>
            <a:r>
              <a:rPr lang="en-US" sz="2300" dirty="0" smtClean="0">
                <a:latin typeface="+mn-lt"/>
                <a:cs typeface="B Zar" pitchFamily="2" charset="-78"/>
              </a:rPr>
              <a:t>Execute Darwinian Evolution mode</a:t>
            </a:r>
          </a:p>
          <a:p>
            <a:pPr lvl="1">
              <a:buFont typeface="Courier New" pitchFamily="49" charset="0"/>
              <a:buChar char="o"/>
            </a:pPr>
            <a:r>
              <a:rPr lang="en-US" sz="1900" dirty="0" smtClean="0">
                <a:latin typeface="+mn-lt"/>
                <a:cs typeface="B Zar" pitchFamily="2" charset="-78"/>
              </a:rPr>
              <a:t>Select</a:t>
            </a:r>
          </a:p>
          <a:p>
            <a:pPr lvl="1">
              <a:buFont typeface="Courier New" pitchFamily="49" charset="0"/>
              <a:buChar char="o"/>
            </a:pPr>
            <a:r>
              <a:rPr lang="en-US" sz="1900" dirty="0" smtClean="0">
                <a:latin typeface="+mn-lt"/>
                <a:cs typeface="B Zar" pitchFamily="2" charset="-78"/>
              </a:rPr>
              <a:t>Crossover</a:t>
            </a:r>
          </a:p>
          <a:p>
            <a:pPr lvl="1">
              <a:buFont typeface="Courier New" pitchFamily="49" charset="0"/>
              <a:buChar char="o"/>
            </a:pPr>
            <a:r>
              <a:rPr lang="en-US" sz="1900" dirty="0" smtClean="0">
                <a:latin typeface="+mn-lt"/>
                <a:cs typeface="B Zar" pitchFamily="2" charset="-78"/>
              </a:rPr>
              <a:t>Mutation</a:t>
            </a:r>
          </a:p>
          <a:p>
            <a:pPr lvl="1">
              <a:buFont typeface="Courier New" pitchFamily="49" charset="0"/>
              <a:buChar char="o"/>
            </a:pPr>
            <a:r>
              <a:rPr lang="en-US" sz="1900" dirty="0" smtClean="0">
                <a:latin typeface="+mn-lt"/>
                <a:cs typeface="B Zar" pitchFamily="2" charset="-78"/>
              </a:rPr>
              <a:t>Continue?</a:t>
            </a:r>
          </a:p>
          <a:p>
            <a:pPr>
              <a:buFont typeface="Courier New" pitchFamily="49" charset="0"/>
              <a:buChar char="o"/>
            </a:pPr>
            <a:r>
              <a:rPr lang="en-US" sz="2300" dirty="0" smtClean="0">
                <a:latin typeface="+mn-lt"/>
                <a:cs typeface="B Zar" pitchFamily="2" charset="-78"/>
              </a:rPr>
              <a:t>Continue?</a:t>
            </a:r>
            <a:endParaRPr lang="bs-Latn-BA" sz="2300" dirty="0">
              <a:latin typeface="+mn-lt"/>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anim calcmode="lin" valueType="num">
                                      <p:cBhvr>
                                        <p:cTn id="14" dur="500" fill="hold"/>
                                        <p:tgtEl>
                                          <p:spTgt spid="3">
                                            <p:bg/>
                                          </p:spTgt>
                                        </p:tgtEl>
                                        <p:attrNameLst>
                                          <p:attrName>ppt_x</p:attrName>
                                        </p:attrNameLst>
                                      </p:cBhvr>
                                      <p:tavLst>
                                        <p:tav tm="0">
                                          <p:val>
                                            <p:strVal val="#ppt_x"/>
                                          </p:val>
                                        </p:tav>
                                        <p:tav tm="100000">
                                          <p:val>
                                            <p:strVal val="#ppt_x"/>
                                          </p:val>
                                        </p:tav>
                                      </p:tavLst>
                                    </p:anim>
                                    <p:anim calcmode="lin" valueType="num">
                                      <p:cBhvr>
                                        <p:cTn id="15" dur="500" fill="hold"/>
                                        <p:tgtEl>
                                          <p:spTgt spid="3">
                                            <p:bg/>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anim calcmode="lin" valueType="num">
                                      <p:cBhvr>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anim calcmode="lin" valueType="num">
                                      <p:cBhvr>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anim calcmode="lin" valueType="num">
                                      <p:cBhvr>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anim calcmode="lin" valueType="num">
                                      <p:cBhvr>
                                        <p:cTn id="4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grpId="0" nodeType="after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anim calcmode="lin" valueType="num">
                                      <p:cBhvr>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anim calcmode="lin" valueType="num">
                                      <p:cBhvr>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500"/>
                                        <p:tgtEl>
                                          <p:spTgt spid="3">
                                            <p:txEl>
                                              <p:pRg st="8" end="8"/>
                                            </p:txEl>
                                          </p:spTgt>
                                        </p:tgtEl>
                                      </p:cBhvr>
                                    </p:animEffect>
                                    <p:anim calcmode="lin" valueType="num">
                                      <p:cBhvr>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3">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500"/>
                                        <p:tgtEl>
                                          <p:spTgt spid="3">
                                            <p:txEl>
                                              <p:pRg st="9" end="9"/>
                                            </p:txEl>
                                          </p:spTgt>
                                        </p:tgtEl>
                                      </p:cBhvr>
                                    </p:animEffect>
                                    <p:anim calcmode="lin" valueType="num">
                                      <p:cBhvr>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500" fill="hold"/>
                                        <p:tgtEl>
                                          <p:spTgt spid="3">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500"/>
                                        <p:tgtEl>
                                          <p:spTgt spid="3">
                                            <p:txEl>
                                              <p:pRg st="10" end="10"/>
                                            </p:txEl>
                                          </p:spTgt>
                                        </p:tgtEl>
                                      </p:cBhvr>
                                    </p:animEffect>
                                    <p:anim calcmode="lin" valueType="num">
                                      <p:cBhvr>
                                        <p:cTn id="7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74" fill="hold">
                            <p:stCondLst>
                              <p:cond delay="2500"/>
                            </p:stCondLst>
                            <p:childTnLst>
                              <p:par>
                                <p:cTn id="75" presetID="42" presetClass="entr" presetSubtype="0" fill="hold" grpId="0" nodeType="after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500"/>
                                        <p:tgtEl>
                                          <p:spTgt spid="3">
                                            <p:txEl>
                                              <p:pRg st="11" end="11"/>
                                            </p:txEl>
                                          </p:spTgt>
                                        </p:tgtEl>
                                      </p:cBhvr>
                                    </p:animEffect>
                                    <p:anim calcmode="lin" valueType="num">
                                      <p:cBhvr>
                                        <p:cTn id="7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5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a:xfrm>
            <a:off x="457200" y="1556792"/>
            <a:ext cx="2743200" cy="4569371"/>
          </a:xfrm>
        </p:spPr>
        <p:txBody>
          <a:bodyPr>
            <a:normAutofit/>
          </a:bodyPr>
          <a:lstStyle/>
          <a:p>
            <a:pPr algn="l">
              <a:buFont typeface="Wingdings" pitchFamily="2" charset="2"/>
              <a:buChar char="Ø"/>
            </a:pPr>
            <a:r>
              <a:rPr lang="en-US" sz="1800" b="1" dirty="0" smtClean="0">
                <a:solidFill>
                  <a:schemeClr val="bg1">
                    <a:lumMod val="85000"/>
                  </a:schemeClr>
                </a:solidFill>
                <a:latin typeface="+mn-lt"/>
                <a:cs typeface="B Zar" pitchFamily="2" charset="-78"/>
              </a:rPr>
              <a:t>Generate a population</a:t>
            </a:r>
          </a:p>
          <a:p>
            <a:pPr algn="l">
              <a:buFont typeface="Courier New" pitchFamily="49" charset="0"/>
              <a:buChar char="o"/>
            </a:pPr>
            <a:r>
              <a:rPr lang="en-US" sz="1800" b="1" dirty="0" smtClean="0">
                <a:solidFill>
                  <a:schemeClr val="tx1">
                    <a:lumMod val="50000"/>
                    <a:lumOff val="50000"/>
                  </a:schemeClr>
                </a:solidFill>
                <a:latin typeface="+mn-lt"/>
                <a:cs typeface="B Zar" pitchFamily="2" charset="-78"/>
              </a:rPr>
              <a:t>Execute M.L mode</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Derive extrema</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Create a hypothesis</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Generate a new pop.</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Execute D.E mode</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Select</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Crossover</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Mutation</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Continue?</a:t>
            </a:r>
            <a:endParaRPr lang="bs-Latn-BA" sz="1800" b="1" dirty="0">
              <a:solidFill>
                <a:schemeClr val="tx1">
                  <a:lumMod val="50000"/>
                  <a:lumOff val="50000"/>
                </a:schemeClr>
              </a:solidFill>
              <a:latin typeface="+mn-lt"/>
              <a:cs typeface="B Zar" pitchFamily="2" charset="-78"/>
            </a:endParaRPr>
          </a:p>
        </p:txBody>
      </p:sp>
      <p:sp>
        <p:nvSpPr>
          <p:cNvPr id="4" name="Content Placeholder 2"/>
          <p:cNvSpPr txBox="1">
            <a:spLocks/>
          </p:cNvSpPr>
          <p:nvPr/>
        </p:nvSpPr>
        <p:spPr>
          <a:xfrm>
            <a:off x="3276600" y="1558184"/>
            <a:ext cx="5334000" cy="4569371"/>
          </a:xfrm>
          <a:prstGeom prst="rect">
            <a:avLst/>
          </a:prstGeom>
          <a:solidFill>
            <a:schemeClr val="tx1">
              <a:alpha val="57000"/>
            </a:schemeClr>
          </a:solidFill>
        </p:spPr>
        <p:txBody>
          <a:bodyPr vert="horz" lIns="91440" tIns="45720" rIns="91440" bIns="45720" rtlCol="0">
            <a:normAutofit/>
          </a:bodyPr>
          <a:lstStyle/>
          <a:p>
            <a:pPr marL="342900" marR="0" lvl="0" indent="-342900" algn="ctr" defTabSz="914400" rtl="1" eaLnBrk="1" fontAlgn="auto" latinLnBrk="0" hangingPunct="1">
              <a:lnSpc>
                <a:spcPct val="100000"/>
              </a:lnSpc>
              <a:spcBef>
                <a:spcPct val="20000"/>
              </a:spcBef>
              <a:spcAft>
                <a:spcPts val="0"/>
              </a:spcAft>
              <a:buClrTx/>
              <a:buSzTx/>
              <a:tabLst/>
              <a:defRPr/>
            </a:pPr>
            <a:endParaRPr kumimoji="0" lang="fa-IR" b="0" i="0" u="none" strike="noStrike" kern="1200" cap="none" spc="0" normalizeH="0" baseline="0" noProof="0" dirty="0" smtClean="0">
              <a:ln>
                <a:noFill/>
              </a:ln>
              <a:solidFill>
                <a:schemeClr val="bg1"/>
              </a:solidFill>
              <a:effectLst/>
              <a:uLnTx/>
              <a:uFillTx/>
              <a:latin typeface="+mn-lt"/>
              <a:ea typeface="+mn-ea"/>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kumimoji="0" lang="fa-IR" b="0" i="0" u="none" strike="noStrike" kern="1200" cap="none" spc="0" normalizeH="0" baseline="0" noProof="0" dirty="0" smtClean="0">
              <a:ln>
                <a:noFill/>
              </a:ln>
              <a:solidFill>
                <a:schemeClr val="bg1"/>
              </a:solidFill>
              <a:effectLst/>
              <a:uLnTx/>
              <a:uFillTx/>
              <a:latin typeface="+mn-lt"/>
              <a:ea typeface="+mn-ea"/>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kumimoji="0" lang="fa-IR" b="0" i="0" u="none" strike="noStrike" kern="1200" cap="none" spc="0" normalizeH="0" baseline="0" noProof="0" dirty="0" smtClean="0">
              <a:ln>
                <a:noFill/>
              </a:ln>
              <a:solidFill>
                <a:schemeClr val="bg1"/>
              </a:solidFill>
              <a:effectLst/>
              <a:uLnTx/>
              <a:uFillTx/>
              <a:latin typeface="+mn-lt"/>
              <a:ea typeface="+mn-ea"/>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r>
              <a:rPr kumimoji="0" lang="fa-IR" b="0" i="0" u="none" strike="noStrike" kern="1200" cap="none" spc="0" normalizeH="0" baseline="0" noProof="0" dirty="0" smtClean="0">
                <a:ln>
                  <a:noFill/>
                </a:ln>
                <a:solidFill>
                  <a:schemeClr val="bg1"/>
                </a:solidFill>
                <a:effectLst/>
                <a:uLnTx/>
                <a:uFillTx/>
                <a:latin typeface="+mn-lt"/>
                <a:ea typeface="+mn-ea"/>
                <a:cs typeface="B Zar" pitchFamily="2" charset="-78"/>
              </a:rPr>
              <a:t>ایجاد</a:t>
            </a:r>
            <a:r>
              <a:rPr kumimoji="0" lang="fa-IR" b="0" i="0" u="none" strike="noStrike" kern="1200" cap="none" spc="0" normalizeH="0" noProof="0" dirty="0" smtClean="0">
                <a:ln>
                  <a:noFill/>
                </a:ln>
                <a:solidFill>
                  <a:schemeClr val="bg1"/>
                </a:solidFill>
                <a:effectLst/>
                <a:uLnTx/>
                <a:uFillTx/>
                <a:latin typeface="+mn-lt"/>
                <a:ea typeface="+mn-ea"/>
                <a:cs typeface="B Zar" pitchFamily="2" charset="-78"/>
              </a:rPr>
              <a:t> یک نسل اولیه</a:t>
            </a:r>
            <a:endParaRPr kumimoji="0" lang="bs-Latn-BA" b="0" i="0" u="none" strike="noStrike" kern="1200" cap="none" spc="0" normalizeH="0" baseline="0" noProof="0" dirty="0">
              <a:ln>
                <a:noFill/>
              </a:ln>
              <a:solidFill>
                <a:schemeClr val="bg1"/>
              </a:solidFill>
              <a:effectLst/>
              <a:uLnTx/>
              <a:uFillTx/>
              <a:latin typeface="+mn-lt"/>
              <a:ea typeface="+mn-ea"/>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a:xfrm>
            <a:off x="457200" y="1556792"/>
            <a:ext cx="2743200" cy="4569371"/>
          </a:xfrm>
        </p:spPr>
        <p:txBody>
          <a:bodyPr>
            <a:normAutofit/>
          </a:bodyPr>
          <a:lstStyle/>
          <a:p>
            <a:pPr algn="l">
              <a:buFont typeface="Wingdings" pitchFamily="2" charset="2"/>
              <a:buChar char="ü"/>
            </a:pPr>
            <a:r>
              <a:rPr lang="en-US" sz="1800" b="1" dirty="0" smtClean="0">
                <a:solidFill>
                  <a:schemeClr val="bg1">
                    <a:lumMod val="65000"/>
                  </a:schemeClr>
                </a:solidFill>
                <a:latin typeface="+mn-lt"/>
                <a:cs typeface="B Zar" pitchFamily="2" charset="-78"/>
              </a:rPr>
              <a:t>Generate a population</a:t>
            </a:r>
          </a:p>
          <a:p>
            <a:pPr algn="l">
              <a:buFont typeface="Wingdings" pitchFamily="2" charset="2"/>
              <a:buChar char="Ø"/>
            </a:pPr>
            <a:r>
              <a:rPr lang="en-US" sz="1800" b="1" dirty="0" smtClean="0">
                <a:solidFill>
                  <a:schemeClr val="bg1">
                    <a:lumMod val="85000"/>
                  </a:schemeClr>
                </a:solidFill>
                <a:latin typeface="+mn-lt"/>
                <a:cs typeface="B Zar" pitchFamily="2" charset="-78"/>
              </a:rPr>
              <a:t>Execute M.L mode</a:t>
            </a:r>
          </a:p>
          <a:p>
            <a:pPr lvl="1">
              <a:buFont typeface="Wingdings" pitchFamily="2" charset="2"/>
              <a:buChar char="Ø"/>
            </a:pPr>
            <a:r>
              <a:rPr lang="en-US" sz="1600" dirty="0" smtClean="0">
                <a:solidFill>
                  <a:schemeClr val="bg1">
                    <a:lumMod val="85000"/>
                  </a:schemeClr>
                </a:solidFill>
                <a:latin typeface="+mn-lt"/>
                <a:cs typeface="B Zar" pitchFamily="2" charset="-78"/>
              </a:rPr>
              <a:t>Derive extrema</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Create a hypothesis</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Generate a new pop.</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Execute D.E mode</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Select</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Crossover</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Mutation</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Continue?</a:t>
            </a:r>
            <a:endParaRPr lang="bs-Latn-BA" sz="1800" b="1" dirty="0">
              <a:solidFill>
                <a:schemeClr val="tx1">
                  <a:lumMod val="50000"/>
                  <a:lumOff val="50000"/>
                </a:schemeClr>
              </a:solidFill>
              <a:latin typeface="+mn-lt"/>
              <a:cs typeface="B Zar" pitchFamily="2" charset="-78"/>
            </a:endParaRPr>
          </a:p>
        </p:txBody>
      </p:sp>
      <p:sp>
        <p:nvSpPr>
          <p:cNvPr id="4" name="Content Placeholder 2"/>
          <p:cNvSpPr txBox="1">
            <a:spLocks/>
          </p:cNvSpPr>
          <p:nvPr/>
        </p:nvSpPr>
        <p:spPr>
          <a:xfrm>
            <a:off x="3352800" y="1558184"/>
            <a:ext cx="5334000" cy="4569371"/>
          </a:xfrm>
          <a:prstGeom prst="rect">
            <a:avLst/>
          </a:prstGeom>
          <a:solidFill>
            <a:schemeClr val="tx1">
              <a:alpha val="57000"/>
            </a:schemeClr>
          </a:solidFill>
        </p:spPr>
        <p:txBody>
          <a:bodyPr vert="horz" lIns="91440" tIns="45720" rIns="91440" bIns="45720" rtlCol="0">
            <a:normAutofit/>
          </a:bodyPr>
          <a:lstStyle/>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r>
              <a:rPr lang="fa-IR" dirty="0" smtClean="0">
                <a:solidFill>
                  <a:schemeClr val="bg1"/>
                </a:solidFill>
                <a:cs typeface="B Zar" pitchFamily="2" charset="-78"/>
              </a:rPr>
              <a:t>دسته بندی جمعیت به دو دسته با عملکردهای بالا و پایین.</a:t>
            </a:r>
            <a:endParaRPr lang="en-US" dirty="0" smtClean="0">
              <a:solidFill>
                <a:schemeClr val="bg1"/>
              </a:solidFill>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a:xfrm>
            <a:off x="457200" y="1556792"/>
            <a:ext cx="2743200" cy="4569371"/>
          </a:xfrm>
        </p:spPr>
        <p:txBody>
          <a:bodyPr>
            <a:normAutofit/>
          </a:bodyPr>
          <a:lstStyle/>
          <a:p>
            <a:pPr algn="l">
              <a:buFont typeface="Wingdings" pitchFamily="2" charset="2"/>
              <a:buChar char="ü"/>
            </a:pPr>
            <a:r>
              <a:rPr lang="en-US" sz="1800" b="1" dirty="0" smtClean="0">
                <a:solidFill>
                  <a:schemeClr val="bg1">
                    <a:lumMod val="65000"/>
                  </a:schemeClr>
                </a:solidFill>
                <a:latin typeface="+mn-lt"/>
                <a:cs typeface="B Zar" pitchFamily="2" charset="-78"/>
              </a:rPr>
              <a:t>Generate a population</a:t>
            </a:r>
          </a:p>
          <a:p>
            <a:pPr algn="l">
              <a:buFont typeface="Wingdings" pitchFamily="2" charset="2"/>
              <a:buChar char="Ø"/>
            </a:pPr>
            <a:r>
              <a:rPr lang="en-US" sz="1800" b="1" dirty="0" smtClean="0">
                <a:solidFill>
                  <a:schemeClr val="bg1">
                    <a:lumMod val="85000"/>
                  </a:schemeClr>
                </a:solidFill>
                <a:latin typeface="+mn-lt"/>
                <a:cs typeface="B Zar" pitchFamily="2" charset="-78"/>
              </a:rPr>
              <a:t>Execute M.L mode</a:t>
            </a:r>
          </a:p>
          <a:p>
            <a:pPr lvl="1">
              <a:buFont typeface="Wingdings" pitchFamily="2" charset="2"/>
              <a:buChar char="ü"/>
            </a:pPr>
            <a:r>
              <a:rPr lang="en-US" sz="1800" b="1" dirty="0" smtClean="0">
                <a:solidFill>
                  <a:schemeClr val="bg1">
                    <a:lumMod val="65000"/>
                  </a:schemeClr>
                </a:solidFill>
                <a:latin typeface="+mn-lt"/>
                <a:cs typeface="B Zar" pitchFamily="2" charset="-78"/>
              </a:rPr>
              <a:t>Derive extrema</a:t>
            </a:r>
          </a:p>
          <a:p>
            <a:pPr lvl="1">
              <a:buFont typeface="Wingdings" pitchFamily="2" charset="2"/>
              <a:buChar char="Ø"/>
            </a:pPr>
            <a:r>
              <a:rPr lang="en-US" sz="1600" dirty="0" smtClean="0">
                <a:solidFill>
                  <a:schemeClr val="bg1">
                    <a:lumMod val="85000"/>
                  </a:schemeClr>
                </a:solidFill>
                <a:latin typeface="+mn-lt"/>
                <a:cs typeface="B Zar" pitchFamily="2" charset="-78"/>
              </a:rPr>
              <a:t>Create a hypothesis</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Generate a new pop.</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Execute D.E mode</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Select</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Crossover</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Mutation</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Continue?</a:t>
            </a:r>
            <a:endParaRPr lang="bs-Latn-BA" sz="1800" b="1" dirty="0">
              <a:solidFill>
                <a:schemeClr val="tx1">
                  <a:lumMod val="50000"/>
                  <a:lumOff val="50000"/>
                </a:schemeClr>
              </a:solidFill>
              <a:latin typeface="+mn-lt"/>
              <a:cs typeface="B Zar" pitchFamily="2" charset="-78"/>
            </a:endParaRPr>
          </a:p>
        </p:txBody>
      </p:sp>
      <p:sp>
        <p:nvSpPr>
          <p:cNvPr id="4" name="Content Placeholder 2"/>
          <p:cNvSpPr txBox="1">
            <a:spLocks/>
          </p:cNvSpPr>
          <p:nvPr/>
        </p:nvSpPr>
        <p:spPr>
          <a:xfrm>
            <a:off x="3352800" y="1558184"/>
            <a:ext cx="5334000" cy="4569371"/>
          </a:xfrm>
          <a:prstGeom prst="rect">
            <a:avLst/>
          </a:prstGeom>
          <a:solidFill>
            <a:schemeClr val="tx1">
              <a:alpha val="57000"/>
            </a:schemeClr>
          </a:solidFill>
        </p:spPr>
        <p:txBody>
          <a:bodyPr vert="horz" lIns="91440" tIns="45720" rIns="91440" bIns="45720" rtlCol="0">
            <a:normAutofit/>
          </a:bodyPr>
          <a:lstStyle/>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endParaRPr lang="fa-IR" dirty="0" smtClean="0">
              <a:solidFill>
                <a:schemeClr val="bg1"/>
              </a:solidFill>
              <a:cs typeface="B Zar" pitchFamily="2" charset="-78"/>
            </a:endParaRPr>
          </a:p>
          <a:p>
            <a:pPr marL="342900" lvl="0" indent="-342900" algn="ctr" rtl="1">
              <a:spcBef>
                <a:spcPct val="20000"/>
              </a:spcBef>
            </a:pPr>
            <a:r>
              <a:rPr lang="fa-IR" dirty="0" smtClean="0">
                <a:solidFill>
                  <a:schemeClr val="bg1"/>
                </a:solidFill>
                <a:cs typeface="B Zar" pitchFamily="2" charset="-78"/>
              </a:rPr>
              <a:t>اعمال یکی از الگوریتم های یادگیری ماشین برای بررسی علت اینکه</a:t>
            </a:r>
          </a:p>
          <a:p>
            <a:pPr marL="342900" lvl="0" indent="-342900" algn="ctr" rtl="1">
              <a:spcBef>
                <a:spcPct val="20000"/>
              </a:spcBef>
            </a:pPr>
            <a:r>
              <a:rPr lang="fa-IR" dirty="0" smtClean="0">
                <a:solidFill>
                  <a:schemeClr val="bg1"/>
                </a:solidFill>
                <a:cs typeface="B Zar" pitchFamily="2" charset="-78"/>
              </a:rPr>
              <a:t>«چرا برخی از نمونه دارای میزان فیتنس بالایی هستند؟»</a:t>
            </a: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a:xfrm>
            <a:off x="457200" y="1556792"/>
            <a:ext cx="2743200" cy="4569371"/>
          </a:xfrm>
        </p:spPr>
        <p:txBody>
          <a:bodyPr>
            <a:normAutofit/>
          </a:bodyPr>
          <a:lstStyle/>
          <a:p>
            <a:pPr algn="l">
              <a:buFont typeface="Wingdings" pitchFamily="2" charset="2"/>
              <a:buChar char="ü"/>
            </a:pPr>
            <a:r>
              <a:rPr lang="en-US" sz="1800" b="1" dirty="0" smtClean="0">
                <a:solidFill>
                  <a:schemeClr val="bg1">
                    <a:lumMod val="65000"/>
                  </a:schemeClr>
                </a:solidFill>
                <a:latin typeface="+mn-lt"/>
                <a:cs typeface="B Zar" pitchFamily="2" charset="-78"/>
              </a:rPr>
              <a:t>Generate a population</a:t>
            </a:r>
          </a:p>
          <a:p>
            <a:pPr algn="l">
              <a:buFont typeface="Wingdings" pitchFamily="2" charset="2"/>
              <a:buChar char="Ø"/>
            </a:pPr>
            <a:r>
              <a:rPr lang="en-US" sz="1800" b="1" dirty="0" smtClean="0">
                <a:solidFill>
                  <a:schemeClr val="bg1">
                    <a:lumMod val="85000"/>
                  </a:schemeClr>
                </a:solidFill>
                <a:latin typeface="+mn-lt"/>
                <a:cs typeface="B Zar" pitchFamily="2" charset="-78"/>
              </a:rPr>
              <a:t>Execute M.L mode</a:t>
            </a:r>
          </a:p>
          <a:p>
            <a:pPr lvl="1">
              <a:buFont typeface="Wingdings" pitchFamily="2" charset="2"/>
              <a:buChar char="ü"/>
            </a:pPr>
            <a:r>
              <a:rPr lang="en-US" sz="1600" b="1" dirty="0" smtClean="0">
                <a:solidFill>
                  <a:schemeClr val="bg1">
                    <a:lumMod val="65000"/>
                  </a:schemeClr>
                </a:solidFill>
                <a:latin typeface="+mn-lt"/>
                <a:cs typeface="B Zar" pitchFamily="2" charset="-78"/>
              </a:rPr>
              <a:t>Derive extrema</a:t>
            </a:r>
          </a:p>
          <a:p>
            <a:pPr lvl="1">
              <a:buFont typeface="Wingdings" pitchFamily="2" charset="2"/>
              <a:buChar char="ü"/>
            </a:pPr>
            <a:r>
              <a:rPr lang="en-US" sz="1600" b="1" dirty="0" smtClean="0">
                <a:solidFill>
                  <a:schemeClr val="bg1">
                    <a:lumMod val="65000"/>
                  </a:schemeClr>
                </a:solidFill>
                <a:latin typeface="+mn-lt"/>
                <a:cs typeface="B Zar" pitchFamily="2" charset="-78"/>
              </a:rPr>
              <a:t>Create a hypothesis</a:t>
            </a:r>
          </a:p>
          <a:p>
            <a:pPr lvl="1">
              <a:buFont typeface="Wingdings" pitchFamily="2" charset="2"/>
              <a:buChar char="Ø"/>
            </a:pPr>
            <a:r>
              <a:rPr lang="en-US" sz="1600" b="1" dirty="0" smtClean="0">
                <a:solidFill>
                  <a:schemeClr val="bg1">
                    <a:lumMod val="85000"/>
                  </a:schemeClr>
                </a:solidFill>
                <a:latin typeface="+mn-lt"/>
                <a:cs typeface="B Zar" pitchFamily="2" charset="-78"/>
              </a:rPr>
              <a:t>Generate a new pop.</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Execute D.E mode</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Select</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Crossover</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Mutation</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Continue?</a:t>
            </a:r>
            <a:endParaRPr lang="bs-Latn-BA" sz="1800" b="1" dirty="0">
              <a:solidFill>
                <a:schemeClr val="tx1">
                  <a:lumMod val="50000"/>
                  <a:lumOff val="50000"/>
                </a:schemeClr>
              </a:solidFill>
              <a:latin typeface="+mn-lt"/>
              <a:cs typeface="B Zar" pitchFamily="2" charset="-78"/>
            </a:endParaRPr>
          </a:p>
        </p:txBody>
      </p:sp>
      <p:sp>
        <p:nvSpPr>
          <p:cNvPr id="4" name="Content Placeholder 2"/>
          <p:cNvSpPr txBox="1">
            <a:spLocks/>
          </p:cNvSpPr>
          <p:nvPr/>
        </p:nvSpPr>
        <p:spPr>
          <a:xfrm>
            <a:off x="3352800" y="1558184"/>
            <a:ext cx="5334000" cy="4569371"/>
          </a:xfrm>
          <a:prstGeom prst="rect">
            <a:avLst/>
          </a:prstGeom>
          <a:solidFill>
            <a:schemeClr val="tx1">
              <a:alpha val="57000"/>
            </a:schemeClr>
          </a:solidFill>
        </p:spPr>
        <p:txBody>
          <a:bodyPr vert="horz" lIns="91440" tIns="45720" rIns="91440" bIns="45720" rtlCol="0">
            <a:normAutofit/>
          </a:bodyPr>
          <a:lstStyle/>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r>
              <a:rPr lang="fa-IR" dirty="0" smtClean="0">
                <a:solidFill>
                  <a:schemeClr val="bg1"/>
                </a:solidFill>
                <a:cs typeface="B Zar" pitchFamily="2" charset="-78"/>
              </a:rPr>
              <a:t>تولید نسل جدید بر اساس توصیفات بدست آمده در مرحله قبل.</a:t>
            </a: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a:xfrm>
            <a:off x="457200" y="1556792"/>
            <a:ext cx="2743200" cy="4569371"/>
          </a:xfrm>
        </p:spPr>
        <p:txBody>
          <a:bodyPr>
            <a:normAutofit/>
          </a:bodyPr>
          <a:lstStyle/>
          <a:p>
            <a:pPr algn="l">
              <a:buFont typeface="Wingdings" pitchFamily="2" charset="2"/>
              <a:buChar char="ü"/>
            </a:pPr>
            <a:r>
              <a:rPr lang="en-US" sz="1800" b="1" dirty="0" smtClean="0">
                <a:solidFill>
                  <a:schemeClr val="bg1">
                    <a:lumMod val="65000"/>
                  </a:schemeClr>
                </a:solidFill>
                <a:latin typeface="+mn-lt"/>
                <a:cs typeface="B Zar" pitchFamily="2" charset="-78"/>
              </a:rPr>
              <a:t>Generate a population</a:t>
            </a:r>
          </a:p>
          <a:p>
            <a:pPr algn="l">
              <a:buFont typeface="Wingdings" pitchFamily="2" charset="2"/>
              <a:buChar char="Ø"/>
            </a:pPr>
            <a:r>
              <a:rPr lang="en-US" sz="1800" b="1" dirty="0" smtClean="0">
                <a:solidFill>
                  <a:schemeClr val="bg1">
                    <a:lumMod val="85000"/>
                  </a:schemeClr>
                </a:solidFill>
                <a:latin typeface="+mn-lt"/>
                <a:cs typeface="B Zar" pitchFamily="2" charset="-78"/>
              </a:rPr>
              <a:t>Execute M.L mode</a:t>
            </a:r>
          </a:p>
          <a:p>
            <a:pPr lvl="1">
              <a:buFont typeface="Wingdings" pitchFamily="2" charset="2"/>
              <a:buChar char="ü"/>
            </a:pPr>
            <a:r>
              <a:rPr lang="en-US" sz="1600" b="1" dirty="0" smtClean="0">
                <a:solidFill>
                  <a:schemeClr val="bg1">
                    <a:lumMod val="65000"/>
                  </a:schemeClr>
                </a:solidFill>
                <a:latin typeface="+mn-lt"/>
                <a:cs typeface="B Zar" pitchFamily="2" charset="-78"/>
              </a:rPr>
              <a:t>Derive extrema</a:t>
            </a:r>
          </a:p>
          <a:p>
            <a:pPr lvl="1">
              <a:buFont typeface="Wingdings" pitchFamily="2" charset="2"/>
              <a:buChar char="ü"/>
            </a:pPr>
            <a:r>
              <a:rPr lang="en-US" sz="1600" b="1" dirty="0" smtClean="0">
                <a:solidFill>
                  <a:schemeClr val="bg1">
                    <a:lumMod val="65000"/>
                  </a:schemeClr>
                </a:solidFill>
                <a:latin typeface="+mn-lt"/>
                <a:cs typeface="B Zar" pitchFamily="2" charset="-78"/>
              </a:rPr>
              <a:t>Create a hypothesis</a:t>
            </a:r>
          </a:p>
          <a:p>
            <a:pPr lvl="1">
              <a:buFont typeface="Wingdings" pitchFamily="2" charset="2"/>
              <a:buChar char="ü"/>
            </a:pPr>
            <a:r>
              <a:rPr lang="en-US" sz="1600" b="1" dirty="0" smtClean="0">
                <a:solidFill>
                  <a:schemeClr val="bg1">
                    <a:lumMod val="65000"/>
                  </a:schemeClr>
                </a:solidFill>
                <a:latin typeface="+mn-lt"/>
                <a:cs typeface="B Zar" pitchFamily="2" charset="-78"/>
              </a:rPr>
              <a:t>Generate a new pop.</a:t>
            </a:r>
          </a:p>
          <a:p>
            <a:pPr lvl="1">
              <a:buFont typeface="Wingdings" pitchFamily="2" charset="2"/>
              <a:buChar char="Ø"/>
            </a:pPr>
            <a:r>
              <a:rPr lang="en-US" sz="1600" b="1" dirty="0" smtClean="0">
                <a:solidFill>
                  <a:schemeClr val="bg1">
                    <a:lumMod val="85000"/>
                  </a:schemeClr>
                </a:solidFill>
                <a:latin typeface="+mn-lt"/>
                <a:cs typeface="B Zar" pitchFamily="2" charset="-78"/>
              </a:rPr>
              <a:t>Continue?</a:t>
            </a:r>
            <a:endParaRPr lang="en-US" sz="1600" dirty="0" smtClean="0">
              <a:solidFill>
                <a:schemeClr val="tx1">
                  <a:lumMod val="50000"/>
                  <a:lumOff val="50000"/>
                </a:schemeClr>
              </a:solidFill>
              <a:latin typeface="+mn-lt"/>
              <a:cs typeface="B Zar" pitchFamily="2" charset="-78"/>
            </a:endParaRP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Execute D.E mode</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Select</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Crossover</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Mutation</a:t>
            </a:r>
          </a:p>
          <a:p>
            <a:pPr lvl="1">
              <a:buFont typeface="Courier New" pitchFamily="49" charset="0"/>
              <a:buChar char="o"/>
            </a:pPr>
            <a:r>
              <a:rPr lang="en-US" sz="1600" dirty="0" smtClean="0">
                <a:solidFill>
                  <a:schemeClr val="tx1">
                    <a:lumMod val="50000"/>
                    <a:lumOff val="50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Continue?</a:t>
            </a:r>
            <a:endParaRPr lang="bs-Latn-BA" sz="1800" b="1" dirty="0">
              <a:solidFill>
                <a:schemeClr val="tx1">
                  <a:lumMod val="50000"/>
                  <a:lumOff val="50000"/>
                </a:schemeClr>
              </a:solidFill>
              <a:latin typeface="+mn-lt"/>
              <a:cs typeface="B Zar" pitchFamily="2" charset="-78"/>
            </a:endParaRPr>
          </a:p>
        </p:txBody>
      </p:sp>
      <p:sp>
        <p:nvSpPr>
          <p:cNvPr id="4" name="Content Placeholder 2"/>
          <p:cNvSpPr txBox="1">
            <a:spLocks/>
          </p:cNvSpPr>
          <p:nvPr/>
        </p:nvSpPr>
        <p:spPr>
          <a:xfrm>
            <a:off x="3352800" y="1558184"/>
            <a:ext cx="5334000" cy="4569371"/>
          </a:xfrm>
          <a:prstGeom prst="rect">
            <a:avLst/>
          </a:prstGeom>
          <a:solidFill>
            <a:schemeClr val="tx1">
              <a:alpha val="57000"/>
            </a:schemeClr>
          </a:solidFill>
        </p:spPr>
        <p:txBody>
          <a:bodyPr vert="horz" lIns="91440" tIns="45720" rIns="91440" bIns="45720" rtlCol="0">
            <a:normAutofit/>
          </a:bodyPr>
          <a:lstStyle/>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r>
              <a:rPr lang="fa-IR" dirty="0" smtClean="0">
                <a:solidFill>
                  <a:schemeClr val="bg1"/>
                </a:solidFill>
                <a:cs typeface="B Zar" pitchFamily="2" charset="-78"/>
              </a:rPr>
              <a:t>آیا مد «یادگیری ماشین» ادامه یابد؟</a:t>
            </a: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pPr algn="r" rtl="1"/>
            <a:r>
              <a:rPr lang="fa-IR" sz="4000" dirty="0" smtClean="0"/>
              <a:t>الگوریتم </a:t>
            </a:r>
            <a:r>
              <a:rPr lang="en-US" sz="4000" dirty="0" smtClean="0"/>
              <a:t>LEM</a:t>
            </a:r>
            <a:endParaRPr lang="bs-Latn-BA" sz="4000" dirty="0"/>
          </a:p>
        </p:txBody>
      </p:sp>
      <p:sp>
        <p:nvSpPr>
          <p:cNvPr id="3" name="Content Placeholder 2"/>
          <p:cNvSpPr>
            <a:spLocks noGrp="1"/>
          </p:cNvSpPr>
          <p:nvPr>
            <p:ph idx="1"/>
          </p:nvPr>
        </p:nvSpPr>
        <p:spPr>
          <a:xfrm>
            <a:off x="457200" y="1556792"/>
            <a:ext cx="2743200" cy="4569371"/>
          </a:xfrm>
        </p:spPr>
        <p:txBody>
          <a:bodyPr>
            <a:normAutofit/>
          </a:bodyPr>
          <a:lstStyle/>
          <a:p>
            <a:pPr algn="l">
              <a:buFont typeface="Wingdings" pitchFamily="2" charset="2"/>
              <a:buChar char="ü"/>
            </a:pPr>
            <a:r>
              <a:rPr lang="en-US" sz="1800" b="1" dirty="0" smtClean="0">
                <a:solidFill>
                  <a:schemeClr val="bg1">
                    <a:lumMod val="65000"/>
                  </a:schemeClr>
                </a:solidFill>
                <a:latin typeface="+mn-lt"/>
                <a:cs typeface="B Zar" pitchFamily="2" charset="-78"/>
              </a:rPr>
              <a:t>Generate a population</a:t>
            </a:r>
          </a:p>
          <a:p>
            <a:pPr>
              <a:buFont typeface="Wingdings" pitchFamily="2" charset="2"/>
              <a:buChar char="ü"/>
            </a:pPr>
            <a:r>
              <a:rPr lang="en-US" sz="1800" b="1" dirty="0" smtClean="0">
                <a:solidFill>
                  <a:schemeClr val="bg1">
                    <a:lumMod val="65000"/>
                  </a:schemeClr>
                </a:solidFill>
                <a:latin typeface="+mn-lt"/>
                <a:cs typeface="B Zar" pitchFamily="2" charset="-78"/>
              </a:rPr>
              <a:t>Execute M.L mode</a:t>
            </a:r>
          </a:p>
          <a:p>
            <a:pPr lvl="1">
              <a:buFont typeface="Wingdings" pitchFamily="2" charset="2"/>
              <a:buChar char="ü"/>
            </a:pPr>
            <a:r>
              <a:rPr lang="en-US" sz="1600" b="1" dirty="0" smtClean="0">
                <a:solidFill>
                  <a:schemeClr val="bg1">
                    <a:lumMod val="65000"/>
                  </a:schemeClr>
                </a:solidFill>
                <a:latin typeface="+mn-lt"/>
                <a:cs typeface="B Zar" pitchFamily="2" charset="-78"/>
              </a:rPr>
              <a:t>Derive extrema</a:t>
            </a:r>
          </a:p>
          <a:p>
            <a:pPr lvl="1">
              <a:buFont typeface="Wingdings" pitchFamily="2" charset="2"/>
              <a:buChar char="ü"/>
            </a:pPr>
            <a:r>
              <a:rPr lang="en-US" sz="1600" b="1" dirty="0" smtClean="0">
                <a:solidFill>
                  <a:schemeClr val="bg1">
                    <a:lumMod val="65000"/>
                  </a:schemeClr>
                </a:solidFill>
                <a:latin typeface="+mn-lt"/>
                <a:cs typeface="B Zar" pitchFamily="2" charset="-78"/>
              </a:rPr>
              <a:t>Create a hypothesis</a:t>
            </a:r>
          </a:p>
          <a:p>
            <a:pPr lvl="1">
              <a:buFont typeface="Wingdings" pitchFamily="2" charset="2"/>
              <a:buChar char="ü"/>
            </a:pPr>
            <a:r>
              <a:rPr lang="en-US" sz="1600" b="1" dirty="0" smtClean="0">
                <a:solidFill>
                  <a:schemeClr val="bg1">
                    <a:lumMod val="65000"/>
                  </a:schemeClr>
                </a:solidFill>
                <a:latin typeface="+mn-lt"/>
                <a:cs typeface="B Zar" pitchFamily="2" charset="-78"/>
              </a:rPr>
              <a:t>Generate a new pop.</a:t>
            </a:r>
          </a:p>
          <a:p>
            <a:pPr lvl="1">
              <a:buFont typeface="Wingdings" pitchFamily="2" charset="2"/>
              <a:buChar char="ü"/>
            </a:pPr>
            <a:r>
              <a:rPr lang="en-US" sz="1600" b="1" dirty="0" smtClean="0">
                <a:solidFill>
                  <a:schemeClr val="bg1">
                    <a:lumMod val="65000"/>
                  </a:schemeClr>
                </a:solidFill>
                <a:latin typeface="+mn-lt"/>
                <a:cs typeface="B Zar" pitchFamily="2" charset="-78"/>
              </a:rPr>
              <a:t>Continue?</a:t>
            </a:r>
          </a:p>
          <a:p>
            <a:pPr>
              <a:buFont typeface="Wingdings" pitchFamily="2" charset="2"/>
              <a:buChar char="Ø"/>
            </a:pPr>
            <a:r>
              <a:rPr lang="en-US" sz="1800" b="1" dirty="0" smtClean="0">
                <a:solidFill>
                  <a:schemeClr val="bg1">
                    <a:lumMod val="85000"/>
                  </a:schemeClr>
                </a:solidFill>
                <a:latin typeface="+mn-lt"/>
                <a:cs typeface="B Zar" pitchFamily="2" charset="-78"/>
              </a:rPr>
              <a:t>Execute D.E mode</a:t>
            </a:r>
          </a:p>
          <a:p>
            <a:pPr lvl="1">
              <a:buFont typeface="Courier New" pitchFamily="49" charset="0"/>
              <a:buChar char="o"/>
            </a:pPr>
            <a:r>
              <a:rPr lang="en-US" sz="1600" dirty="0" smtClean="0">
                <a:solidFill>
                  <a:schemeClr val="bg1">
                    <a:lumMod val="85000"/>
                  </a:schemeClr>
                </a:solidFill>
                <a:latin typeface="+mn-lt"/>
                <a:cs typeface="B Zar" pitchFamily="2" charset="-78"/>
              </a:rPr>
              <a:t>Select</a:t>
            </a:r>
          </a:p>
          <a:p>
            <a:pPr lvl="1">
              <a:buFont typeface="Courier New" pitchFamily="49" charset="0"/>
              <a:buChar char="o"/>
            </a:pPr>
            <a:r>
              <a:rPr lang="en-US" sz="1600" dirty="0" smtClean="0">
                <a:solidFill>
                  <a:schemeClr val="bg1">
                    <a:lumMod val="85000"/>
                  </a:schemeClr>
                </a:solidFill>
                <a:latin typeface="+mn-lt"/>
                <a:cs typeface="B Zar" pitchFamily="2" charset="-78"/>
              </a:rPr>
              <a:t>Crossover</a:t>
            </a:r>
          </a:p>
          <a:p>
            <a:pPr lvl="1">
              <a:buFont typeface="Courier New" pitchFamily="49" charset="0"/>
              <a:buChar char="o"/>
            </a:pPr>
            <a:r>
              <a:rPr lang="en-US" sz="1600" dirty="0" smtClean="0">
                <a:solidFill>
                  <a:schemeClr val="bg1">
                    <a:lumMod val="85000"/>
                  </a:schemeClr>
                </a:solidFill>
                <a:latin typeface="+mn-lt"/>
                <a:cs typeface="B Zar" pitchFamily="2" charset="-78"/>
              </a:rPr>
              <a:t>Mutation</a:t>
            </a:r>
          </a:p>
          <a:p>
            <a:pPr lvl="1">
              <a:buFont typeface="Courier New" pitchFamily="49" charset="0"/>
              <a:buChar char="o"/>
            </a:pPr>
            <a:r>
              <a:rPr lang="en-US" sz="1600" dirty="0" smtClean="0">
                <a:solidFill>
                  <a:schemeClr val="bg1">
                    <a:lumMod val="85000"/>
                  </a:schemeClr>
                </a:solidFill>
                <a:latin typeface="+mn-lt"/>
                <a:cs typeface="B Zar" pitchFamily="2" charset="-78"/>
              </a:rPr>
              <a:t>Continue?</a:t>
            </a:r>
          </a:p>
          <a:p>
            <a:pPr>
              <a:buFont typeface="Courier New" pitchFamily="49" charset="0"/>
              <a:buChar char="o"/>
            </a:pPr>
            <a:r>
              <a:rPr lang="en-US" sz="1800" b="1" dirty="0" smtClean="0">
                <a:solidFill>
                  <a:schemeClr val="tx1">
                    <a:lumMod val="50000"/>
                    <a:lumOff val="50000"/>
                  </a:schemeClr>
                </a:solidFill>
                <a:latin typeface="+mn-lt"/>
                <a:cs typeface="B Zar" pitchFamily="2" charset="-78"/>
              </a:rPr>
              <a:t>Continue?</a:t>
            </a:r>
            <a:endParaRPr lang="bs-Latn-BA" sz="1800" b="1" dirty="0">
              <a:solidFill>
                <a:schemeClr val="tx1">
                  <a:lumMod val="50000"/>
                  <a:lumOff val="50000"/>
                </a:schemeClr>
              </a:solidFill>
              <a:latin typeface="+mn-lt"/>
              <a:cs typeface="B Zar" pitchFamily="2" charset="-78"/>
            </a:endParaRPr>
          </a:p>
        </p:txBody>
      </p:sp>
      <p:sp>
        <p:nvSpPr>
          <p:cNvPr id="4" name="Content Placeholder 2"/>
          <p:cNvSpPr txBox="1">
            <a:spLocks/>
          </p:cNvSpPr>
          <p:nvPr/>
        </p:nvSpPr>
        <p:spPr>
          <a:xfrm>
            <a:off x="3352800" y="1558184"/>
            <a:ext cx="5334000" cy="4569371"/>
          </a:xfrm>
          <a:prstGeom prst="rect">
            <a:avLst/>
          </a:prstGeom>
          <a:solidFill>
            <a:schemeClr val="tx1">
              <a:alpha val="57000"/>
            </a:schemeClr>
          </a:solidFill>
        </p:spPr>
        <p:txBody>
          <a:bodyPr vert="horz" lIns="91440" tIns="45720" rIns="91440" bIns="45720" rtlCol="0">
            <a:normAutofit/>
          </a:bodyPr>
          <a:lstStyle/>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endParaRPr lang="fa-IR" dirty="0" smtClean="0">
              <a:solidFill>
                <a:schemeClr val="bg1"/>
              </a:solidFill>
              <a:cs typeface="B Zar" pitchFamily="2" charset="-78"/>
            </a:endParaRPr>
          </a:p>
          <a:p>
            <a:pPr marL="342900" marR="0" lvl="0" indent="-342900" algn="ctr" defTabSz="914400" rtl="1" eaLnBrk="1" fontAlgn="auto" latinLnBrk="0" hangingPunct="1">
              <a:lnSpc>
                <a:spcPct val="100000"/>
              </a:lnSpc>
              <a:spcBef>
                <a:spcPct val="20000"/>
              </a:spcBef>
              <a:spcAft>
                <a:spcPts val="0"/>
              </a:spcAft>
              <a:buClrTx/>
              <a:buSzTx/>
              <a:tabLst/>
              <a:defRPr/>
            </a:pPr>
            <a:r>
              <a:rPr lang="fa-IR" dirty="0" smtClean="0">
                <a:solidFill>
                  <a:schemeClr val="bg1"/>
                </a:solidFill>
                <a:cs typeface="B Zar" pitchFamily="2" charset="-78"/>
              </a:rPr>
              <a:t>اجرای یکی از الگوریتم های تکاملی.</a:t>
            </a:r>
          </a:p>
        </p:txBody>
      </p:sp>
    </p:spTree>
    <p:extLst>
      <p:ext uri="{BB962C8B-B14F-4D97-AF65-F5344CB8AC3E}">
        <p14:creationId xmlns="" xmlns:p14="http://schemas.microsoft.com/office/powerpoint/2010/main" val="1079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echnolog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553</TotalTime>
  <Words>2314</Words>
  <Application>Microsoft Office PowerPoint</Application>
  <PresentationFormat>On-screen Show (4:3)</PresentationFormat>
  <Paragraphs>333</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Technology-PowerPoint-Template</vt:lpstr>
      <vt:lpstr>Learnable Evolution Mode</vt:lpstr>
      <vt:lpstr>معرفی</vt:lpstr>
      <vt:lpstr>الگوریتم LEM</vt:lpstr>
      <vt:lpstr>الگوریتم LEM</vt:lpstr>
      <vt:lpstr>الگوریتم LEM</vt:lpstr>
      <vt:lpstr>الگوریتم LEM</vt:lpstr>
      <vt:lpstr>الگوریتم LEM</vt:lpstr>
      <vt:lpstr>الگوریتم LEM</vt:lpstr>
      <vt:lpstr>الگوریتم LEM</vt:lpstr>
      <vt:lpstr>الگوریتم LEM</vt:lpstr>
      <vt:lpstr>نکاتی در رابطه با الگوریتم LEM</vt:lpstr>
      <vt:lpstr>Extrema Generation</vt:lpstr>
      <vt:lpstr>Extrema Generation – Fitness-based</vt:lpstr>
      <vt:lpstr>Extrema Generation – Population-based</vt:lpstr>
      <vt:lpstr>Extrema Generation</vt:lpstr>
      <vt:lpstr>LEM as progressive partitioning of the fitness landscape</vt:lpstr>
      <vt:lpstr>Description Instantiation</vt:lpstr>
      <vt:lpstr>New population generation</vt:lpstr>
      <vt:lpstr>مثال</vt:lpstr>
      <vt:lpstr>تابع اکلی</vt:lpstr>
      <vt:lpstr>Slide 21</vt:lpstr>
      <vt:lpstr>Slide 22</vt:lpstr>
      <vt:lpstr>Slide 23</vt:lpstr>
      <vt:lpstr>Slide 24</vt:lpstr>
      <vt:lpstr>Slide 25</vt:lpstr>
      <vt:lpstr>منابع</vt:lpstr>
    </vt:vector>
  </TitlesOfParts>
  <Company>MRT www.Win2Farsi.com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MRT</dc:creator>
  <cp:lastModifiedBy>MRT</cp:lastModifiedBy>
  <cp:revision>122</cp:revision>
  <dcterms:created xsi:type="dcterms:W3CDTF">2015-04-16T10:52:18Z</dcterms:created>
  <dcterms:modified xsi:type="dcterms:W3CDTF">2015-05-25T19:01:03Z</dcterms:modified>
</cp:coreProperties>
</file>