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3" r:id="rId17"/>
    <p:sldId id="272" r:id="rId18"/>
    <p:sldId id="271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932" autoAdjust="0"/>
  </p:normalViewPr>
  <p:slideViewPr>
    <p:cSldViewPr>
      <p:cViewPr varScale="1">
        <p:scale>
          <a:sx n="102" d="100"/>
          <a:sy n="102" d="100"/>
        </p:scale>
        <p:origin x="-18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B6C9B-9A2F-4CCC-A2CF-50B6C46429F7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D877-B9DB-4EFD-8314-95178E016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The desired angular velocities, are limited to a minimum and maximum value determined through experimentation.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D877-B9DB-4EFD-8314-95178E016E4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D877-B9DB-4EFD-8314-95178E016E4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D877-B9DB-4EFD-8314-95178E016E4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D877-B9DB-4EFD-8314-95178E016E4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D877-B9DB-4EFD-8314-95178E016E4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D877-B9DB-4EFD-8314-95178E016E4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7173-048F-45CA-B863-AE6518841B39}" type="datetimeFigureOut">
              <a:rPr lang="en-US" smtClean="0"/>
              <a:pPr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A3E3-92AE-42F6-8962-02C207FD0C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7173-048F-45CA-B863-AE6518841B39}" type="datetimeFigureOut">
              <a:rPr lang="en-US" smtClean="0"/>
              <a:pPr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A3E3-92AE-42F6-8962-02C207FD0C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7173-048F-45CA-B863-AE6518841B39}" type="datetimeFigureOut">
              <a:rPr lang="en-US" smtClean="0"/>
              <a:pPr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A3E3-92AE-42F6-8962-02C207FD0C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7173-048F-45CA-B863-AE6518841B39}" type="datetimeFigureOut">
              <a:rPr lang="en-US" smtClean="0"/>
              <a:pPr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A3E3-92AE-42F6-8962-02C207FD0C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7173-048F-45CA-B863-AE6518841B39}" type="datetimeFigureOut">
              <a:rPr lang="en-US" smtClean="0"/>
              <a:pPr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A3E3-92AE-42F6-8962-02C207FD0C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7173-048F-45CA-B863-AE6518841B39}" type="datetimeFigureOut">
              <a:rPr lang="en-US" smtClean="0"/>
              <a:pPr/>
              <a:t>12/30/2014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A3E3-92AE-42F6-8962-02C207FD0C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7173-048F-45CA-B863-AE6518841B39}" type="datetimeFigureOut">
              <a:rPr lang="en-US" smtClean="0"/>
              <a:pPr/>
              <a:t>12/30/2014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A3E3-92AE-42F6-8962-02C207FD0C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7173-048F-45CA-B863-AE6518841B39}" type="datetimeFigureOut">
              <a:rPr lang="en-US" smtClean="0"/>
              <a:pPr/>
              <a:t>12/30/2014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A3E3-92AE-42F6-8962-02C207FD0C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7173-048F-45CA-B863-AE6518841B39}" type="datetimeFigureOut">
              <a:rPr lang="en-US" smtClean="0"/>
              <a:pPr/>
              <a:t>12/30/2014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A3E3-92AE-42F6-8962-02C207FD0C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7173-048F-45CA-B863-AE6518841B39}" type="datetimeFigureOut">
              <a:rPr lang="en-US" smtClean="0"/>
              <a:pPr/>
              <a:t>12/30/2014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A3E3-92AE-42F6-8962-02C207FD0C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7173-048F-45CA-B863-AE6518841B39}" type="datetimeFigureOut">
              <a:rPr lang="en-US" smtClean="0"/>
              <a:pPr/>
              <a:t>12/30/2014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A3E3-92AE-42F6-8962-02C207FD0C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D7173-048F-45CA-B863-AE6518841B39}" type="datetimeFigureOut">
              <a:rPr lang="en-US" smtClean="0"/>
              <a:pPr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A3E3-92AE-42F6-8962-02C207FD0C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ndrew.gibiansky.com/blog/physics/quadcopter-dynami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سینماتیک چهارپره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6400800" cy="685800"/>
          </a:xfrm>
        </p:spPr>
        <p:txBody>
          <a:bodyPr>
            <a:normAutofit lnSpcReduction="10000"/>
          </a:bodyPr>
          <a:lstStyle/>
          <a:p>
            <a:r>
              <a:rPr lang="fa-IR" sz="1800" dirty="0" smtClean="0"/>
              <a:t>داریوش حسن پور</a:t>
            </a:r>
          </a:p>
          <a:p>
            <a:r>
              <a:rPr lang="fa-IR" sz="1800" dirty="0" smtClean="0"/>
              <a:t>پاییز 93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سینماتیک چهارپره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/>
              <a:t>سرعت زاویه ای ربات درچهارچوب بدنه از</a:t>
            </a:r>
            <a:r>
              <a:rPr lang="en-US" sz="2400" dirty="0" smtClean="0"/>
              <a:t> </a:t>
            </a:r>
            <a:r>
              <a:rPr lang="fa-IR" sz="2400" dirty="0" smtClean="0"/>
              <a:t>                       بدست می آید.</a:t>
            </a:r>
          </a:p>
          <a:p>
            <a:pPr algn="r" rtl="1"/>
            <a:endParaRPr lang="fa-IR" sz="2400" dirty="0" smtClean="0"/>
          </a:p>
          <a:p>
            <a:pPr algn="r" rtl="1"/>
            <a:endParaRPr lang="en-US" sz="2400" dirty="0" smtClean="0"/>
          </a:p>
          <a:p>
            <a:pPr algn="r" rtl="1"/>
            <a:r>
              <a:rPr lang="fa-IR" sz="2400" dirty="0" smtClean="0"/>
              <a:t>اگر </a:t>
            </a:r>
            <a:r>
              <a:rPr lang="en-US" sz="2400" dirty="0" smtClean="0"/>
              <a:t>r</a:t>
            </a:r>
            <a:r>
              <a:rPr lang="fa-IR" sz="2400" dirty="0" smtClean="0"/>
              <a:t> را موقعیت مرکز جرم(</a:t>
            </a:r>
            <a:r>
              <a:rPr lang="en-US" sz="2400" dirty="0" smtClean="0"/>
              <a:t>C</a:t>
            </a:r>
            <a:r>
              <a:rPr lang="fa-IR" sz="2400" dirty="0" smtClean="0"/>
              <a:t>) چهارپره در چهارچوب جهانی بنامیم.</a:t>
            </a:r>
          </a:p>
          <a:p>
            <a:pPr algn="r" rtl="1"/>
            <a:r>
              <a:rPr lang="fa-IR" sz="2400" dirty="0" smtClean="0"/>
              <a:t>نیروهای وارده به سیستم شامل</a:t>
            </a:r>
          </a:p>
          <a:p>
            <a:pPr lvl="1" algn="r" rtl="1"/>
            <a:r>
              <a:rPr lang="fa-IR" sz="2000" dirty="0" smtClean="0"/>
              <a:t>نیروی جازبه که در سمت       وارد میشود.</a:t>
            </a:r>
          </a:p>
          <a:p>
            <a:pPr lvl="1" algn="r" rtl="1"/>
            <a:r>
              <a:rPr lang="fa-IR" sz="2000" dirty="0" smtClean="0"/>
              <a:t>نیروی اعمال شده از هر یک از موتورها</a:t>
            </a:r>
            <a:r>
              <a:rPr lang="en-US" sz="2000" dirty="0" smtClean="0"/>
              <a:t>     </a:t>
            </a:r>
            <a:r>
              <a:rPr lang="fa-IR" sz="2000" dirty="0" smtClean="0"/>
              <a:t> که در جهت    میباشند.</a:t>
            </a:r>
            <a:endParaRPr lang="en-US" sz="2000" dirty="0" smtClean="0"/>
          </a:p>
          <a:p>
            <a:pPr algn="r" rtl="1"/>
            <a:r>
              <a:rPr lang="fa-IR" sz="2400" dirty="0" smtClean="0"/>
              <a:t>شتاب مرکز جرم چهارپره برابر خواهد بود: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676400"/>
            <a:ext cx="18764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057400"/>
            <a:ext cx="24288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3886200"/>
            <a:ext cx="3524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67200" y="4210050"/>
            <a:ext cx="1809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71800" y="4191000"/>
            <a:ext cx="180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14400" y="4953000"/>
            <a:ext cx="36290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سینماتیک چهارپره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/>
              <a:t>هر یک از موتورها گشتاوری عمود بر صفحه ی دوران تیغه ها نیز تولید میکند.</a:t>
            </a:r>
          </a:p>
          <a:p>
            <a:pPr algn="r" rtl="1"/>
            <a:endParaRPr lang="en-US" sz="2400" dirty="0" smtClean="0"/>
          </a:p>
          <a:p>
            <a:pPr algn="r" rtl="1"/>
            <a:r>
              <a:rPr lang="fa-IR" sz="2400" dirty="0" smtClean="0"/>
              <a:t>جهت چرخش گرداننده های 1 و 3 در جهت      و گرداننده های 2 و 4 در جهت      چرخش میکنند.</a:t>
            </a:r>
            <a:br>
              <a:rPr lang="fa-IR" sz="2400" dirty="0" smtClean="0"/>
            </a:br>
            <a:endParaRPr lang="en-US" sz="2400" dirty="0" smtClean="0"/>
          </a:p>
          <a:p>
            <a:pPr algn="r" rtl="1"/>
            <a:r>
              <a:rPr lang="fa-IR" sz="2400" dirty="0" smtClean="0"/>
              <a:t>نیروی گشتاوری اعمال شده در برچهارپره در خلاف جهت چرخش پره ها میباشد. در نتیجه جهت گشتاورهای          در جهت     و          در جهت    میباشند.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75" y="2971800"/>
            <a:ext cx="3143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1400" y="3352800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4468389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4496964"/>
            <a:ext cx="3143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05000" y="4496964"/>
            <a:ext cx="619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3400" y="4506489"/>
            <a:ext cx="3429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سینماتیک چهارپره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/>
              <a:t>شتاب زاویه ای برابر است با</a:t>
            </a:r>
          </a:p>
          <a:p>
            <a:pPr algn="r" rtl="1"/>
            <a:endParaRPr lang="fa-IR" sz="2400" dirty="0" smtClean="0"/>
          </a:p>
          <a:p>
            <a:pPr algn="r" rtl="1"/>
            <a:endParaRPr lang="fa-IR" sz="2400" dirty="0" smtClean="0"/>
          </a:p>
          <a:p>
            <a:pPr algn="r" rtl="1"/>
            <a:endParaRPr lang="fa-IR" sz="2400" dirty="0" smtClean="0"/>
          </a:p>
          <a:p>
            <a:pPr algn="r" rtl="1"/>
            <a:r>
              <a:rPr lang="fa-IR" sz="2400" dirty="0" smtClean="0"/>
              <a:t>که میتوان به صورت زیر نیز باز نویسی</a:t>
            </a:r>
          </a:p>
          <a:p>
            <a:pPr algn="r" rtl="1"/>
            <a:endParaRPr lang="fa-IR" sz="2400" dirty="0" smtClean="0"/>
          </a:p>
          <a:p>
            <a:pPr algn="r" rtl="1"/>
            <a:endParaRPr lang="fa-IR" sz="2400" dirty="0" smtClean="0"/>
          </a:p>
          <a:p>
            <a:pPr algn="r" rtl="1"/>
            <a:endParaRPr lang="fa-IR" sz="2400" dirty="0" smtClean="0"/>
          </a:p>
          <a:p>
            <a:pPr algn="r" rtl="1"/>
            <a:r>
              <a:rPr lang="fa-IR" sz="2400" dirty="0" smtClean="0"/>
              <a:t>که             رابطه ی بالارفتن و پسار میباشد. </a:t>
            </a:r>
          </a:p>
          <a:p>
            <a:pPr algn="r" rtl="1"/>
            <a:endParaRPr lang="fa-IR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57400"/>
            <a:ext cx="53721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100" y="3810000"/>
            <a:ext cx="56769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5029200"/>
            <a:ext cx="10572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95400" y="5181600"/>
            <a:ext cx="21240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دینامیک چهارپره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/>
              <a:t>مدل کردن چهارپره شامل معادلات غیرخطی ایرودینامیکی میباشند.</a:t>
            </a:r>
          </a:p>
          <a:p>
            <a:pPr algn="r" rtl="1"/>
            <a:r>
              <a:rPr lang="fa-IR" sz="2000" dirty="0" smtClean="0"/>
              <a:t>         موقعیت مرکز جرم ربات در چهارچوب جهانی</a:t>
            </a:r>
          </a:p>
          <a:p>
            <a:pPr algn="r" rtl="1"/>
            <a:r>
              <a:rPr lang="fa-IR" sz="2000" dirty="0" smtClean="0"/>
              <a:t>    جرم چهارپره</a:t>
            </a:r>
            <a:endParaRPr lang="fa-IR" sz="2000" dirty="0"/>
          </a:p>
          <a:p>
            <a:pPr algn="r" rtl="1"/>
            <a:r>
              <a:rPr lang="fa-IR" sz="2000" dirty="0" smtClean="0"/>
              <a:t>              گشتاور اینرسی در 3 جهت</a:t>
            </a:r>
          </a:p>
          <a:p>
            <a:pPr algn="r" rtl="1"/>
            <a:r>
              <a:rPr lang="fa-IR" sz="2000" dirty="0" smtClean="0"/>
              <a:t>                </a:t>
            </a:r>
            <a:r>
              <a:rPr lang="fa-IR" sz="2000" smtClean="0"/>
              <a:t>ضرایب </a:t>
            </a:r>
            <a:r>
              <a:rPr lang="fa-IR" sz="2000" smtClean="0"/>
              <a:t>پویا </a:t>
            </a:r>
            <a:r>
              <a:rPr lang="fa-IR" sz="2000" smtClean="0"/>
              <a:t>چهارپره</a:t>
            </a: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2057400"/>
            <a:ext cx="609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2470650"/>
            <a:ext cx="228600" cy="15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2743200"/>
            <a:ext cx="990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3124200"/>
            <a:ext cx="1143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1981200"/>
            <a:ext cx="2667000" cy="391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دینامیک چهارپره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/>
              <a:t>دینامیک چهارپره با توجه به سرعت های پره ها به صورت زیر میباشد.</a:t>
            </a:r>
          </a:p>
          <a:p>
            <a:pPr algn="r" rtl="1"/>
            <a:endParaRPr lang="fa-IR" sz="2000" dirty="0" smtClean="0"/>
          </a:p>
          <a:p>
            <a:pPr algn="r" rtl="1"/>
            <a:endParaRPr lang="fa-IR" sz="2000" dirty="0" smtClean="0"/>
          </a:p>
          <a:p>
            <a:pPr algn="r" rtl="1"/>
            <a:endParaRPr lang="fa-IR" sz="2000" dirty="0" smtClean="0"/>
          </a:p>
          <a:p>
            <a:pPr algn="r" rtl="1"/>
            <a:endParaRPr lang="fa-IR" sz="2000" dirty="0" smtClean="0"/>
          </a:p>
          <a:p>
            <a:pPr lvl="1" algn="r" rtl="1"/>
            <a:r>
              <a:rPr lang="en-US" sz="1600" dirty="0" smtClean="0"/>
              <a:t>b</a:t>
            </a:r>
            <a:r>
              <a:rPr lang="fa-IR" sz="1600" dirty="0" smtClean="0"/>
              <a:t> فاکتور فشار </a:t>
            </a:r>
          </a:p>
          <a:p>
            <a:pPr lvl="1" algn="r" rtl="1"/>
            <a:r>
              <a:rPr lang="en-US" sz="1600" dirty="0" smtClean="0"/>
              <a:t>d</a:t>
            </a:r>
            <a:r>
              <a:rPr lang="fa-IR" sz="1600" dirty="0" smtClean="0"/>
              <a:t> ضریب پسار </a:t>
            </a:r>
          </a:p>
          <a:p>
            <a:pPr lvl="1" algn="r" rtl="1"/>
            <a:r>
              <a:rPr lang="fa-IR" sz="1600" dirty="0" smtClean="0"/>
              <a:t>     سرعت موتورها میباشد.</a:t>
            </a:r>
          </a:p>
          <a:p>
            <a:pPr algn="r" rtl="1"/>
            <a:r>
              <a:rPr lang="fa-IR" sz="2000" dirty="0" smtClean="0"/>
              <a:t>که     را میتوان به صورت دستورکنترلی مورد استفاده قرار داد.</a:t>
            </a:r>
          </a:p>
          <a:p>
            <a:pPr algn="r" rtl="1"/>
            <a:r>
              <a:rPr lang="fa-IR" sz="2000" dirty="0" smtClean="0"/>
              <a:t>سینماتیک معکوس روابط فوق به صورت زیر است.</a:t>
            </a:r>
            <a:endParaRPr 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7400"/>
            <a:ext cx="25431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0" y="4038600"/>
            <a:ext cx="266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419600"/>
            <a:ext cx="2476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8675" y="3810000"/>
            <a:ext cx="18383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کنترل چهارپره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/>
              <a:t>برای کنترل چهارپره از دستورهای                  استفاده میکنیم.</a:t>
            </a:r>
          </a:p>
          <a:p>
            <a:pPr algn="r" rtl="1"/>
            <a:r>
              <a:rPr lang="fa-IR" sz="2000" dirty="0" smtClean="0"/>
              <a:t>رابطه ی کنترلی </a:t>
            </a:r>
            <a:r>
              <a:rPr lang="en-US" sz="2000" dirty="0" smtClean="0"/>
              <a:t>PID</a:t>
            </a:r>
            <a:r>
              <a:rPr lang="fa-IR" sz="2000" dirty="0" smtClean="0"/>
              <a:t> برای دستورهای کنترلی فوق به شرح زیر است.</a:t>
            </a:r>
          </a:p>
          <a:p>
            <a:pPr algn="r" rtl="1"/>
            <a:endParaRPr lang="fa-IR" sz="2000" dirty="0" smtClean="0"/>
          </a:p>
          <a:p>
            <a:pPr algn="r" rtl="1"/>
            <a:endParaRPr lang="fa-IR" sz="2000" dirty="0" smtClean="0"/>
          </a:p>
          <a:p>
            <a:pPr lvl="1" algn="r" rtl="1"/>
            <a:r>
              <a:rPr lang="fa-IR" sz="1600" dirty="0" smtClean="0"/>
              <a:t>که       میزان اختلافی که موقعیت هدف با موقعیت کنونی دارد است.</a:t>
            </a:r>
            <a:endParaRPr lang="en-US" sz="20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676400"/>
            <a:ext cx="1143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457062"/>
            <a:ext cx="33718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5628" y="3085324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کنترل چهارپره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/>
              <a:t>برای کنترل کردن چهارپره به 6 عدد </a:t>
            </a:r>
            <a:r>
              <a:rPr lang="en-US" sz="2000" dirty="0" smtClean="0"/>
              <a:t>PID</a:t>
            </a:r>
            <a:r>
              <a:rPr lang="fa-IR" sz="2000" dirty="0" smtClean="0"/>
              <a:t> نیاز داریم که شمای کلی آنها در شکل زیر آمده است.</a:t>
            </a:r>
            <a:endParaRPr 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209800"/>
            <a:ext cx="51816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کنترل چهارپره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/>
              <a:t>به عنوان مثال شمای </a:t>
            </a:r>
            <a:r>
              <a:rPr lang="en-US" sz="2000" dirty="0" smtClean="0"/>
              <a:t>PID</a:t>
            </a:r>
            <a:r>
              <a:rPr lang="fa-IR" sz="2000" dirty="0" smtClean="0"/>
              <a:t> برای کنترل </a:t>
            </a:r>
            <a:r>
              <a:rPr lang="en-US" sz="2000" dirty="0" smtClean="0"/>
              <a:t>X</a:t>
            </a:r>
            <a:r>
              <a:rPr lang="fa-IR" sz="2000" dirty="0" smtClean="0"/>
              <a:t> در شکل زیر آمده است.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725" y="2500313"/>
            <a:ext cx="6684963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pPr rtl="1"/>
            <a:r>
              <a:rPr lang="fa-IR" dirty="0" smtClean="0"/>
              <a:t>پایان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منابع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i="1" dirty="0" smtClean="0"/>
              <a:t>Handbook of Unmanned Aerial Vehicles, </a:t>
            </a:r>
            <a:r>
              <a:rPr lang="en-US" sz="1600" dirty="0" err="1" smtClean="0"/>
              <a:t>Quadrotor</a:t>
            </a:r>
            <a:r>
              <a:rPr lang="en-US" sz="1600" dirty="0" smtClean="0"/>
              <a:t> Kinematics and Dynamics, Caitlin Powers, Daniel </a:t>
            </a:r>
            <a:r>
              <a:rPr lang="en-US" sz="1600" dirty="0" err="1" smtClean="0"/>
              <a:t>Mellinger</a:t>
            </a:r>
            <a:r>
              <a:rPr lang="en-US" sz="1600" dirty="0" smtClean="0"/>
              <a:t>, Vijay Kumar, Aug. 2014, pp 307-328</a:t>
            </a:r>
            <a:endParaRPr lang="fa-IR" sz="1600" i="1" dirty="0" smtClean="0"/>
          </a:p>
          <a:p>
            <a:r>
              <a:rPr lang="en-US" sz="1600" i="1" dirty="0" smtClean="0"/>
              <a:t>Proceedings of the 9th International Symposium on </a:t>
            </a:r>
            <a:r>
              <a:rPr lang="en-US" sz="1600" i="1" dirty="0" err="1" smtClean="0"/>
              <a:t>Mechatronics</a:t>
            </a:r>
            <a:r>
              <a:rPr lang="en-US" sz="1600" i="1" dirty="0" smtClean="0"/>
              <a:t> and its Applications (ISMA13), Amman, Jordan, April 9-11, 2013</a:t>
            </a:r>
          </a:p>
          <a:p>
            <a:r>
              <a:rPr lang="en-US" sz="1600" i="1" dirty="0" smtClean="0"/>
              <a:t>Intelligent Flight Control of an Autonomous </a:t>
            </a:r>
            <a:r>
              <a:rPr lang="en-US" sz="1600" i="1" dirty="0" err="1" smtClean="0"/>
              <a:t>Quadrotor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Syed</a:t>
            </a:r>
            <a:r>
              <a:rPr lang="en-US" sz="1600" i="1" dirty="0" smtClean="0"/>
              <a:t> Ali </a:t>
            </a:r>
            <a:r>
              <a:rPr lang="en-US" sz="1600" i="1" dirty="0" err="1" smtClean="0"/>
              <a:t>Raza</a:t>
            </a:r>
            <a:r>
              <a:rPr lang="en-US" sz="1600" i="1" dirty="0" smtClean="0"/>
              <a:t> and Wail </a:t>
            </a:r>
            <a:r>
              <a:rPr lang="en-US" sz="1600" i="1" dirty="0" err="1" smtClean="0"/>
              <a:t>Gueaieb</a:t>
            </a:r>
            <a:r>
              <a:rPr lang="en-US" sz="1600" i="1" dirty="0" smtClean="0"/>
              <a:t>, January 1, 2010, chap. </a:t>
            </a:r>
            <a:r>
              <a:rPr lang="en-US" sz="1600" i="1" smtClean="0"/>
              <a:t>12</a:t>
            </a:r>
            <a:endParaRPr lang="en-US" sz="1600" i="1" dirty="0" smtClean="0"/>
          </a:p>
          <a:p>
            <a:r>
              <a:rPr lang="en-US" sz="1600" dirty="0" smtClean="0"/>
              <a:t>Andrew </a:t>
            </a:r>
            <a:r>
              <a:rPr lang="en-US" sz="1600" dirty="0" err="1" smtClean="0"/>
              <a:t>Gibiansky</a:t>
            </a:r>
            <a:r>
              <a:rPr lang="en-US" sz="1600" dirty="0" smtClean="0"/>
              <a:t> (</a:t>
            </a:r>
            <a:r>
              <a:rPr lang="en-US" sz="1600" cap="all" dirty="0" smtClean="0"/>
              <a:t>2012, Nov. 23). </a:t>
            </a:r>
            <a:r>
              <a:rPr lang="en-US" sz="1600" dirty="0" err="1" smtClean="0"/>
              <a:t>Quadcopter</a:t>
            </a:r>
            <a:r>
              <a:rPr lang="en-US" sz="1600" dirty="0" smtClean="0"/>
              <a:t> Dynamics And Simulation Retrieved from </a:t>
            </a:r>
            <a:r>
              <a:rPr lang="en-US" sz="1600" dirty="0" smtClean="0">
                <a:hlinkClick r:id="rId2"/>
              </a:rPr>
              <a:t>http://andrew.gibiansky.com/blog/physics/quadcopter-dynamics</a:t>
            </a:r>
            <a:endParaRPr lang="en-US" sz="1600" cap="al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معرفی چهارپره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/>
              <a:t>ربات چهارپره همانطور که از نامش پیداست به رباتی گفته میشود که چهار پروانه ثابت بر آن سوار شده تشکیل یافته است.</a:t>
            </a:r>
          </a:p>
          <a:p>
            <a:pPr algn="r" rtl="1"/>
            <a:r>
              <a:rPr lang="fa-IR" sz="2400" dirty="0" smtClean="0"/>
              <a:t>که برای حفظ تعادل, هر جفت پروانه در خلاف جهت یکدیگر دوران می کنند و ریزکنترل‌گر آن جهت چرخش را تنظیم می کند.</a:t>
            </a:r>
          </a:p>
          <a:p>
            <a:pPr algn="r" rtl="1"/>
            <a:r>
              <a:rPr lang="fa-IR" sz="2400" dirty="0" smtClean="0"/>
              <a:t>با کم و زیاد کردن سرعت چرخش پروانه ها، نیروی گشتاور تغییر کرده و حرکت, فرود یا اوج گرفتن آن‌ را کنترل می گردد.</a:t>
            </a:r>
            <a:endParaRPr lang="en-US" sz="2400" dirty="0" smtClean="0"/>
          </a:p>
          <a:p>
            <a:pPr algn="r" rtl="1"/>
            <a:endParaRPr lang="en-US" sz="2400" dirty="0"/>
          </a:p>
        </p:txBody>
      </p:sp>
      <p:pic>
        <p:nvPicPr>
          <p:cNvPr id="1026" name="Picture 2" descr="D:\Sundries\Programming Matter\P. P\M.S\Robotic\seminar\Cyber-Quad-UAV-728x44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038600"/>
            <a:ext cx="3123513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معرفی چهارپره - چرخش پروانه ها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/>
              <a:t>پروانه ها جهت اینکه نیروی گشتاور یکدیگر را خنثی کنند و تعادل چهارپره را حفظ نمایند به دو شکل میتوانند گردش کنند. بشکل </a:t>
            </a:r>
            <a:r>
              <a:rPr lang="en-US" sz="2400" dirty="0" smtClean="0"/>
              <a:t>H </a:t>
            </a:r>
            <a:r>
              <a:rPr lang="fa-IR" sz="2400" dirty="0" smtClean="0"/>
              <a:t> و </a:t>
            </a:r>
            <a:r>
              <a:rPr lang="en-US" sz="2400" dirty="0" smtClean="0"/>
              <a:t>N</a:t>
            </a:r>
            <a:r>
              <a:rPr lang="fa-IR" sz="2400" dirty="0" smtClean="0"/>
              <a:t> :</a:t>
            </a:r>
          </a:p>
          <a:p>
            <a:pPr algn="r" rtl="1"/>
            <a:endParaRPr lang="fa-IR" sz="2400" dirty="0" smtClean="0"/>
          </a:p>
          <a:p>
            <a:pPr algn="r" rtl="1"/>
            <a:endParaRPr lang="fa-IR" sz="2400" dirty="0" smtClean="0"/>
          </a:p>
          <a:p>
            <a:pPr algn="r" rtl="1"/>
            <a:endParaRPr lang="fa-IR" sz="2400" dirty="0" smtClean="0"/>
          </a:p>
          <a:p>
            <a:pPr algn="r" rtl="1"/>
            <a:endParaRPr lang="fa-IR" sz="2400" dirty="0" smtClean="0"/>
          </a:p>
          <a:p>
            <a:pPr algn="r" rtl="1"/>
            <a:endParaRPr lang="fa-IR" sz="2400" dirty="0" smtClean="0"/>
          </a:p>
          <a:p>
            <a:pPr algn="r" rtl="1"/>
            <a:endParaRPr lang="fa-IR" sz="2400" dirty="0" smtClean="0"/>
          </a:p>
          <a:p>
            <a:pPr algn="r" rtl="1"/>
            <a:r>
              <a:rPr lang="fa-IR" sz="2400" dirty="0" smtClean="0"/>
              <a:t>معمول ترین نوع چرخش پروانه ها در چهارپره های ساخته شده به شکل </a:t>
            </a:r>
            <a:r>
              <a:rPr lang="en-US" sz="2400" dirty="0" smtClean="0"/>
              <a:t>H</a:t>
            </a:r>
            <a:r>
              <a:rPr lang="fa-IR" sz="2400" dirty="0" smtClean="0"/>
              <a:t> میباشد.</a:t>
            </a:r>
          </a:p>
        </p:txBody>
      </p:sp>
      <p:pic>
        <p:nvPicPr>
          <p:cNvPr id="5" name="Picture 4" descr="120px-Quadrokopter-X-H-Konfiguratio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124200"/>
            <a:ext cx="1143000" cy="1143000"/>
          </a:xfrm>
          <a:prstGeom prst="rect">
            <a:avLst/>
          </a:prstGeom>
        </p:spPr>
      </p:pic>
      <p:pic>
        <p:nvPicPr>
          <p:cNvPr id="6" name="Picture 5" descr="120px-Quadrokopter-X-N-Konfiguration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24200"/>
            <a:ext cx="1143000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4419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/>
              <a:t>به شکل</a:t>
            </a:r>
            <a:r>
              <a:rPr lang="en-US" dirty="0" smtClean="0"/>
              <a:t> N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4419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/>
              <a:t>به شکل</a:t>
            </a:r>
            <a:r>
              <a:rPr lang="en-US" dirty="0" smtClean="0"/>
              <a:t> H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معرفی چهارپره – نحوه ی حرکت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/>
              <a:t>نوع حرکت چهارپره توسط سرعت موتورهای آنها تعیین میشود.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259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057400"/>
            <a:ext cx="260362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5006" y="4038600"/>
            <a:ext cx="254259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4038600"/>
            <a:ext cx="259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معرفی چهارپره – محدودیت های ساختاری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/>
              <a:t>برای طراحی فیزیکی یک چهارپره که قابلیت پرواز داشته باشد باید محدودیت های تناسبی زیر را رعایت کرده باشد.</a:t>
            </a:r>
            <a:endParaRPr lang="fa-IR" sz="1800" dirty="0" smtClean="0"/>
          </a:p>
          <a:p>
            <a:pPr algn="r" rtl="1"/>
            <a:r>
              <a:rPr lang="fa-IR" sz="1800" dirty="0" smtClean="0"/>
              <a:t>اگر فاصله ی اتصال پره ها به اهرم تا محل تلاقی آنها را </a:t>
            </a:r>
            <a:r>
              <a:rPr lang="en-US" sz="1800" dirty="0" smtClean="0"/>
              <a:t>L</a:t>
            </a:r>
            <a:r>
              <a:rPr lang="fa-IR" sz="1800" dirty="0" smtClean="0"/>
              <a:t> بنامیم.</a:t>
            </a:r>
          </a:p>
          <a:p>
            <a:pPr algn="r" rtl="1"/>
            <a:r>
              <a:rPr lang="fa-IR" sz="1600" dirty="0" smtClean="0"/>
              <a:t>اگر شعاع پره ها را </a:t>
            </a:r>
            <a:r>
              <a:rPr lang="en-US" sz="1600" dirty="0" smtClean="0"/>
              <a:t>R</a:t>
            </a:r>
            <a:r>
              <a:rPr lang="fa-IR" sz="1600" dirty="0" smtClean="0"/>
              <a:t> بنامیم آنگاه شعاع باید دارای تناسب خطی با </a:t>
            </a:r>
            <a:r>
              <a:rPr lang="en-US" sz="1600" dirty="0" smtClean="0"/>
              <a:t>L</a:t>
            </a:r>
            <a:r>
              <a:rPr lang="fa-IR" sz="1600" dirty="0" smtClean="0"/>
              <a:t> باشد.</a:t>
            </a:r>
          </a:p>
          <a:p>
            <a:pPr algn="r" rtl="1"/>
            <a:r>
              <a:rPr lang="fa-IR" sz="1600" dirty="0" smtClean="0"/>
              <a:t>جرم چهار پره باید </a:t>
            </a:r>
            <a:r>
              <a:rPr lang="en-US" sz="1600" dirty="0" smtClean="0"/>
              <a:t>L</a:t>
            </a:r>
            <a:r>
              <a:rPr lang="en-US" sz="1600" baseline="30000" dirty="0" smtClean="0"/>
              <a:t>3</a:t>
            </a:r>
            <a:r>
              <a:rPr lang="fa-IR" sz="1600" dirty="0" smtClean="0"/>
              <a:t> باشد. گشتاور اينرسى </a:t>
            </a:r>
            <a:r>
              <a:rPr lang="en-US" sz="1600" dirty="0" smtClean="0"/>
              <a:t>L</a:t>
            </a:r>
            <a:r>
              <a:rPr lang="en-US" sz="1600" baseline="30000" dirty="0" smtClean="0"/>
              <a:t>5</a:t>
            </a:r>
            <a:r>
              <a:rPr lang="fa-IR" sz="1600" baseline="30000" dirty="0" smtClean="0"/>
              <a:t> </a:t>
            </a:r>
            <a:r>
              <a:rPr lang="fa-IR" sz="1600" dirty="0" smtClean="0"/>
              <a:t>خواهد بود.</a:t>
            </a:r>
          </a:p>
          <a:p>
            <a:pPr algn="r" rtl="1"/>
            <a:r>
              <a:rPr lang="fa-IR" sz="1600" dirty="0" smtClean="0"/>
              <a:t>اگر میانگین سرعت زاویه ای پره ها را </a:t>
            </a:r>
            <a:r>
              <a:rPr lang="el-GR" sz="1600" dirty="0" smtClean="0"/>
              <a:t>ω</a:t>
            </a:r>
            <a:r>
              <a:rPr lang="fa-IR" sz="1600" dirty="0" smtClean="0"/>
              <a:t> بنامیم.</a:t>
            </a:r>
          </a:p>
          <a:p>
            <a:pPr algn="r" rtl="1"/>
            <a:r>
              <a:rPr lang="fa-IR" sz="1600" dirty="0" smtClean="0"/>
              <a:t>اگر نیروی تولید شده توسط موتورها را </a:t>
            </a:r>
            <a:r>
              <a:rPr lang="en-US" sz="1600" dirty="0" smtClean="0"/>
              <a:t>F</a:t>
            </a:r>
            <a:r>
              <a:rPr lang="fa-IR" sz="1600" dirty="0" smtClean="0"/>
              <a:t> بنامیم و همچنین نیروی پسار وارده بر مرکز تلاقی را </a:t>
            </a:r>
            <a:r>
              <a:rPr lang="en-US" sz="1600" dirty="0" smtClean="0"/>
              <a:t>D</a:t>
            </a:r>
            <a:r>
              <a:rPr lang="fa-IR" sz="1600" dirty="0" smtClean="0"/>
              <a:t> بنامیم.</a:t>
            </a:r>
            <a:endParaRPr lang="en-US" sz="1600" dirty="0" smtClean="0"/>
          </a:p>
          <a:p>
            <a:pPr lvl="1" algn="r" rtl="1"/>
            <a:endParaRPr lang="fa-IR" sz="1200" dirty="0" smtClean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399" y="4114800"/>
            <a:ext cx="395343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تعریف چهارچوب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/>
              <a:t>طبق روال معمول در تحلیل سینماتیک ربات ها باید چهارچوب ربات را تعریف کرد. چارچوب چهارپره به نحوه ی زیر تعریف میکنیم.</a:t>
            </a:r>
          </a:p>
          <a:p>
            <a:pPr algn="r" rtl="1"/>
            <a:endParaRPr lang="fa-IR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209800" y="60960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/>
              <a:t>چهارچوب جهانی و بدنه ی یک چهارپره با نوع چرخش پروانه ای </a:t>
            </a:r>
            <a:r>
              <a:rPr lang="en-US" dirty="0" smtClean="0"/>
              <a:t>H</a:t>
            </a:r>
            <a:endParaRPr lang="en-US" dirty="0"/>
          </a:p>
        </p:txBody>
      </p:sp>
      <p:pic>
        <p:nvPicPr>
          <p:cNvPr id="2056" name="Picture 8" descr="D:\Sundries\Programming Matter\P. P\M.S\Robotic\seminar\211766_1_En_71_Fig2_HTM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438401"/>
            <a:ext cx="5791878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مدل کردن موتورها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/>
              <a:t>اگرهر یک از موتورها دارای سرعت زاویه ای </a:t>
            </a:r>
            <a:r>
              <a:rPr lang="el-GR" sz="2400" dirty="0" smtClean="0"/>
              <a:t>ω</a:t>
            </a:r>
            <a:r>
              <a:rPr lang="en-US" sz="2400" baseline="-25000" dirty="0" smtClean="0"/>
              <a:t>i</a:t>
            </a:r>
            <a:r>
              <a:rPr lang="fa-IR" sz="2400" baseline="-25000" dirty="0" smtClean="0"/>
              <a:t> </a:t>
            </a:r>
            <a:r>
              <a:rPr lang="fa-IR" sz="2400" dirty="0" smtClean="0"/>
              <a:t>باشند:</a:t>
            </a:r>
          </a:p>
          <a:p>
            <a:pPr lvl="1" algn="r" rtl="1"/>
            <a:r>
              <a:rPr lang="fa-IR" sz="2000" dirty="0" smtClean="0"/>
              <a:t>نیرویی عمودی </a:t>
            </a:r>
            <a:r>
              <a:rPr lang="en-US" sz="2000" dirty="0" smtClean="0"/>
              <a:t>F</a:t>
            </a:r>
            <a:r>
              <a:rPr lang="en-US" sz="2000" baseline="-25000" dirty="0" smtClean="0"/>
              <a:t>i</a:t>
            </a:r>
            <a:r>
              <a:rPr lang="fa-IR" sz="2000" dirty="0" smtClean="0"/>
              <a:t> را تولید میکند.</a:t>
            </a:r>
          </a:p>
          <a:p>
            <a:pPr lvl="1" algn="r" rtl="1"/>
            <a:endParaRPr lang="fa-IR" sz="2000" dirty="0" smtClean="0"/>
          </a:p>
          <a:p>
            <a:pPr lvl="1" algn="r" rtl="1"/>
            <a:r>
              <a:rPr lang="fa-IR" sz="2000" dirty="0" smtClean="0"/>
              <a:t>و همچنین نیروی گشتاوری</a:t>
            </a:r>
            <a:r>
              <a:rPr lang="en-US" sz="2000" dirty="0" smtClean="0"/>
              <a:t>M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</a:t>
            </a:r>
            <a:r>
              <a:rPr lang="fa-IR" sz="2000" dirty="0" smtClean="0"/>
              <a:t> :</a:t>
            </a:r>
          </a:p>
          <a:p>
            <a:pPr lvl="1" algn="r" rtl="1"/>
            <a:endParaRPr lang="fa-IR" sz="2000" dirty="0" smtClean="0"/>
          </a:p>
          <a:p>
            <a:pPr lvl="1" algn="r" rtl="1"/>
            <a:endParaRPr lang="fa-IR" sz="2000" dirty="0" smtClean="0"/>
          </a:p>
          <a:p>
            <a:pPr lvl="1" algn="r" rtl="1"/>
            <a:r>
              <a:rPr lang="fa-IR" sz="2000" dirty="0" smtClean="0"/>
              <a:t>رابطه ی کنترلی سرعت زاویه ای لحظه ای با سرعت زاویه ای مورد نظر:</a:t>
            </a:r>
          </a:p>
          <a:p>
            <a:pPr lvl="1" algn="r" rtl="1"/>
            <a:endParaRPr lang="fa-IR" sz="2000" dirty="0" smtClean="0"/>
          </a:p>
          <a:p>
            <a:pPr lvl="1" algn="r" rtl="1"/>
            <a:endParaRPr lang="fa-IR" sz="2000" dirty="0" smtClean="0"/>
          </a:p>
          <a:p>
            <a:pPr lvl="1" algn="r" rtl="1"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2000" baseline="-25000" dirty="0" err="1" smtClean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</a:rPr>
              <a:t> و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2000" baseline="-25000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</a:rPr>
              <a:t> و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2000" baseline="-25000" dirty="0" err="1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</a:rPr>
              <a:t> بصورت تجربی مشخص میشود.</a:t>
            </a:r>
          </a:p>
          <a:p>
            <a:pPr lvl="1" algn="r" rtl="1">
              <a:buNone/>
            </a:pPr>
            <a:endParaRPr lang="fa-IR" sz="2000" dirty="0" smtClean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57400"/>
            <a:ext cx="1771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048000"/>
            <a:ext cx="1943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4419600"/>
            <a:ext cx="32480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مدل کردن موتورها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567607"/>
            <a:ext cx="4376737" cy="3766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5334000"/>
            <a:ext cx="46958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سینماتیک چهارپره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/>
              <a:t>قاعده ی زاویه ای </a:t>
            </a:r>
            <a:r>
              <a:rPr lang="en-US" sz="2400" dirty="0" smtClean="0"/>
              <a:t>ZXY</a:t>
            </a:r>
            <a:r>
              <a:rPr lang="fa-IR" sz="2400" dirty="0" smtClean="0"/>
              <a:t> اویلر برای مدل کردن چهارپره در چهارچوب جهانی مورد استفاده قرار گرفته است.</a:t>
            </a:r>
          </a:p>
          <a:p>
            <a:pPr algn="r" rtl="1"/>
            <a:r>
              <a:rPr lang="fa-IR" sz="2400" dirty="0" smtClean="0"/>
              <a:t>ماتریس تبدیل از چهارچوب محلی ربات به چهارچوب جهانی به صورت زیر است.</a:t>
            </a:r>
          </a:p>
          <a:p>
            <a:pPr algn="r" rtl="1"/>
            <a:endParaRPr lang="fa-IR" sz="2400" dirty="0" smtClean="0"/>
          </a:p>
          <a:p>
            <a:pPr algn="r" rtl="1"/>
            <a:endParaRPr lang="fa-IR" sz="2400" dirty="0" smtClean="0"/>
          </a:p>
          <a:p>
            <a:pPr algn="r" rtl="1"/>
            <a:endParaRPr lang="fa-IR" sz="2400" dirty="0" smtClean="0"/>
          </a:p>
          <a:p>
            <a:pPr algn="r" rtl="1"/>
            <a:r>
              <a:rPr lang="fa-IR" sz="2400" dirty="0" smtClean="0"/>
              <a:t>به ازای هر موقعیت مانند   درچهارچوب محلی ربات, مختصات آن موقعیت در چهارچوب جهانی توسط</a:t>
            </a:r>
            <a:r>
              <a:rPr lang="en-US" sz="2400" dirty="0" smtClean="0"/>
              <a:t>               </a:t>
            </a:r>
            <a:r>
              <a:rPr lang="fa-IR" sz="2400" dirty="0" smtClean="0"/>
              <a:t>بدست می آید.</a:t>
            </a:r>
          </a:p>
          <a:p>
            <a:pPr algn="r" rtl="1"/>
            <a:endParaRPr lang="fa-IR" sz="2400" dirty="0" smtClean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4620207"/>
            <a:ext cx="1619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4953000"/>
            <a:ext cx="790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6400" y="3028950"/>
            <a:ext cx="58483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689</Words>
  <Application>Microsoft Office PowerPoint</Application>
  <PresentationFormat>On-screen Show (4:3)</PresentationFormat>
  <Paragraphs>113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سینماتیک چهارپره</vt:lpstr>
      <vt:lpstr>معرفی چهارپره</vt:lpstr>
      <vt:lpstr>معرفی چهارپره - چرخش پروانه ها </vt:lpstr>
      <vt:lpstr>معرفی چهارپره – نحوه ی حرکت </vt:lpstr>
      <vt:lpstr>معرفی چهارپره – محدودیت های ساختاری</vt:lpstr>
      <vt:lpstr>تعریف چهارچوب </vt:lpstr>
      <vt:lpstr>مدل کردن موتورها</vt:lpstr>
      <vt:lpstr>مدل کردن موتورها</vt:lpstr>
      <vt:lpstr>سینماتیک چهارپره</vt:lpstr>
      <vt:lpstr>سینماتیک چهارپره</vt:lpstr>
      <vt:lpstr>سینماتیک چهارپره</vt:lpstr>
      <vt:lpstr>سینماتیک چهارپره</vt:lpstr>
      <vt:lpstr>دینامیک چهارپره </vt:lpstr>
      <vt:lpstr>دینامیک چهارپره</vt:lpstr>
      <vt:lpstr>کنترل چهارپره</vt:lpstr>
      <vt:lpstr>کنترل چهارپره</vt:lpstr>
      <vt:lpstr>کنترل چهارپره</vt:lpstr>
      <vt:lpstr>پایان</vt:lpstr>
      <vt:lpstr>منابع</vt:lpstr>
    </vt:vector>
  </TitlesOfParts>
  <Company>MRT www.Win2Farsi.com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MRT</dc:creator>
  <cp:lastModifiedBy>MRT</cp:lastModifiedBy>
  <cp:revision>116</cp:revision>
  <dcterms:created xsi:type="dcterms:W3CDTF">2014-12-17T15:12:09Z</dcterms:created>
  <dcterms:modified xsi:type="dcterms:W3CDTF">2014-12-29T22:47:01Z</dcterms:modified>
</cp:coreProperties>
</file>