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91" r:id="rId5"/>
    <p:sldId id="292" r:id="rId6"/>
    <p:sldId id="259" r:id="rId7"/>
    <p:sldId id="260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61" r:id="rId17"/>
    <p:sldId id="301" r:id="rId18"/>
    <p:sldId id="302" r:id="rId19"/>
    <p:sldId id="303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D6E70"/>
    <a:srgbClr val="A9C9FF"/>
    <a:srgbClr val="F3F3F3"/>
    <a:srgbClr val="F8F3D2"/>
    <a:srgbClr val="7D110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84" autoAdjust="0"/>
    <p:restoredTop sz="90929"/>
  </p:normalViewPr>
  <p:slideViewPr>
    <p:cSldViewPr>
      <p:cViewPr varScale="1">
        <p:scale>
          <a:sx n="82" d="100"/>
          <a:sy n="82" d="100"/>
        </p:scale>
        <p:origin x="-156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120" y="-6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42629-7CAE-4284-BE9A-4079C78ED7E2}" type="datetimeFigureOut">
              <a:rPr lang="en-US" smtClean="0"/>
              <a:pPr/>
              <a:t>12/24/2015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5655C-F3C8-4F96-8D4C-6226C399D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/>
            </a:lvl1pPr>
          </a:lstStyle>
          <a:p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endParaRPr lang="en-US" alt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/>
            </a:lvl1pPr>
          </a:lstStyle>
          <a:p>
            <a:endParaRPr lang="en-US" alt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/>
            </a:lvl1pPr>
          </a:lstStyle>
          <a:p>
            <a:fld id="{7AC3B0AD-6328-4ACD-9902-A588BFDE51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31608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F9FC6B0B-910F-4983-A24A-ABFCE65735F5}" type="slidenum">
              <a:rPr lang="en-US" altLang="en-US" sz="1200" i="0"/>
              <a:pPr/>
              <a:t>1</a:t>
            </a:fld>
            <a:endParaRPr lang="en-US" altLang="en-US" sz="1200" i="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665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53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2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0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4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247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58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02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sz="14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a-IR" altLang="en-US" sz="1400" i="1" smtClean="0"/>
              <a:t>یادگیری تقویتی در محیط‏های پیوسته در چند کاربرد</a:t>
            </a:r>
            <a:endParaRPr lang="en-US" altLang="en-US" sz="1400" i="1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5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515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1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ea typeface="ＭＳ Ｐゴシック" pitchFamily="1" charset="-128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79A-7961-495E-BB91-AFF2737A5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715000" y="76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alt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rPr>
              <a:t>یادگیری تقویتی در محیط‏های پیوسته در چند کاربرد</a:t>
            </a:r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1763713"/>
            <a:ext cx="8226425" cy="508000"/>
          </a:xfrm>
        </p:spPr>
        <p:txBody>
          <a:bodyPr/>
          <a:lstStyle/>
          <a:p>
            <a:pPr eaLnBrk="1" hangingPunct="1"/>
            <a:r>
              <a:rPr lang="fa-IR" altLang="en-US" dirty="0" smtClean="0"/>
              <a:t>درچند کاربرد</a:t>
            </a:r>
            <a:endParaRPr lang="en-US" altLang="en-US" i="1" dirty="0" smtClean="0"/>
          </a:p>
        </p:txBody>
      </p:sp>
      <p:sp>
        <p:nvSpPr>
          <p:cNvPr id="13315" name="Text Box 7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altLang="en-US" dirty="0" smtClean="0"/>
              <a:t>یادگیری تقویتی در محیط‏های پیوسته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455613" y="2868613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a-IR" altLang="en-US" sz="1800" i="0" dirty="0" smtClean="0">
                <a:solidFill>
                  <a:schemeClr val="bg1"/>
                </a:solidFill>
              </a:rPr>
              <a:t>داریوش حسن‏پور</a:t>
            </a:r>
            <a:endParaRPr lang="en-US" altLang="en-US" i="0" dirty="0"/>
          </a:p>
        </p:txBody>
      </p:sp>
      <p:sp>
        <p:nvSpPr>
          <p:cNvPr id="13317" name="Rectangle 22"/>
          <p:cNvSpPr>
            <a:spLocks noChangeArrowheads="1"/>
          </p:cNvSpPr>
          <p:nvPr/>
        </p:nvSpPr>
        <p:spPr bwMode="auto">
          <a:xfrm>
            <a:off x="457200" y="3200400"/>
            <a:ext cx="822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a-IR" altLang="en-US" sz="2000" dirty="0" smtClean="0">
                <a:solidFill>
                  <a:schemeClr val="bg1"/>
                </a:solidFill>
              </a:rPr>
              <a:t>پاییز 94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Sundries\Programming Matter\P. P\M.S\Neural Network\assignments\nntak3\images\iu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500" y="48006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1"/>
            <a:ext cx="50570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1"/>
            <a:ext cx="53054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482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545" y="2057400"/>
            <a:ext cx="4543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38300"/>
            <a:ext cx="8839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090738"/>
            <a:ext cx="5334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rtl="1"/>
            <a:r>
              <a:rPr lang="fa-IR" dirty="0" smtClean="0"/>
              <a:t>چند کاربرد و راه‏حل</a:t>
            </a:r>
            <a:br>
              <a:rPr lang="fa-IR" dirty="0" smtClean="0"/>
            </a:br>
            <a:r>
              <a:rPr lang="fa-IR" sz="1800" dirty="0" smtClean="0"/>
              <a:t> یادگیری قایق‏رانی</a:t>
            </a:r>
            <a:r>
              <a:rPr lang="fa-IR" dirty="0" smtClean="0"/>
              <a:t/>
            </a:r>
            <a:br>
              <a:rPr lang="fa-IR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2770" name="Picture 2" descr="http://www.pctaskautomation.co.uk/img/robot_with_laptop.gi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 flipH="1">
            <a:off x="6781800" y="3810000"/>
            <a:ext cx="219075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sz="2400" dirty="0" smtClean="0"/>
              <a:t>یادگیری قایق‏رانی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5300" y="2557463"/>
            <a:ext cx="8153400" cy="1743075"/>
            <a:chOff x="495300" y="1600200"/>
            <a:chExt cx="8153400" cy="17430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33575" y="1600200"/>
              <a:ext cx="5276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/>
            <p:cNvGrpSpPr/>
            <p:nvPr/>
          </p:nvGrpSpPr>
          <p:grpSpPr>
            <a:xfrm>
              <a:off x="495300" y="2209800"/>
              <a:ext cx="8153400" cy="1133475"/>
              <a:chOff x="457200" y="2209800"/>
              <a:chExt cx="8153400" cy="11334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57200" y="2209800"/>
                <a:ext cx="5680952" cy="1133475"/>
                <a:chOff x="1981200" y="2209800"/>
                <a:chExt cx="5680952" cy="1133475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1200" y="2209800"/>
                  <a:ext cx="3695700" cy="1133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029" name="Picture 5" descr="771875c196d16dc6052080d8ce31649c.png (167×47)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791199" y="2514600"/>
                  <a:ext cx="1870953" cy="526556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343650" y="2590800"/>
                <a:ext cx="2266950" cy="315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sz="2400" dirty="0" smtClean="0"/>
              <a:t>یادگیری قایق‏رانی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648" y="1524000"/>
            <a:ext cx="889870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3"/>
          <p:cNvGrpSpPr/>
          <p:nvPr/>
        </p:nvGrpSpPr>
        <p:grpSpPr>
          <a:xfrm>
            <a:off x="76200" y="4800600"/>
            <a:ext cx="8991600" cy="1238250"/>
            <a:chOff x="0" y="4800600"/>
            <a:chExt cx="9144000" cy="1238250"/>
          </a:xfrm>
        </p:grpSpPr>
        <p:pic>
          <p:nvPicPr>
            <p:cNvPr id="327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800600"/>
              <a:ext cx="4343400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24350" y="5257800"/>
              <a:ext cx="48196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sz="2400" dirty="0" smtClean="0"/>
              <a:t>یادگیری قایق‏رانی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b="15306"/>
          <a:stretch>
            <a:fillRect/>
          </a:stretch>
        </p:blipFill>
        <p:spPr bwMode="auto">
          <a:xfrm>
            <a:off x="2209800" y="1562100"/>
            <a:ext cx="4724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sz="2400" dirty="0" smtClean="0"/>
              <a:t>یادگیری قایق‏رانی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965325"/>
            <a:ext cx="7886700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3733800"/>
          </a:xfrm>
        </p:spPr>
        <p:txBody>
          <a:bodyPr anchor="ctr"/>
          <a:lstStyle/>
          <a:p>
            <a:pPr marL="342900" lvl="1" indent="-342900">
              <a:buFontTx/>
              <a:buChar char="•"/>
            </a:pPr>
            <a:r>
              <a:rPr lang="fa-IR" dirty="0" smtClean="0"/>
              <a:t>تعریف مساله</a:t>
            </a:r>
          </a:p>
          <a:p>
            <a:r>
              <a:rPr lang="fa-IR" dirty="0" smtClean="0"/>
              <a:t>انگیزه؟</a:t>
            </a:r>
          </a:p>
          <a:p>
            <a:r>
              <a:rPr lang="fa-IR" dirty="0" smtClean="0"/>
              <a:t>چند کاربرد و راه‏حل</a:t>
            </a:r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دریبل ربات‏ها در مسابقات </a:t>
            </a:r>
            <a:r>
              <a:rPr lang="en-US" sz="1800" dirty="0" smtClean="0"/>
              <a:t>Robocop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یادگیری قایق‏رانی</a:t>
            </a:r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مزایا و معایب روش‏ها</a:t>
            </a:r>
          </a:p>
          <a:p>
            <a:pPr>
              <a:buFont typeface="Arial" pitchFamily="34" charset="0"/>
              <a:buChar char="•"/>
            </a:pPr>
            <a:r>
              <a:rPr lang="fa-IR" dirty="0" smtClean="0"/>
              <a:t>نتیجه‏گیری</a:t>
            </a:r>
          </a:p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838200"/>
          </a:xfrm>
        </p:spPr>
        <p:txBody>
          <a:bodyPr/>
          <a:lstStyle/>
          <a:p>
            <a:r>
              <a:rPr lang="fa-IR" dirty="0" smtClean="0"/>
              <a:t>سرفصل‏ها</a:t>
            </a:r>
            <a:endParaRPr lang="en-US" dirty="0"/>
          </a:p>
        </p:txBody>
      </p:sp>
      <p:pic>
        <p:nvPicPr>
          <p:cNvPr id="6" name="Picture 2" descr="http://blog.performics.com/wp-content/uploads/2013/05/shutterstock_428260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200" y="36109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مزایا و معایب روشهای معرفی شده؟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مزایا:</a:t>
            </a:r>
          </a:p>
          <a:p>
            <a:pPr lvl="1"/>
            <a:r>
              <a:rPr lang="fa-IR" dirty="0" smtClean="0"/>
              <a:t>ساده.</a:t>
            </a:r>
          </a:p>
          <a:p>
            <a:pPr lvl="1"/>
            <a:r>
              <a:rPr lang="fa-IR" dirty="0" smtClean="0"/>
              <a:t>میتوانند سیاست بهینه را برای موقعیت‏های نامتناهی با اعمال متناهی پیوسته را یادبگیرند.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معایب:</a:t>
            </a:r>
          </a:p>
          <a:p>
            <a:pPr lvl="1"/>
            <a:r>
              <a:rPr lang="fa-IR" dirty="0" smtClean="0"/>
              <a:t>همگرایی کند.</a:t>
            </a:r>
          </a:p>
          <a:p>
            <a:pPr lvl="1"/>
            <a:r>
              <a:rPr lang="fa-IR" dirty="0" smtClean="0"/>
              <a:t>نمی‏توانند برای مسایلی باموقعیت‏ها و اعمال نامتنهای و پیوسته بکار روند.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نتیجه‏گیری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a-IR" dirty="0" smtClean="0"/>
              <a:t>برخی از نقاط ضعف یادگیری تقویتی معرفی شد.</a:t>
            </a:r>
          </a:p>
          <a:p>
            <a:endParaRPr lang="fa-IR" dirty="0" smtClean="0"/>
          </a:p>
          <a:p>
            <a:r>
              <a:rPr lang="fa-IR" dirty="0" smtClean="0"/>
              <a:t>دو نمونه از مثالهای یادگیری در محیط‏های پیوسته معرفی شدند.</a:t>
            </a:r>
          </a:p>
          <a:p>
            <a:endParaRPr lang="fa-IR" dirty="0" smtClean="0"/>
          </a:p>
          <a:p>
            <a:r>
              <a:rPr lang="fa-IR" dirty="0" smtClean="0"/>
              <a:t>یک معماری برای یادگیری در محیط‏های پیوسته و اعمال محدود معرفی شد.</a:t>
            </a:r>
          </a:p>
          <a:p>
            <a:endParaRPr lang="fa-IR" dirty="0" smtClean="0"/>
          </a:p>
          <a:p>
            <a:r>
              <a:rPr lang="fa-IR" dirty="0" smtClean="0"/>
              <a:t>یک الگوریتم برای یادگیری میزان اهمیت و انتخاب اعمال پیوسته و محدود ارایه شد.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5334000"/>
          </a:xfrm>
        </p:spPr>
        <p:txBody>
          <a:bodyPr anchor="ctr"/>
          <a:lstStyle/>
          <a:p>
            <a:pPr algn="ctr">
              <a:buNone/>
            </a:pPr>
            <a:r>
              <a:rPr lang="fa-IR" sz="4000" b="1" dirty="0" smtClean="0"/>
              <a:t>با تشکر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 descr="D:\Sundries\Programming Matter\P. P\M.S\Pattern\seminar\images\Question_mark_rob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76600"/>
            <a:ext cx="1856476" cy="266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 algn="l" rtl="0">
              <a:buFont typeface="+mj-lt"/>
              <a:buAutoNum type="arabicPeriod"/>
            </a:pPr>
            <a:r>
              <a:rPr lang="en-US" sz="1600" dirty="0" err="1" smtClean="0"/>
              <a:t>Uc-Cetina</a:t>
            </a:r>
            <a:r>
              <a:rPr lang="en-US" sz="1600" dirty="0" smtClean="0"/>
              <a:t>, </a:t>
            </a:r>
            <a:r>
              <a:rPr lang="en-US" sz="1600" dirty="0" err="1" smtClean="0"/>
              <a:t>Víctor</a:t>
            </a:r>
            <a:r>
              <a:rPr lang="en-US" sz="1600" dirty="0" smtClean="0"/>
              <a:t>. "A novel reinforcement learning architecture for continuous state and action spaces." </a:t>
            </a:r>
            <a:r>
              <a:rPr lang="en-US" sz="1600" i="1" dirty="0" smtClean="0"/>
              <a:t>Advances in Artificial Intelligence</a:t>
            </a:r>
            <a:r>
              <a:rPr lang="en-US" sz="1600" dirty="0" smtClean="0"/>
              <a:t> 2013 (2013): 7</a:t>
            </a:r>
            <a:r>
              <a:rPr lang="en-US" sz="1600" dirty="0" smtClean="0"/>
              <a:t>.</a:t>
            </a:r>
            <a:endParaRPr lang="fa-IR" sz="1600" dirty="0" smtClean="0"/>
          </a:p>
          <a:p>
            <a:pPr marL="457200" indent="-457200" algn="l" rtl="0">
              <a:buFont typeface="+mj-lt"/>
              <a:buAutoNum type="arabicPeriod"/>
            </a:pPr>
            <a:endParaRPr lang="fa-IR" sz="1600" dirty="0" smtClean="0"/>
          </a:p>
          <a:p>
            <a:pPr marL="457200" indent="-457200" algn="l" rtl="0">
              <a:buFont typeface="+mj-lt"/>
              <a:buAutoNum type="arabicPeriod"/>
            </a:pPr>
            <a:r>
              <a:rPr lang="en-US" sz="1600" dirty="0" err="1" smtClean="0"/>
              <a:t>Lazaric</a:t>
            </a:r>
            <a:r>
              <a:rPr lang="en-US" sz="1600" dirty="0" smtClean="0"/>
              <a:t>, Alessandro, Marcello </a:t>
            </a:r>
            <a:r>
              <a:rPr lang="en-US" sz="1600" dirty="0" err="1" smtClean="0"/>
              <a:t>Restelli</a:t>
            </a:r>
            <a:r>
              <a:rPr lang="en-US" sz="1600" dirty="0" smtClean="0"/>
              <a:t>, and Andrea </a:t>
            </a:r>
            <a:r>
              <a:rPr lang="en-US" sz="1600" dirty="0" err="1" smtClean="0"/>
              <a:t>Bonarini</a:t>
            </a:r>
            <a:r>
              <a:rPr lang="en-US" sz="1600" dirty="0" smtClean="0"/>
              <a:t>. "Reinforcement learning in continuous action spaces through sequential Monte Carlo methods." </a:t>
            </a:r>
            <a:r>
              <a:rPr lang="en-US" sz="1600" i="1" dirty="0" smtClean="0"/>
              <a:t>Advances in neural information processing systems</a:t>
            </a:r>
            <a:r>
              <a:rPr lang="en-US" sz="1600" dirty="0" smtClean="0"/>
              <a:t>. 2007.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 rtl="1"/>
            <a:r>
              <a:rPr lang="fa-IR" dirty="0" smtClean="0"/>
              <a:t>تعریف مساله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کلیه‏ی الگوریتم‏های یادگیری تقویتی بر اساس «موقعیت، اعمال، پاداش» می‏باشند.</a:t>
            </a:r>
          </a:p>
          <a:p>
            <a:endParaRPr lang="fa-IR" dirty="0" smtClean="0"/>
          </a:p>
          <a:p>
            <a:r>
              <a:rPr lang="fa-IR" dirty="0" smtClean="0"/>
              <a:t>محیط‏های پیوسته:</a:t>
            </a:r>
          </a:p>
          <a:p>
            <a:pPr lvl="1"/>
            <a:r>
              <a:rPr lang="fa-IR" dirty="0" smtClean="0"/>
              <a:t>هریک از «موقعیت» یا «اعمال» به صورت پیوسته تعریف شوند.</a:t>
            </a:r>
          </a:p>
          <a:p>
            <a:pPr>
              <a:buFont typeface="Arial" pitchFamily="34" charset="0"/>
              <a:buChar char="•"/>
            </a:pPr>
            <a:endParaRPr lang="fa-IR" dirty="0" smtClean="0"/>
          </a:p>
          <a:p>
            <a:pPr>
              <a:buFont typeface="Arial" pitchFamily="34" charset="0"/>
              <a:buChar char="•"/>
            </a:pPr>
            <a:r>
              <a:rPr lang="fa-IR" dirty="0" smtClean="0"/>
              <a:t>مثال:</a:t>
            </a:r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یادگیری پرواز بالگرد:</a:t>
            </a:r>
          </a:p>
          <a:p>
            <a:pPr lvl="2">
              <a:buNone/>
            </a:pPr>
            <a:r>
              <a:rPr lang="fa-IR" dirty="0" smtClean="0"/>
              <a:t>موقعیت: موقعیت جغرافیایی، موقعیت زاویه‏ای، سرعت‏های خطی، سرعت‏های زاویه‏ای</a:t>
            </a:r>
          </a:p>
          <a:p>
            <a:pPr lvl="2">
              <a:buNone/>
            </a:pPr>
            <a:r>
              <a:rPr lang="fa-IR" dirty="0" smtClean="0"/>
              <a:t>اعمال: سرعت‏های زاویه‏ای پره‏ها، نتظیم پارامترهای دستگاه‏های کنترلی، ....</a:t>
            </a:r>
          </a:p>
          <a:p>
            <a:pPr lvl="1">
              <a:buFont typeface="Arial" pitchFamily="34" charset="0"/>
              <a:buChar char="•"/>
            </a:pPr>
            <a:r>
              <a:rPr lang="fa-IR" dirty="0" smtClean="0"/>
              <a:t>یادگیری رانندگی:</a:t>
            </a:r>
          </a:p>
          <a:p>
            <a:pPr lvl="2">
              <a:buNone/>
            </a:pPr>
            <a:r>
              <a:rPr lang="fa-IR" dirty="0" smtClean="0"/>
              <a:t>موقعیت: موقعیت جغرافیایی، زاویه‏ی فرمان، میزان گاز، میزان ترمز، فاصله‏‏ از اطراف و ...</a:t>
            </a:r>
          </a:p>
          <a:p>
            <a:pPr lvl="2">
              <a:buNone/>
            </a:pPr>
            <a:r>
              <a:rPr lang="fa-IR" dirty="0" smtClean="0"/>
              <a:t>اعمال: میزان گاز، میزان ترمز، میزان کلاچ، زاویه‏ی فرمان و ...</a:t>
            </a:r>
          </a:p>
          <a:p>
            <a:pPr>
              <a:buFont typeface="Arial" pitchFamily="34" charset="0"/>
              <a:buChar char="•"/>
            </a:pPr>
            <a:endParaRPr lang="fa-IR" dirty="0" smtClean="0"/>
          </a:p>
          <a:p>
            <a:pPr>
              <a:buFont typeface="Arial" pitchFamily="34" charset="0"/>
              <a:buChar char="•"/>
            </a:pPr>
            <a:endParaRPr lang="fa-I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انگیزه؟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a-IR" dirty="0" smtClean="0"/>
              <a:t>مشکل کاربردهای دنیای واقعی با یادگیری تقویتی چیست؟</a:t>
            </a:r>
          </a:p>
          <a:p>
            <a:pPr marL="857250" lvl="1" indent="-457200">
              <a:buFont typeface="+mj-lt"/>
              <a:buAutoNum type="arabicPeriod"/>
            </a:pPr>
            <a:r>
              <a:rPr lang="fa-IR" dirty="0" smtClean="0"/>
              <a:t>برای یادگیری یک سیاست حداقل باید چندین هزار دور ربات به اجرا دربیاید.</a:t>
            </a:r>
          </a:p>
          <a:p>
            <a:pPr marL="857250" lvl="1" indent="-457200">
              <a:buFont typeface="+mj-lt"/>
              <a:buAutoNum type="arabicPeriod"/>
            </a:pPr>
            <a:r>
              <a:rPr lang="fa-IR" dirty="0" smtClean="0"/>
              <a:t>علاوه بر زمان یادیگری، زمان تنظیم و کالیبره کردن سنسورها، صدمات احتمالی به ربات.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مشکل روش‏های موجود با محیط‏های پیوسته چیست؟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حافظه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زمان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عدم تضمین همگرایی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2226" name="Picture 2" descr="http://blog.performics.com/wp-content/uploads/2013/05/shutterstock_426081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00" y="35814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انگیزه؟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راه‏حل‏های احتمالی برای یادگیری تقویتی در محیط‏های پیوسته: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fa-IR" dirty="0" smtClean="0"/>
              <a:t>گسسته‏سازی</a:t>
            </a:r>
          </a:p>
          <a:p>
            <a:pPr marL="914400" lvl="1" indent="-457200" algn="r">
              <a:buFont typeface="Arial" pitchFamily="34" charset="0"/>
              <a:buChar char="•"/>
            </a:pPr>
            <a:r>
              <a:rPr lang="fa-IR" dirty="0" smtClean="0"/>
              <a:t>مدل‏سازی و یادگیری مدل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fa-IR" dirty="0" smtClean="0"/>
              <a:t>کاهش ابعاد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fa-IR" dirty="0" smtClean="0"/>
              <a:t>یادگیری توزیع‏شده(ماژولار)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3250" name="AutoShape 2" descr="http://www.globalrobots.com/uploads/images/Study%20robo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blog.performics.com/wp-content/uploads/2013/05/shutterstock_42608179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000" y="35814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کاربرد و راه‏حل</a:t>
            </a:r>
            <a:br>
              <a:rPr lang="fa-IR" dirty="0" smtClean="0"/>
            </a:br>
            <a:r>
              <a:rPr lang="fa-IR" sz="2000" dirty="0" smtClean="0"/>
              <a:t> دریبل ربات‏ها در مسابقات </a:t>
            </a:r>
            <a:r>
              <a:rPr lang="en-US" sz="1800" dirty="0" smtClean="0"/>
              <a:t>Robocop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2770" name="Picture 2" descr="http://www.pctaskautomation.co.uk/img/robot_with_lapto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3810000"/>
            <a:ext cx="219075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این مقاله یک معماری‏ای معرفی شده است که برای یادگیری دریبل ربات‏ها برای مسابقات</a:t>
            </a:r>
            <a:r>
              <a:rPr lang="en-US" dirty="0" smtClean="0"/>
              <a:t>Robocop </a:t>
            </a:r>
            <a:r>
              <a:rPr lang="fa-IR" dirty="0" smtClean="0"/>
              <a:t> استفاده شده است.</a:t>
            </a:r>
          </a:p>
          <a:p>
            <a:endParaRPr lang="fa-IR" dirty="0" smtClean="0"/>
          </a:p>
          <a:p>
            <a:r>
              <a:rPr lang="fa-IR" dirty="0" smtClean="0"/>
              <a:t>تعریف مساله:</a:t>
            </a:r>
          </a:p>
          <a:p>
            <a:pPr lvl="1"/>
            <a:r>
              <a:rPr lang="fa-IR" dirty="0" smtClean="0"/>
              <a:t>موقعیت: به تعداد نامتناهی و پیوسته که توسط یک بردار از اعداد پیوسته نمایش داده می‏شود.</a:t>
            </a:r>
          </a:p>
          <a:p>
            <a:pPr lvl="1"/>
            <a:r>
              <a:rPr lang="fa-IR" dirty="0" smtClean="0"/>
              <a:t>اعمال: به تعداد متناهی به ازای هر موقعیت، هرعمل یک بردار از اعداد حقیقی از پارامتر می‏باشد.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توزیع یادگیری سیاست بهینه کلی به دو عامل یادگیری: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به ازای هر موقعیتی چه عملی انجام شود؟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dirty="0" smtClean="0"/>
              <a:t>پارامترهای عمل انتخابی چگونه باشند؟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معماری رایج برای یادگیری تقویتی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 l="7673" t="3509" r="6367"/>
          <a:stretch>
            <a:fillRect/>
          </a:stretch>
        </p:blipFill>
        <p:spPr bwMode="auto">
          <a:xfrm>
            <a:off x="0" y="1676400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3886200" y="3152775"/>
            <a:ext cx="5029200" cy="1238250"/>
            <a:chOff x="3886200" y="2209800"/>
            <a:chExt cx="5029200" cy="1238250"/>
          </a:xfrm>
        </p:grpSpPr>
        <p:pic>
          <p:nvPicPr>
            <p:cNvPr id="542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86200" y="2209800"/>
              <a:ext cx="50292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24400" y="2971800"/>
              <a:ext cx="33337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دریبل ربات‏ها در مسابقات </a:t>
            </a:r>
            <a:r>
              <a:rPr lang="en-US" sz="2400" dirty="0" smtClean="0"/>
              <a:t>Robocop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معماری معرفی شده</a:t>
            </a:r>
            <a:r>
              <a:rPr lang="fa-IR" dirty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36279A-7961-495E-BB91-AFF2737A59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446362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1194</TotalTime>
  <Words>601</Words>
  <Application>Microsoft Office PowerPoint</Application>
  <PresentationFormat>On-screen Show (4:3)</PresentationFormat>
  <Paragraphs>112</Paragraphs>
  <Slides>23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 Presentation</vt:lpstr>
      <vt:lpstr>یادگیری تقویتی در محیط‏های پیوسته</vt:lpstr>
      <vt:lpstr>سرفصل‏ها</vt:lpstr>
      <vt:lpstr>تعریف مساله</vt:lpstr>
      <vt:lpstr>انگیزه؟</vt:lpstr>
      <vt:lpstr>انگیزه؟</vt:lpstr>
      <vt:lpstr>چند کاربرد و راه‏حل  دریبل ربات‏ها در مسابقات Robocop</vt:lpstr>
      <vt:lpstr>دریبل ربات‏ها در مسابقات Robocop</vt:lpstr>
      <vt:lpstr>دریبل ربات‏ها در مسابقات Robocop</vt:lpstr>
      <vt:lpstr>دریبل ربات‏ها در مسابقات Robocop</vt:lpstr>
      <vt:lpstr>دریبل ربات‏ها در مسابقات Robocop</vt:lpstr>
      <vt:lpstr>دریبل ربات‏ها در مسابقات Robocop</vt:lpstr>
      <vt:lpstr>Slide 12</vt:lpstr>
      <vt:lpstr>دریبل ربات‏ها در مسابقات Robocop</vt:lpstr>
      <vt:lpstr>دریبل ربات‏ها در مسابقات Robocop</vt:lpstr>
      <vt:lpstr>چند کاربرد و راه‏حل  یادگیری قایق‏رانی </vt:lpstr>
      <vt:lpstr>یادگیری قایق‏رانی</vt:lpstr>
      <vt:lpstr>یادگیری قایق‏رانی</vt:lpstr>
      <vt:lpstr>یادگیری قایق‏رانی</vt:lpstr>
      <vt:lpstr>یادگیری قایق‏رانی</vt:lpstr>
      <vt:lpstr>مزایا و معایب روشهای معرفی شده؟</vt:lpstr>
      <vt:lpstr>نتیجه‏گیری</vt:lpstr>
      <vt:lpstr>Slide 22</vt:lpstr>
      <vt:lpstr>مراجع</vt:lpstr>
    </vt:vector>
  </TitlesOfParts>
  <Company>Office of Creative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MRT</cp:lastModifiedBy>
  <cp:revision>357</cp:revision>
  <cp:lastPrinted>2006-11-16T20:01:38Z</cp:lastPrinted>
  <dcterms:created xsi:type="dcterms:W3CDTF">2006-11-07T21:52:34Z</dcterms:created>
  <dcterms:modified xsi:type="dcterms:W3CDTF">2015-12-24T14:59:53Z</dcterms:modified>
</cp:coreProperties>
</file>