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0" r:id="rId3"/>
    <p:sldId id="274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70" r:id="rId13"/>
    <p:sldId id="271" r:id="rId14"/>
    <p:sldId id="269" r:id="rId15"/>
    <p:sldId id="273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455" autoAdjust="0"/>
  </p:normalViewPr>
  <p:slideViewPr>
    <p:cSldViewPr>
      <p:cViewPr varScale="1">
        <p:scale>
          <a:sx n="106" d="100"/>
          <a:sy n="106" d="100"/>
        </p:scale>
        <p:origin x="-17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1E0EB-856F-491D-9F95-AEC5A123322A}" type="datetimeFigureOut">
              <a:rPr lang="en-US" smtClean="0"/>
              <a:pPr/>
              <a:t>12/28/2014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8EFB1-E0F9-4E2E-ADE7-C3285C60F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fa.wikipedia.org/wiki/%D8%AF%D8%B1%D8%B3%D8%AA_%D9%86%D9%85%D8%A7%DB%8C%DB%8C_%D8%A8%DB%8C%D8%B4%DB%8C%D9%86%D9%87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fa.wikipedia.org/wiki/%D9%85%D8%AA%D8%BA%DB%8C%D8%B1_%D9%BE%D9%86%D9%87%D8%A7%D9%86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وریتم امید ریاضی-بیشینه‌سازی</a:t>
            </a:r>
            <a:r>
              <a:rPr lang="fa-I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EM) </a:t>
            </a:r>
            <a:r>
              <a:rPr lang="fa-I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یک روش تکرارشونده (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iterative) </a:t>
            </a:r>
            <a:r>
              <a:rPr lang="fa-I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است که به دنبال یافتن برآوردی با </a:t>
            </a:r>
            <a:r>
              <a:rPr lang="fa-I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درست نمایی بیشینه"/>
              </a:rPr>
              <a:t>بیشترین درست نمایی</a:t>
            </a:r>
            <a:r>
              <a:rPr lang="fa-I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برای پارامترهای یک توزیع پارامتری است. این الگوریتم روش متداول برای زمانهایی است که برخی از </a:t>
            </a:r>
            <a:r>
              <a:rPr lang="fa-I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متغیر پنهان"/>
              </a:rPr>
              <a:t>متغیرهای تصادفی پنهان</a:t>
            </a:r>
            <a:r>
              <a:rPr lang="fa-I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هستند.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EFB1-E0F9-4E2E-ADE7-C3285C60F3D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D9F0-D5FA-4705-89AC-3C778CA4DE5B}" type="datetimeFigureOut">
              <a:rPr lang="en-US" smtClean="0"/>
              <a:pPr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45D4-5980-4581-A685-1DD641508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D9F0-D5FA-4705-89AC-3C778CA4DE5B}" type="datetimeFigureOut">
              <a:rPr lang="en-US" smtClean="0"/>
              <a:pPr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45D4-5980-4581-A685-1DD641508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D9F0-D5FA-4705-89AC-3C778CA4DE5B}" type="datetimeFigureOut">
              <a:rPr lang="en-US" smtClean="0"/>
              <a:pPr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45D4-5980-4581-A685-1DD641508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D9F0-D5FA-4705-89AC-3C778CA4DE5B}" type="datetimeFigureOut">
              <a:rPr lang="en-US" smtClean="0"/>
              <a:pPr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45D4-5980-4581-A685-1DD641508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D9F0-D5FA-4705-89AC-3C778CA4DE5B}" type="datetimeFigureOut">
              <a:rPr lang="en-US" smtClean="0"/>
              <a:pPr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45D4-5980-4581-A685-1DD641508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D9F0-D5FA-4705-89AC-3C778CA4DE5B}" type="datetimeFigureOut">
              <a:rPr lang="en-US" smtClean="0"/>
              <a:pPr/>
              <a:t>12/28/2014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45D4-5980-4581-A685-1DD641508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D9F0-D5FA-4705-89AC-3C778CA4DE5B}" type="datetimeFigureOut">
              <a:rPr lang="en-US" smtClean="0"/>
              <a:pPr/>
              <a:t>12/28/2014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45D4-5980-4581-A685-1DD641508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D9F0-D5FA-4705-89AC-3C778CA4DE5B}" type="datetimeFigureOut">
              <a:rPr lang="en-US" smtClean="0"/>
              <a:pPr/>
              <a:t>12/28/2014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45D4-5980-4581-A685-1DD641508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D9F0-D5FA-4705-89AC-3C778CA4DE5B}" type="datetimeFigureOut">
              <a:rPr lang="en-US" smtClean="0"/>
              <a:pPr/>
              <a:t>12/28/2014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45D4-5980-4581-A685-1DD641508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D9F0-D5FA-4705-89AC-3C778CA4DE5B}" type="datetimeFigureOut">
              <a:rPr lang="en-US" smtClean="0"/>
              <a:pPr/>
              <a:t>12/28/2014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45D4-5980-4581-A685-1DD641508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D9F0-D5FA-4705-89AC-3C778CA4DE5B}" type="datetimeFigureOut">
              <a:rPr lang="en-US" smtClean="0"/>
              <a:pPr/>
              <a:t>12/28/2014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45D4-5980-4581-A685-1DD641508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5D9F0-D5FA-4705-89AC-3C778CA4DE5B}" type="datetimeFigureOut">
              <a:rPr lang="en-US" smtClean="0"/>
              <a:pPr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145D4-5980-4581-A685-1DD641508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Sundries\Programming%20Matter\P.%20P\M.S\Machine%20Learning\seminar\coatesabbeelng_icml2008_talk\airshow_aligned-0.wmv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Sundries\Programming%20Matter\P.%20P\M.S\Machine%20Learning\seminar\coatesabbeelng_icml2008_talk\tictoc_results.wmv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Sundries\Programming%20Matter\P.%20P\M.S\Machine%20Learning\seminar\coatesabbeelng_icml2008_talk\airshow_alldemos-0.wmv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/>
              <a:t>یادگیری کنترل </a:t>
            </a:r>
            <a:r>
              <a:rPr lang="fa-IR" dirty="0" smtClean="0"/>
              <a:t>ربات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34000"/>
            <a:ext cx="6400800" cy="685800"/>
          </a:xfrm>
        </p:spPr>
        <p:txBody>
          <a:bodyPr>
            <a:normAutofit lnSpcReduction="10000"/>
          </a:bodyPr>
          <a:lstStyle/>
          <a:p>
            <a:r>
              <a:rPr lang="fa-IR" sz="1800" dirty="0" smtClean="0"/>
              <a:t>داریوش حسن پور</a:t>
            </a:r>
          </a:p>
          <a:p>
            <a:r>
              <a:rPr lang="fa-IR" sz="1800" dirty="0" smtClean="0"/>
              <a:t>پاییز 93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irshow_aligned-0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43000" y="1295400"/>
            <a:ext cx="6858000" cy="51577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fa-IR" dirty="0" smtClean="0"/>
              <a:t>نتیجه ی اجرای الگوریتم برای مشاهدات پیشین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 fullScrn="1">
              <p:cMediaNode mute="1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نتیجه برای یادگیری مسیر دایره ای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1388" y="1400175"/>
            <a:ext cx="7259637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تغییرات شتاب در راستای </a:t>
            </a:r>
            <a:r>
              <a:rPr lang="en-US" dirty="0" smtClean="0"/>
              <a:t>Z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76400"/>
            <a:ext cx="681037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/>
              <a:t>تغییرات شتاب در راستای </a:t>
            </a:r>
            <a:r>
              <a:rPr lang="en-US" sz="3600" dirty="0" smtClean="0"/>
              <a:t> Z</a:t>
            </a:r>
            <a:r>
              <a:rPr lang="fa-IR" sz="3600" dirty="0" smtClean="0"/>
              <a:t>- بعد ازهم ترازی زمانی 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447800"/>
            <a:ext cx="6448425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447800" y="54864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dirty="0" smtClean="0"/>
              <a:t>اگر مسیری را چندبار طی کنیم الگوی تغییرات متغییرها ثابت خواهد بود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نتیجه گیری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25963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 smtClean="0"/>
              <a:t>اگر مسیری را چندبار طی کنیم الگوی تغییرات متغییرها ثابت خواهد بود.</a:t>
            </a:r>
          </a:p>
          <a:p>
            <a:pPr lvl="1" algn="r" rtl="1"/>
            <a:r>
              <a:rPr lang="fa-IR" sz="2000" dirty="0" smtClean="0"/>
              <a:t>در هر دفعه اجرا متغییرهای پنهان تمایل دارند مقادیریکسانی را اختیار کنند.</a:t>
            </a:r>
          </a:p>
          <a:p>
            <a:pPr lvl="1" algn="r" rtl="1"/>
            <a:endParaRPr lang="fa-IR" sz="2000" dirty="0" smtClean="0"/>
          </a:p>
          <a:p>
            <a:pPr algn="r" rtl="1"/>
            <a:r>
              <a:rPr lang="fa-IR" sz="2400" dirty="0" smtClean="0"/>
              <a:t>الگوریتم پیشنهادی</a:t>
            </a:r>
          </a:p>
          <a:p>
            <a:pPr lvl="1" algn="r" rtl="1"/>
            <a:r>
              <a:rPr lang="fa-IR" sz="2000" dirty="0" smtClean="0"/>
              <a:t>توانایی یادگیری متغییرهای پنهان را دارد.</a:t>
            </a:r>
          </a:p>
          <a:p>
            <a:pPr lvl="2" algn="r" rtl="1"/>
            <a:r>
              <a:rPr lang="fa-IR" sz="1600" dirty="0" smtClean="0"/>
              <a:t>همچنین شاخص هم ترازی زمانی را نیز یاد می گیرد.</a:t>
            </a:r>
            <a:endParaRPr lang="fa-IR" sz="2000" dirty="0" smtClean="0"/>
          </a:p>
          <a:p>
            <a:pPr lvl="1" algn="r" rtl="1"/>
            <a:r>
              <a:rPr lang="fa-IR" sz="2000" dirty="0" smtClean="0"/>
              <a:t>در رباتیک برای انجام مانوروهای پیچیده و مشکل برای پیاده سازی انسانی کاربرد دارد.</a:t>
            </a:r>
          </a:p>
          <a:p>
            <a:pPr lvl="2" algn="r" rtl="1"/>
            <a:r>
              <a:rPr lang="fa-IR" sz="1600" dirty="0" smtClean="0"/>
              <a:t>به شرط امکان جمع آوری داده برای هر گونه رباتی کاربرد دارد.</a:t>
            </a:r>
          </a:p>
          <a:p>
            <a:pPr lvl="1" algn="r" rtl="1"/>
            <a:r>
              <a:rPr lang="fa-IR" sz="2000" dirty="0" smtClean="0"/>
              <a:t>برای مصارف غیررباتیک نیز کاربرد دارد.</a:t>
            </a:r>
          </a:p>
          <a:p>
            <a:pPr lvl="2" algn="r" rtl="1"/>
            <a:r>
              <a:rPr lang="fa-IR" sz="1600" dirty="0" smtClean="0"/>
              <a:t>برای هر مساله ای دارای متغییرهای پنهان و ناهم ترازی به شرط وجود الگوی پنهان کاربرد دارد.</a:t>
            </a:r>
          </a:p>
          <a:p>
            <a:pPr lvl="1" algn="r" rt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pPr rtl="1"/>
            <a:r>
              <a:rPr lang="fa-IR" smtClean="0"/>
              <a:t>پایان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منابع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/>
              <a:t>Learning for Control from Multiple Demonstrations</a:t>
            </a:r>
            <a:r>
              <a:rPr lang="en-US" sz="1600" dirty="0" smtClean="0"/>
              <a:t>, Adam Coates, Pieter </a:t>
            </a:r>
            <a:r>
              <a:rPr lang="en-US" sz="1600" dirty="0" err="1" smtClean="0"/>
              <a:t>Abbeel</a:t>
            </a:r>
            <a:r>
              <a:rPr lang="en-US" sz="1600" dirty="0" smtClean="0"/>
              <a:t>, and Andrew Y. Ng. </a:t>
            </a:r>
            <a:r>
              <a:rPr lang="en-US" sz="1600" i="1" dirty="0" smtClean="0"/>
              <a:t>ICML</a:t>
            </a:r>
            <a:r>
              <a:rPr lang="en-US" sz="1600" dirty="0" smtClean="0"/>
              <a:t>, 2008.</a:t>
            </a:r>
            <a:endParaRPr lang="fa-IR" sz="1600" b="1" dirty="0" smtClean="0"/>
          </a:p>
          <a:p>
            <a:r>
              <a:rPr lang="en-US" sz="1600" b="1" dirty="0" smtClean="0"/>
              <a:t>An Application of Reinforcement Learning to Aerobatic Helicopter Flight</a:t>
            </a:r>
            <a:r>
              <a:rPr lang="en-US" sz="1600" dirty="0" smtClean="0"/>
              <a:t>, Pieter </a:t>
            </a:r>
            <a:r>
              <a:rPr lang="en-US" sz="1600" dirty="0" err="1" smtClean="0"/>
              <a:t>Abbeel</a:t>
            </a:r>
            <a:r>
              <a:rPr lang="en-US" sz="1600" dirty="0" smtClean="0"/>
              <a:t>, Adam </a:t>
            </a:r>
            <a:r>
              <a:rPr lang="en-US" sz="1600" dirty="0" err="1" smtClean="0"/>
              <a:t>Coates,Morgan</a:t>
            </a:r>
            <a:r>
              <a:rPr lang="en-US" sz="1600" dirty="0" smtClean="0"/>
              <a:t> Quigley, and Andrew Y. Ng. In </a:t>
            </a:r>
            <a:r>
              <a:rPr lang="en-US" sz="1600" i="1" dirty="0" smtClean="0"/>
              <a:t>NIPS 19</a:t>
            </a:r>
            <a:r>
              <a:rPr lang="en-US" sz="1600" dirty="0" smtClean="0"/>
              <a:t>, 2007.</a:t>
            </a:r>
            <a:endParaRPr lang="fa-IR" sz="1600" b="1" dirty="0" smtClean="0"/>
          </a:p>
          <a:p>
            <a:r>
              <a:rPr lang="en-US" sz="1600" b="1" dirty="0" smtClean="0"/>
              <a:t>Learning vehicular dynamics, with application to modeling helicopters</a:t>
            </a:r>
            <a:r>
              <a:rPr lang="en-US" sz="1600" dirty="0" smtClean="0"/>
              <a:t>, Pieter </a:t>
            </a:r>
            <a:r>
              <a:rPr lang="en-US" sz="1600" dirty="0" err="1" smtClean="0"/>
              <a:t>Abbeel</a:t>
            </a:r>
            <a:r>
              <a:rPr lang="en-US" sz="1600" dirty="0" smtClean="0"/>
              <a:t>, </a:t>
            </a:r>
            <a:r>
              <a:rPr lang="en-US" sz="1600" dirty="0" err="1" smtClean="0"/>
              <a:t>Varun</a:t>
            </a:r>
            <a:r>
              <a:rPr lang="en-US" sz="1600" dirty="0" smtClean="0"/>
              <a:t> </a:t>
            </a:r>
            <a:r>
              <a:rPr lang="en-US" sz="1600" dirty="0" err="1" smtClean="0"/>
              <a:t>Ganapathi</a:t>
            </a:r>
            <a:r>
              <a:rPr lang="en-US" sz="1600" dirty="0" smtClean="0"/>
              <a:t>, and Andrew Y. Ng. In </a:t>
            </a:r>
            <a:r>
              <a:rPr lang="en-US" sz="1600" i="1" dirty="0" smtClean="0"/>
              <a:t>NIPS 18</a:t>
            </a:r>
            <a:r>
              <a:rPr lang="en-US" sz="1600" dirty="0" smtClean="0"/>
              <a:t>, 2006.</a:t>
            </a:r>
            <a:endParaRPr lang="fa-IR" sz="1600" dirty="0" smtClean="0"/>
          </a:p>
          <a:p>
            <a:r>
              <a:rPr lang="en-US" sz="1600" b="1" dirty="0" smtClean="0"/>
              <a:t>Inverted autonomous helicopter flight via reinforcement learning</a:t>
            </a:r>
            <a:r>
              <a:rPr lang="en-US" sz="1600" dirty="0" smtClean="0"/>
              <a:t>, Andrew Y. Ng, Adam Coates, Mark </a:t>
            </a:r>
            <a:r>
              <a:rPr lang="en-US" sz="1600" dirty="0" err="1" smtClean="0"/>
              <a:t>Diel</a:t>
            </a:r>
            <a:r>
              <a:rPr lang="en-US" sz="1600" dirty="0" smtClean="0"/>
              <a:t>, </a:t>
            </a:r>
            <a:r>
              <a:rPr lang="en-US" sz="1600" dirty="0" err="1" smtClean="0"/>
              <a:t>Varun</a:t>
            </a:r>
            <a:r>
              <a:rPr lang="en-US" sz="1600" dirty="0" smtClean="0"/>
              <a:t> </a:t>
            </a:r>
            <a:r>
              <a:rPr lang="en-US" sz="1600" dirty="0" err="1" smtClean="0"/>
              <a:t>Ganapathi</a:t>
            </a:r>
            <a:r>
              <a:rPr lang="en-US" sz="1600" dirty="0" smtClean="0"/>
              <a:t>, Jamie Schulte, Ben </a:t>
            </a:r>
            <a:r>
              <a:rPr lang="en-US" sz="1600" dirty="0" err="1" smtClean="0"/>
              <a:t>Tse</a:t>
            </a:r>
            <a:r>
              <a:rPr lang="en-US" sz="1600" dirty="0" smtClean="0"/>
              <a:t>, Eric Berger and Eric Liang. In </a:t>
            </a:r>
            <a:r>
              <a:rPr lang="en-US" sz="1600" i="1" dirty="0" smtClean="0"/>
              <a:t>International Symposium on Experimental Robotics</a:t>
            </a:r>
            <a:r>
              <a:rPr lang="en-US" sz="1600" dirty="0" smtClean="0"/>
              <a:t>, 2004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533400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dirty="0" smtClean="0"/>
              <a:t>مقدمه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 smtClean="0"/>
              <a:t>کنترل ربات یکی از مسائل مهمی است که امروزه در طراحی و ساخت ربات‌های خاص‌منظوره مورد بحث قرار میگیرد.</a:t>
            </a:r>
          </a:p>
          <a:p>
            <a:pPr algn="r" rtl="1"/>
            <a:endParaRPr lang="fa-IR" sz="2400" dirty="0" smtClean="0"/>
          </a:p>
          <a:p>
            <a:pPr algn="r" rtl="1"/>
            <a:r>
              <a:rPr lang="fa-IR" sz="2400" dirty="0" smtClean="0"/>
              <a:t>به علت متغییرهای پنهانی که در محیط پیرامون ما وجود دارند, انسان‌ها درک کامل و صحیحی نسبت به آنها ندارد بنابراین کنترل ربات به مسائل کوچک و تک‌منظوره‌ای محدود میشود و برای کنترل‌های پیچیده بسیار دشوار میباشد.</a:t>
            </a:r>
          </a:p>
          <a:p>
            <a:pPr algn="r" rtl="1"/>
            <a:endParaRPr lang="fa-IR" sz="2400" dirty="0" smtClean="0"/>
          </a:p>
          <a:p>
            <a:pPr algn="r" rtl="1"/>
            <a:r>
              <a:rPr lang="fa-IR" sz="2400" dirty="0" smtClean="0"/>
              <a:t>در این ارائه به توضیح روشی میپردازیم که با استفاده از نمونه‌های اجرایی و مشاهدات انجام شده توسط انسان الگوریتمی ارائه شده است که امکان یادگیری الگوی کنترلی ربات با استفاده از نمونه‌های اجرا شده قبلی توسط انسان را دارد.</a:t>
            </a:r>
            <a:endParaRPr lang="en-US" sz="2400" dirty="0" smtClean="0"/>
          </a:p>
          <a:p>
            <a:pPr algn="r" rt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533400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dirty="0" smtClean="0"/>
              <a:t>هدف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endParaRPr lang="en-US" sz="2400" dirty="0"/>
          </a:p>
        </p:txBody>
      </p:sp>
      <p:pic>
        <p:nvPicPr>
          <p:cNvPr id="5" name="tictoc_results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62000" y="635000"/>
            <a:ext cx="7620000" cy="5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1">
              <p:cMediaNode mute="1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روش های معمول برای کنترل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 smtClean="0"/>
              <a:t>چرا از روش های معمول برای تعریف مسیر و کنترل استفاده نکنیم؟</a:t>
            </a:r>
          </a:p>
          <a:p>
            <a:pPr lvl="1" algn="r" rtl="1"/>
            <a:endParaRPr lang="fa-IR" sz="2000" dirty="0" smtClean="0"/>
          </a:p>
          <a:p>
            <a:pPr lvl="1" algn="r" rtl="1"/>
            <a:r>
              <a:rPr lang="fa-IR" sz="2000" dirty="0" smtClean="0"/>
              <a:t>سخت بودن اینکار برای انسان</a:t>
            </a:r>
          </a:p>
          <a:p>
            <a:pPr lvl="2" algn="r" rtl="1"/>
            <a:r>
              <a:rPr lang="fa-IR" sz="1600" dirty="0" smtClean="0"/>
              <a:t>عدم درک صحیح از چگونگی کنترل برای مسیر تعریف شده.</a:t>
            </a:r>
          </a:p>
          <a:p>
            <a:pPr lvl="2" algn="r" rtl="1"/>
            <a:r>
              <a:rPr lang="fa-IR" sz="1600" dirty="0" smtClean="0"/>
              <a:t>عدم درک صحیح از متغییر های حاکم بر محیط(آیرودینامیک هوا, دما و ...)</a:t>
            </a:r>
            <a:endParaRPr lang="fa-IR" sz="2000" dirty="0" smtClean="0"/>
          </a:p>
          <a:p>
            <a:pPr lvl="1" algn="r" rtl="1"/>
            <a:endParaRPr lang="fa-IR" sz="2000" dirty="0" smtClean="0"/>
          </a:p>
          <a:p>
            <a:pPr lvl="1" algn="r" rtl="1"/>
            <a:r>
              <a:rPr lang="fa-IR" sz="2000" dirty="0" smtClean="0"/>
              <a:t>تعریف دقیق اینکه مسیر و کنترل ایده آل مشکل است.</a:t>
            </a:r>
          </a:p>
          <a:p>
            <a:pPr lvl="2" algn="r" rtl="1"/>
            <a:r>
              <a:rPr lang="fa-IR" sz="1600" dirty="0" smtClean="0"/>
              <a:t>میتوان از یک نفر خبره برای انجام کار استفاده کرد ولی در اکثر مواقع اجرای بدون نقص و کامل بسیار مشکل است.</a:t>
            </a:r>
          </a:p>
          <a:p>
            <a:pPr lvl="2" algn="r" rtl="1"/>
            <a:endParaRPr lang="fa-IR" sz="1600" dirty="0" smtClean="0"/>
          </a:p>
          <a:p>
            <a:pPr algn="r" rtl="1"/>
            <a:r>
              <a:rPr lang="fa-IR" sz="2400" dirty="0" smtClean="0"/>
              <a:t>چاره چیست؟</a:t>
            </a:r>
          </a:p>
          <a:p>
            <a:pPr lvl="1" algn="r" rtl="1"/>
            <a:r>
              <a:rPr lang="fa-IR" sz="2000" dirty="0" smtClean="0"/>
              <a:t>استفاده از الگوریتمی که با استفاده از چندین نمایش بتواند مسیر ایده آل را از مسیر های اجرا شده استخراج نماید.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r" rtl="1"/>
            <a:r>
              <a:rPr lang="fa-IR" sz="3200" dirty="0" smtClean="0"/>
              <a:t>تعریف </a:t>
            </a:r>
            <a:r>
              <a:rPr lang="fa-IR" sz="3200" smtClean="0"/>
              <a:t>دقیق </a:t>
            </a:r>
            <a:r>
              <a:rPr lang="fa-IR" sz="3200" smtClean="0"/>
              <a:t>مسیر </a:t>
            </a:r>
            <a:r>
              <a:rPr lang="fa-IR" sz="3200" dirty="0" smtClean="0"/>
              <a:t>و کنترل؟</a:t>
            </a:r>
            <a:endParaRPr lang="en-US" sz="3200" dirty="0"/>
          </a:p>
        </p:txBody>
      </p:sp>
      <p:pic>
        <p:nvPicPr>
          <p:cNvPr id="8" name="airshow_alldemos-0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71600" y="1066800"/>
            <a:ext cx="6653284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524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مدل گرافیکی از مساله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1447800"/>
            <a:ext cx="484822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3" name="TextBox 62"/>
          <p:cNvSpPr txBox="1"/>
          <p:nvPr/>
        </p:nvSpPr>
        <p:spPr>
          <a:xfrm>
            <a:off x="457200" y="1447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مسیر مورد نظر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1295400"/>
            <a:ext cx="19716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2514600"/>
            <a:ext cx="14097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" name="TextBox 66"/>
          <p:cNvSpPr txBox="1"/>
          <p:nvPr/>
        </p:nvSpPr>
        <p:spPr>
          <a:xfrm>
            <a:off x="745622" y="24500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مسیر نمایش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81200" y="31242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" name="TextBox 69"/>
          <p:cNvSpPr txBox="1"/>
          <p:nvPr/>
        </p:nvSpPr>
        <p:spPr>
          <a:xfrm>
            <a:off x="228600" y="3200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شاخص های زمانی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62400" y="4038600"/>
            <a:ext cx="4876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1" dirty="0" smtClean="0"/>
              <a:t>فرضیات</a:t>
            </a:r>
            <a:r>
              <a:rPr lang="fa-IR" dirty="0" smtClean="0"/>
              <a:t> </a:t>
            </a:r>
          </a:p>
          <a:p>
            <a:pPr lvl="1" algn="r" rtl="1">
              <a:buFont typeface="Arial" pitchFamily="34" charset="0"/>
              <a:buChar char="•"/>
            </a:pPr>
            <a:r>
              <a:rPr lang="fa-IR" dirty="0" smtClean="0"/>
              <a:t>مسیر مورد نظر با دینامیک ربات سازگار است.</a:t>
            </a:r>
          </a:p>
          <a:p>
            <a:pPr lvl="1" algn="r" rtl="1">
              <a:buFont typeface="Arial" pitchFamily="34" charset="0"/>
              <a:buChar char="•"/>
            </a:pPr>
            <a:r>
              <a:rPr lang="fa-IR" dirty="0" smtClean="0"/>
              <a:t> نمایش مسیر توسط فرد خبره شامل مسیری اغتشاشی از مسیر ایده آل میباشد. </a:t>
            </a:r>
          </a:p>
          <a:p>
            <a:pPr lvl="1" algn="r" rtl="1">
              <a:buFont typeface="Arial" pitchFamily="34" charset="0"/>
              <a:buChar char="•"/>
            </a:pPr>
            <a:r>
              <a:rPr lang="fa-IR" dirty="0" smtClean="0"/>
              <a:t>اگر </a:t>
            </a:r>
            <a:r>
              <a:rPr lang="el-GR" dirty="0" smtClean="0"/>
              <a:t>τ </a:t>
            </a:r>
            <a:r>
              <a:rPr lang="fa-IR" dirty="0" smtClean="0"/>
              <a:t> مشخص نباشد؛ یادگیری سخت میشود.</a:t>
            </a:r>
          </a:p>
          <a:p>
            <a:pPr lvl="1" algn="r" rtl="1">
              <a:buFont typeface="Arial" pitchFamily="34" charset="0"/>
              <a:buChar char="•"/>
            </a:pPr>
            <a:r>
              <a:rPr lang="fa-IR" dirty="0" smtClean="0"/>
              <a:t>اگر </a:t>
            </a:r>
            <a:r>
              <a:rPr lang="el-GR" dirty="0" smtClean="0"/>
              <a:t>τ </a:t>
            </a:r>
            <a:r>
              <a:rPr lang="fa-IR" dirty="0" smtClean="0"/>
              <a:t> مشخص باشد؛ مساله به یک مساله مدل مخفی مارکوف تبدیل میشود.</a:t>
            </a:r>
          </a:p>
          <a:p>
            <a:pPr lvl="1" algn="r" rtl="1">
              <a:buFont typeface="Arial" pitchFamily="34" charset="0"/>
              <a:buChar char="•"/>
            </a:pPr>
            <a:endParaRPr lang="fa-IR" b="1" dirty="0" smtClean="0"/>
          </a:p>
          <a:p>
            <a:pPr lvl="1" algn="r" rtl="1">
              <a:buFont typeface="Arial" pitchFamily="34" charset="0"/>
              <a:buChar char="•"/>
            </a:pPr>
            <a:endParaRPr lang="en-US" b="1" dirty="0"/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3886200"/>
            <a:ext cx="33432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7" grpId="0"/>
      <p:bldP spid="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الگوریتم یادگیری مسیر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 smtClean="0"/>
              <a:t>نمایش های انجام شده دارای هم ترازی از نظر زمانی نیستند.</a:t>
            </a:r>
          </a:p>
          <a:p>
            <a:pPr algn="r" rtl="1"/>
            <a:r>
              <a:rPr lang="fa-IR" sz="2400" dirty="0" smtClean="0"/>
              <a:t>الگوریتم ارائه شده در پی یادگیری موارد زیر میباشد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fa-IR" sz="2000" dirty="0" smtClean="0"/>
              <a:t>شاخص تنظیم زمانی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fa-IR" sz="2000" dirty="0" smtClean="0"/>
              <a:t>مقادیر هم پراشی اغتشاش ها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fa-IR" sz="2000" dirty="0" smtClean="0"/>
              <a:t>احتمال های انتقال از اندیس زمانی به اندیس زمانی دیگر</a:t>
            </a:r>
          </a:p>
          <a:p>
            <a:pPr marL="914400" lvl="1" indent="-457200" algn="r" rtl="1">
              <a:buFont typeface="+mj-lt"/>
              <a:buAutoNum type="arabicPeriod"/>
            </a:pPr>
            <a:endParaRPr lang="fa-IR" sz="2000" dirty="0" smtClean="0"/>
          </a:p>
          <a:p>
            <a:pPr marL="914400" lvl="1" indent="-457200" algn="r" rtl="1">
              <a:buNone/>
            </a:pPr>
            <a:r>
              <a:rPr lang="en-US" sz="2000" dirty="0" smtClean="0"/>
              <a:t>y</a:t>
            </a:r>
            <a:r>
              <a:rPr lang="fa-IR" sz="2000" dirty="0" smtClean="0"/>
              <a:t>: مسیر مشاهده شده</a:t>
            </a:r>
          </a:p>
          <a:p>
            <a:pPr marL="914400" lvl="1" indent="-457200" algn="r" rtl="1">
              <a:buNone/>
            </a:pPr>
            <a:r>
              <a:rPr lang="fa-IR" sz="2000" dirty="0" smtClean="0"/>
              <a:t>  : دانش قبلی نسبت به مسیر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581400"/>
            <a:ext cx="29337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4343400"/>
            <a:ext cx="1905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الگوریتم یادگیری مسیر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 smtClean="0"/>
              <a:t>مقداردهی اولیه کن</a:t>
            </a:r>
          </a:p>
          <a:p>
            <a:pPr algn="r" rtl="1"/>
            <a:endParaRPr lang="fa-IR" sz="2400" dirty="0" smtClean="0"/>
          </a:p>
          <a:p>
            <a:pPr algn="r" rtl="1"/>
            <a:endParaRPr lang="fa-IR" sz="2400" dirty="0" smtClean="0"/>
          </a:p>
          <a:p>
            <a:pPr algn="r" rtl="1"/>
            <a:r>
              <a:rPr lang="fa-IR" sz="2400" dirty="0" smtClean="0"/>
              <a:t>تا زمان همگرایی اجرا کن</a:t>
            </a:r>
          </a:p>
          <a:p>
            <a:pPr lvl="1" algn="r" rtl="1"/>
            <a:r>
              <a:rPr lang="fa-IR" sz="2000" dirty="0" smtClean="0"/>
              <a:t>با استفاده از مقادیر کنونی </a:t>
            </a:r>
            <a:r>
              <a:rPr lang="el-GR" sz="2000" dirty="0" smtClean="0"/>
              <a:t>τ</a:t>
            </a:r>
            <a:r>
              <a:rPr lang="fa-IR" sz="2000" dirty="0" smtClean="0"/>
              <a:t> الگوریتم بیشنه سازی امید ریاضی برای مدل مخفی مارکوف کنونی را اجرا کن.</a:t>
            </a:r>
          </a:p>
          <a:p>
            <a:pPr lvl="1" algn="r" rtl="1"/>
            <a:r>
              <a:rPr lang="fa-IR" sz="2000" dirty="0" smtClean="0"/>
              <a:t>با استفاده از برنامه نویسی پویا مقادیر </a:t>
            </a:r>
            <a:r>
              <a:rPr lang="el-GR" sz="2000" dirty="0" smtClean="0"/>
              <a:t>τ</a:t>
            </a:r>
            <a:r>
              <a:rPr lang="fa-IR" sz="2000" dirty="0" smtClean="0"/>
              <a:t> را بروز رسانی کن.</a:t>
            </a:r>
          </a:p>
          <a:p>
            <a:pPr lvl="1" algn="r" rtl="1"/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133600"/>
            <a:ext cx="32480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الگوریتم یادگیری مسیر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905000"/>
            <a:ext cx="610552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539</Words>
  <Application>Microsoft Office PowerPoint</Application>
  <PresentationFormat>On-screen Show (4:3)</PresentationFormat>
  <Paragraphs>73</Paragraphs>
  <Slides>16</Slides>
  <Notes>1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یادگیری کنترل ربات</vt:lpstr>
      <vt:lpstr>مقدمه</vt:lpstr>
      <vt:lpstr>هدف</vt:lpstr>
      <vt:lpstr>روش های معمول برای کنترل</vt:lpstr>
      <vt:lpstr>تعریف دقیق مسیر و کنترل؟</vt:lpstr>
      <vt:lpstr>مدل گرافیکی از مساله</vt:lpstr>
      <vt:lpstr>الگوریتم یادگیری مسیر</vt:lpstr>
      <vt:lpstr>الگوریتم یادگیری مسیر</vt:lpstr>
      <vt:lpstr>الگوریتم یادگیری مسیر</vt:lpstr>
      <vt:lpstr>نتیجه ی اجرای الگوریتم برای مشاهدات پیشین</vt:lpstr>
      <vt:lpstr>نتیجه برای یادگیری مسیر دایره ای</vt:lpstr>
      <vt:lpstr>تغییرات شتاب در راستای Z</vt:lpstr>
      <vt:lpstr>تغییرات شتاب در راستای  Z- بعد ازهم ترازی زمانی </vt:lpstr>
      <vt:lpstr>نتیجه گیری</vt:lpstr>
      <vt:lpstr>پایان</vt:lpstr>
      <vt:lpstr>منابع</vt:lpstr>
    </vt:vector>
  </TitlesOfParts>
  <Company>MRT www.Win2Farsi.com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MRT</dc:creator>
  <cp:lastModifiedBy>MRT</cp:lastModifiedBy>
  <cp:revision>32</cp:revision>
  <dcterms:created xsi:type="dcterms:W3CDTF">2014-12-25T14:17:59Z</dcterms:created>
  <dcterms:modified xsi:type="dcterms:W3CDTF">2014-12-28T06:42:44Z</dcterms:modified>
</cp:coreProperties>
</file>