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DFA4D-D996-43B5-8B83-6B9540F93A2E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5A8C1-6A95-4057-BE4D-316AA4C6C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A8C1-6A95-4057-BE4D-316AA4C6CC0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3C2-86BB-4E0A-A5FD-859AE88567DF}" type="datetime1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BB6C-4D37-437D-AFC6-4FEDDDC798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5FB8-805B-474F-93CF-89458D4B5C95}" type="datetime1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BB6C-4D37-437D-AFC6-4FEDDDC798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100C-9F9B-4449-9FCB-767725514454}" type="datetime1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BB6C-4D37-437D-AFC6-4FEDDDC798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98EA-E762-4275-A1F2-2F040FBA9AD5}" type="datetime1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BB6C-4D37-437D-AFC6-4FEDDDC798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66F8-006F-40B8-9601-AFAAB318C42F}" type="datetime1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BB6C-4D37-437D-AFC6-4FEDDDC798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1366-678D-4717-8115-3249D6597ECD}" type="datetime1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BB6C-4D37-437D-AFC6-4FEDDDC798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153B-6F1F-4B09-9CD8-2689C3C3491E}" type="datetime1">
              <a:rPr lang="en-US" smtClean="0"/>
              <a:pPr/>
              <a:t>5/3/2015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BB6C-4D37-437D-AFC6-4FEDDDC798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1C98-5F97-4D93-B730-216027F9A8AF}" type="datetime1">
              <a:rPr lang="en-US" smtClean="0"/>
              <a:pPr/>
              <a:t>5/3/2015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BB6C-4D37-437D-AFC6-4FEDDDC798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D0E4-7E22-43C0-9E43-E943EBD8F7D8}" type="datetime1">
              <a:rPr lang="en-US" smtClean="0"/>
              <a:pPr/>
              <a:t>5/3/2015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BB6C-4D37-437D-AFC6-4FEDDDC798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C44B-965F-4992-97BD-95E3D91B9B4C}" type="datetime1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BB6C-4D37-437D-AFC6-4FEDDDC798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F93F-D24C-4AF1-8A9B-F09BB28B6BDC}" type="datetime1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BB6C-4D37-437D-AFC6-4FEDDDC798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A974D-1484-4CF4-BC6D-B544EDE7183F}" type="datetime1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7BB6C-4D37-437D-AFC6-4FEDDDC798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81200"/>
            <a:ext cx="7772400" cy="1470025"/>
          </a:xfrm>
        </p:spPr>
        <p:txBody>
          <a:bodyPr>
            <a:normAutofit/>
          </a:bodyPr>
          <a:lstStyle/>
          <a:p>
            <a:r>
              <a:rPr lang="fa-IR" sz="4000" dirty="0" smtClean="0"/>
              <a:t>شناسایی </a:t>
            </a:r>
            <a:r>
              <a:rPr lang="fa-IR" sz="4000" dirty="0"/>
              <a:t>علائم حساب های </a:t>
            </a:r>
            <a:r>
              <a:rPr lang="fa-IR" sz="4000" dirty="0" smtClean="0"/>
              <a:t>جعلی</a:t>
            </a:r>
            <a:br>
              <a:rPr lang="fa-IR" sz="4000" dirty="0" smtClean="0"/>
            </a:br>
            <a:r>
              <a:rPr lang="fa-IR" sz="4000" dirty="0" smtClean="0"/>
              <a:t>با </a:t>
            </a:r>
            <a:r>
              <a:rPr lang="fa-IR" sz="4000" dirty="0"/>
              <a:t>استفاده از تکنیک های داده </a:t>
            </a:r>
            <a:r>
              <a:rPr lang="fa-IR" sz="4000" dirty="0" smtClean="0"/>
              <a:t>کاوی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BB6C-4D37-437D-AFC6-4FEDDDC7986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525963"/>
          </a:xfrm>
        </p:spPr>
        <p:txBody>
          <a:bodyPr/>
          <a:lstStyle/>
          <a:p>
            <a:pPr algn="r" rtl="1">
              <a:buNone/>
            </a:pPr>
            <a:endParaRPr lang="en-US" sz="2800" dirty="0" smtClean="0"/>
          </a:p>
          <a:p>
            <a:pPr algn="r" rtl="1"/>
            <a:r>
              <a:rPr lang="fa-IR" sz="2800" dirty="0" smtClean="0"/>
              <a:t>کلاه برداری مدرن!؟</a:t>
            </a:r>
            <a:endParaRPr lang="en-US" sz="2800" dirty="0" smtClean="0"/>
          </a:p>
          <a:p>
            <a:pPr algn="r" rtl="1"/>
            <a:endParaRPr lang="fa-IR" sz="2800" dirty="0" smtClean="0"/>
          </a:p>
          <a:p>
            <a:pPr algn="r" rtl="1"/>
            <a:r>
              <a:rPr lang="fa-IR" sz="2800" dirty="0" smtClean="0"/>
              <a:t>اهداف </a:t>
            </a:r>
            <a:r>
              <a:rPr lang="fa-IR" sz="2800" dirty="0"/>
              <a:t>این </a:t>
            </a:r>
            <a:r>
              <a:rPr lang="fa-IR" sz="2800" dirty="0" smtClean="0"/>
              <a:t>مطالعه</a:t>
            </a:r>
            <a:endParaRPr lang="en-US" sz="2800" dirty="0" smtClean="0"/>
          </a:p>
          <a:p>
            <a:pPr lvl="1" algn="r" rtl="1"/>
            <a:r>
              <a:rPr lang="fa-IR" sz="2400" dirty="0"/>
              <a:t>شناسایی علائم حساب های </a:t>
            </a:r>
            <a:r>
              <a:rPr lang="fa-IR" sz="2400" dirty="0" smtClean="0"/>
              <a:t>جعلی</a:t>
            </a:r>
            <a:endParaRPr lang="en-US" sz="2400" dirty="0" smtClean="0"/>
          </a:p>
          <a:p>
            <a:pPr lvl="1" algn="r" rtl="1"/>
            <a:r>
              <a:rPr lang="fa-IR" sz="2400" dirty="0"/>
              <a:t>توسعه ی سیستم تشخیص حساب های </a:t>
            </a:r>
            <a:r>
              <a:rPr lang="fa-IR" sz="2400" dirty="0" smtClean="0"/>
              <a:t>جعلی</a:t>
            </a:r>
            <a:endParaRPr lang="en-US" sz="2400" dirty="0" smtClean="0"/>
          </a:p>
          <a:p>
            <a:pPr lvl="1" algn="r" rtl="1"/>
            <a:r>
              <a:rPr lang="fa-IR" sz="2400" dirty="0"/>
              <a:t>ارائه ی منابع مرجع برای تشخیص حساب های جعلی در موسسات مالی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BB6C-4D37-437D-AFC6-4FEDDDC7986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880930"/>
            <a:ext cx="7315200" cy="5018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BB6C-4D37-437D-AFC6-4FEDDDC7986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525963"/>
          </a:xfrm>
        </p:spPr>
        <p:txBody>
          <a:bodyPr/>
          <a:lstStyle/>
          <a:p>
            <a:pPr algn="r" rtl="1"/>
            <a:r>
              <a:rPr lang="fa-IR" sz="2400" dirty="0" smtClean="0"/>
              <a:t>طبقه بند کننده ی بیزین</a:t>
            </a:r>
          </a:p>
          <a:p>
            <a:pPr algn="r" rtl="1"/>
            <a:endParaRPr lang="fa-IR" sz="2400" dirty="0"/>
          </a:p>
          <a:p>
            <a:pPr algn="r" rtl="1"/>
            <a:endParaRPr lang="fa-IR" sz="2400" dirty="0" smtClean="0"/>
          </a:p>
          <a:p>
            <a:pPr algn="r" rtl="1"/>
            <a:r>
              <a:rPr lang="fa-IR" sz="2400" dirty="0" smtClean="0"/>
              <a:t>قوانین انجمنی</a:t>
            </a:r>
          </a:p>
          <a:p>
            <a:pPr algn="r" rtl="1"/>
            <a:endParaRPr lang="fa-IR" sz="2400" dirty="0" smtClean="0"/>
          </a:p>
          <a:p>
            <a:pPr lvl="1" algn="r" rt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BB6C-4D37-437D-AFC6-4FEDDDC7986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1819275"/>
            <a:ext cx="19526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8575" y="2971800"/>
            <a:ext cx="21812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525963"/>
          </a:xfrm>
        </p:spPr>
        <p:txBody>
          <a:bodyPr/>
          <a:lstStyle/>
          <a:p>
            <a:pPr algn="r" rtl="1"/>
            <a:r>
              <a:rPr lang="fa-IR" sz="2400" dirty="0" smtClean="0"/>
              <a:t>نتایج حاصل از فاز استخراج الگو: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fa-IR" sz="2000" dirty="0" smtClean="0"/>
              <a:t>حساب های جعلی، حساب سرمایه گذاری متصل به حساب اصلی ندارند.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fa-IR" sz="2000" dirty="0" smtClean="0"/>
              <a:t>حساب های جعلی، حساب انتقال ماهیانه متصل به حساب اصلی ندارند.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fa-IR" sz="2000" dirty="0" smtClean="0"/>
              <a:t>حساب های جعلی، انتقالات </a:t>
            </a:r>
            <a:r>
              <a:rPr lang="en-US" sz="2000" dirty="0"/>
              <a:t>‘‘collection and payment’’</a:t>
            </a:r>
            <a:r>
              <a:rPr lang="fa-IR" sz="2000" dirty="0" smtClean="0"/>
              <a:t> ندارند.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fa-IR" sz="2000" dirty="0" smtClean="0"/>
              <a:t>حساب های جعلی، انتقالات دسته ای ندارند.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fa-IR" sz="2000" dirty="0" smtClean="0"/>
              <a:t>حساب های جعلی، انتقالات آنلاین ندارند.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fa-IR" sz="2000" dirty="0" smtClean="0"/>
              <a:t>حساب های جعلی، بازه ی زمانی بین دو واریز و برداشت </a:t>
            </a:r>
            <a:r>
              <a:rPr lang="fa-IR" sz="2000" dirty="0" smtClean="0"/>
              <a:t>متوالی کمتر </a:t>
            </a:r>
            <a:r>
              <a:rPr lang="fa-IR" sz="2000" dirty="0" smtClean="0"/>
              <a:t>از 60 دقیقه را دارد ومیزان برداشت کمتر از 10,000 دلار هستند.</a:t>
            </a:r>
          </a:p>
          <a:p>
            <a:pPr marL="914400" lvl="1" indent="-457200" algn="r" rtl="1">
              <a:buFont typeface="+mj-lt"/>
              <a:buAutoNum type="arabicPeriod"/>
            </a:pPr>
            <a:endParaRPr lang="fa-IR" sz="2000" dirty="0" smtClean="0"/>
          </a:p>
          <a:p>
            <a:pPr marL="914400" lvl="1" indent="-457200" algn="r" rtl="1">
              <a:buFont typeface="+mj-lt"/>
              <a:buAutoNum type="arabicPeriod"/>
            </a:pPr>
            <a:endParaRPr lang="fa-IR" sz="2000" dirty="0" smtClean="0"/>
          </a:p>
          <a:p>
            <a:pPr lvl="1" algn="r" rt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BB6C-4D37-437D-AFC6-4FEDDDC7986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BB6C-4D37-437D-AFC6-4FEDDDC7986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7308" y="779092"/>
            <a:ext cx="7114664" cy="516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525963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 smtClean="0"/>
              <a:t>مزایا:</a:t>
            </a:r>
          </a:p>
          <a:p>
            <a:pPr lvl="1" algn="r" rtl="1"/>
            <a:r>
              <a:rPr lang="fa-IR" sz="1600" dirty="0"/>
              <a:t>ایده </a:t>
            </a:r>
            <a:r>
              <a:rPr lang="fa-IR" sz="1600" dirty="0" smtClean="0"/>
              <a:t>ی ترکیب </a:t>
            </a:r>
            <a:r>
              <a:rPr lang="fa-IR" sz="1600" dirty="0"/>
              <a:t>روش های </a:t>
            </a:r>
            <a:r>
              <a:rPr lang="fa-IR" sz="1600" dirty="0" smtClean="0"/>
              <a:t>قوانین انجمنی و </a:t>
            </a:r>
            <a:r>
              <a:rPr lang="fa-IR" sz="1600" dirty="0"/>
              <a:t>طبقه بند کننده ی بیزین می باشد</a:t>
            </a:r>
            <a:r>
              <a:rPr lang="fa-IR" sz="1600" dirty="0" smtClean="0"/>
              <a:t>.</a:t>
            </a:r>
          </a:p>
          <a:p>
            <a:pPr lvl="1" algn="r" rtl="1"/>
            <a:r>
              <a:rPr lang="fa-IR" sz="1600" dirty="0" smtClean="0"/>
              <a:t>در اختیار داشتن داده های واقعی</a:t>
            </a:r>
            <a:r>
              <a:rPr lang="fa-IR" sz="1600" dirty="0"/>
              <a:t> (قابلیت اعتماد سازي</a:t>
            </a:r>
            <a:r>
              <a:rPr lang="fa-IR" sz="1600" dirty="0" smtClean="0"/>
              <a:t>).</a:t>
            </a:r>
            <a:endParaRPr lang="fa-IR" sz="1600" dirty="0"/>
          </a:p>
          <a:p>
            <a:pPr algn="r" rtl="1"/>
            <a:endParaRPr lang="fa-IR" sz="2400" dirty="0" smtClean="0"/>
          </a:p>
          <a:p>
            <a:pPr algn="r" rtl="1"/>
            <a:r>
              <a:rPr lang="fa-IR" sz="2400" dirty="0" smtClean="0"/>
              <a:t>معایب:</a:t>
            </a:r>
          </a:p>
          <a:p>
            <a:pPr lvl="1" algn="r" rtl="1"/>
            <a:r>
              <a:rPr lang="fa-IR" sz="1600" dirty="0" smtClean="0"/>
              <a:t>نوشتار ضعیف مقاله – داشتن مطالب غیرضروری و کلی گویی در مورد قسمت های مهم مساله.</a:t>
            </a:r>
          </a:p>
          <a:p>
            <a:pPr lvl="1" algn="r" rtl="1"/>
            <a:r>
              <a:rPr lang="fa-IR" sz="1600" dirty="0" smtClean="0"/>
              <a:t>عدم امکان انتشار نتایج </a:t>
            </a:r>
            <a:r>
              <a:rPr lang="fa-IR" sz="1600" dirty="0"/>
              <a:t>حاصله از این تحقیق به سایر موسسات مالی.</a:t>
            </a:r>
          </a:p>
          <a:p>
            <a:pPr lvl="1" algn="r" rtl="1"/>
            <a:r>
              <a:rPr lang="fa-IR" sz="1600" dirty="0"/>
              <a:t>به دلیل نگرانی </a:t>
            </a:r>
            <a:r>
              <a:rPr lang="fa-IR" sz="1600" dirty="0" smtClean="0"/>
              <a:t>محرمانگی </a:t>
            </a:r>
            <a:r>
              <a:rPr lang="fa-IR" sz="1600" dirty="0" smtClean="0"/>
              <a:t>داده ها</a:t>
            </a:r>
            <a:r>
              <a:rPr lang="fa-IR" sz="1600" dirty="0" smtClean="0"/>
              <a:t>، </a:t>
            </a:r>
            <a:r>
              <a:rPr lang="fa-IR" sz="1600" dirty="0"/>
              <a:t>حساب های نمونه و همچنین فرایند </a:t>
            </a:r>
            <a:r>
              <a:rPr lang="fa-IR" sz="1600" dirty="0" smtClean="0"/>
              <a:t>پردازش داده ها </a:t>
            </a:r>
            <a:r>
              <a:rPr lang="fa-IR" sz="1600" dirty="0"/>
              <a:t>به خوبی نشان داده </a:t>
            </a:r>
            <a:r>
              <a:rPr lang="fa-IR" sz="1600" dirty="0" smtClean="0"/>
              <a:t>نشده.</a:t>
            </a:r>
          </a:p>
          <a:p>
            <a:pPr lvl="1" algn="r" rtl="1"/>
            <a:r>
              <a:rPr lang="fa-IR" sz="1600" dirty="0" smtClean="0"/>
              <a:t>اطلاعات </a:t>
            </a:r>
            <a:r>
              <a:rPr lang="fa-IR" sz="1600" dirty="0"/>
              <a:t>گرفته شده از بانک در محدوده خاص زمانی و به صورت تعداد محدود می باشد</a:t>
            </a:r>
            <a:r>
              <a:rPr lang="fa-IR" sz="1600" dirty="0" smtClean="0"/>
              <a:t>.</a:t>
            </a:r>
          </a:p>
          <a:p>
            <a:pPr lvl="1" algn="r" rtl="1"/>
            <a:r>
              <a:rPr lang="fa-IR" sz="1600" dirty="0" smtClean="0"/>
              <a:t>به دلیل نحوه گزینش داده ها، زیاد نمی توان مطمئن شد که داده های گزینش شده نمایانگر کل هستند یا خیر.</a:t>
            </a:r>
            <a:endParaRPr lang="fa-IR" sz="1600" dirty="0" smtClean="0"/>
          </a:p>
          <a:p>
            <a:pPr lvl="1" algn="r" rtl="1"/>
            <a:r>
              <a:rPr lang="fa-IR" sz="1600" dirty="0" smtClean="0"/>
              <a:t> چهارچوب </a:t>
            </a:r>
            <a:r>
              <a:rPr lang="fa-IR" sz="1600" dirty="0"/>
              <a:t>کاری ارائه شده برای تشخیص حساب های جعلی پویا نیست </a:t>
            </a:r>
            <a:r>
              <a:rPr lang="fa-IR" sz="1600" dirty="0" smtClean="0"/>
              <a:t>– در نتیجه منعطف نیست.</a:t>
            </a:r>
          </a:p>
          <a:p>
            <a:pPr lvl="1" algn="r" rtl="1"/>
            <a:endParaRPr lang="fa-IR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BB6C-4D37-437D-AFC6-4FEDDDC7986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525963"/>
          </a:xfrm>
        </p:spPr>
        <p:txBody>
          <a:bodyPr>
            <a:normAutofit/>
          </a:bodyPr>
          <a:lstStyle/>
          <a:p>
            <a:pPr lvl="1" algn="ctr" rtl="1">
              <a:buNone/>
            </a:pPr>
            <a:endParaRPr lang="fa-IR" sz="4400" b="1" dirty="0" smtClean="0"/>
          </a:p>
          <a:p>
            <a:pPr lvl="1" algn="ctr" rtl="1">
              <a:buNone/>
            </a:pPr>
            <a:endParaRPr lang="fa-IR" sz="4400" b="1" dirty="0"/>
          </a:p>
          <a:p>
            <a:pPr lvl="1" algn="ctr" rtl="1">
              <a:buNone/>
            </a:pPr>
            <a:r>
              <a:rPr lang="fa-IR" sz="4400" b="1" dirty="0" smtClean="0"/>
              <a:t>با تشکر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BB6C-4D37-437D-AFC6-4FEDDDC7986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284</Words>
  <Application>Microsoft Office PowerPoint</Application>
  <PresentationFormat>On-screen Show (4:3)</PresentationFormat>
  <Paragraphs>43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شناسایی علائم حساب های جعلی با استفاده از تکنیک های داده کاوی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MRT www.Win2Farsi.com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کشف کلاه برداری با استفاده  از داده کاوی</dc:title>
  <dc:creator>MRT</dc:creator>
  <cp:lastModifiedBy>MRT</cp:lastModifiedBy>
  <cp:revision>26</cp:revision>
  <dcterms:created xsi:type="dcterms:W3CDTF">2015-05-02T16:07:01Z</dcterms:created>
  <dcterms:modified xsi:type="dcterms:W3CDTF">2015-05-03T06:06:15Z</dcterms:modified>
</cp:coreProperties>
</file>