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53"/>
  </p:notesMasterIdLst>
  <p:sldIdLst>
    <p:sldId id="256" r:id="rId2"/>
    <p:sldId id="325" r:id="rId3"/>
    <p:sldId id="326" r:id="rId4"/>
    <p:sldId id="286" r:id="rId5"/>
    <p:sldId id="287" r:id="rId6"/>
    <p:sldId id="329" r:id="rId7"/>
    <p:sldId id="283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91" r:id="rId16"/>
    <p:sldId id="289" r:id="rId17"/>
    <p:sldId id="290" r:id="rId18"/>
    <p:sldId id="292" r:id="rId19"/>
    <p:sldId id="293" r:id="rId20"/>
    <p:sldId id="294" r:id="rId21"/>
    <p:sldId id="295" r:id="rId22"/>
    <p:sldId id="307" r:id="rId23"/>
    <p:sldId id="308" r:id="rId24"/>
    <p:sldId id="296" r:id="rId25"/>
    <p:sldId id="297" r:id="rId26"/>
    <p:sldId id="298" r:id="rId27"/>
    <p:sldId id="299" r:id="rId28"/>
    <p:sldId id="300" r:id="rId29"/>
    <p:sldId id="301" r:id="rId30"/>
    <p:sldId id="302" r:id="rId31"/>
    <p:sldId id="303" r:id="rId32"/>
    <p:sldId id="304" r:id="rId33"/>
    <p:sldId id="305" r:id="rId34"/>
    <p:sldId id="310" r:id="rId35"/>
    <p:sldId id="312" r:id="rId36"/>
    <p:sldId id="311" r:id="rId37"/>
    <p:sldId id="313" r:id="rId38"/>
    <p:sldId id="314" r:id="rId39"/>
    <p:sldId id="315" r:id="rId40"/>
    <p:sldId id="316" r:id="rId41"/>
    <p:sldId id="317" r:id="rId42"/>
    <p:sldId id="318" r:id="rId43"/>
    <p:sldId id="319" r:id="rId44"/>
    <p:sldId id="320" r:id="rId45"/>
    <p:sldId id="321" r:id="rId46"/>
    <p:sldId id="322" r:id="rId47"/>
    <p:sldId id="323" r:id="rId48"/>
    <p:sldId id="327" r:id="rId49"/>
    <p:sldId id="324" r:id="rId50"/>
    <p:sldId id="328" r:id="rId51"/>
    <p:sldId id="272" r:id="rId5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F2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01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IL</c:v>
                </c:pt>
              </c:strCache>
            </c:strRef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Sheet1!$A$2:$A$41</c:f>
              <c:numCache>
                <c:formatCode>General</c:formatCode>
                <c:ptCount val="40"/>
                <c:pt idx="0">
                  <c:v>25</c:v>
                </c:pt>
                <c:pt idx="1">
                  <c:v>50</c:v>
                </c:pt>
                <c:pt idx="2">
                  <c:v>75</c:v>
                </c:pt>
                <c:pt idx="3">
                  <c:v>100</c:v>
                </c:pt>
                <c:pt idx="4">
                  <c:v>125</c:v>
                </c:pt>
                <c:pt idx="5">
                  <c:v>150</c:v>
                </c:pt>
                <c:pt idx="6">
                  <c:v>175</c:v>
                </c:pt>
                <c:pt idx="7">
                  <c:v>200</c:v>
                </c:pt>
                <c:pt idx="8">
                  <c:v>225</c:v>
                </c:pt>
                <c:pt idx="9">
                  <c:v>250</c:v>
                </c:pt>
                <c:pt idx="10">
                  <c:v>275</c:v>
                </c:pt>
                <c:pt idx="11">
                  <c:v>300</c:v>
                </c:pt>
                <c:pt idx="12">
                  <c:v>325</c:v>
                </c:pt>
                <c:pt idx="13">
                  <c:v>350</c:v>
                </c:pt>
                <c:pt idx="14">
                  <c:v>375</c:v>
                </c:pt>
                <c:pt idx="15">
                  <c:v>400</c:v>
                </c:pt>
                <c:pt idx="16">
                  <c:v>425</c:v>
                </c:pt>
                <c:pt idx="17">
                  <c:v>450</c:v>
                </c:pt>
                <c:pt idx="18">
                  <c:v>475</c:v>
                </c:pt>
                <c:pt idx="19">
                  <c:v>500</c:v>
                </c:pt>
                <c:pt idx="20">
                  <c:v>525</c:v>
                </c:pt>
                <c:pt idx="21">
                  <c:v>550</c:v>
                </c:pt>
                <c:pt idx="22">
                  <c:v>575</c:v>
                </c:pt>
                <c:pt idx="23">
                  <c:v>600</c:v>
                </c:pt>
                <c:pt idx="24">
                  <c:v>625</c:v>
                </c:pt>
                <c:pt idx="25">
                  <c:v>650</c:v>
                </c:pt>
                <c:pt idx="26">
                  <c:v>675</c:v>
                </c:pt>
                <c:pt idx="27">
                  <c:v>700</c:v>
                </c:pt>
                <c:pt idx="28">
                  <c:v>725</c:v>
                </c:pt>
                <c:pt idx="29">
                  <c:v>750</c:v>
                </c:pt>
                <c:pt idx="30">
                  <c:v>775</c:v>
                </c:pt>
                <c:pt idx="31">
                  <c:v>800</c:v>
                </c:pt>
                <c:pt idx="32">
                  <c:v>825</c:v>
                </c:pt>
                <c:pt idx="33">
                  <c:v>850</c:v>
                </c:pt>
                <c:pt idx="34">
                  <c:v>875</c:v>
                </c:pt>
                <c:pt idx="35">
                  <c:v>900</c:v>
                </c:pt>
                <c:pt idx="36">
                  <c:v>925</c:v>
                </c:pt>
                <c:pt idx="37">
                  <c:v>950</c:v>
                </c:pt>
                <c:pt idx="38">
                  <c:v>975</c:v>
                </c:pt>
                <c:pt idx="39">
                  <c:v>1000</c:v>
                </c:pt>
              </c:numCache>
            </c:numRef>
          </c:cat>
          <c:val>
            <c:numRef>
              <c:f>Sheet1!$B$2:$B$41</c:f>
              <c:numCache>
                <c:formatCode>General</c:formatCode>
                <c:ptCount val="40"/>
                <c:pt idx="0">
                  <c:v>44.65</c:v>
                </c:pt>
                <c:pt idx="1">
                  <c:v>47.105769230769198</c:v>
                </c:pt>
                <c:pt idx="2">
                  <c:v>38.7098039215686</c:v>
                </c:pt>
                <c:pt idx="3">
                  <c:v>33.592763157894701</c:v>
                </c:pt>
                <c:pt idx="4">
                  <c:v>30.033663366336601</c:v>
                </c:pt>
                <c:pt idx="5">
                  <c:v>27.326190476190501</c:v>
                </c:pt>
                <c:pt idx="6">
                  <c:v>25.173841059602601</c:v>
                </c:pt>
                <c:pt idx="7">
                  <c:v>23.3974431818182</c:v>
                </c:pt>
                <c:pt idx="8">
                  <c:v>22.014676616915398</c:v>
                </c:pt>
                <c:pt idx="9">
                  <c:v>20.8336283185841</c:v>
                </c:pt>
                <c:pt idx="10">
                  <c:v>19.8268924302789</c:v>
                </c:pt>
                <c:pt idx="11">
                  <c:v>18.853985507246399</c:v>
                </c:pt>
                <c:pt idx="12">
                  <c:v>17.997508305647798</c:v>
                </c:pt>
                <c:pt idx="13">
                  <c:v>17.217331288343601</c:v>
                </c:pt>
                <c:pt idx="14">
                  <c:v>16.537891737891702</c:v>
                </c:pt>
                <c:pt idx="15">
                  <c:v>15.931914893617</c:v>
                </c:pt>
                <c:pt idx="16">
                  <c:v>15.324314214463801</c:v>
                </c:pt>
                <c:pt idx="17">
                  <c:v>14.8092723004695</c:v>
                </c:pt>
                <c:pt idx="18">
                  <c:v>14.3481152993348</c:v>
                </c:pt>
                <c:pt idx="19">
                  <c:v>13.9</c:v>
                </c:pt>
                <c:pt idx="20">
                  <c:v>13.5248502994012</c:v>
                </c:pt>
                <c:pt idx="21">
                  <c:v>13.1346007604563</c:v>
                </c:pt>
                <c:pt idx="22">
                  <c:v>12.7911978221416</c:v>
                </c:pt>
                <c:pt idx="23">
                  <c:v>12.4702256944444</c:v>
                </c:pt>
                <c:pt idx="24">
                  <c:v>12.191098169717099</c:v>
                </c:pt>
                <c:pt idx="25">
                  <c:v>11.9187699680511</c:v>
                </c:pt>
                <c:pt idx="26">
                  <c:v>11.6440092165899</c:v>
                </c:pt>
                <c:pt idx="27">
                  <c:v>11.3985946745562</c:v>
                </c:pt>
                <c:pt idx="28">
                  <c:v>11.170042796005699</c:v>
                </c:pt>
                <c:pt idx="29">
                  <c:v>10.951584022038601</c:v>
                </c:pt>
                <c:pt idx="30">
                  <c:v>10.738149134487401</c:v>
                </c:pt>
                <c:pt idx="31">
                  <c:v>10.5391108247423</c:v>
                </c:pt>
                <c:pt idx="32">
                  <c:v>10.352746566791501</c:v>
                </c:pt>
                <c:pt idx="33">
                  <c:v>10.173789346247</c:v>
                </c:pt>
                <c:pt idx="34">
                  <c:v>10.006404230317299</c:v>
                </c:pt>
                <c:pt idx="35">
                  <c:v>9.8410958904109602</c:v>
                </c:pt>
                <c:pt idx="36">
                  <c:v>9.6903440621531605</c:v>
                </c:pt>
                <c:pt idx="37">
                  <c:v>9.5537257019438506</c:v>
                </c:pt>
                <c:pt idx="38">
                  <c:v>9.4229758149316503</c:v>
                </c:pt>
                <c:pt idx="39">
                  <c:v>9.2948770491803305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731-436F-966B-CB9C51ABEB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upDownBars>
          <c:gapWidth val="150"/>
          <c:upBars>
            <c:spPr>
              <a:solidFill>
                <a:schemeClr val="lt1"/>
              </a:solidFill>
              <a:ln w="9525">
                <a:solidFill>
                  <a:schemeClr val="dk1">
                    <a:lumMod val="65000"/>
                    <a:lumOff val="35000"/>
                  </a:schemeClr>
                </a:solidFill>
              </a:ln>
              <a:effectLst/>
            </c:spPr>
          </c:upBars>
          <c:downBars>
            <c:spPr>
              <a:solidFill>
                <a:schemeClr val="dk1">
                  <a:lumMod val="75000"/>
                  <a:lumOff val="25000"/>
                </a:schemeClr>
              </a:solidFill>
              <a:ln w="9525">
                <a:solidFill>
                  <a:schemeClr val="dk1">
                    <a:lumMod val="65000"/>
                    <a:lumOff val="35000"/>
                  </a:schemeClr>
                </a:solidFill>
              </a:ln>
              <a:effectLst/>
            </c:spPr>
          </c:downBars>
        </c:upDownBars>
        <c:smooth val="0"/>
        <c:axId val="260430032"/>
        <c:axId val="260430592"/>
        <c:extLst>
          <c:ext xmlns:c15="http://schemas.microsoft.com/office/drawing/2012/chart" uri="{02D57815-91ED-43cb-92C2-25804820EDAC}">
            <c15:filteredLine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SEPIL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circle"/>
                  <c:size val="4"/>
                  <c:spPr>
                    <a:solidFill>
                      <a:schemeClr val="accent3"/>
                    </a:solidFill>
                    <a:ln w="9525" cap="flat" cmpd="sng" algn="ctr">
                      <a:solidFill>
                        <a:schemeClr val="accent3"/>
                      </a:solidFill>
                      <a:round/>
                    </a:ln>
                    <a:effectLst/>
                  </c:spPr>
                </c:marker>
                <c:dLbls>
                  <c:dLbl>
                    <c:idx val="39"/>
                    <c:layout>
                      <c:manualLayout>
                        <c:x val="-7.7611111111111117E-2"/>
                        <c:y val="-0.17344907407407406"/>
                      </c:manualLayout>
                    </c:layout>
                    <c:showLegendKey val="0"/>
                    <c:showVal val="1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01-F731-436F-966B-CB9C51ABEB8A}"/>
                      </c:ext>
                    </c:extLst>
                  </c:dLbl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dk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fa-IR"/>
                    </a:p>
                  </c:txPr>
                  <c:showLegendKey val="0"/>
                  <c:showVal val="0"/>
                  <c:showCatName val="0"/>
                  <c:showSerName val="0"/>
                  <c:showPercent val="0"/>
                  <c:showBubbleSize val="0"/>
                  <c:extLst>
                    <c:ext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dk1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>
                      <c:ext uri="{02D57815-91ED-43cb-92C2-25804820EDAC}">
                        <c15:formulaRef>
                          <c15:sqref>Sheet1!$A$2:$A$41</c15:sqref>
                        </c15:formulaRef>
                      </c:ext>
                    </c:extLst>
                    <c:numCache>
                      <c:formatCode>General</c:formatCode>
                      <c:ptCount val="40"/>
                      <c:pt idx="0">
                        <c:v>25</c:v>
                      </c:pt>
                      <c:pt idx="1">
                        <c:v>50</c:v>
                      </c:pt>
                      <c:pt idx="2">
                        <c:v>75</c:v>
                      </c:pt>
                      <c:pt idx="3">
                        <c:v>100</c:v>
                      </c:pt>
                      <c:pt idx="4">
                        <c:v>125</c:v>
                      </c:pt>
                      <c:pt idx="5">
                        <c:v>150</c:v>
                      </c:pt>
                      <c:pt idx="6">
                        <c:v>175</c:v>
                      </c:pt>
                      <c:pt idx="7">
                        <c:v>200</c:v>
                      </c:pt>
                      <c:pt idx="8">
                        <c:v>225</c:v>
                      </c:pt>
                      <c:pt idx="9">
                        <c:v>250</c:v>
                      </c:pt>
                      <c:pt idx="10">
                        <c:v>275</c:v>
                      </c:pt>
                      <c:pt idx="11">
                        <c:v>300</c:v>
                      </c:pt>
                      <c:pt idx="12">
                        <c:v>325</c:v>
                      </c:pt>
                      <c:pt idx="13">
                        <c:v>350</c:v>
                      </c:pt>
                      <c:pt idx="14">
                        <c:v>375</c:v>
                      </c:pt>
                      <c:pt idx="15">
                        <c:v>400</c:v>
                      </c:pt>
                      <c:pt idx="16">
                        <c:v>425</c:v>
                      </c:pt>
                      <c:pt idx="17">
                        <c:v>450</c:v>
                      </c:pt>
                      <c:pt idx="18">
                        <c:v>475</c:v>
                      </c:pt>
                      <c:pt idx="19">
                        <c:v>500</c:v>
                      </c:pt>
                      <c:pt idx="20">
                        <c:v>525</c:v>
                      </c:pt>
                      <c:pt idx="21">
                        <c:v>550</c:v>
                      </c:pt>
                      <c:pt idx="22">
                        <c:v>575</c:v>
                      </c:pt>
                      <c:pt idx="23">
                        <c:v>600</c:v>
                      </c:pt>
                      <c:pt idx="24">
                        <c:v>625</c:v>
                      </c:pt>
                      <c:pt idx="25">
                        <c:v>650</c:v>
                      </c:pt>
                      <c:pt idx="26">
                        <c:v>675</c:v>
                      </c:pt>
                      <c:pt idx="27">
                        <c:v>700</c:v>
                      </c:pt>
                      <c:pt idx="28">
                        <c:v>725</c:v>
                      </c:pt>
                      <c:pt idx="29">
                        <c:v>750</c:v>
                      </c:pt>
                      <c:pt idx="30">
                        <c:v>775</c:v>
                      </c:pt>
                      <c:pt idx="31">
                        <c:v>800</c:v>
                      </c:pt>
                      <c:pt idx="32">
                        <c:v>825</c:v>
                      </c:pt>
                      <c:pt idx="33">
                        <c:v>850</c:v>
                      </c:pt>
                      <c:pt idx="34">
                        <c:v>875</c:v>
                      </c:pt>
                      <c:pt idx="35">
                        <c:v>900</c:v>
                      </c:pt>
                      <c:pt idx="36">
                        <c:v>925</c:v>
                      </c:pt>
                      <c:pt idx="37">
                        <c:v>950</c:v>
                      </c:pt>
                      <c:pt idx="38">
                        <c:v>975</c:v>
                      </c:pt>
                      <c:pt idx="39">
                        <c:v>1000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Sheet1!$C$2:$C$41</c15:sqref>
                        </c15:formulaRef>
                      </c:ext>
                    </c:extLst>
                    <c:numCache>
                      <c:formatCode>General</c:formatCode>
                      <c:ptCount val="40"/>
                      <c:pt idx="0">
                        <c:v>39.15</c:v>
                      </c:pt>
                      <c:pt idx="1">
                        <c:v>16.315384615384598</c:v>
                      </c:pt>
                      <c:pt idx="2">
                        <c:v>13.269607843137299</c:v>
                      </c:pt>
                      <c:pt idx="3">
                        <c:v>11.824999999999999</c:v>
                      </c:pt>
                      <c:pt idx="4">
                        <c:v>11.144554455445499</c:v>
                      </c:pt>
                      <c:pt idx="5">
                        <c:v>10.5535714285714</c:v>
                      </c:pt>
                      <c:pt idx="6">
                        <c:v>10.1592715231788</c:v>
                      </c:pt>
                      <c:pt idx="7">
                        <c:v>9.8590909090909093</c:v>
                      </c:pt>
                      <c:pt idx="8">
                        <c:v>9.6283582089552198</c:v>
                      </c:pt>
                      <c:pt idx="9">
                        <c:v>9.2997787610619493</c:v>
                      </c:pt>
                      <c:pt idx="10">
                        <c:v>9.0924302788844606</c:v>
                      </c:pt>
                      <c:pt idx="11">
                        <c:v>8.9282608695652197</c:v>
                      </c:pt>
                      <c:pt idx="12">
                        <c:v>8.7852159468438593</c:v>
                      </c:pt>
                      <c:pt idx="13">
                        <c:v>8.6122699386503108</c:v>
                      </c:pt>
                      <c:pt idx="14">
                        <c:v>8.4774928774928799</c:v>
                      </c:pt>
                      <c:pt idx="15">
                        <c:v>8.3333776595744702</c:v>
                      </c:pt>
                      <c:pt idx="16">
                        <c:v>8.2102244389027508</c:v>
                      </c:pt>
                      <c:pt idx="17">
                        <c:v>8.0800469483568094</c:v>
                      </c:pt>
                      <c:pt idx="18">
                        <c:v>7.9929046563192898</c:v>
                      </c:pt>
                      <c:pt idx="19">
                        <c:v>7.8730042016806703</c:v>
                      </c:pt>
                      <c:pt idx="20">
                        <c:v>7.7725548902195598</c:v>
                      </c:pt>
                      <c:pt idx="21">
                        <c:v>7.6783269961977201</c:v>
                      </c:pt>
                      <c:pt idx="22">
                        <c:v>7.6003629764065304</c:v>
                      </c:pt>
                      <c:pt idx="23">
                        <c:v>7.52204861111111</c:v>
                      </c:pt>
                      <c:pt idx="24">
                        <c:v>7.4288685524126503</c:v>
                      </c:pt>
                      <c:pt idx="25">
                        <c:v>7.36062300319489</c:v>
                      </c:pt>
                      <c:pt idx="26">
                        <c:v>7.3037634408602097</c:v>
                      </c:pt>
                      <c:pt idx="27">
                        <c:v>7.2412721893491101</c:v>
                      </c:pt>
                      <c:pt idx="28">
                        <c:v>7.1659771754636203</c:v>
                      </c:pt>
                      <c:pt idx="29">
                        <c:v>7.1027548209366396</c:v>
                      </c:pt>
                      <c:pt idx="30">
                        <c:v>7.0290279627163796</c:v>
                      </c:pt>
                      <c:pt idx="31">
                        <c:v>6.9696520618556699</c:v>
                      </c:pt>
                      <c:pt idx="32">
                        <c:v>6.9089887640449401</c:v>
                      </c:pt>
                      <c:pt idx="33">
                        <c:v>6.8611380145278398</c:v>
                      </c:pt>
                      <c:pt idx="34">
                        <c:v>6.8125146886016497</c:v>
                      </c:pt>
                      <c:pt idx="35">
                        <c:v>6.7601027397260296</c:v>
                      </c:pt>
                      <c:pt idx="36">
                        <c:v>6.7226415094339602</c:v>
                      </c:pt>
                      <c:pt idx="37">
                        <c:v>6.6724622030237599</c:v>
                      </c:pt>
                      <c:pt idx="38">
                        <c:v>6.6349106203995802</c:v>
                      </c:pt>
                      <c:pt idx="39">
                        <c:v>6.5876536885245898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2-F731-436F-966B-CB9C51ABEB8A}"/>
                  </c:ext>
                </c:extLst>
              </c15:ser>
            </c15:filteredLineSeries>
          </c:ext>
        </c:extLst>
      </c:lineChart>
      <c:catAx>
        <c:axId val="260430032"/>
        <c:scaling>
          <c:orientation val="minMax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Trials</a:t>
                </a:r>
                <a:endParaRPr lang="fa-IR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a-IR"/>
            </a:p>
          </c:txPr>
        </c:title>
        <c:numFmt formatCode="General" sourceLinked="1"/>
        <c:majorTickMark val="none"/>
        <c:minorTickMark val="none"/>
        <c:tickLblPos val="nextTo"/>
        <c:crossAx val="260430592"/>
        <c:crosses val="autoZero"/>
        <c:auto val="1"/>
        <c:lblAlgn val="ctr"/>
        <c:lblOffset val="100"/>
        <c:noMultiLvlLbl val="0"/>
      </c:catAx>
      <c:valAx>
        <c:axId val="260430592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>
                    <a:cs typeface="+mj-cs"/>
                  </a:rPr>
                  <a:t>average move</a:t>
                </a:r>
                <a:endParaRPr lang="fa-IR" dirty="0">
                  <a:cs typeface="+mj-cs"/>
                </a:endParaRPr>
              </a:p>
            </c:rich>
          </c:tx>
          <c:layout>
            <c:manualLayout>
              <c:xMode val="edge"/>
              <c:yMode val="edge"/>
              <c:x val="4.7037037037037039E-3"/>
              <c:y val="0.3478791666666666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a-IR"/>
            </a:p>
          </c:txPr>
        </c:title>
        <c:numFmt formatCode="General" sourceLinked="1"/>
        <c:majorTickMark val="none"/>
        <c:minorTickMark val="none"/>
        <c:tickLblPos val="nextTo"/>
        <c:crossAx val="260430032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solidFill>
            <a:schemeClr val="accent1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a-I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B6AAD5-BB22-443A-B98E-11707CBE16C9}" type="doc">
      <dgm:prSet loTypeId="urn:microsoft.com/office/officeart/2005/8/layout/gear1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2F3A35F-EA2B-462C-89DA-224952DBD84B}">
      <dgm:prSet phldrT="[Text]" custT="1"/>
      <dgm:spPr>
        <a:solidFill>
          <a:schemeClr val="accent4"/>
        </a:solidFill>
        <a:ln>
          <a:noFill/>
        </a:ln>
      </dgm:spPr>
      <dgm:t>
        <a:bodyPr/>
        <a:lstStyle/>
        <a:p>
          <a:endParaRPr lang="en-US" sz="1400" b="1" dirty="0"/>
        </a:p>
      </dgm:t>
    </dgm:pt>
    <dgm:pt modelId="{68C8E73F-A05A-4DC8-914A-C484D8568F55}" type="parTrans" cxnId="{78D5CF50-3633-4A11-9FE0-D306D94A091D}">
      <dgm:prSet/>
      <dgm:spPr/>
      <dgm:t>
        <a:bodyPr/>
        <a:lstStyle/>
        <a:p>
          <a:endParaRPr lang="en-US"/>
        </a:p>
      </dgm:t>
    </dgm:pt>
    <dgm:pt modelId="{12A631F8-73E8-4437-A632-1DA4C96C2081}" type="sibTrans" cxnId="{78D5CF50-3633-4A11-9FE0-D306D94A091D}">
      <dgm:prSet/>
      <dgm:spPr>
        <a:solidFill>
          <a:schemeClr val="accent4"/>
        </a:solidFill>
        <a:ln>
          <a:noFill/>
        </a:ln>
      </dgm:spPr>
      <dgm:t>
        <a:bodyPr/>
        <a:lstStyle/>
        <a:p>
          <a:endParaRPr lang="en-US"/>
        </a:p>
      </dgm:t>
    </dgm:pt>
    <dgm:pt modelId="{37FDA6AE-027B-4120-90CE-09301A415796}">
      <dgm:prSet phldrT="[Text]" custT="1"/>
      <dgm:spPr>
        <a:solidFill>
          <a:schemeClr val="accent2"/>
        </a:solidFill>
        <a:ln>
          <a:noFill/>
        </a:ln>
      </dgm:spPr>
      <dgm:t>
        <a:bodyPr/>
        <a:lstStyle/>
        <a:p>
          <a:endParaRPr lang="en-US" sz="1400" b="1" dirty="0"/>
        </a:p>
      </dgm:t>
    </dgm:pt>
    <dgm:pt modelId="{F547554B-51EF-4D52-BD83-B530786A53F6}" type="parTrans" cxnId="{97371629-EAFB-49C5-8D4C-1C2CC8EF98DA}">
      <dgm:prSet/>
      <dgm:spPr/>
      <dgm:t>
        <a:bodyPr/>
        <a:lstStyle/>
        <a:p>
          <a:endParaRPr lang="en-US"/>
        </a:p>
      </dgm:t>
    </dgm:pt>
    <dgm:pt modelId="{AACFA7FC-124D-47F0-AAB7-D837F03A13D6}" type="sibTrans" cxnId="{97371629-EAFB-49C5-8D4C-1C2CC8EF98DA}">
      <dgm:prSet/>
      <dgm:spPr>
        <a:solidFill>
          <a:schemeClr val="accent2"/>
        </a:solidFill>
        <a:ln>
          <a:noFill/>
        </a:ln>
      </dgm:spPr>
      <dgm:t>
        <a:bodyPr/>
        <a:lstStyle/>
        <a:p>
          <a:endParaRPr lang="en-US"/>
        </a:p>
      </dgm:t>
    </dgm:pt>
    <dgm:pt modelId="{8C92A023-B595-4B7E-9FD1-86305B47363F}">
      <dgm:prSet phldrT="[Text]" custT="1"/>
      <dgm:spPr>
        <a:solidFill>
          <a:schemeClr val="accent3"/>
        </a:solidFill>
        <a:ln>
          <a:noFill/>
        </a:ln>
      </dgm:spPr>
      <dgm:t>
        <a:bodyPr/>
        <a:lstStyle/>
        <a:p>
          <a:endParaRPr lang="en-US" sz="1400" b="1" dirty="0"/>
        </a:p>
      </dgm:t>
    </dgm:pt>
    <dgm:pt modelId="{126030B6-AD92-4139-8AC7-ED96A61FFA13}" type="parTrans" cxnId="{6393EA77-6C35-4795-B9F8-BC384CEB01BB}">
      <dgm:prSet/>
      <dgm:spPr/>
      <dgm:t>
        <a:bodyPr/>
        <a:lstStyle/>
        <a:p>
          <a:endParaRPr lang="en-US"/>
        </a:p>
      </dgm:t>
    </dgm:pt>
    <dgm:pt modelId="{45610BF7-B096-4636-A867-71803911F6BC}" type="sibTrans" cxnId="{6393EA77-6C35-4795-B9F8-BC384CEB01BB}">
      <dgm:prSet/>
      <dgm:spPr>
        <a:solidFill>
          <a:schemeClr val="accent3"/>
        </a:solidFill>
        <a:ln>
          <a:noFill/>
        </a:ln>
      </dgm:spPr>
      <dgm:t>
        <a:bodyPr/>
        <a:lstStyle/>
        <a:p>
          <a:endParaRPr lang="en-US"/>
        </a:p>
      </dgm:t>
    </dgm:pt>
    <dgm:pt modelId="{37536662-69D0-4BBC-B3B0-1F4997E24C33}" type="pres">
      <dgm:prSet presAssocID="{ABB6AAD5-BB22-443A-B98E-11707CBE16C9}" presName="composite" presStyleCnt="0">
        <dgm:presLayoutVars>
          <dgm:chMax val="3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7A27FC4-B8D6-4E05-B781-45BFA4ECCBE1}" type="pres">
      <dgm:prSet presAssocID="{62F3A35F-EA2B-462C-89DA-224952DBD84B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EB6A1E-EAB3-4B2A-BFDD-2D475E4D4ACD}" type="pres">
      <dgm:prSet presAssocID="{62F3A35F-EA2B-462C-89DA-224952DBD84B}" presName="gear1srcNode" presStyleLbl="node1" presStyleIdx="0" presStyleCnt="3"/>
      <dgm:spPr/>
      <dgm:t>
        <a:bodyPr/>
        <a:lstStyle/>
        <a:p>
          <a:endParaRPr lang="en-US"/>
        </a:p>
      </dgm:t>
    </dgm:pt>
    <dgm:pt modelId="{2A5E2C02-0ABF-44E6-9F46-E033A131714F}" type="pres">
      <dgm:prSet presAssocID="{62F3A35F-EA2B-462C-89DA-224952DBD84B}" presName="gear1dstNode" presStyleLbl="node1" presStyleIdx="0" presStyleCnt="3"/>
      <dgm:spPr/>
      <dgm:t>
        <a:bodyPr/>
        <a:lstStyle/>
        <a:p>
          <a:endParaRPr lang="en-US"/>
        </a:p>
      </dgm:t>
    </dgm:pt>
    <dgm:pt modelId="{C7E3621A-60EB-45DA-B405-5D6087090EB3}" type="pres">
      <dgm:prSet presAssocID="{37FDA6AE-027B-4120-90CE-09301A415796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74079A-F63E-4E20-9822-0CE8B80427A2}" type="pres">
      <dgm:prSet presAssocID="{37FDA6AE-027B-4120-90CE-09301A415796}" presName="gear2srcNode" presStyleLbl="node1" presStyleIdx="1" presStyleCnt="3"/>
      <dgm:spPr/>
      <dgm:t>
        <a:bodyPr/>
        <a:lstStyle/>
        <a:p>
          <a:endParaRPr lang="en-US"/>
        </a:p>
      </dgm:t>
    </dgm:pt>
    <dgm:pt modelId="{10B37C1D-4F56-4436-8720-48A6A56A1B4D}" type="pres">
      <dgm:prSet presAssocID="{37FDA6AE-027B-4120-90CE-09301A415796}" presName="gear2dstNode" presStyleLbl="node1" presStyleIdx="1" presStyleCnt="3"/>
      <dgm:spPr/>
      <dgm:t>
        <a:bodyPr/>
        <a:lstStyle/>
        <a:p>
          <a:endParaRPr lang="en-US"/>
        </a:p>
      </dgm:t>
    </dgm:pt>
    <dgm:pt modelId="{FD7956DC-C5EA-4A51-B2A1-48A047E8A937}" type="pres">
      <dgm:prSet presAssocID="{8C92A023-B595-4B7E-9FD1-86305B47363F}" presName="gear3" presStyleLbl="node1" presStyleIdx="2" presStyleCnt="3"/>
      <dgm:spPr/>
      <dgm:t>
        <a:bodyPr/>
        <a:lstStyle/>
        <a:p>
          <a:endParaRPr lang="en-US"/>
        </a:p>
      </dgm:t>
    </dgm:pt>
    <dgm:pt modelId="{A68F1EF0-DB04-444A-B80A-C296946C1C32}" type="pres">
      <dgm:prSet presAssocID="{8C92A023-B595-4B7E-9FD1-86305B47363F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136136-88FE-4DF6-8FA4-B5B4CAB71F10}" type="pres">
      <dgm:prSet presAssocID="{8C92A023-B595-4B7E-9FD1-86305B47363F}" presName="gear3srcNode" presStyleLbl="node1" presStyleIdx="2" presStyleCnt="3"/>
      <dgm:spPr/>
      <dgm:t>
        <a:bodyPr/>
        <a:lstStyle/>
        <a:p>
          <a:endParaRPr lang="en-US"/>
        </a:p>
      </dgm:t>
    </dgm:pt>
    <dgm:pt modelId="{AAC26063-8E6B-49CF-929A-CCC8D66E43FA}" type="pres">
      <dgm:prSet presAssocID="{8C92A023-B595-4B7E-9FD1-86305B47363F}" presName="gear3dstNode" presStyleLbl="node1" presStyleIdx="2" presStyleCnt="3"/>
      <dgm:spPr/>
      <dgm:t>
        <a:bodyPr/>
        <a:lstStyle/>
        <a:p>
          <a:endParaRPr lang="en-US"/>
        </a:p>
      </dgm:t>
    </dgm:pt>
    <dgm:pt modelId="{571C1667-74E2-4E8D-8249-B4E761F0F1AE}" type="pres">
      <dgm:prSet presAssocID="{12A631F8-73E8-4437-A632-1DA4C96C2081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B1C00099-F839-4B88-A75C-DBB4B9ADCF51}" type="pres">
      <dgm:prSet presAssocID="{AACFA7FC-124D-47F0-AAB7-D837F03A13D6}" presName="connector2" presStyleLbl="sibTrans2D1" presStyleIdx="1" presStyleCnt="3"/>
      <dgm:spPr/>
      <dgm:t>
        <a:bodyPr/>
        <a:lstStyle/>
        <a:p>
          <a:endParaRPr lang="en-US"/>
        </a:p>
      </dgm:t>
    </dgm:pt>
    <dgm:pt modelId="{B7483B8C-CABF-4BD6-805A-7FCDD0BB865C}" type="pres">
      <dgm:prSet presAssocID="{45610BF7-B096-4636-A867-71803911F6BC}" presName="connector3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B1AEA089-45C0-44EB-8758-F66DF968BEEE}" type="presOf" srcId="{8C92A023-B595-4B7E-9FD1-86305B47363F}" destId="{FD7956DC-C5EA-4A51-B2A1-48A047E8A937}" srcOrd="0" destOrd="0" presId="urn:microsoft.com/office/officeart/2005/8/layout/gear1"/>
    <dgm:cxn modelId="{EC256406-0101-46E7-9A6E-EC6827C2F171}" type="presOf" srcId="{62F3A35F-EA2B-462C-89DA-224952DBD84B}" destId="{2A5E2C02-0ABF-44E6-9F46-E033A131714F}" srcOrd="2" destOrd="0" presId="urn:microsoft.com/office/officeart/2005/8/layout/gear1"/>
    <dgm:cxn modelId="{30ECAE5A-C889-484D-9893-C7767501087D}" type="presOf" srcId="{37FDA6AE-027B-4120-90CE-09301A415796}" destId="{EF74079A-F63E-4E20-9822-0CE8B80427A2}" srcOrd="1" destOrd="0" presId="urn:microsoft.com/office/officeart/2005/8/layout/gear1"/>
    <dgm:cxn modelId="{AD5ED6EB-71D3-4304-B4EB-C59BD3A4AE6C}" type="presOf" srcId="{37FDA6AE-027B-4120-90CE-09301A415796}" destId="{10B37C1D-4F56-4436-8720-48A6A56A1B4D}" srcOrd="2" destOrd="0" presId="urn:microsoft.com/office/officeart/2005/8/layout/gear1"/>
    <dgm:cxn modelId="{61F02DFD-FE70-49DC-B927-86C1F13D8AE4}" type="presOf" srcId="{8C92A023-B595-4B7E-9FD1-86305B47363F}" destId="{AAC26063-8E6B-49CF-929A-CCC8D66E43FA}" srcOrd="3" destOrd="0" presId="urn:microsoft.com/office/officeart/2005/8/layout/gear1"/>
    <dgm:cxn modelId="{6393EA77-6C35-4795-B9F8-BC384CEB01BB}" srcId="{ABB6AAD5-BB22-443A-B98E-11707CBE16C9}" destId="{8C92A023-B595-4B7E-9FD1-86305B47363F}" srcOrd="2" destOrd="0" parTransId="{126030B6-AD92-4139-8AC7-ED96A61FFA13}" sibTransId="{45610BF7-B096-4636-A867-71803911F6BC}"/>
    <dgm:cxn modelId="{2980D95E-16F4-4659-91D5-2B2666575E64}" type="presOf" srcId="{8C92A023-B595-4B7E-9FD1-86305B47363F}" destId="{50136136-88FE-4DF6-8FA4-B5B4CAB71F10}" srcOrd="2" destOrd="0" presId="urn:microsoft.com/office/officeart/2005/8/layout/gear1"/>
    <dgm:cxn modelId="{F82612D1-CFE1-4B4E-923F-BCA1323B91A3}" type="presOf" srcId="{AACFA7FC-124D-47F0-AAB7-D837F03A13D6}" destId="{B1C00099-F839-4B88-A75C-DBB4B9ADCF51}" srcOrd="0" destOrd="0" presId="urn:microsoft.com/office/officeart/2005/8/layout/gear1"/>
    <dgm:cxn modelId="{EC734322-6E2B-4AE0-BF0D-45FB00EF89CC}" type="presOf" srcId="{12A631F8-73E8-4437-A632-1DA4C96C2081}" destId="{571C1667-74E2-4E8D-8249-B4E761F0F1AE}" srcOrd="0" destOrd="0" presId="urn:microsoft.com/office/officeart/2005/8/layout/gear1"/>
    <dgm:cxn modelId="{3D54FE4F-0B2B-46C7-A9B1-AB32C726405F}" type="presOf" srcId="{8C92A023-B595-4B7E-9FD1-86305B47363F}" destId="{A68F1EF0-DB04-444A-B80A-C296946C1C32}" srcOrd="1" destOrd="0" presId="urn:microsoft.com/office/officeart/2005/8/layout/gear1"/>
    <dgm:cxn modelId="{D981B360-63D8-4B2A-91FE-AC64AA0BD720}" type="presOf" srcId="{45610BF7-B096-4636-A867-71803911F6BC}" destId="{B7483B8C-CABF-4BD6-805A-7FCDD0BB865C}" srcOrd="0" destOrd="0" presId="urn:microsoft.com/office/officeart/2005/8/layout/gear1"/>
    <dgm:cxn modelId="{D6722C25-A02A-4A66-ADEF-95BF33D5F810}" type="presOf" srcId="{62F3A35F-EA2B-462C-89DA-224952DBD84B}" destId="{C7EB6A1E-EAB3-4B2A-BFDD-2D475E4D4ACD}" srcOrd="1" destOrd="0" presId="urn:microsoft.com/office/officeart/2005/8/layout/gear1"/>
    <dgm:cxn modelId="{33084978-CF13-4413-BB40-8198E0F21287}" type="presOf" srcId="{ABB6AAD5-BB22-443A-B98E-11707CBE16C9}" destId="{37536662-69D0-4BBC-B3B0-1F4997E24C33}" srcOrd="0" destOrd="0" presId="urn:microsoft.com/office/officeart/2005/8/layout/gear1"/>
    <dgm:cxn modelId="{78D5CF50-3633-4A11-9FE0-D306D94A091D}" srcId="{ABB6AAD5-BB22-443A-B98E-11707CBE16C9}" destId="{62F3A35F-EA2B-462C-89DA-224952DBD84B}" srcOrd="0" destOrd="0" parTransId="{68C8E73F-A05A-4DC8-914A-C484D8568F55}" sibTransId="{12A631F8-73E8-4437-A632-1DA4C96C2081}"/>
    <dgm:cxn modelId="{47A4C6D4-5F83-41BB-8381-361E0AD41A61}" type="presOf" srcId="{37FDA6AE-027B-4120-90CE-09301A415796}" destId="{C7E3621A-60EB-45DA-B405-5D6087090EB3}" srcOrd="0" destOrd="0" presId="urn:microsoft.com/office/officeart/2005/8/layout/gear1"/>
    <dgm:cxn modelId="{FFC31254-7C69-47F4-B923-CCDBB96F5989}" type="presOf" srcId="{62F3A35F-EA2B-462C-89DA-224952DBD84B}" destId="{F7A27FC4-B8D6-4E05-B781-45BFA4ECCBE1}" srcOrd="0" destOrd="0" presId="urn:microsoft.com/office/officeart/2005/8/layout/gear1"/>
    <dgm:cxn modelId="{97371629-EAFB-49C5-8D4C-1C2CC8EF98DA}" srcId="{ABB6AAD5-BB22-443A-B98E-11707CBE16C9}" destId="{37FDA6AE-027B-4120-90CE-09301A415796}" srcOrd="1" destOrd="0" parTransId="{F547554B-51EF-4D52-BD83-B530786A53F6}" sibTransId="{AACFA7FC-124D-47F0-AAB7-D837F03A13D6}"/>
    <dgm:cxn modelId="{59788EC9-0C1F-406B-A76E-9C3F82843AA8}" type="presParOf" srcId="{37536662-69D0-4BBC-B3B0-1F4997E24C33}" destId="{F7A27FC4-B8D6-4E05-B781-45BFA4ECCBE1}" srcOrd="0" destOrd="0" presId="urn:microsoft.com/office/officeart/2005/8/layout/gear1"/>
    <dgm:cxn modelId="{F2EB167E-4AD0-43D9-9A80-89EEF6464D37}" type="presParOf" srcId="{37536662-69D0-4BBC-B3B0-1F4997E24C33}" destId="{C7EB6A1E-EAB3-4B2A-BFDD-2D475E4D4ACD}" srcOrd="1" destOrd="0" presId="urn:microsoft.com/office/officeart/2005/8/layout/gear1"/>
    <dgm:cxn modelId="{61416397-4909-47D2-A586-1D58DBD92C09}" type="presParOf" srcId="{37536662-69D0-4BBC-B3B0-1F4997E24C33}" destId="{2A5E2C02-0ABF-44E6-9F46-E033A131714F}" srcOrd="2" destOrd="0" presId="urn:microsoft.com/office/officeart/2005/8/layout/gear1"/>
    <dgm:cxn modelId="{A0500364-083C-497F-B166-6E2156C0F69A}" type="presParOf" srcId="{37536662-69D0-4BBC-B3B0-1F4997E24C33}" destId="{C7E3621A-60EB-45DA-B405-5D6087090EB3}" srcOrd="3" destOrd="0" presId="urn:microsoft.com/office/officeart/2005/8/layout/gear1"/>
    <dgm:cxn modelId="{9ADC9047-13C2-409F-98DF-A8AA1B4423BE}" type="presParOf" srcId="{37536662-69D0-4BBC-B3B0-1F4997E24C33}" destId="{EF74079A-F63E-4E20-9822-0CE8B80427A2}" srcOrd="4" destOrd="0" presId="urn:microsoft.com/office/officeart/2005/8/layout/gear1"/>
    <dgm:cxn modelId="{1DAD61DC-1F88-4074-94A6-81B71DF0E880}" type="presParOf" srcId="{37536662-69D0-4BBC-B3B0-1F4997E24C33}" destId="{10B37C1D-4F56-4436-8720-48A6A56A1B4D}" srcOrd="5" destOrd="0" presId="urn:microsoft.com/office/officeart/2005/8/layout/gear1"/>
    <dgm:cxn modelId="{76D8C56A-79FB-41D6-BA89-7C25F7147F6A}" type="presParOf" srcId="{37536662-69D0-4BBC-B3B0-1F4997E24C33}" destId="{FD7956DC-C5EA-4A51-B2A1-48A047E8A937}" srcOrd="6" destOrd="0" presId="urn:microsoft.com/office/officeart/2005/8/layout/gear1"/>
    <dgm:cxn modelId="{F32E263C-3E62-4022-AE6D-ACCB24CDB477}" type="presParOf" srcId="{37536662-69D0-4BBC-B3B0-1F4997E24C33}" destId="{A68F1EF0-DB04-444A-B80A-C296946C1C32}" srcOrd="7" destOrd="0" presId="urn:microsoft.com/office/officeart/2005/8/layout/gear1"/>
    <dgm:cxn modelId="{F2880E35-D258-4FBF-A971-B1BFE06DB721}" type="presParOf" srcId="{37536662-69D0-4BBC-B3B0-1F4997E24C33}" destId="{50136136-88FE-4DF6-8FA4-B5B4CAB71F10}" srcOrd="8" destOrd="0" presId="urn:microsoft.com/office/officeart/2005/8/layout/gear1"/>
    <dgm:cxn modelId="{1D224926-E93E-4D59-A406-3DD22C069CB2}" type="presParOf" srcId="{37536662-69D0-4BBC-B3B0-1F4997E24C33}" destId="{AAC26063-8E6B-49CF-929A-CCC8D66E43FA}" srcOrd="9" destOrd="0" presId="urn:microsoft.com/office/officeart/2005/8/layout/gear1"/>
    <dgm:cxn modelId="{871E800F-B85A-4220-8F0B-135C94AA8E90}" type="presParOf" srcId="{37536662-69D0-4BBC-B3B0-1F4997E24C33}" destId="{571C1667-74E2-4E8D-8249-B4E761F0F1AE}" srcOrd="10" destOrd="0" presId="urn:microsoft.com/office/officeart/2005/8/layout/gear1"/>
    <dgm:cxn modelId="{7F381D70-F721-4755-AE80-3082D55D8341}" type="presParOf" srcId="{37536662-69D0-4BBC-B3B0-1F4997E24C33}" destId="{B1C00099-F839-4B88-A75C-DBB4B9ADCF51}" srcOrd="11" destOrd="0" presId="urn:microsoft.com/office/officeart/2005/8/layout/gear1"/>
    <dgm:cxn modelId="{4ECBAA3E-2C57-4CFB-9C1C-FFBEE8DEEC48}" type="presParOf" srcId="{37536662-69D0-4BBC-B3B0-1F4997E24C33}" destId="{B7483B8C-CABF-4BD6-805A-7FCDD0BB865C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BB6AAD5-BB22-443A-B98E-11707CBE16C9}" type="doc">
      <dgm:prSet loTypeId="urn:microsoft.com/office/officeart/2005/8/layout/gear1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2F3A35F-EA2B-462C-89DA-224952DBD84B}">
      <dgm:prSet phldrT="[Text]" custT="1"/>
      <dgm:spPr>
        <a:solidFill>
          <a:schemeClr val="accent4"/>
        </a:solidFill>
        <a:ln>
          <a:noFill/>
        </a:ln>
      </dgm:spPr>
      <dgm:t>
        <a:bodyPr/>
        <a:lstStyle/>
        <a:p>
          <a:endParaRPr lang="en-US" sz="1400" b="1" dirty="0"/>
        </a:p>
      </dgm:t>
    </dgm:pt>
    <dgm:pt modelId="{68C8E73F-A05A-4DC8-914A-C484D8568F55}" type="parTrans" cxnId="{78D5CF50-3633-4A11-9FE0-D306D94A091D}">
      <dgm:prSet/>
      <dgm:spPr/>
      <dgm:t>
        <a:bodyPr/>
        <a:lstStyle/>
        <a:p>
          <a:endParaRPr lang="en-US"/>
        </a:p>
      </dgm:t>
    </dgm:pt>
    <dgm:pt modelId="{12A631F8-73E8-4437-A632-1DA4C96C2081}" type="sibTrans" cxnId="{78D5CF50-3633-4A11-9FE0-D306D94A091D}">
      <dgm:prSet/>
      <dgm:spPr>
        <a:solidFill>
          <a:schemeClr val="accent4"/>
        </a:solidFill>
        <a:ln>
          <a:noFill/>
        </a:ln>
      </dgm:spPr>
      <dgm:t>
        <a:bodyPr/>
        <a:lstStyle/>
        <a:p>
          <a:endParaRPr lang="en-US"/>
        </a:p>
      </dgm:t>
    </dgm:pt>
    <dgm:pt modelId="{37FDA6AE-027B-4120-90CE-09301A415796}">
      <dgm:prSet phldrT="[Text]" custT="1"/>
      <dgm:spPr>
        <a:solidFill>
          <a:schemeClr val="accent2"/>
        </a:solidFill>
        <a:ln>
          <a:noFill/>
        </a:ln>
      </dgm:spPr>
      <dgm:t>
        <a:bodyPr/>
        <a:lstStyle/>
        <a:p>
          <a:endParaRPr lang="en-US" sz="1400" b="1" dirty="0"/>
        </a:p>
      </dgm:t>
    </dgm:pt>
    <dgm:pt modelId="{F547554B-51EF-4D52-BD83-B530786A53F6}" type="parTrans" cxnId="{97371629-EAFB-49C5-8D4C-1C2CC8EF98DA}">
      <dgm:prSet/>
      <dgm:spPr/>
      <dgm:t>
        <a:bodyPr/>
        <a:lstStyle/>
        <a:p>
          <a:endParaRPr lang="en-US"/>
        </a:p>
      </dgm:t>
    </dgm:pt>
    <dgm:pt modelId="{AACFA7FC-124D-47F0-AAB7-D837F03A13D6}" type="sibTrans" cxnId="{97371629-EAFB-49C5-8D4C-1C2CC8EF98DA}">
      <dgm:prSet/>
      <dgm:spPr>
        <a:solidFill>
          <a:schemeClr val="accent2"/>
        </a:solidFill>
        <a:ln>
          <a:noFill/>
        </a:ln>
      </dgm:spPr>
      <dgm:t>
        <a:bodyPr/>
        <a:lstStyle/>
        <a:p>
          <a:endParaRPr lang="en-US"/>
        </a:p>
      </dgm:t>
    </dgm:pt>
    <dgm:pt modelId="{8C92A023-B595-4B7E-9FD1-86305B47363F}">
      <dgm:prSet phldrT="[Text]" custT="1"/>
      <dgm:spPr>
        <a:solidFill>
          <a:schemeClr val="accent3"/>
        </a:solidFill>
        <a:ln>
          <a:noFill/>
        </a:ln>
      </dgm:spPr>
      <dgm:t>
        <a:bodyPr/>
        <a:lstStyle/>
        <a:p>
          <a:endParaRPr lang="en-US" sz="1400" b="1" dirty="0"/>
        </a:p>
      </dgm:t>
    </dgm:pt>
    <dgm:pt modelId="{126030B6-AD92-4139-8AC7-ED96A61FFA13}" type="parTrans" cxnId="{6393EA77-6C35-4795-B9F8-BC384CEB01BB}">
      <dgm:prSet/>
      <dgm:spPr/>
      <dgm:t>
        <a:bodyPr/>
        <a:lstStyle/>
        <a:p>
          <a:endParaRPr lang="en-US"/>
        </a:p>
      </dgm:t>
    </dgm:pt>
    <dgm:pt modelId="{45610BF7-B096-4636-A867-71803911F6BC}" type="sibTrans" cxnId="{6393EA77-6C35-4795-B9F8-BC384CEB01BB}">
      <dgm:prSet/>
      <dgm:spPr>
        <a:solidFill>
          <a:schemeClr val="accent3"/>
        </a:solidFill>
        <a:ln>
          <a:noFill/>
        </a:ln>
      </dgm:spPr>
      <dgm:t>
        <a:bodyPr/>
        <a:lstStyle/>
        <a:p>
          <a:endParaRPr lang="en-US"/>
        </a:p>
      </dgm:t>
    </dgm:pt>
    <dgm:pt modelId="{37536662-69D0-4BBC-B3B0-1F4997E24C33}" type="pres">
      <dgm:prSet presAssocID="{ABB6AAD5-BB22-443A-B98E-11707CBE16C9}" presName="composite" presStyleCnt="0">
        <dgm:presLayoutVars>
          <dgm:chMax val="3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7A27FC4-B8D6-4E05-B781-45BFA4ECCBE1}" type="pres">
      <dgm:prSet presAssocID="{62F3A35F-EA2B-462C-89DA-224952DBD84B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EB6A1E-EAB3-4B2A-BFDD-2D475E4D4ACD}" type="pres">
      <dgm:prSet presAssocID="{62F3A35F-EA2B-462C-89DA-224952DBD84B}" presName="gear1srcNode" presStyleLbl="node1" presStyleIdx="0" presStyleCnt="3"/>
      <dgm:spPr/>
      <dgm:t>
        <a:bodyPr/>
        <a:lstStyle/>
        <a:p>
          <a:endParaRPr lang="en-US"/>
        </a:p>
      </dgm:t>
    </dgm:pt>
    <dgm:pt modelId="{2A5E2C02-0ABF-44E6-9F46-E033A131714F}" type="pres">
      <dgm:prSet presAssocID="{62F3A35F-EA2B-462C-89DA-224952DBD84B}" presName="gear1dstNode" presStyleLbl="node1" presStyleIdx="0" presStyleCnt="3"/>
      <dgm:spPr/>
      <dgm:t>
        <a:bodyPr/>
        <a:lstStyle/>
        <a:p>
          <a:endParaRPr lang="en-US"/>
        </a:p>
      </dgm:t>
    </dgm:pt>
    <dgm:pt modelId="{C7E3621A-60EB-45DA-B405-5D6087090EB3}" type="pres">
      <dgm:prSet presAssocID="{37FDA6AE-027B-4120-90CE-09301A415796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74079A-F63E-4E20-9822-0CE8B80427A2}" type="pres">
      <dgm:prSet presAssocID="{37FDA6AE-027B-4120-90CE-09301A415796}" presName="gear2srcNode" presStyleLbl="node1" presStyleIdx="1" presStyleCnt="3"/>
      <dgm:spPr/>
      <dgm:t>
        <a:bodyPr/>
        <a:lstStyle/>
        <a:p>
          <a:endParaRPr lang="en-US"/>
        </a:p>
      </dgm:t>
    </dgm:pt>
    <dgm:pt modelId="{10B37C1D-4F56-4436-8720-48A6A56A1B4D}" type="pres">
      <dgm:prSet presAssocID="{37FDA6AE-027B-4120-90CE-09301A415796}" presName="gear2dstNode" presStyleLbl="node1" presStyleIdx="1" presStyleCnt="3"/>
      <dgm:spPr/>
      <dgm:t>
        <a:bodyPr/>
        <a:lstStyle/>
        <a:p>
          <a:endParaRPr lang="en-US"/>
        </a:p>
      </dgm:t>
    </dgm:pt>
    <dgm:pt modelId="{FD7956DC-C5EA-4A51-B2A1-48A047E8A937}" type="pres">
      <dgm:prSet presAssocID="{8C92A023-B595-4B7E-9FD1-86305B47363F}" presName="gear3" presStyleLbl="node1" presStyleIdx="2" presStyleCnt="3"/>
      <dgm:spPr/>
      <dgm:t>
        <a:bodyPr/>
        <a:lstStyle/>
        <a:p>
          <a:endParaRPr lang="en-US"/>
        </a:p>
      </dgm:t>
    </dgm:pt>
    <dgm:pt modelId="{A68F1EF0-DB04-444A-B80A-C296946C1C32}" type="pres">
      <dgm:prSet presAssocID="{8C92A023-B595-4B7E-9FD1-86305B47363F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136136-88FE-4DF6-8FA4-B5B4CAB71F10}" type="pres">
      <dgm:prSet presAssocID="{8C92A023-B595-4B7E-9FD1-86305B47363F}" presName="gear3srcNode" presStyleLbl="node1" presStyleIdx="2" presStyleCnt="3"/>
      <dgm:spPr/>
      <dgm:t>
        <a:bodyPr/>
        <a:lstStyle/>
        <a:p>
          <a:endParaRPr lang="en-US"/>
        </a:p>
      </dgm:t>
    </dgm:pt>
    <dgm:pt modelId="{AAC26063-8E6B-49CF-929A-CCC8D66E43FA}" type="pres">
      <dgm:prSet presAssocID="{8C92A023-B595-4B7E-9FD1-86305B47363F}" presName="gear3dstNode" presStyleLbl="node1" presStyleIdx="2" presStyleCnt="3"/>
      <dgm:spPr/>
      <dgm:t>
        <a:bodyPr/>
        <a:lstStyle/>
        <a:p>
          <a:endParaRPr lang="en-US"/>
        </a:p>
      </dgm:t>
    </dgm:pt>
    <dgm:pt modelId="{571C1667-74E2-4E8D-8249-B4E761F0F1AE}" type="pres">
      <dgm:prSet presAssocID="{12A631F8-73E8-4437-A632-1DA4C96C2081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B1C00099-F839-4B88-A75C-DBB4B9ADCF51}" type="pres">
      <dgm:prSet presAssocID="{AACFA7FC-124D-47F0-AAB7-D837F03A13D6}" presName="connector2" presStyleLbl="sibTrans2D1" presStyleIdx="1" presStyleCnt="3"/>
      <dgm:spPr/>
      <dgm:t>
        <a:bodyPr/>
        <a:lstStyle/>
        <a:p>
          <a:endParaRPr lang="en-US"/>
        </a:p>
      </dgm:t>
    </dgm:pt>
    <dgm:pt modelId="{B7483B8C-CABF-4BD6-805A-7FCDD0BB865C}" type="pres">
      <dgm:prSet presAssocID="{45610BF7-B096-4636-A867-71803911F6BC}" presName="connector3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B1AEA089-45C0-44EB-8758-F66DF968BEEE}" type="presOf" srcId="{8C92A023-B595-4B7E-9FD1-86305B47363F}" destId="{FD7956DC-C5EA-4A51-B2A1-48A047E8A937}" srcOrd="0" destOrd="0" presId="urn:microsoft.com/office/officeart/2005/8/layout/gear1"/>
    <dgm:cxn modelId="{EC256406-0101-46E7-9A6E-EC6827C2F171}" type="presOf" srcId="{62F3A35F-EA2B-462C-89DA-224952DBD84B}" destId="{2A5E2C02-0ABF-44E6-9F46-E033A131714F}" srcOrd="2" destOrd="0" presId="urn:microsoft.com/office/officeart/2005/8/layout/gear1"/>
    <dgm:cxn modelId="{30ECAE5A-C889-484D-9893-C7767501087D}" type="presOf" srcId="{37FDA6AE-027B-4120-90CE-09301A415796}" destId="{EF74079A-F63E-4E20-9822-0CE8B80427A2}" srcOrd="1" destOrd="0" presId="urn:microsoft.com/office/officeart/2005/8/layout/gear1"/>
    <dgm:cxn modelId="{AD5ED6EB-71D3-4304-B4EB-C59BD3A4AE6C}" type="presOf" srcId="{37FDA6AE-027B-4120-90CE-09301A415796}" destId="{10B37C1D-4F56-4436-8720-48A6A56A1B4D}" srcOrd="2" destOrd="0" presId="urn:microsoft.com/office/officeart/2005/8/layout/gear1"/>
    <dgm:cxn modelId="{61F02DFD-FE70-49DC-B927-86C1F13D8AE4}" type="presOf" srcId="{8C92A023-B595-4B7E-9FD1-86305B47363F}" destId="{AAC26063-8E6B-49CF-929A-CCC8D66E43FA}" srcOrd="3" destOrd="0" presId="urn:microsoft.com/office/officeart/2005/8/layout/gear1"/>
    <dgm:cxn modelId="{6393EA77-6C35-4795-B9F8-BC384CEB01BB}" srcId="{ABB6AAD5-BB22-443A-B98E-11707CBE16C9}" destId="{8C92A023-B595-4B7E-9FD1-86305B47363F}" srcOrd="2" destOrd="0" parTransId="{126030B6-AD92-4139-8AC7-ED96A61FFA13}" sibTransId="{45610BF7-B096-4636-A867-71803911F6BC}"/>
    <dgm:cxn modelId="{2980D95E-16F4-4659-91D5-2B2666575E64}" type="presOf" srcId="{8C92A023-B595-4B7E-9FD1-86305B47363F}" destId="{50136136-88FE-4DF6-8FA4-B5B4CAB71F10}" srcOrd="2" destOrd="0" presId="urn:microsoft.com/office/officeart/2005/8/layout/gear1"/>
    <dgm:cxn modelId="{F82612D1-CFE1-4B4E-923F-BCA1323B91A3}" type="presOf" srcId="{AACFA7FC-124D-47F0-AAB7-D837F03A13D6}" destId="{B1C00099-F839-4B88-A75C-DBB4B9ADCF51}" srcOrd="0" destOrd="0" presId="urn:microsoft.com/office/officeart/2005/8/layout/gear1"/>
    <dgm:cxn modelId="{EC734322-6E2B-4AE0-BF0D-45FB00EF89CC}" type="presOf" srcId="{12A631F8-73E8-4437-A632-1DA4C96C2081}" destId="{571C1667-74E2-4E8D-8249-B4E761F0F1AE}" srcOrd="0" destOrd="0" presId="urn:microsoft.com/office/officeart/2005/8/layout/gear1"/>
    <dgm:cxn modelId="{3D54FE4F-0B2B-46C7-A9B1-AB32C726405F}" type="presOf" srcId="{8C92A023-B595-4B7E-9FD1-86305B47363F}" destId="{A68F1EF0-DB04-444A-B80A-C296946C1C32}" srcOrd="1" destOrd="0" presId="urn:microsoft.com/office/officeart/2005/8/layout/gear1"/>
    <dgm:cxn modelId="{D981B360-63D8-4B2A-91FE-AC64AA0BD720}" type="presOf" srcId="{45610BF7-B096-4636-A867-71803911F6BC}" destId="{B7483B8C-CABF-4BD6-805A-7FCDD0BB865C}" srcOrd="0" destOrd="0" presId="urn:microsoft.com/office/officeart/2005/8/layout/gear1"/>
    <dgm:cxn modelId="{D6722C25-A02A-4A66-ADEF-95BF33D5F810}" type="presOf" srcId="{62F3A35F-EA2B-462C-89DA-224952DBD84B}" destId="{C7EB6A1E-EAB3-4B2A-BFDD-2D475E4D4ACD}" srcOrd="1" destOrd="0" presId="urn:microsoft.com/office/officeart/2005/8/layout/gear1"/>
    <dgm:cxn modelId="{33084978-CF13-4413-BB40-8198E0F21287}" type="presOf" srcId="{ABB6AAD5-BB22-443A-B98E-11707CBE16C9}" destId="{37536662-69D0-4BBC-B3B0-1F4997E24C33}" srcOrd="0" destOrd="0" presId="urn:microsoft.com/office/officeart/2005/8/layout/gear1"/>
    <dgm:cxn modelId="{78D5CF50-3633-4A11-9FE0-D306D94A091D}" srcId="{ABB6AAD5-BB22-443A-B98E-11707CBE16C9}" destId="{62F3A35F-EA2B-462C-89DA-224952DBD84B}" srcOrd="0" destOrd="0" parTransId="{68C8E73F-A05A-4DC8-914A-C484D8568F55}" sibTransId="{12A631F8-73E8-4437-A632-1DA4C96C2081}"/>
    <dgm:cxn modelId="{47A4C6D4-5F83-41BB-8381-361E0AD41A61}" type="presOf" srcId="{37FDA6AE-027B-4120-90CE-09301A415796}" destId="{C7E3621A-60EB-45DA-B405-5D6087090EB3}" srcOrd="0" destOrd="0" presId="urn:microsoft.com/office/officeart/2005/8/layout/gear1"/>
    <dgm:cxn modelId="{FFC31254-7C69-47F4-B923-CCDBB96F5989}" type="presOf" srcId="{62F3A35F-EA2B-462C-89DA-224952DBD84B}" destId="{F7A27FC4-B8D6-4E05-B781-45BFA4ECCBE1}" srcOrd="0" destOrd="0" presId="urn:microsoft.com/office/officeart/2005/8/layout/gear1"/>
    <dgm:cxn modelId="{97371629-EAFB-49C5-8D4C-1C2CC8EF98DA}" srcId="{ABB6AAD5-BB22-443A-B98E-11707CBE16C9}" destId="{37FDA6AE-027B-4120-90CE-09301A415796}" srcOrd="1" destOrd="0" parTransId="{F547554B-51EF-4D52-BD83-B530786A53F6}" sibTransId="{AACFA7FC-124D-47F0-AAB7-D837F03A13D6}"/>
    <dgm:cxn modelId="{59788EC9-0C1F-406B-A76E-9C3F82843AA8}" type="presParOf" srcId="{37536662-69D0-4BBC-B3B0-1F4997E24C33}" destId="{F7A27FC4-B8D6-4E05-B781-45BFA4ECCBE1}" srcOrd="0" destOrd="0" presId="urn:microsoft.com/office/officeart/2005/8/layout/gear1"/>
    <dgm:cxn modelId="{F2EB167E-4AD0-43D9-9A80-89EEF6464D37}" type="presParOf" srcId="{37536662-69D0-4BBC-B3B0-1F4997E24C33}" destId="{C7EB6A1E-EAB3-4B2A-BFDD-2D475E4D4ACD}" srcOrd="1" destOrd="0" presId="urn:microsoft.com/office/officeart/2005/8/layout/gear1"/>
    <dgm:cxn modelId="{61416397-4909-47D2-A586-1D58DBD92C09}" type="presParOf" srcId="{37536662-69D0-4BBC-B3B0-1F4997E24C33}" destId="{2A5E2C02-0ABF-44E6-9F46-E033A131714F}" srcOrd="2" destOrd="0" presId="urn:microsoft.com/office/officeart/2005/8/layout/gear1"/>
    <dgm:cxn modelId="{A0500364-083C-497F-B166-6E2156C0F69A}" type="presParOf" srcId="{37536662-69D0-4BBC-B3B0-1F4997E24C33}" destId="{C7E3621A-60EB-45DA-B405-5D6087090EB3}" srcOrd="3" destOrd="0" presId="urn:microsoft.com/office/officeart/2005/8/layout/gear1"/>
    <dgm:cxn modelId="{9ADC9047-13C2-409F-98DF-A8AA1B4423BE}" type="presParOf" srcId="{37536662-69D0-4BBC-B3B0-1F4997E24C33}" destId="{EF74079A-F63E-4E20-9822-0CE8B80427A2}" srcOrd="4" destOrd="0" presId="urn:microsoft.com/office/officeart/2005/8/layout/gear1"/>
    <dgm:cxn modelId="{1DAD61DC-1F88-4074-94A6-81B71DF0E880}" type="presParOf" srcId="{37536662-69D0-4BBC-B3B0-1F4997E24C33}" destId="{10B37C1D-4F56-4436-8720-48A6A56A1B4D}" srcOrd="5" destOrd="0" presId="urn:microsoft.com/office/officeart/2005/8/layout/gear1"/>
    <dgm:cxn modelId="{76D8C56A-79FB-41D6-BA89-7C25F7147F6A}" type="presParOf" srcId="{37536662-69D0-4BBC-B3B0-1F4997E24C33}" destId="{FD7956DC-C5EA-4A51-B2A1-48A047E8A937}" srcOrd="6" destOrd="0" presId="urn:microsoft.com/office/officeart/2005/8/layout/gear1"/>
    <dgm:cxn modelId="{F32E263C-3E62-4022-AE6D-ACCB24CDB477}" type="presParOf" srcId="{37536662-69D0-4BBC-B3B0-1F4997E24C33}" destId="{A68F1EF0-DB04-444A-B80A-C296946C1C32}" srcOrd="7" destOrd="0" presId="urn:microsoft.com/office/officeart/2005/8/layout/gear1"/>
    <dgm:cxn modelId="{F2880E35-D258-4FBF-A971-B1BFE06DB721}" type="presParOf" srcId="{37536662-69D0-4BBC-B3B0-1F4997E24C33}" destId="{50136136-88FE-4DF6-8FA4-B5B4CAB71F10}" srcOrd="8" destOrd="0" presId="urn:microsoft.com/office/officeart/2005/8/layout/gear1"/>
    <dgm:cxn modelId="{1D224926-E93E-4D59-A406-3DD22C069CB2}" type="presParOf" srcId="{37536662-69D0-4BBC-B3B0-1F4997E24C33}" destId="{AAC26063-8E6B-49CF-929A-CCC8D66E43FA}" srcOrd="9" destOrd="0" presId="urn:microsoft.com/office/officeart/2005/8/layout/gear1"/>
    <dgm:cxn modelId="{871E800F-B85A-4220-8F0B-135C94AA8E90}" type="presParOf" srcId="{37536662-69D0-4BBC-B3B0-1F4997E24C33}" destId="{571C1667-74E2-4E8D-8249-B4E761F0F1AE}" srcOrd="10" destOrd="0" presId="urn:microsoft.com/office/officeart/2005/8/layout/gear1"/>
    <dgm:cxn modelId="{7F381D70-F721-4755-AE80-3082D55D8341}" type="presParOf" srcId="{37536662-69D0-4BBC-B3B0-1F4997E24C33}" destId="{B1C00099-F839-4B88-A75C-DBB4B9ADCF51}" srcOrd="11" destOrd="0" presId="urn:microsoft.com/office/officeart/2005/8/layout/gear1"/>
    <dgm:cxn modelId="{4ECBAA3E-2C57-4CFB-9C1C-FFBEE8DEEC48}" type="presParOf" srcId="{37536662-69D0-4BBC-B3B0-1F4997E24C33}" destId="{B7483B8C-CABF-4BD6-805A-7FCDD0BB865C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A27FC4-B8D6-4E05-B781-45BFA4ECCBE1}">
      <dsp:nvSpPr>
        <dsp:cNvPr id="0" name=""/>
        <dsp:cNvSpPr/>
      </dsp:nvSpPr>
      <dsp:spPr>
        <a:xfrm>
          <a:off x="2557503" y="1766432"/>
          <a:ext cx="2158972" cy="2158972"/>
        </a:xfrm>
        <a:prstGeom prst="gear9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b="1" kern="1200" dirty="0"/>
        </a:p>
      </dsp:txBody>
      <dsp:txXfrm>
        <a:off x="2991552" y="2272161"/>
        <a:ext cx="1290874" cy="1109756"/>
      </dsp:txXfrm>
    </dsp:sp>
    <dsp:sp modelId="{C7E3621A-60EB-45DA-B405-5D6087090EB3}">
      <dsp:nvSpPr>
        <dsp:cNvPr id="0" name=""/>
        <dsp:cNvSpPr/>
      </dsp:nvSpPr>
      <dsp:spPr>
        <a:xfrm>
          <a:off x="1301374" y="1256129"/>
          <a:ext cx="1570162" cy="1570162"/>
        </a:xfrm>
        <a:prstGeom prst="gear6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b="1" kern="1200" dirty="0"/>
        </a:p>
      </dsp:txBody>
      <dsp:txXfrm>
        <a:off x="1696667" y="1653811"/>
        <a:ext cx="779576" cy="774798"/>
      </dsp:txXfrm>
    </dsp:sp>
    <dsp:sp modelId="{FD7956DC-C5EA-4A51-B2A1-48A047E8A937}">
      <dsp:nvSpPr>
        <dsp:cNvPr id="0" name=""/>
        <dsp:cNvSpPr/>
      </dsp:nvSpPr>
      <dsp:spPr>
        <a:xfrm rot="20700000">
          <a:off x="2180825" y="172878"/>
          <a:ext cx="1538438" cy="1538438"/>
        </a:xfrm>
        <a:prstGeom prst="gear6">
          <a:avLst/>
        </a:prstGeom>
        <a:solidFill>
          <a:schemeClr val="accent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b="1" kern="1200" dirty="0"/>
        </a:p>
      </dsp:txBody>
      <dsp:txXfrm rot="-20700000">
        <a:off x="2518249" y="510302"/>
        <a:ext cx="863589" cy="863589"/>
      </dsp:txXfrm>
    </dsp:sp>
    <dsp:sp modelId="{571C1667-74E2-4E8D-8249-B4E761F0F1AE}">
      <dsp:nvSpPr>
        <dsp:cNvPr id="0" name=""/>
        <dsp:cNvSpPr/>
      </dsp:nvSpPr>
      <dsp:spPr>
        <a:xfrm>
          <a:off x="2388567" y="1442308"/>
          <a:ext cx="2763485" cy="2763485"/>
        </a:xfrm>
        <a:prstGeom prst="circularArrow">
          <a:avLst>
            <a:gd name="adj1" fmla="val 4688"/>
            <a:gd name="adj2" fmla="val 299029"/>
            <a:gd name="adj3" fmla="val 2509520"/>
            <a:gd name="adj4" fmla="val 15875667"/>
            <a:gd name="adj5" fmla="val 5469"/>
          </a:avLst>
        </a:prstGeom>
        <a:solidFill>
          <a:schemeClr val="accent4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C00099-F839-4B88-A75C-DBB4B9ADCF51}">
      <dsp:nvSpPr>
        <dsp:cNvPr id="0" name=""/>
        <dsp:cNvSpPr/>
      </dsp:nvSpPr>
      <dsp:spPr>
        <a:xfrm>
          <a:off x="1023301" y="909866"/>
          <a:ext cx="2007844" cy="2007844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483B8C-CABF-4BD6-805A-7FCDD0BB865C}">
      <dsp:nvSpPr>
        <dsp:cNvPr id="0" name=""/>
        <dsp:cNvSpPr/>
      </dsp:nvSpPr>
      <dsp:spPr>
        <a:xfrm>
          <a:off x="1824968" y="-162943"/>
          <a:ext cx="2164860" cy="2164860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A27FC4-B8D6-4E05-B781-45BFA4ECCBE1}">
      <dsp:nvSpPr>
        <dsp:cNvPr id="0" name=""/>
        <dsp:cNvSpPr/>
      </dsp:nvSpPr>
      <dsp:spPr>
        <a:xfrm>
          <a:off x="2557503" y="1766432"/>
          <a:ext cx="2158972" cy="2158972"/>
        </a:xfrm>
        <a:prstGeom prst="gear9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b="1" kern="1200" dirty="0"/>
        </a:p>
      </dsp:txBody>
      <dsp:txXfrm>
        <a:off x="2991552" y="2272161"/>
        <a:ext cx="1290874" cy="1109756"/>
      </dsp:txXfrm>
    </dsp:sp>
    <dsp:sp modelId="{C7E3621A-60EB-45DA-B405-5D6087090EB3}">
      <dsp:nvSpPr>
        <dsp:cNvPr id="0" name=""/>
        <dsp:cNvSpPr/>
      </dsp:nvSpPr>
      <dsp:spPr>
        <a:xfrm>
          <a:off x="1301374" y="1256129"/>
          <a:ext cx="1570162" cy="1570162"/>
        </a:xfrm>
        <a:prstGeom prst="gear6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b="1" kern="1200" dirty="0"/>
        </a:p>
      </dsp:txBody>
      <dsp:txXfrm>
        <a:off x="1696667" y="1653811"/>
        <a:ext cx="779576" cy="774798"/>
      </dsp:txXfrm>
    </dsp:sp>
    <dsp:sp modelId="{FD7956DC-C5EA-4A51-B2A1-48A047E8A937}">
      <dsp:nvSpPr>
        <dsp:cNvPr id="0" name=""/>
        <dsp:cNvSpPr/>
      </dsp:nvSpPr>
      <dsp:spPr>
        <a:xfrm rot="20700000">
          <a:off x="2180825" y="172878"/>
          <a:ext cx="1538438" cy="1538438"/>
        </a:xfrm>
        <a:prstGeom prst="gear6">
          <a:avLst/>
        </a:prstGeom>
        <a:solidFill>
          <a:schemeClr val="accent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b="1" kern="1200" dirty="0"/>
        </a:p>
      </dsp:txBody>
      <dsp:txXfrm rot="-20700000">
        <a:off x="2518249" y="510302"/>
        <a:ext cx="863589" cy="863589"/>
      </dsp:txXfrm>
    </dsp:sp>
    <dsp:sp modelId="{571C1667-74E2-4E8D-8249-B4E761F0F1AE}">
      <dsp:nvSpPr>
        <dsp:cNvPr id="0" name=""/>
        <dsp:cNvSpPr/>
      </dsp:nvSpPr>
      <dsp:spPr>
        <a:xfrm>
          <a:off x="2388567" y="1442308"/>
          <a:ext cx="2763485" cy="2763485"/>
        </a:xfrm>
        <a:prstGeom prst="circularArrow">
          <a:avLst>
            <a:gd name="adj1" fmla="val 4688"/>
            <a:gd name="adj2" fmla="val 299029"/>
            <a:gd name="adj3" fmla="val 2509520"/>
            <a:gd name="adj4" fmla="val 15875667"/>
            <a:gd name="adj5" fmla="val 5469"/>
          </a:avLst>
        </a:prstGeom>
        <a:solidFill>
          <a:schemeClr val="accent4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C00099-F839-4B88-A75C-DBB4B9ADCF51}">
      <dsp:nvSpPr>
        <dsp:cNvPr id="0" name=""/>
        <dsp:cNvSpPr/>
      </dsp:nvSpPr>
      <dsp:spPr>
        <a:xfrm>
          <a:off x="1023301" y="909866"/>
          <a:ext cx="2007844" cy="2007844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483B8C-CABF-4BD6-805A-7FCDD0BB865C}">
      <dsp:nvSpPr>
        <dsp:cNvPr id="0" name=""/>
        <dsp:cNvSpPr/>
      </dsp:nvSpPr>
      <dsp:spPr>
        <a:xfrm>
          <a:off x="1824968" y="-162943"/>
          <a:ext cx="2164860" cy="2164860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7FAEFB-2EC0-42B4-B2E8-39E6BFEF0D7E}" type="datetimeFigureOut">
              <a:rPr lang="en-US" smtClean="0"/>
              <a:t>11/30/2016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2FD764-1698-40F0-A668-EED43BC19A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482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2FD764-1698-40F0-A668-EED43BC19A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5736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EF285-2E4A-4DAA-BD5C-DFEAA07198D8}" type="slidenum">
              <a:rPr lang="fa-IR" smtClean="0"/>
              <a:t>34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099078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1C8D5-869B-4AF0-B4D8-4B1E69908D6D}" type="datetime1">
              <a:rPr lang="en-US" smtClean="0"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1195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0AD6-1911-465D-B018-4563B83E4961}" type="datetime1">
              <a:rPr lang="en-US" smtClean="0"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124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DFAE-AFF6-4601-8E58-6BE492EDA76B}" type="datetime1">
              <a:rPr lang="en-US" smtClean="0"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4233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General Slid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8018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 rtl="1">
              <a:defRPr>
                <a:latin typeface="XB Zar" panose="02000506090000020003" pitchFamily="2" charset="-78"/>
                <a:cs typeface="XB Zar" panose="02000506090000020003" pitchFamily="2" charset="-7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r" rtl="1">
              <a:lnSpc>
                <a:spcPct val="150000"/>
              </a:lnSpc>
              <a:defRPr>
                <a:latin typeface="XB Zar" panose="02000506090000020003" pitchFamily="2" charset="-78"/>
                <a:cs typeface="XB Zar" panose="02000506090000020003" pitchFamily="2" charset="-78"/>
              </a:defRPr>
            </a:lvl1pPr>
            <a:lvl2pPr marL="685800" indent="-228600" algn="r" rtl="1">
              <a:lnSpc>
                <a:spcPct val="150000"/>
              </a:lnSpc>
              <a:buFont typeface="Wingdings" panose="05000000000000000000" pitchFamily="2" charset="2"/>
              <a:buChar char="§"/>
              <a:defRPr>
                <a:latin typeface="XB Zar" panose="02000506090000020003" pitchFamily="2" charset="-78"/>
                <a:cs typeface="XB Zar" panose="02000506090000020003" pitchFamily="2" charset="-78"/>
              </a:defRPr>
            </a:lvl2pPr>
            <a:lvl3pPr marL="1143000" indent="-228600" algn="r" rtl="1">
              <a:lnSpc>
                <a:spcPct val="150000"/>
              </a:lnSpc>
              <a:buFont typeface="Wingdings" panose="05000000000000000000" pitchFamily="2" charset="2"/>
              <a:buChar char="v"/>
              <a:defRPr>
                <a:latin typeface="XB Zar" panose="02000506090000020003" pitchFamily="2" charset="-78"/>
                <a:cs typeface="XB Zar" panose="02000506090000020003" pitchFamily="2" charset="-78"/>
              </a:defRPr>
            </a:lvl3pPr>
            <a:lvl4pPr algn="r" rtl="1">
              <a:lnSpc>
                <a:spcPct val="150000"/>
              </a:lnSpc>
              <a:defRPr>
                <a:latin typeface="XB Zar" panose="02000506090000020003" pitchFamily="2" charset="-78"/>
                <a:cs typeface="XB Zar" panose="02000506090000020003" pitchFamily="2" charset="-78"/>
              </a:defRPr>
            </a:lvl4pPr>
            <a:lvl5pPr algn="r" rtl="1">
              <a:lnSpc>
                <a:spcPct val="150000"/>
              </a:lnSpc>
              <a:defRPr>
                <a:latin typeface="XB Zar" panose="02000506090000020003" pitchFamily="2" charset="-78"/>
                <a:cs typeface="XB Zar" panose="02000506090000020003" pitchFamily="2" charset="-78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4E074-E8D6-4ED6-B38B-4B2407D8407B}" type="datetime1">
              <a:rPr lang="en-US" smtClean="0"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‹#›</a:t>
            </a:fld>
            <a:r>
              <a:rPr lang="fa-IR" dirty="0" smtClean="0"/>
              <a:t> </a:t>
            </a:r>
            <a:r>
              <a:rPr lang="en-US" dirty="0" smtClean="0"/>
              <a:t>/ 50</a:t>
            </a:r>
          </a:p>
        </p:txBody>
      </p:sp>
    </p:spTree>
    <p:extLst>
      <p:ext uri="{BB962C8B-B14F-4D97-AF65-F5344CB8AC3E}">
        <p14:creationId xmlns:p14="http://schemas.microsoft.com/office/powerpoint/2010/main" val="39970627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BCB5F-ECEF-4A8C-8139-5BDEDB0A9EBE}" type="datetime1">
              <a:rPr lang="en-US" smtClean="0"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893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 rtl="1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9BAFF-199E-4709-A3B5-16F4D8A9A319}" type="datetime1">
              <a:rPr lang="en-US" smtClean="0"/>
              <a:t>11/30/2016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544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 algn="r" rtl="1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 algn="r" rtl="1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 algn="r" rtl="1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CBBC0-BE81-445C-910B-0BE204F480A1}" type="datetime1">
              <a:rPr lang="en-US" smtClean="0"/>
              <a:t>11/30/2016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71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 rtl="1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6C9E0-489B-4688-BE37-5AA00FD7A47D}" type="datetime1">
              <a:rPr lang="en-US" smtClean="0"/>
              <a:t>11/30/2016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767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8B0DB-841A-48C7-8685-52583B212024}" type="datetime1">
              <a:rPr lang="en-US" smtClean="0"/>
              <a:t>11/30/2016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343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E9633-2C64-4BFC-9CF1-BA9AE5BB0467}" type="datetime1">
              <a:rPr lang="en-US" smtClean="0"/>
              <a:t>11/30/2016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5050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75C88-4996-4600-878B-C04666903522}" type="datetime1">
              <a:rPr lang="en-US" smtClean="0"/>
              <a:t>11/30/2016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795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B7DF7-735F-4349-B751-EDD63DF293B5}" type="datetime1">
              <a:rPr lang="en-US" smtClean="0"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40C19-D4FB-4687-9346-DA33A5DE63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82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05881"/>
            <a:ext cx="12192000" cy="2387600"/>
          </a:xfrm>
        </p:spPr>
        <p:txBody>
          <a:bodyPr>
            <a:normAutofit/>
          </a:bodyPr>
          <a:lstStyle/>
          <a:p>
            <a:pPr rtl="0"/>
            <a:r>
              <a:rPr lang="fa-IR" sz="2800" b="1" dirty="0" smtClean="0">
                <a:latin typeface="XB Zar" panose="02000506090000020003" pitchFamily="2" charset="-78"/>
                <a:cs typeface="XB Zar" panose="02000506090000020003" pitchFamily="2" charset="-78"/>
              </a:rPr>
              <a:t>بهبود کیفیت و سرعت یادگیری </a:t>
            </a:r>
            <a:r>
              <a:rPr lang="fa-IR" sz="2800" b="1" dirty="0">
                <a:latin typeface="XB Zar" panose="02000506090000020003" pitchFamily="2" charset="-78"/>
                <a:cs typeface="XB Zar" panose="02000506090000020003" pitchFamily="2" charset="-78"/>
              </a:rPr>
              <a:t>در </a:t>
            </a:r>
            <a:r>
              <a:rPr lang="fa-IR" sz="2800" b="1" dirty="0" smtClean="0">
                <a:latin typeface="XB Zar" panose="02000506090000020003" pitchFamily="2" charset="-78"/>
                <a:cs typeface="XB Zar" panose="02000506090000020003" pitchFamily="2" charset="-78"/>
              </a:rPr>
              <a:t>سیستم‌های </a:t>
            </a:r>
            <a:r>
              <a:rPr lang="fa-IR" sz="2800" b="1" dirty="0">
                <a:latin typeface="XB Zar" panose="02000506090000020003" pitchFamily="2" charset="-78"/>
                <a:cs typeface="XB Zar" panose="02000506090000020003" pitchFamily="2" charset="-78"/>
              </a:rPr>
              <a:t>چندعامله با استفاده </a:t>
            </a:r>
            <a:r>
              <a:rPr lang="fa-IR" sz="2800" b="1" dirty="0" smtClean="0">
                <a:latin typeface="XB Zar" panose="02000506090000020003" pitchFamily="2" charset="-78"/>
                <a:cs typeface="XB Zar" panose="02000506090000020003" pitchFamily="2" charset="-78"/>
              </a:rPr>
              <a:t>از</a:t>
            </a:r>
            <a:br>
              <a:rPr lang="fa-IR" sz="2800" b="1" dirty="0" smtClean="0">
                <a:latin typeface="XB Zar" panose="02000506090000020003" pitchFamily="2" charset="-78"/>
                <a:cs typeface="XB Zar" panose="02000506090000020003" pitchFamily="2" charset="-78"/>
              </a:rPr>
            </a:br>
            <a:r>
              <a:rPr lang="fa-IR" sz="2800" b="1" dirty="0">
                <a:latin typeface="XB Zar" panose="02000506090000020003" pitchFamily="2" charset="-78"/>
                <a:cs typeface="XB Zar" panose="02000506090000020003" pitchFamily="2" charset="-78"/>
              </a:rPr>
              <a:t/>
            </a:r>
            <a:br>
              <a:rPr lang="fa-IR" sz="2800" b="1" dirty="0">
                <a:latin typeface="XB Zar" panose="02000506090000020003" pitchFamily="2" charset="-78"/>
                <a:cs typeface="XB Zar" panose="02000506090000020003" pitchFamily="2" charset="-78"/>
              </a:rPr>
            </a:br>
            <a:r>
              <a:rPr lang="fa-IR" sz="2800" b="1" dirty="0" smtClean="0">
                <a:latin typeface="XB Zar" panose="02000506090000020003" pitchFamily="2" charset="-78"/>
                <a:cs typeface="XB Zar" panose="02000506090000020003" pitchFamily="2" charset="-78"/>
              </a:rPr>
              <a:t>فرضیه خبرگی </a:t>
            </a:r>
            <a:r>
              <a:rPr lang="fa-IR" sz="2800" b="1" dirty="0">
                <a:latin typeface="XB Zar" panose="02000506090000020003" pitchFamily="2" charset="-78"/>
                <a:cs typeface="XB Zar" panose="02000506090000020003" pitchFamily="2" charset="-78"/>
              </a:rPr>
              <a:t>و انتگرال فازی</a:t>
            </a:r>
            <a:br>
              <a:rPr lang="fa-IR" sz="2800" b="1" dirty="0">
                <a:latin typeface="XB Zar" panose="02000506090000020003" pitchFamily="2" charset="-78"/>
                <a:cs typeface="XB Zar" panose="02000506090000020003" pitchFamily="2" charset="-78"/>
              </a:rPr>
            </a:br>
            <a:r>
              <a:rPr lang="fa-IR" sz="2800" dirty="0" smtClean="0">
                <a:latin typeface="XB Zar" panose="02000506090000020003" pitchFamily="2" charset="-78"/>
                <a:cs typeface="XB Zar" panose="02000506090000020003" pitchFamily="2" charset="-78"/>
              </a:rPr>
              <a:t> </a:t>
            </a:r>
            <a:endParaRPr lang="en-US" sz="2800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814047"/>
            <a:ext cx="9144000" cy="1748118"/>
          </a:xfrm>
        </p:spPr>
        <p:txBody>
          <a:bodyPr>
            <a:normAutofit fontScale="85000" lnSpcReduction="20000"/>
          </a:bodyPr>
          <a:lstStyle/>
          <a:p>
            <a:r>
              <a:rPr lang="fa-IR" dirty="0" smtClean="0"/>
              <a:t>داریوش حسن پور</a:t>
            </a:r>
          </a:p>
          <a:p>
            <a:endParaRPr lang="fa-IR" dirty="0" smtClean="0"/>
          </a:p>
          <a:p>
            <a:r>
              <a:rPr lang="fa-IR" dirty="0"/>
              <a:t>استاد راهنما: دکتر </a:t>
            </a:r>
            <a:r>
              <a:rPr lang="fa-IR" dirty="0" smtClean="0"/>
              <a:t>پالهنگ</a:t>
            </a:r>
          </a:p>
          <a:p>
            <a:endParaRPr lang="en-US" dirty="0"/>
          </a:p>
          <a:p>
            <a:r>
              <a:rPr lang="fa-IR" sz="1900" dirty="0" smtClean="0"/>
              <a:t>پاییز 95</a:t>
            </a:r>
            <a:endParaRPr lang="fa-IR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7534" y="288544"/>
            <a:ext cx="1816932" cy="1816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513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Freeform 66"/>
          <p:cNvSpPr>
            <a:spLocks noEditPoints="1"/>
          </p:cNvSpPr>
          <p:nvPr/>
        </p:nvSpPr>
        <p:spPr bwMode="auto">
          <a:xfrm>
            <a:off x="11119054" y="737805"/>
            <a:ext cx="497646" cy="727925"/>
          </a:xfrm>
          <a:custGeom>
            <a:avLst/>
            <a:gdLst>
              <a:gd name="T0" fmla="*/ 32 w 32"/>
              <a:gd name="T1" fmla="*/ 16 h 48"/>
              <a:gd name="T2" fmla="*/ 16 w 32"/>
              <a:gd name="T3" fmla="*/ 0 h 48"/>
              <a:gd name="T4" fmla="*/ 0 w 32"/>
              <a:gd name="T5" fmla="*/ 16 h 48"/>
              <a:gd name="T6" fmla="*/ 2 w 32"/>
              <a:gd name="T7" fmla="*/ 24 h 48"/>
              <a:gd name="T8" fmla="*/ 2 w 32"/>
              <a:gd name="T9" fmla="*/ 24 h 48"/>
              <a:gd name="T10" fmla="*/ 16 w 32"/>
              <a:gd name="T11" fmla="*/ 48 h 48"/>
              <a:gd name="T12" fmla="*/ 30 w 32"/>
              <a:gd name="T13" fmla="*/ 24 h 48"/>
              <a:gd name="T14" fmla="*/ 30 w 32"/>
              <a:gd name="T15" fmla="*/ 24 h 48"/>
              <a:gd name="T16" fmla="*/ 32 w 32"/>
              <a:gd name="T17" fmla="*/ 16 h 48"/>
              <a:gd name="T18" fmla="*/ 16 w 32"/>
              <a:gd name="T19" fmla="*/ 29 h 48"/>
              <a:gd name="T20" fmla="*/ 3 w 32"/>
              <a:gd name="T21" fmla="*/ 16 h 48"/>
              <a:gd name="T22" fmla="*/ 16 w 32"/>
              <a:gd name="T23" fmla="*/ 3 h 48"/>
              <a:gd name="T24" fmla="*/ 29 w 32"/>
              <a:gd name="T25" fmla="*/ 16 h 48"/>
              <a:gd name="T26" fmla="*/ 16 w 32"/>
              <a:gd name="T27" fmla="*/ 29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2" h="48">
                <a:moveTo>
                  <a:pt x="32" y="16"/>
                </a:moveTo>
                <a:cubicBezTo>
                  <a:pt x="32" y="7"/>
                  <a:pt x="25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9"/>
                  <a:pt x="1" y="22"/>
                  <a:pt x="2" y="24"/>
                </a:cubicBezTo>
                <a:cubicBezTo>
                  <a:pt x="2" y="24"/>
                  <a:pt x="2" y="24"/>
                  <a:pt x="2" y="24"/>
                </a:cubicBezTo>
                <a:cubicBezTo>
                  <a:pt x="16" y="48"/>
                  <a:pt x="16" y="48"/>
                  <a:pt x="16" y="48"/>
                </a:cubicBezTo>
                <a:cubicBezTo>
                  <a:pt x="30" y="24"/>
                  <a:pt x="30" y="24"/>
                  <a:pt x="30" y="24"/>
                </a:cubicBezTo>
                <a:cubicBezTo>
                  <a:pt x="30" y="24"/>
                  <a:pt x="30" y="24"/>
                  <a:pt x="30" y="24"/>
                </a:cubicBezTo>
                <a:cubicBezTo>
                  <a:pt x="31" y="22"/>
                  <a:pt x="32" y="19"/>
                  <a:pt x="32" y="16"/>
                </a:cubicBezTo>
                <a:close/>
                <a:moveTo>
                  <a:pt x="16" y="29"/>
                </a:moveTo>
                <a:cubicBezTo>
                  <a:pt x="9" y="29"/>
                  <a:pt x="3" y="23"/>
                  <a:pt x="3" y="16"/>
                </a:cubicBezTo>
                <a:cubicBezTo>
                  <a:pt x="3" y="9"/>
                  <a:pt x="9" y="3"/>
                  <a:pt x="16" y="3"/>
                </a:cubicBezTo>
                <a:cubicBezTo>
                  <a:pt x="23" y="3"/>
                  <a:pt x="29" y="9"/>
                  <a:pt x="29" y="16"/>
                </a:cubicBezTo>
                <a:cubicBezTo>
                  <a:pt x="29" y="23"/>
                  <a:pt x="23" y="29"/>
                  <a:pt x="16" y="2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0827338" y="1471223"/>
            <a:ext cx="11089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Imitation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71131" y="737805"/>
            <a:ext cx="4745708" cy="5704831"/>
            <a:chOff x="671131" y="737805"/>
            <a:chExt cx="4745708" cy="5704831"/>
          </a:xfrm>
        </p:grpSpPr>
        <p:cxnSp>
          <p:nvCxnSpPr>
            <p:cNvPr id="67" name="Straight Connector 66"/>
            <p:cNvCxnSpPr/>
            <p:nvPr/>
          </p:nvCxnSpPr>
          <p:spPr>
            <a:xfrm>
              <a:off x="1418882" y="3601618"/>
              <a:ext cx="3132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none"/>
            </a:ln>
          </p:spPr>
        </p:cxnSp>
        <p:sp>
          <p:nvSpPr>
            <p:cNvPr id="32" name="TextBox 31"/>
            <p:cNvSpPr txBox="1"/>
            <p:nvPr/>
          </p:nvSpPr>
          <p:spPr>
            <a:xfrm>
              <a:off x="1482220" y="74432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1991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cxnSp>
          <p:nvCxnSpPr>
            <p:cNvPr id="34" name="Straight Connector 33"/>
            <p:cNvCxnSpPr/>
            <p:nvPr/>
          </p:nvCxnSpPr>
          <p:spPr>
            <a:xfrm>
              <a:off x="671131" y="1287300"/>
              <a:ext cx="3816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headEnd type="oval"/>
              <a:tailEnd type="none"/>
            </a:ln>
          </p:spPr>
        </p:cxnSp>
        <p:cxnSp>
          <p:nvCxnSpPr>
            <p:cNvPr id="35" name="Straight Connector 34"/>
            <p:cNvCxnSpPr/>
            <p:nvPr/>
          </p:nvCxnSpPr>
          <p:spPr>
            <a:xfrm>
              <a:off x="1446239" y="2437865"/>
              <a:ext cx="3132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none"/>
            </a:ln>
          </p:spPr>
        </p:cxnSp>
        <p:sp>
          <p:nvSpPr>
            <p:cNvPr id="37" name="Arc 36"/>
            <p:cNvSpPr/>
            <p:nvPr/>
          </p:nvSpPr>
          <p:spPr>
            <a:xfrm>
              <a:off x="3932867" y="1285955"/>
              <a:ext cx="1165195" cy="1156000"/>
            </a:xfrm>
            <a:prstGeom prst="arc">
              <a:avLst>
                <a:gd name="adj1" fmla="val 1591914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38" name="Arc 37"/>
            <p:cNvSpPr/>
            <p:nvPr/>
          </p:nvSpPr>
          <p:spPr>
            <a:xfrm flipH="1">
              <a:off x="887272" y="2435641"/>
              <a:ext cx="1165195" cy="1165195"/>
            </a:xfrm>
            <a:prstGeom prst="arc">
              <a:avLst>
                <a:gd name="adj1" fmla="val 1620000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42" name="Oval 42"/>
            <p:cNvSpPr>
              <a:spLocks noChangeArrowheads="1"/>
            </p:cNvSpPr>
            <p:nvPr/>
          </p:nvSpPr>
          <p:spPr bwMode="auto">
            <a:xfrm>
              <a:off x="2324469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43" name="Oval 42"/>
            <p:cNvSpPr>
              <a:spLocks noChangeArrowheads="1"/>
            </p:cNvSpPr>
            <p:nvPr/>
          </p:nvSpPr>
          <p:spPr bwMode="auto">
            <a:xfrm>
              <a:off x="2913902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44" name="Oval 42"/>
            <p:cNvSpPr>
              <a:spLocks noChangeArrowheads="1"/>
            </p:cNvSpPr>
            <p:nvPr/>
          </p:nvSpPr>
          <p:spPr bwMode="auto">
            <a:xfrm>
              <a:off x="3513862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2" name="Oval 42"/>
            <p:cNvSpPr>
              <a:spLocks noChangeArrowheads="1"/>
            </p:cNvSpPr>
            <p:nvPr/>
          </p:nvSpPr>
          <p:spPr bwMode="auto">
            <a:xfrm>
              <a:off x="1726483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cxnSp>
          <p:nvCxnSpPr>
            <p:cNvPr id="56" name="Straight Connector 55"/>
            <p:cNvCxnSpPr/>
            <p:nvPr/>
          </p:nvCxnSpPr>
          <p:spPr>
            <a:xfrm>
              <a:off x="1446239" y="4758152"/>
              <a:ext cx="3132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none"/>
            </a:ln>
          </p:spPr>
        </p:cxnSp>
        <p:sp>
          <p:nvSpPr>
            <p:cNvPr id="57" name="Arc 56"/>
            <p:cNvSpPr/>
            <p:nvPr/>
          </p:nvSpPr>
          <p:spPr>
            <a:xfrm>
              <a:off x="3932867" y="3601540"/>
              <a:ext cx="1165195" cy="1156000"/>
            </a:xfrm>
            <a:prstGeom prst="arc">
              <a:avLst>
                <a:gd name="adj1" fmla="val 1591914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cxnSp>
          <p:nvCxnSpPr>
            <p:cNvPr id="70" name="Straight Connector 69"/>
            <p:cNvCxnSpPr/>
            <p:nvPr/>
          </p:nvCxnSpPr>
          <p:spPr>
            <a:xfrm>
              <a:off x="1420839" y="5921444"/>
              <a:ext cx="3996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triangle"/>
            </a:ln>
          </p:spPr>
        </p:cxnSp>
        <p:sp>
          <p:nvSpPr>
            <p:cNvPr id="71" name="Arc 70"/>
            <p:cNvSpPr/>
            <p:nvPr/>
          </p:nvSpPr>
          <p:spPr>
            <a:xfrm flipH="1">
              <a:off x="887272" y="4758579"/>
              <a:ext cx="1165195" cy="1165195"/>
            </a:xfrm>
            <a:prstGeom prst="arc">
              <a:avLst>
                <a:gd name="adj1" fmla="val 1620000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034322" y="139708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1992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642705" y="742064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1993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239542" y="140966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1994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1" name="Oval 42"/>
            <p:cNvSpPr>
              <a:spLocks noChangeArrowheads="1"/>
            </p:cNvSpPr>
            <p:nvPr/>
          </p:nvSpPr>
          <p:spPr bwMode="auto">
            <a:xfrm>
              <a:off x="4104662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829685" y="737805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1995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456753" y="190214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2000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66" name="Oval 42"/>
            <p:cNvSpPr>
              <a:spLocks noChangeArrowheads="1"/>
            </p:cNvSpPr>
            <p:nvPr/>
          </p:nvSpPr>
          <p:spPr bwMode="auto">
            <a:xfrm>
              <a:off x="2324469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68" name="Oval 67"/>
            <p:cNvSpPr>
              <a:spLocks noChangeArrowheads="1"/>
            </p:cNvSpPr>
            <p:nvPr/>
          </p:nvSpPr>
          <p:spPr bwMode="auto">
            <a:xfrm>
              <a:off x="2913902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69" name="Oval 42"/>
            <p:cNvSpPr>
              <a:spLocks noChangeArrowheads="1"/>
            </p:cNvSpPr>
            <p:nvPr/>
          </p:nvSpPr>
          <p:spPr bwMode="auto">
            <a:xfrm>
              <a:off x="3513862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72" name="Oval 42"/>
            <p:cNvSpPr>
              <a:spLocks noChangeArrowheads="1"/>
            </p:cNvSpPr>
            <p:nvPr/>
          </p:nvSpPr>
          <p:spPr bwMode="auto">
            <a:xfrm>
              <a:off x="1726483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034811" y="256711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1999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643194" y="1912096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1998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240031" y="257969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1997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86" name="Oval 42"/>
            <p:cNvSpPr>
              <a:spLocks noChangeArrowheads="1"/>
            </p:cNvSpPr>
            <p:nvPr/>
          </p:nvSpPr>
          <p:spPr bwMode="auto">
            <a:xfrm>
              <a:off x="4104662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830174" y="190783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1996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1483377" y="307047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2001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1" name="Oval 42"/>
            <p:cNvSpPr>
              <a:spLocks noChangeArrowheads="1"/>
            </p:cNvSpPr>
            <p:nvPr/>
          </p:nvSpPr>
          <p:spPr bwMode="auto">
            <a:xfrm>
              <a:off x="2324469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2" name="Oval 91"/>
            <p:cNvSpPr>
              <a:spLocks noChangeArrowheads="1"/>
            </p:cNvSpPr>
            <p:nvPr/>
          </p:nvSpPr>
          <p:spPr bwMode="auto">
            <a:xfrm>
              <a:off x="2913902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3" name="Oval 42"/>
            <p:cNvSpPr>
              <a:spLocks noChangeArrowheads="1"/>
            </p:cNvSpPr>
            <p:nvPr/>
          </p:nvSpPr>
          <p:spPr bwMode="auto">
            <a:xfrm>
              <a:off x="3513862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4" name="Oval 42"/>
            <p:cNvSpPr>
              <a:spLocks noChangeArrowheads="1"/>
            </p:cNvSpPr>
            <p:nvPr/>
          </p:nvSpPr>
          <p:spPr bwMode="auto">
            <a:xfrm>
              <a:off x="1726483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2061435" y="3735444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2002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2643194" y="3080421"/>
              <a:ext cx="732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2003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3266655" y="3748024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2004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8" name="Oval 42"/>
            <p:cNvSpPr>
              <a:spLocks noChangeArrowheads="1"/>
            </p:cNvSpPr>
            <p:nvPr/>
          </p:nvSpPr>
          <p:spPr bwMode="auto">
            <a:xfrm>
              <a:off x="4104662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856798" y="307616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2005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456753" y="421838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2010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1" name="Oval 42"/>
            <p:cNvSpPr>
              <a:spLocks noChangeArrowheads="1"/>
            </p:cNvSpPr>
            <p:nvPr/>
          </p:nvSpPr>
          <p:spPr bwMode="auto">
            <a:xfrm>
              <a:off x="2324469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2" name="Oval 101"/>
            <p:cNvSpPr>
              <a:spLocks noChangeArrowheads="1"/>
            </p:cNvSpPr>
            <p:nvPr/>
          </p:nvSpPr>
          <p:spPr bwMode="auto">
            <a:xfrm>
              <a:off x="2913902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3" name="Oval 42"/>
            <p:cNvSpPr>
              <a:spLocks noChangeArrowheads="1"/>
            </p:cNvSpPr>
            <p:nvPr/>
          </p:nvSpPr>
          <p:spPr bwMode="auto">
            <a:xfrm>
              <a:off x="3513862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4" name="Oval 42"/>
            <p:cNvSpPr>
              <a:spLocks noChangeArrowheads="1"/>
            </p:cNvSpPr>
            <p:nvPr/>
          </p:nvSpPr>
          <p:spPr bwMode="auto">
            <a:xfrm>
              <a:off x="1726483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2034811" y="488335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2009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616570" y="4228336"/>
              <a:ext cx="732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2008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240031" y="489593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2007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8" name="Oval 42"/>
            <p:cNvSpPr>
              <a:spLocks noChangeArrowheads="1"/>
            </p:cNvSpPr>
            <p:nvPr/>
          </p:nvSpPr>
          <p:spPr bwMode="auto">
            <a:xfrm>
              <a:off x="4104662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3830174" y="422407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2006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1443323" y="5409520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2011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6" name="Oval 42"/>
            <p:cNvSpPr>
              <a:spLocks noChangeArrowheads="1"/>
            </p:cNvSpPr>
            <p:nvPr/>
          </p:nvSpPr>
          <p:spPr bwMode="auto">
            <a:xfrm>
              <a:off x="2324469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7" name="Oval 116"/>
            <p:cNvSpPr>
              <a:spLocks noChangeArrowheads="1"/>
            </p:cNvSpPr>
            <p:nvPr/>
          </p:nvSpPr>
          <p:spPr bwMode="auto">
            <a:xfrm>
              <a:off x="2913902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8" name="Oval 42"/>
            <p:cNvSpPr>
              <a:spLocks noChangeArrowheads="1"/>
            </p:cNvSpPr>
            <p:nvPr/>
          </p:nvSpPr>
          <p:spPr bwMode="auto">
            <a:xfrm>
              <a:off x="3513862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9" name="Oval 42"/>
            <p:cNvSpPr>
              <a:spLocks noChangeArrowheads="1"/>
            </p:cNvSpPr>
            <p:nvPr/>
          </p:nvSpPr>
          <p:spPr bwMode="auto">
            <a:xfrm>
              <a:off x="1726483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2021381" y="607449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2012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2603140" y="5419469"/>
              <a:ext cx="732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2013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3226601" y="608707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2014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3" name="Oval 42"/>
            <p:cNvSpPr>
              <a:spLocks noChangeArrowheads="1"/>
            </p:cNvSpPr>
            <p:nvPr/>
          </p:nvSpPr>
          <p:spPr bwMode="auto">
            <a:xfrm>
              <a:off x="4104662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3816744" y="5415210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2015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5" name="Oval 42"/>
            <p:cNvSpPr>
              <a:spLocks noChangeArrowheads="1"/>
            </p:cNvSpPr>
            <p:nvPr/>
          </p:nvSpPr>
          <p:spPr bwMode="auto">
            <a:xfrm>
              <a:off x="4698944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4434833" y="610408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2016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</p:grpSp>
      <p:sp>
        <p:nvSpPr>
          <p:cNvPr id="77" name="Title 1"/>
          <p:cNvSpPr>
            <a:spLocks noGrp="1"/>
          </p:cNvSpPr>
          <p:nvPr>
            <p:ph type="title"/>
          </p:nvPr>
        </p:nvSpPr>
        <p:spPr>
          <a:xfrm>
            <a:off x="7320148" y="588477"/>
            <a:ext cx="1578744" cy="913112"/>
          </a:xfrm>
        </p:spPr>
        <p:txBody>
          <a:bodyPr>
            <a:normAutofit/>
          </a:bodyPr>
          <a:lstStyle/>
          <a:p>
            <a:pPr algn="ctr"/>
            <a:r>
              <a:rPr lang="fa-IR" sz="4400" dirty="0" smtClean="0"/>
              <a:t>تقلید</a:t>
            </a:r>
            <a:endParaRPr lang="fa-IR" sz="4400" dirty="0"/>
          </a:p>
        </p:txBody>
      </p:sp>
      <p:sp>
        <p:nvSpPr>
          <p:cNvPr id="4" name="Rectangle 3"/>
          <p:cNvSpPr/>
          <p:nvPr/>
        </p:nvSpPr>
        <p:spPr>
          <a:xfrm>
            <a:off x="5293555" y="1465724"/>
            <a:ext cx="5580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>
                <a:latin typeface="XB Zar" panose="02000506090000020003" pitchFamily="2" charset="-78"/>
                <a:ea typeface="Calibri" panose="020F0502020204030204" pitchFamily="34" charset="0"/>
                <a:cs typeface="XB Zar" panose="02000506090000020003" pitchFamily="2" charset="-78"/>
              </a:rPr>
              <a:t>T. Yamaguchi, M. Miura, and M. Yachida, “Multi-agent reinforcement learning with adaptive mimetism,” in </a:t>
            </a:r>
            <a:r>
              <a:rPr lang="en-US" i="1" dirty="0">
                <a:latin typeface="XB Zar" panose="02000506090000020003" pitchFamily="2" charset="-78"/>
                <a:ea typeface="Calibri" panose="020F0502020204030204" pitchFamily="34" charset="0"/>
                <a:cs typeface="XB Zar" panose="02000506090000020003" pitchFamily="2" charset="-78"/>
              </a:rPr>
              <a:t>Proceedings 1996 IEEE Conference on Emerging Technologies and Factory Automation. ETFA ’96</a:t>
            </a:r>
            <a:r>
              <a:rPr lang="en-US" dirty="0">
                <a:latin typeface="XB Zar" panose="02000506090000020003" pitchFamily="2" charset="-78"/>
                <a:ea typeface="Calibri" panose="020F0502020204030204" pitchFamily="34" charset="0"/>
                <a:cs typeface="XB Zar" panose="02000506090000020003" pitchFamily="2" charset="-78"/>
              </a:rPr>
              <a:t>, 1996, vol. 1, pp. 288–294.</a:t>
            </a:r>
            <a:endParaRPr lang="fa-IR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81" name="Freeform 66"/>
          <p:cNvSpPr>
            <a:spLocks noEditPoints="1"/>
          </p:cNvSpPr>
          <p:nvPr/>
        </p:nvSpPr>
        <p:spPr bwMode="auto">
          <a:xfrm>
            <a:off x="3964696" y="1713266"/>
            <a:ext cx="497646" cy="727925"/>
          </a:xfrm>
          <a:custGeom>
            <a:avLst/>
            <a:gdLst>
              <a:gd name="T0" fmla="*/ 32 w 32"/>
              <a:gd name="T1" fmla="*/ 16 h 48"/>
              <a:gd name="T2" fmla="*/ 16 w 32"/>
              <a:gd name="T3" fmla="*/ 0 h 48"/>
              <a:gd name="T4" fmla="*/ 0 w 32"/>
              <a:gd name="T5" fmla="*/ 16 h 48"/>
              <a:gd name="T6" fmla="*/ 2 w 32"/>
              <a:gd name="T7" fmla="*/ 24 h 48"/>
              <a:gd name="T8" fmla="*/ 2 w 32"/>
              <a:gd name="T9" fmla="*/ 24 h 48"/>
              <a:gd name="T10" fmla="*/ 16 w 32"/>
              <a:gd name="T11" fmla="*/ 48 h 48"/>
              <a:gd name="T12" fmla="*/ 30 w 32"/>
              <a:gd name="T13" fmla="*/ 24 h 48"/>
              <a:gd name="T14" fmla="*/ 30 w 32"/>
              <a:gd name="T15" fmla="*/ 24 h 48"/>
              <a:gd name="T16" fmla="*/ 32 w 32"/>
              <a:gd name="T17" fmla="*/ 16 h 48"/>
              <a:gd name="T18" fmla="*/ 16 w 32"/>
              <a:gd name="T19" fmla="*/ 29 h 48"/>
              <a:gd name="T20" fmla="*/ 3 w 32"/>
              <a:gd name="T21" fmla="*/ 16 h 48"/>
              <a:gd name="T22" fmla="*/ 16 w 32"/>
              <a:gd name="T23" fmla="*/ 3 h 48"/>
              <a:gd name="T24" fmla="*/ 29 w 32"/>
              <a:gd name="T25" fmla="*/ 16 h 48"/>
              <a:gd name="T26" fmla="*/ 16 w 32"/>
              <a:gd name="T27" fmla="*/ 29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2" h="48">
                <a:moveTo>
                  <a:pt x="32" y="16"/>
                </a:moveTo>
                <a:cubicBezTo>
                  <a:pt x="32" y="7"/>
                  <a:pt x="25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9"/>
                  <a:pt x="1" y="22"/>
                  <a:pt x="2" y="24"/>
                </a:cubicBezTo>
                <a:cubicBezTo>
                  <a:pt x="2" y="24"/>
                  <a:pt x="2" y="24"/>
                  <a:pt x="2" y="24"/>
                </a:cubicBezTo>
                <a:cubicBezTo>
                  <a:pt x="16" y="48"/>
                  <a:pt x="16" y="48"/>
                  <a:pt x="16" y="48"/>
                </a:cubicBezTo>
                <a:cubicBezTo>
                  <a:pt x="30" y="24"/>
                  <a:pt x="30" y="24"/>
                  <a:pt x="30" y="24"/>
                </a:cubicBezTo>
                <a:cubicBezTo>
                  <a:pt x="30" y="24"/>
                  <a:pt x="30" y="24"/>
                  <a:pt x="30" y="24"/>
                </a:cubicBezTo>
                <a:cubicBezTo>
                  <a:pt x="31" y="22"/>
                  <a:pt x="32" y="19"/>
                  <a:pt x="32" y="16"/>
                </a:cubicBezTo>
                <a:close/>
                <a:moveTo>
                  <a:pt x="16" y="29"/>
                </a:moveTo>
                <a:cubicBezTo>
                  <a:pt x="9" y="29"/>
                  <a:pt x="3" y="23"/>
                  <a:pt x="3" y="16"/>
                </a:cubicBezTo>
                <a:cubicBezTo>
                  <a:pt x="3" y="9"/>
                  <a:pt x="9" y="3"/>
                  <a:pt x="16" y="3"/>
                </a:cubicBezTo>
                <a:cubicBezTo>
                  <a:pt x="23" y="3"/>
                  <a:pt x="29" y="9"/>
                  <a:pt x="29" y="16"/>
                </a:cubicBezTo>
                <a:cubicBezTo>
                  <a:pt x="29" y="23"/>
                  <a:pt x="23" y="29"/>
                  <a:pt x="16" y="2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10</a:t>
            </a:fld>
            <a:r>
              <a:rPr lang="fa-IR" smtClean="0"/>
              <a:t> </a:t>
            </a:r>
            <a:r>
              <a:rPr lang="en-US" smtClean="0"/>
              <a:t>/ 50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200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Freeform 66"/>
          <p:cNvSpPr>
            <a:spLocks noEditPoints="1"/>
          </p:cNvSpPr>
          <p:nvPr/>
        </p:nvSpPr>
        <p:spPr bwMode="auto">
          <a:xfrm>
            <a:off x="11119054" y="737805"/>
            <a:ext cx="497646" cy="727925"/>
          </a:xfrm>
          <a:custGeom>
            <a:avLst/>
            <a:gdLst>
              <a:gd name="T0" fmla="*/ 32 w 32"/>
              <a:gd name="T1" fmla="*/ 16 h 48"/>
              <a:gd name="T2" fmla="*/ 16 w 32"/>
              <a:gd name="T3" fmla="*/ 0 h 48"/>
              <a:gd name="T4" fmla="*/ 0 w 32"/>
              <a:gd name="T5" fmla="*/ 16 h 48"/>
              <a:gd name="T6" fmla="*/ 2 w 32"/>
              <a:gd name="T7" fmla="*/ 24 h 48"/>
              <a:gd name="T8" fmla="*/ 2 w 32"/>
              <a:gd name="T9" fmla="*/ 24 h 48"/>
              <a:gd name="T10" fmla="*/ 16 w 32"/>
              <a:gd name="T11" fmla="*/ 48 h 48"/>
              <a:gd name="T12" fmla="*/ 30 w 32"/>
              <a:gd name="T13" fmla="*/ 24 h 48"/>
              <a:gd name="T14" fmla="*/ 30 w 32"/>
              <a:gd name="T15" fmla="*/ 24 h 48"/>
              <a:gd name="T16" fmla="*/ 32 w 32"/>
              <a:gd name="T17" fmla="*/ 16 h 48"/>
              <a:gd name="T18" fmla="*/ 16 w 32"/>
              <a:gd name="T19" fmla="*/ 29 h 48"/>
              <a:gd name="T20" fmla="*/ 3 w 32"/>
              <a:gd name="T21" fmla="*/ 16 h 48"/>
              <a:gd name="T22" fmla="*/ 16 w 32"/>
              <a:gd name="T23" fmla="*/ 3 h 48"/>
              <a:gd name="T24" fmla="*/ 29 w 32"/>
              <a:gd name="T25" fmla="*/ 16 h 48"/>
              <a:gd name="T26" fmla="*/ 16 w 32"/>
              <a:gd name="T27" fmla="*/ 29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2" h="48">
                <a:moveTo>
                  <a:pt x="32" y="16"/>
                </a:moveTo>
                <a:cubicBezTo>
                  <a:pt x="32" y="7"/>
                  <a:pt x="25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9"/>
                  <a:pt x="1" y="22"/>
                  <a:pt x="2" y="24"/>
                </a:cubicBezTo>
                <a:cubicBezTo>
                  <a:pt x="2" y="24"/>
                  <a:pt x="2" y="24"/>
                  <a:pt x="2" y="24"/>
                </a:cubicBezTo>
                <a:cubicBezTo>
                  <a:pt x="16" y="48"/>
                  <a:pt x="16" y="48"/>
                  <a:pt x="16" y="48"/>
                </a:cubicBezTo>
                <a:cubicBezTo>
                  <a:pt x="30" y="24"/>
                  <a:pt x="30" y="24"/>
                  <a:pt x="30" y="24"/>
                </a:cubicBezTo>
                <a:cubicBezTo>
                  <a:pt x="30" y="24"/>
                  <a:pt x="30" y="24"/>
                  <a:pt x="30" y="24"/>
                </a:cubicBezTo>
                <a:cubicBezTo>
                  <a:pt x="31" y="22"/>
                  <a:pt x="32" y="19"/>
                  <a:pt x="32" y="16"/>
                </a:cubicBezTo>
                <a:close/>
                <a:moveTo>
                  <a:pt x="16" y="29"/>
                </a:moveTo>
                <a:cubicBezTo>
                  <a:pt x="9" y="29"/>
                  <a:pt x="3" y="23"/>
                  <a:pt x="3" y="16"/>
                </a:cubicBezTo>
                <a:cubicBezTo>
                  <a:pt x="3" y="9"/>
                  <a:pt x="9" y="3"/>
                  <a:pt x="16" y="3"/>
                </a:cubicBezTo>
                <a:cubicBezTo>
                  <a:pt x="23" y="3"/>
                  <a:pt x="29" y="9"/>
                  <a:pt x="29" y="16"/>
                </a:cubicBezTo>
                <a:cubicBezTo>
                  <a:pt x="29" y="23"/>
                  <a:pt x="23" y="29"/>
                  <a:pt x="16" y="2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0988143" y="1474040"/>
            <a:ext cx="7389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WSS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71131" y="737805"/>
            <a:ext cx="4745708" cy="5704831"/>
            <a:chOff x="671131" y="737805"/>
            <a:chExt cx="4745708" cy="5704831"/>
          </a:xfrm>
        </p:grpSpPr>
        <p:cxnSp>
          <p:nvCxnSpPr>
            <p:cNvPr id="67" name="Straight Connector 66"/>
            <p:cNvCxnSpPr/>
            <p:nvPr/>
          </p:nvCxnSpPr>
          <p:spPr>
            <a:xfrm>
              <a:off x="1418882" y="3601618"/>
              <a:ext cx="3132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none"/>
            </a:ln>
          </p:spPr>
        </p:cxnSp>
        <p:sp>
          <p:nvSpPr>
            <p:cNvPr id="32" name="TextBox 31"/>
            <p:cNvSpPr txBox="1"/>
            <p:nvPr/>
          </p:nvSpPr>
          <p:spPr>
            <a:xfrm>
              <a:off x="1482220" y="74432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1991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cxnSp>
          <p:nvCxnSpPr>
            <p:cNvPr id="34" name="Straight Connector 33"/>
            <p:cNvCxnSpPr/>
            <p:nvPr/>
          </p:nvCxnSpPr>
          <p:spPr>
            <a:xfrm>
              <a:off x="671131" y="1287300"/>
              <a:ext cx="3816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headEnd type="oval"/>
              <a:tailEnd type="none"/>
            </a:ln>
          </p:spPr>
        </p:cxnSp>
        <p:cxnSp>
          <p:nvCxnSpPr>
            <p:cNvPr id="35" name="Straight Connector 34"/>
            <p:cNvCxnSpPr/>
            <p:nvPr/>
          </p:nvCxnSpPr>
          <p:spPr>
            <a:xfrm>
              <a:off x="1446239" y="2437865"/>
              <a:ext cx="3132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none"/>
            </a:ln>
          </p:spPr>
        </p:cxnSp>
        <p:sp>
          <p:nvSpPr>
            <p:cNvPr id="37" name="Arc 36"/>
            <p:cNvSpPr/>
            <p:nvPr/>
          </p:nvSpPr>
          <p:spPr>
            <a:xfrm>
              <a:off x="3932867" y="1285955"/>
              <a:ext cx="1165195" cy="1156000"/>
            </a:xfrm>
            <a:prstGeom prst="arc">
              <a:avLst>
                <a:gd name="adj1" fmla="val 1591914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38" name="Arc 37"/>
            <p:cNvSpPr/>
            <p:nvPr/>
          </p:nvSpPr>
          <p:spPr>
            <a:xfrm flipH="1">
              <a:off x="887272" y="2435641"/>
              <a:ext cx="1165195" cy="1165195"/>
            </a:xfrm>
            <a:prstGeom prst="arc">
              <a:avLst>
                <a:gd name="adj1" fmla="val 1620000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42" name="Oval 42"/>
            <p:cNvSpPr>
              <a:spLocks noChangeArrowheads="1"/>
            </p:cNvSpPr>
            <p:nvPr/>
          </p:nvSpPr>
          <p:spPr bwMode="auto">
            <a:xfrm>
              <a:off x="2324469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43" name="Oval 42"/>
            <p:cNvSpPr>
              <a:spLocks noChangeArrowheads="1"/>
            </p:cNvSpPr>
            <p:nvPr/>
          </p:nvSpPr>
          <p:spPr bwMode="auto">
            <a:xfrm>
              <a:off x="2913902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44" name="Oval 42"/>
            <p:cNvSpPr>
              <a:spLocks noChangeArrowheads="1"/>
            </p:cNvSpPr>
            <p:nvPr/>
          </p:nvSpPr>
          <p:spPr bwMode="auto">
            <a:xfrm>
              <a:off x="3513862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2" name="Oval 42"/>
            <p:cNvSpPr>
              <a:spLocks noChangeArrowheads="1"/>
            </p:cNvSpPr>
            <p:nvPr/>
          </p:nvSpPr>
          <p:spPr bwMode="auto">
            <a:xfrm>
              <a:off x="1726483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cxnSp>
          <p:nvCxnSpPr>
            <p:cNvPr id="56" name="Straight Connector 55"/>
            <p:cNvCxnSpPr/>
            <p:nvPr/>
          </p:nvCxnSpPr>
          <p:spPr>
            <a:xfrm>
              <a:off x="1446239" y="4758152"/>
              <a:ext cx="3132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none"/>
            </a:ln>
          </p:spPr>
        </p:cxnSp>
        <p:sp>
          <p:nvSpPr>
            <p:cNvPr id="57" name="Arc 56"/>
            <p:cNvSpPr/>
            <p:nvPr/>
          </p:nvSpPr>
          <p:spPr>
            <a:xfrm>
              <a:off x="3932867" y="3601540"/>
              <a:ext cx="1165195" cy="1156000"/>
            </a:xfrm>
            <a:prstGeom prst="arc">
              <a:avLst>
                <a:gd name="adj1" fmla="val 1591914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cxnSp>
          <p:nvCxnSpPr>
            <p:cNvPr id="70" name="Straight Connector 69"/>
            <p:cNvCxnSpPr/>
            <p:nvPr/>
          </p:nvCxnSpPr>
          <p:spPr>
            <a:xfrm>
              <a:off x="1420839" y="5921444"/>
              <a:ext cx="3996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triangle"/>
            </a:ln>
          </p:spPr>
        </p:cxnSp>
        <p:sp>
          <p:nvSpPr>
            <p:cNvPr id="71" name="Arc 70"/>
            <p:cNvSpPr/>
            <p:nvPr/>
          </p:nvSpPr>
          <p:spPr>
            <a:xfrm flipH="1">
              <a:off x="887272" y="4758579"/>
              <a:ext cx="1165195" cy="1165195"/>
            </a:xfrm>
            <a:prstGeom prst="arc">
              <a:avLst>
                <a:gd name="adj1" fmla="val 1620000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034322" y="139708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1992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642705" y="742064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1993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239542" y="140966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1994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1" name="Oval 42"/>
            <p:cNvSpPr>
              <a:spLocks noChangeArrowheads="1"/>
            </p:cNvSpPr>
            <p:nvPr/>
          </p:nvSpPr>
          <p:spPr bwMode="auto">
            <a:xfrm>
              <a:off x="4104662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829685" y="737805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1995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456753" y="1917365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2000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66" name="Oval 42"/>
            <p:cNvSpPr>
              <a:spLocks noChangeArrowheads="1"/>
            </p:cNvSpPr>
            <p:nvPr/>
          </p:nvSpPr>
          <p:spPr bwMode="auto">
            <a:xfrm>
              <a:off x="2324469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68" name="Oval 67"/>
            <p:cNvSpPr>
              <a:spLocks noChangeArrowheads="1"/>
            </p:cNvSpPr>
            <p:nvPr/>
          </p:nvSpPr>
          <p:spPr bwMode="auto">
            <a:xfrm>
              <a:off x="2913902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69" name="Oval 42"/>
            <p:cNvSpPr>
              <a:spLocks noChangeArrowheads="1"/>
            </p:cNvSpPr>
            <p:nvPr/>
          </p:nvSpPr>
          <p:spPr bwMode="auto">
            <a:xfrm>
              <a:off x="3513862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72" name="Oval 42"/>
            <p:cNvSpPr>
              <a:spLocks noChangeArrowheads="1"/>
            </p:cNvSpPr>
            <p:nvPr/>
          </p:nvSpPr>
          <p:spPr bwMode="auto">
            <a:xfrm>
              <a:off x="1726483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034811" y="256711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1999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643194" y="1912096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1998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240031" y="257969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1997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86" name="Oval 42"/>
            <p:cNvSpPr>
              <a:spLocks noChangeArrowheads="1"/>
            </p:cNvSpPr>
            <p:nvPr/>
          </p:nvSpPr>
          <p:spPr bwMode="auto">
            <a:xfrm>
              <a:off x="4104662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830174" y="190783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1996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1483377" y="307047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2001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1" name="Oval 42"/>
            <p:cNvSpPr>
              <a:spLocks noChangeArrowheads="1"/>
            </p:cNvSpPr>
            <p:nvPr/>
          </p:nvSpPr>
          <p:spPr bwMode="auto">
            <a:xfrm>
              <a:off x="2324469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2" name="Oval 91"/>
            <p:cNvSpPr>
              <a:spLocks noChangeArrowheads="1"/>
            </p:cNvSpPr>
            <p:nvPr/>
          </p:nvSpPr>
          <p:spPr bwMode="auto">
            <a:xfrm>
              <a:off x="2913902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3" name="Oval 42"/>
            <p:cNvSpPr>
              <a:spLocks noChangeArrowheads="1"/>
            </p:cNvSpPr>
            <p:nvPr/>
          </p:nvSpPr>
          <p:spPr bwMode="auto">
            <a:xfrm>
              <a:off x="3513862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4" name="Oval 42"/>
            <p:cNvSpPr>
              <a:spLocks noChangeArrowheads="1"/>
            </p:cNvSpPr>
            <p:nvPr/>
          </p:nvSpPr>
          <p:spPr bwMode="auto">
            <a:xfrm>
              <a:off x="1726483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2061435" y="3735444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2002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2643194" y="3080421"/>
              <a:ext cx="732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2003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3266655" y="3748024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2004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8" name="Oval 42"/>
            <p:cNvSpPr>
              <a:spLocks noChangeArrowheads="1"/>
            </p:cNvSpPr>
            <p:nvPr/>
          </p:nvSpPr>
          <p:spPr bwMode="auto">
            <a:xfrm>
              <a:off x="4104662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856798" y="307616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2005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456753" y="421838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2010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1" name="Oval 42"/>
            <p:cNvSpPr>
              <a:spLocks noChangeArrowheads="1"/>
            </p:cNvSpPr>
            <p:nvPr/>
          </p:nvSpPr>
          <p:spPr bwMode="auto">
            <a:xfrm>
              <a:off x="2324469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2" name="Oval 101"/>
            <p:cNvSpPr>
              <a:spLocks noChangeArrowheads="1"/>
            </p:cNvSpPr>
            <p:nvPr/>
          </p:nvSpPr>
          <p:spPr bwMode="auto">
            <a:xfrm>
              <a:off x="2913902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3" name="Oval 42"/>
            <p:cNvSpPr>
              <a:spLocks noChangeArrowheads="1"/>
            </p:cNvSpPr>
            <p:nvPr/>
          </p:nvSpPr>
          <p:spPr bwMode="auto">
            <a:xfrm>
              <a:off x="3513862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4" name="Oval 42"/>
            <p:cNvSpPr>
              <a:spLocks noChangeArrowheads="1"/>
            </p:cNvSpPr>
            <p:nvPr/>
          </p:nvSpPr>
          <p:spPr bwMode="auto">
            <a:xfrm>
              <a:off x="1726483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2034811" y="488335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2009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616570" y="4228336"/>
              <a:ext cx="732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2008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240031" y="489593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2007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8" name="Oval 42"/>
            <p:cNvSpPr>
              <a:spLocks noChangeArrowheads="1"/>
            </p:cNvSpPr>
            <p:nvPr/>
          </p:nvSpPr>
          <p:spPr bwMode="auto">
            <a:xfrm>
              <a:off x="4104662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3830174" y="422407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2006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1443323" y="5409520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2011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6" name="Oval 42"/>
            <p:cNvSpPr>
              <a:spLocks noChangeArrowheads="1"/>
            </p:cNvSpPr>
            <p:nvPr/>
          </p:nvSpPr>
          <p:spPr bwMode="auto">
            <a:xfrm>
              <a:off x="2324469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7" name="Oval 116"/>
            <p:cNvSpPr>
              <a:spLocks noChangeArrowheads="1"/>
            </p:cNvSpPr>
            <p:nvPr/>
          </p:nvSpPr>
          <p:spPr bwMode="auto">
            <a:xfrm>
              <a:off x="2913902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8" name="Oval 42"/>
            <p:cNvSpPr>
              <a:spLocks noChangeArrowheads="1"/>
            </p:cNvSpPr>
            <p:nvPr/>
          </p:nvSpPr>
          <p:spPr bwMode="auto">
            <a:xfrm>
              <a:off x="3513862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9" name="Oval 42"/>
            <p:cNvSpPr>
              <a:spLocks noChangeArrowheads="1"/>
            </p:cNvSpPr>
            <p:nvPr/>
          </p:nvSpPr>
          <p:spPr bwMode="auto">
            <a:xfrm>
              <a:off x="1726483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2021381" y="607449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2012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2603140" y="5419469"/>
              <a:ext cx="732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2013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3226601" y="608707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2014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3" name="Oval 42"/>
            <p:cNvSpPr>
              <a:spLocks noChangeArrowheads="1"/>
            </p:cNvSpPr>
            <p:nvPr/>
          </p:nvSpPr>
          <p:spPr bwMode="auto">
            <a:xfrm>
              <a:off x="4104662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3816744" y="5415210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2015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5" name="Oval 42"/>
            <p:cNvSpPr>
              <a:spLocks noChangeArrowheads="1"/>
            </p:cNvSpPr>
            <p:nvPr/>
          </p:nvSpPr>
          <p:spPr bwMode="auto">
            <a:xfrm>
              <a:off x="4698944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4434833" y="610408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2016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</p:grpSp>
      <p:sp>
        <p:nvSpPr>
          <p:cNvPr id="4" name="Rectangle 3"/>
          <p:cNvSpPr/>
          <p:nvPr/>
        </p:nvSpPr>
        <p:spPr>
          <a:xfrm>
            <a:off x="5454148" y="1424797"/>
            <a:ext cx="5580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>
                <a:latin typeface="XB Zar" panose="02000506090000020003" pitchFamily="2" charset="-78"/>
                <a:ea typeface="Calibri" panose="020F0502020204030204" pitchFamily="34" charset="0"/>
                <a:cs typeface="XB Zar" panose="02000506090000020003" pitchFamily="2" charset="-78"/>
              </a:rPr>
              <a:t>M. N. Ahmadabadi, M. Asadpur, S. H. Khodanbakhsh, and E. Nakano, “Expertness measuring in cooperative learning,” in </a:t>
            </a:r>
            <a:r>
              <a:rPr lang="en-US" i="1" dirty="0">
                <a:latin typeface="XB Zar" panose="02000506090000020003" pitchFamily="2" charset="-78"/>
                <a:ea typeface="Calibri" panose="020F0502020204030204" pitchFamily="34" charset="0"/>
                <a:cs typeface="XB Zar" panose="02000506090000020003" pitchFamily="2" charset="-78"/>
              </a:rPr>
              <a:t>Proceedings. 2000 IEEE/RSJ International Conference on Intelligent Robots and Systems (IROS 2000) (Cat. No.00CH37113)</a:t>
            </a:r>
            <a:r>
              <a:rPr lang="en-US" dirty="0">
                <a:latin typeface="XB Zar" panose="02000506090000020003" pitchFamily="2" charset="-78"/>
                <a:ea typeface="Calibri" panose="020F0502020204030204" pitchFamily="34" charset="0"/>
                <a:cs typeface="XB Zar" panose="02000506090000020003" pitchFamily="2" charset="-78"/>
              </a:rPr>
              <a:t>, 2000, vol. 3, pp. 2261–2267.</a:t>
            </a:r>
            <a:endParaRPr lang="fa-IR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77" name="Freeform 66"/>
          <p:cNvSpPr>
            <a:spLocks noEditPoints="1"/>
          </p:cNvSpPr>
          <p:nvPr/>
        </p:nvSpPr>
        <p:spPr bwMode="auto">
          <a:xfrm>
            <a:off x="1569032" y="1733900"/>
            <a:ext cx="497646" cy="727925"/>
          </a:xfrm>
          <a:custGeom>
            <a:avLst/>
            <a:gdLst>
              <a:gd name="T0" fmla="*/ 32 w 32"/>
              <a:gd name="T1" fmla="*/ 16 h 48"/>
              <a:gd name="T2" fmla="*/ 16 w 32"/>
              <a:gd name="T3" fmla="*/ 0 h 48"/>
              <a:gd name="T4" fmla="*/ 0 w 32"/>
              <a:gd name="T5" fmla="*/ 16 h 48"/>
              <a:gd name="T6" fmla="*/ 2 w 32"/>
              <a:gd name="T7" fmla="*/ 24 h 48"/>
              <a:gd name="T8" fmla="*/ 2 w 32"/>
              <a:gd name="T9" fmla="*/ 24 h 48"/>
              <a:gd name="T10" fmla="*/ 16 w 32"/>
              <a:gd name="T11" fmla="*/ 48 h 48"/>
              <a:gd name="T12" fmla="*/ 30 w 32"/>
              <a:gd name="T13" fmla="*/ 24 h 48"/>
              <a:gd name="T14" fmla="*/ 30 w 32"/>
              <a:gd name="T15" fmla="*/ 24 h 48"/>
              <a:gd name="T16" fmla="*/ 32 w 32"/>
              <a:gd name="T17" fmla="*/ 16 h 48"/>
              <a:gd name="T18" fmla="*/ 16 w 32"/>
              <a:gd name="T19" fmla="*/ 29 h 48"/>
              <a:gd name="T20" fmla="*/ 3 w 32"/>
              <a:gd name="T21" fmla="*/ 16 h 48"/>
              <a:gd name="T22" fmla="*/ 16 w 32"/>
              <a:gd name="T23" fmla="*/ 3 h 48"/>
              <a:gd name="T24" fmla="*/ 29 w 32"/>
              <a:gd name="T25" fmla="*/ 16 h 48"/>
              <a:gd name="T26" fmla="*/ 16 w 32"/>
              <a:gd name="T27" fmla="*/ 29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2" h="48">
                <a:moveTo>
                  <a:pt x="32" y="16"/>
                </a:moveTo>
                <a:cubicBezTo>
                  <a:pt x="32" y="7"/>
                  <a:pt x="25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9"/>
                  <a:pt x="1" y="22"/>
                  <a:pt x="2" y="24"/>
                </a:cubicBezTo>
                <a:cubicBezTo>
                  <a:pt x="2" y="24"/>
                  <a:pt x="2" y="24"/>
                  <a:pt x="2" y="24"/>
                </a:cubicBezTo>
                <a:cubicBezTo>
                  <a:pt x="16" y="48"/>
                  <a:pt x="16" y="48"/>
                  <a:pt x="16" y="48"/>
                </a:cubicBezTo>
                <a:cubicBezTo>
                  <a:pt x="30" y="24"/>
                  <a:pt x="30" y="24"/>
                  <a:pt x="30" y="24"/>
                </a:cubicBezTo>
                <a:cubicBezTo>
                  <a:pt x="30" y="24"/>
                  <a:pt x="30" y="24"/>
                  <a:pt x="30" y="24"/>
                </a:cubicBezTo>
                <a:cubicBezTo>
                  <a:pt x="31" y="22"/>
                  <a:pt x="32" y="19"/>
                  <a:pt x="32" y="16"/>
                </a:cubicBezTo>
                <a:close/>
                <a:moveTo>
                  <a:pt x="16" y="29"/>
                </a:moveTo>
                <a:cubicBezTo>
                  <a:pt x="9" y="29"/>
                  <a:pt x="3" y="23"/>
                  <a:pt x="3" y="16"/>
                </a:cubicBezTo>
                <a:cubicBezTo>
                  <a:pt x="3" y="9"/>
                  <a:pt x="9" y="3"/>
                  <a:pt x="16" y="3"/>
                </a:cubicBezTo>
                <a:cubicBezTo>
                  <a:pt x="23" y="3"/>
                  <a:pt x="29" y="9"/>
                  <a:pt x="29" y="16"/>
                </a:cubicBezTo>
                <a:cubicBezTo>
                  <a:pt x="29" y="23"/>
                  <a:pt x="23" y="29"/>
                  <a:pt x="16" y="2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78" name="Title 1"/>
          <p:cNvSpPr>
            <a:spLocks noGrp="1"/>
          </p:cNvSpPr>
          <p:nvPr>
            <p:ph type="title"/>
          </p:nvPr>
        </p:nvSpPr>
        <p:spPr>
          <a:xfrm>
            <a:off x="7320148" y="588477"/>
            <a:ext cx="1848000" cy="913112"/>
          </a:xfrm>
        </p:spPr>
        <p:txBody>
          <a:bodyPr>
            <a:normAutofit/>
          </a:bodyPr>
          <a:lstStyle/>
          <a:p>
            <a:pPr algn="ctr"/>
            <a:r>
              <a:rPr lang="fa-IR" sz="4400" dirty="0" smtClean="0"/>
              <a:t>خبرگی</a:t>
            </a:r>
            <a:endParaRPr lang="fa-IR" sz="4400" dirty="0"/>
          </a:p>
        </p:txBody>
      </p:sp>
      <p:sp>
        <p:nvSpPr>
          <p:cNvPr id="81" name="Freeform 79"/>
          <p:cNvSpPr>
            <a:spLocks noEditPoints="1"/>
          </p:cNvSpPr>
          <p:nvPr/>
        </p:nvSpPr>
        <p:spPr bwMode="auto">
          <a:xfrm>
            <a:off x="10188699" y="3523235"/>
            <a:ext cx="503012" cy="456219"/>
          </a:xfrm>
          <a:custGeom>
            <a:avLst/>
            <a:gdLst>
              <a:gd name="T0" fmla="*/ 253546 w 168"/>
              <a:gd name="T1" fmla="*/ 247650 h 152"/>
              <a:gd name="T2" fmla="*/ 234043 w 168"/>
              <a:gd name="T3" fmla="*/ 228099 h 152"/>
              <a:gd name="T4" fmla="*/ 234043 w 168"/>
              <a:gd name="T5" fmla="*/ 19551 h 152"/>
              <a:gd name="T6" fmla="*/ 253546 w 168"/>
              <a:gd name="T7" fmla="*/ 0 h 152"/>
              <a:gd name="T8" fmla="*/ 273050 w 168"/>
              <a:gd name="T9" fmla="*/ 19551 h 152"/>
              <a:gd name="T10" fmla="*/ 273050 w 168"/>
              <a:gd name="T11" fmla="*/ 228099 h 152"/>
              <a:gd name="T12" fmla="*/ 253546 w 168"/>
              <a:gd name="T13" fmla="*/ 247650 h 152"/>
              <a:gd name="T14" fmla="*/ 175532 w 168"/>
              <a:gd name="T15" fmla="*/ 247650 h 152"/>
              <a:gd name="T16" fmla="*/ 156029 w 168"/>
              <a:gd name="T17" fmla="*/ 228099 h 152"/>
              <a:gd name="T18" fmla="*/ 156029 w 168"/>
              <a:gd name="T19" fmla="*/ 71688 h 152"/>
              <a:gd name="T20" fmla="*/ 175532 w 168"/>
              <a:gd name="T21" fmla="*/ 52137 h 152"/>
              <a:gd name="T22" fmla="*/ 195036 w 168"/>
              <a:gd name="T23" fmla="*/ 71688 h 152"/>
              <a:gd name="T24" fmla="*/ 195036 w 168"/>
              <a:gd name="T25" fmla="*/ 228099 h 152"/>
              <a:gd name="T26" fmla="*/ 175532 w 168"/>
              <a:gd name="T27" fmla="*/ 247650 h 152"/>
              <a:gd name="T28" fmla="*/ 97518 w 168"/>
              <a:gd name="T29" fmla="*/ 247650 h 152"/>
              <a:gd name="T30" fmla="*/ 78014 w 168"/>
              <a:gd name="T31" fmla="*/ 228099 h 152"/>
              <a:gd name="T32" fmla="*/ 78014 w 168"/>
              <a:gd name="T33" fmla="*/ 123825 h 152"/>
              <a:gd name="T34" fmla="*/ 97518 w 168"/>
              <a:gd name="T35" fmla="*/ 104274 h 152"/>
              <a:gd name="T36" fmla="*/ 117021 w 168"/>
              <a:gd name="T37" fmla="*/ 123825 h 152"/>
              <a:gd name="T38" fmla="*/ 117021 w 168"/>
              <a:gd name="T39" fmla="*/ 228099 h 152"/>
              <a:gd name="T40" fmla="*/ 97518 w 168"/>
              <a:gd name="T41" fmla="*/ 247650 h 152"/>
              <a:gd name="T42" fmla="*/ 19504 w 168"/>
              <a:gd name="T43" fmla="*/ 247650 h 152"/>
              <a:gd name="T44" fmla="*/ 0 w 168"/>
              <a:gd name="T45" fmla="*/ 228099 h 152"/>
              <a:gd name="T46" fmla="*/ 0 w 168"/>
              <a:gd name="T47" fmla="*/ 175962 h 152"/>
              <a:gd name="T48" fmla="*/ 19504 w 168"/>
              <a:gd name="T49" fmla="*/ 156411 h 152"/>
              <a:gd name="T50" fmla="*/ 39007 w 168"/>
              <a:gd name="T51" fmla="*/ 175962 h 152"/>
              <a:gd name="T52" fmla="*/ 39007 w 168"/>
              <a:gd name="T53" fmla="*/ 228099 h 152"/>
              <a:gd name="T54" fmla="*/ 19504 w 168"/>
              <a:gd name="T55" fmla="*/ 247650 h 152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168" h="152">
                <a:moveTo>
                  <a:pt x="156" y="152"/>
                </a:moveTo>
                <a:cubicBezTo>
                  <a:pt x="149" y="152"/>
                  <a:pt x="144" y="147"/>
                  <a:pt x="144" y="140"/>
                </a:cubicBezTo>
                <a:cubicBezTo>
                  <a:pt x="144" y="12"/>
                  <a:pt x="144" y="12"/>
                  <a:pt x="144" y="12"/>
                </a:cubicBezTo>
                <a:cubicBezTo>
                  <a:pt x="144" y="5"/>
                  <a:pt x="149" y="0"/>
                  <a:pt x="156" y="0"/>
                </a:cubicBezTo>
                <a:cubicBezTo>
                  <a:pt x="163" y="0"/>
                  <a:pt x="168" y="5"/>
                  <a:pt x="168" y="12"/>
                </a:cubicBezTo>
                <a:cubicBezTo>
                  <a:pt x="168" y="140"/>
                  <a:pt x="168" y="140"/>
                  <a:pt x="168" y="140"/>
                </a:cubicBezTo>
                <a:cubicBezTo>
                  <a:pt x="168" y="147"/>
                  <a:pt x="163" y="152"/>
                  <a:pt x="156" y="152"/>
                </a:cubicBezTo>
                <a:moveTo>
                  <a:pt x="108" y="152"/>
                </a:moveTo>
                <a:cubicBezTo>
                  <a:pt x="101" y="152"/>
                  <a:pt x="96" y="147"/>
                  <a:pt x="96" y="140"/>
                </a:cubicBezTo>
                <a:cubicBezTo>
                  <a:pt x="96" y="44"/>
                  <a:pt x="96" y="44"/>
                  <a:pt x="96" y="44"/>
                </a:cubicBezTo>
                <a:cubicBezTo>
                  <a:pt x="96" y="37"/>
                  <a:pt x="101" y="32"/>
                  <a:pt x="108" y="32"/>
                </a:cubicBezTo>
                <a:cubicBezTo>
                  <a:pt x="115" y="32"/>
                  <a:pt x="120" y="37"/>
                  <a:pt x="120" y="44"/>
                </a:cubicBezTo>
                <a:cubicBezTo>
                  <a:pt x="120" y="140"/>
                  <a:pt x="120" y="140"/>
                  <a:pt x="120" y="140"/>
                </a:cubicBezTo>
                <a:cubicBezTo>
                  <a:pt x="120" y="147"/>
                  <a:pt x="115" y="152"/>
                  <a:pt x="108" y="152"/>
                </a:cubicBezTo>
                <a:moveTo>
                  <a:pt x="60" y="152"/>
                </a:moveTo>
                <a:cubicBezTo>
                  <a:pt x="53" y="152"/>
                  <a:pt x="48" y="147"/>
                  <a:pt x="48" y="140"/>
                </a:cubicBezTo>
                <a:cubicBezTo>
                  <a:pt x="48" y="76"/>
                  <a:pt x="48" y="76"/>
                  <a:pt x="48" y="76"/>
                </a:cubicBezTo>
                <a:cubicBezTo>
                  <a:pt x="48" y="69"/>
                  <a:pt x="53" y="64"/>
                  <a:pt x="60" y="64"/>
                </a:cubicBezTo>
                <a:cubicBezTo>
                  <a:pt x="67" y="64"/>
                  <a:pt x="72" y="69"/>
                  <a:pt x="72" y="76"/>
                </a:cubicBezTo>
                <a:cubicBezTo>
                  <a:pt x="72" y="140"/>
                  <a:pt x="72" y="140"/>
                  <a:pt x="72" y="140"/>
                </a:cubicBezTo>
                <a:cubicBezTo>
                  <a:pt x="72" y="147"/>
                  <a:pt x="67" y="152"/>
                  <a:pt x="60" y="152"/>
                </a:cubicBezTo>
                <a:moveTo>
                  <a:pt x="12" y="152"/>
                </a:moveTo>
                <a:cubicBezTo>
                  <a:pt x="5" y="152"/>
                  <a:pt x="0" y="147"/>
                  <a:pt x="0" y="140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101"/>
                  <a:pt x="5" y="96"/>
                  <a:pt x="12" y="96"/>
                </a:cubicBezTo>
                <a:cubicBezTo>
                  <a:pt x="19" y="96"/>
                  <a:pt x="24" y="101"/>
                  <a:pt x="24" y="108"/>
                </a:cubicBezTo>
                <a:cubicBezTo>
                  <a:pt x="24" y="140"/>
                  <a:pt x="24" y="140"/>
                  <a:pt x="24" y="140"/>
                </a:cubicBezTo>
                <a:cubicBezTo>
                  <a:pt x="24" y="147"/>
                  <a:pt x="19" y="152"/>
                  <a:pt x="12" y="152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US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82" name="Freeform 88"/>
          <p:cNvSpPr>
            <a:spLocks noChangeArrowheads="1"/>
          </p:cNvSpPr>
          <p:nvPr/>
        </p:nvSpPr>
        <p:spPr bwMode="auto">
          <a:xfrm>
            <a:off x="9926582" y="4063046"/>
            <a:ext cx="1027244" cy="1042354"/>
          </a:xfrm>
          <a:custGeom>
            <a:avLst/>
            <a:gdLst>
              <a:gd name="T0" fmla="*/ 38327818 w 601"/>
              <a:gd name="T1" fmla="*/ 78678142 h 609"/>
              <a:gd name="T2" fmla="*/ 38327818 w 601"/>
              <a:gd name="T3" fmla="*/ 78678142 h 609"/>
              <a:gd name="T4" fmla="*/ 0 w 601"/>
              <a:gd name="T5" fmla="*/ 39339251 h 609"/>
              <a:gd name="T6" fmla="*/ 38327818 w 601"/>
              <a:gd name="T7" fmla="*/ 0 h 609"/>
              <a:gd name="T8" fmla="*/ 77429787 w 601"/>
              <a:gd name="T9" fmla="*/ 39339251 h 609"/>
              <a:gd name="T10" fmla="*/ 38327818 w 601"/>
              <a:gd name="T11" fmla="*/ 78678142 h 609"/>
              <a:gd name="T12" fmla="*/ 38327818 w 601"/>
              <a:gd name="T13" fmla="*/ 7376244 h 609"/>
              <a:gd name="T14" fmla="*/ 38327818 w 601"/>
              <a:gd name="T15" fmla="*/ 7376244 h 609"/>
              <a:gd name="T16" fmla="*/ 7226723 w 601"/>
              <a:gd name="T17" fmla="*/ 39339251 h 609"/>
              <a:gd name="T18" fmla="*/ 15485886 w 601"/>
              <a:gd name="T19" fmla="*/ 60431965 h 609"/>
              <a:gd name="T20" fmla="*/ 23616083 w 601"/>
              <a:gd name="T21" fmla="*/ 57714571 h 609"/>
              <a:gd name="T22" fmla="*/ 31875246 w 601"/>
              <a:gd name="T23" fmla="*/ 54091380 h 609"/>
              <a:gd name="T24" fmla="*/ 31875246 w 601"/>
              <a:gd name="T25" fmla="*/ 48526731 h 609"/>
              <a:gd name="T26" fmla="*/ 28261705 w 601"/>
              <a:gd name="T27" fmla="*/ 41280349 h 609"/>
              <a:gd name="T28" fmla="*/ 26455114 w 601"/>
              <a:gd name="T29" fmla="*/ 38433453 h 609"/>
              <a:gd name="T30" fmla="*/ 27358589 w 601"/>
              <a:gd name="T31" fmla="*/ 32998307 h 609"/>
              <a:gd name="T32" fmla="*/ 27358589 w 601"/>
              <a:gd name="T33" fmla="*/ 26527860 h 609"/>
              <a:gd name="T34" fmla="*/ 38327818 w 601"/>
              <a:gd name="T35" fmla="*/ 17469523 h 609"/>
              <a:gd name="T36" fmla="*/ 50200163 w 601"/>
              <a:gd name="T37" fmla="*/ 26527860 h 609"/>
              <a:gd name="T38" fmla="*/ 49167722 w 601"/>
              <a:gd name="T39" fmla="*/ 32998307 h 609"/>
              <a:gd name="T40" fmla="*/ 50200163 w 601"/>
              <a:gd name="T41" fmla="*/ 38433453 h 609"/>
              <a:gd name="T42" fmla="*/ 48264607 w 601"/>
              <a:gd name="T43" fmla="*/ 41280349 h 609"/>
              <a:gd name="T44" fmla="*/ 45554541 w 601"/>
              <a:gd name="T45" fmla="*/ 48526731 h 609"/>
              <a:gd name="T46" fmla="*/ 45554541 w 601"/>
              <a:gd name="T47" fmla="*/ 54091380 h 609"/>
              <a:gd name="T48" fmla="*/ 52910229 w 601"/>
              <a:gd name="T49" fmla="*/ 57714571 h 609"/>
              <a:gd name="T50" fmla="*/ 61943901 w 601"/>
              <a:gd name="T51" fmla="*/ 60431965 h 609"/>
              <a:gd name="T52" fmla="*/ 70203064 w 601"/>
              <a:gd name="T53" fmla="*/ 39339251 h 609"/>
              <a:gd name="T54" fmla="*/ 38327818 w 601"/>
              <a:gd name="T55" fmla="*/ 7376244 h 609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601" h="609">
                <a:moveTo>
                  <a:pt x="297" y="608"/>
                </a:moveTo>
                <a:lnTo>
                  <a:pt x="297" y="608"/>
                </a:lnTo>
                <a:cubicBezTo>
                  <a:pt x="134" y="608"/>
                  <a:pt x="0" y="474"/>
                  <a:pt x="0" y="304"/>
                </a:cubicBezTo>
                <a:cubicBezTo>
                  <a:pt x="0" y="135"/>
                  <a:pt x="134" y="0"/>
                  <a:pt x="297" y="0"/>
                </a:cubicBezTo>
                <a:cubicBezTo>
                  <a:pt x="466" y="0"/>
                  <a:pt x="600" y="135"/>
                  <a:pt x="600" y="304"/>
                </a:cubicBezTo>
                <a:cubicBezTo>
                  <a:pt x="600" y="474"/>
                  <a:pt x="466" y="608"/>
                  <a:pt x="297" y="608"/>
                </a:cubicBezTo>
                <a:close/>
                <a:moveTo>
                  <a:pt x="297" y="57"/>
                </a:moveTo>
                <a:lnTo>
                  <a:pt x="297" y="57"/>
                </a:lnTo>
                <a:cubicBezTo>
                  <a:pt x="162" y="57"/>
                  <a:pt x="56" y="170"/>
                  <a:pt x="56" y="304"/>
                </a:cubicBezTo>
                <a:cubicBezTo>
                  <a:pt x="56" y="368"/>
                  <a:pt x="78" y="425"/>
                  <a:pt x="120" y="467"/>
                </a:cubicBezTo>
                <a:cubicBezTo>
                  <a:pt x="155" y="453"/>
                  <a:pt x="141" y="467"/>
                  <a:pt x="183" y="446"/>
                </a:cubicBezTo>
                <a:cubicBezTo>
                  <a:pt x="233" y="425"/>
                  <a:pt x="247" y="418"/>
                  <a:pt x="247" y="418"/>
                </a:cubicBezTo>
                <a:cubicBezTo>
                  <a:pt x="247" y="375"/>
                  <a:pt x="247" y="375"/>
                  <a:pt x="247" y="375"/>
                </a:cubicBezTo>
                <a:cubicBezTo>
                  <a:pt x="247" y="375"/>
                  <a:pt x="226" y="361"/>
                  <a:pt x="219" y="319"/>
                </a:cubicBezTo>
                <a:cubicBezTo>
                  <a:pt x="212" y="326"/>
                  <a:pt x="205" y="304"/>
                  <a:pt x="205" y="297"/>
                </a:cubicBezTo>
                <a:cubicBezTo>
                  <a:pt x="205" y="283"/>
                  <a:pt x="198" y="255"/>
                  <a:pt x="212" y="255"/>
                </a:cubicBezTo>
                <a:cubicBezTo>
                  <a:pt x="212" y="234"/>
                  <a:pt x="212" y="220"/>
                  <a:pt x="212" y="205"/>
                </a:cubicBezTo>
                <a:cubicBezTo>
                  <a:pt x="212" y="177"/>
                  <a:pt x="247" y="135"/>
                  <a:pt x="297" y="135"/>
                </a:cubicBezTo>
                <a:cubicBezTo>
                  <a:pt x="360" y="135"/>
                  <a:pt x="381" y="177"/>
                  <a:pt x="389" y="205"/>
                </a:cubicBezTo>
                <a:cubicBezTo>
                  <a:pt x="389" y="220"/>
                  <a:pt x="389" y="234"/>
                  <a:pt x="381" y="255"/>
                </a:cubicBezTo>
                <a:cubicBezTo>
                  <a:pt x="396" y="255"/>
                  <a:pt x="389" y="283"/>
                  <a:pt x="389" y="297"/>
                </a:cubicBezTo>
                <a:cubicBezTo>
                  <a:pt x="389" y="304"/>
                  <a:pt x="389" y="326"/>
                  <a:pt x="374" y="319"/>
                </a:cubicBezTo>
                <a:cubicBezTo>
                  <a:pt x="367" y="361"/>
                  <a:pt x="353" y="375"/>
                  <a:pt x="353" y="375"/>
                </a:cubicBezTo>
                <a:cubicBezTo>
                  <a:pt x="353" y="418"/>
                  <a:pt x="353" y="418"/>
                  <a:pt x="353" y="418"/>
                </a:cubicBezTo>
                <a:cubicBezTo>
                  <a:pt x="353" y="418"/>
                  <a:pt x="367" y="425"/>
                  <a:pt x="410" y="446"/>
                </a:cubicBezTo>
                <a:cubicBezTo>
                  <a:pt x="459" y="467"/>
                  <a:pt x="445" y="453"/>
                  <a:pt x="480" y="467"/>
                </a:cubicBezTo>
                <a:cubicBezTo>
                  <a:pt x="523" y="425"/>
                  <a:pt x="544" y="368"/>
                  <a:pt x="544" y="304"/>
                </a:cubicBezTo>
                <a:cubicBezTo>
                  <a:pt x="544" y="170"/>
                  <a:pt x="431" y="57"/>
                  <a:pt x="297" y="57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xtLst/>
        </p:spPr>
        <p:txBody>
          <a:bodyPr wrap="none" anchor="ctr"/>
          <a:lstStyle/>
          <a:p>
            <a:endParaRPr lang="en-US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416671" y="3473982"/>
            <a:ext cx="620041" cy="5345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87" name="Freeform 79"/>
          <p:cNvSpPr>
            <a:spLocks noEditPoints="1"/>
          </p:cNvSpPr>
          <p:nvPr/>
        </p:nvSpPr>
        <p:spPr bwMode="auto">
          <a:xfrm>
            <a:off x="8250660" y="3523235"/>
            <a:ext cx="503012" cy="456219"/>
          </a:xfrm>
          <a:custGeom>
            <a:avLst/>
            <a:gdLst>
              <a:gd name="T0" fmla="*/ 253546 w 168"/>
              <a:gd name="T1" fmla="*/ 247650 h 152"/>
              <a:gd name="T2" fmla="*/ 234043 w 168"/>
              <a:gd name="T3" fmla="*/ 228099 h 152"/>
              <a:gd name="T4" fmla="*/ 234043 w 168"/>
              <a:gd name="T5" fmla="*/ 19551 h 152"/>
              <a:gd name="T6" fmla="*/ 253546 w 168"/>
              <a:gd name="T7" fmla="*/ 0 h 152"/>
              <a:gd name="T8" fmla="*/ 273050 w 168"/>
              <a:gd name="T9" fmla="*/ 19551 h 152"/>
              <a:gd name="T10" fmla="*/ 273050 w 168"/>
              <a:gd name="T11" fmla="*/ 228099 h 152"/>
              <a:gd name="T12" fmla="*/ 253546 w 168"/>
              <a:gd name="T13" fmla="*/ 247650 h 152"/>
              <a:gd name="T14" fmla="*/ 175532 w 168"/>
              <a:gd name="T15" fmla="*/ 247650 h 152"/>
              <a:gd name="T16" fmla="*/ 156029 w 168"/>
              <a:gd name="T17" fmla="*/ 228099 h 152"/>
              <a:gd name="T18" fmla="*/ 156029 w 168"/>
              <a:gd name="T19" fmla="*/ 71688 h 152"/>
              <a:gd name="T20" fmla="*/ 175532 w 168"/>
              <a:gd name="T21" fmla="*/ 52137 h 152"/>
              <a:gd name="T22" fmla="*/ 195036 w 168"/>
              <a:gd name="T23" fmla="*/ 71688 h 152"/>
              <a:gd name="T24" fmla="*/ 195036 w 168"/>
              <a:gd name="T25" fmla="*/ 228099 h 152"/>
              <a:gd name="T26" fmla="*/ 175532 w 168"/>
              <a:gd name="T27" fmla="*/ 247650 h 152"/>
              <a:gd name="T28" fmla="*/ 97518 w 168"/>
              <a:gd name="T29" fmla="*/ 247650 h 152"/>
              <a:gd name="T30" fmla="*/ 78014 w 168"/>
              <a:gd name="T31" fmla="*/ 228099 h 152"/>
              <a:gd name="T32" fmla="*/ 78014 w 168"/>
              <a:gd name="T33" fmla="*/ 123825 h 152"/>
              <a:gd name="T34" fmla="*/ 97518 w 168"/>
              <a:gd name="T35" fmla="*/ 104274 h 152"/>
              <a:gd name="T36" fmla="*/ 117021 w 168"/>
              <a:gd name="T37" fmla="*/ 123825 h 152"/>
              <a:gd name="T38" fmla="*/ 117021 w 168"/>
              <a:gd name="T39" fmla="*/ 228099 h 152"/>
              <a:gd name="T40" fmla="*/ 97518 w 168"/>
              <a:gd name="T41" fmla="*/ 247650 h 152"/>
              <a:gd name="T42" fmla="*/ 19504 w 168"/>
              <a:gd name="T43" fmla="*/ 247650 h 152"/>
              <a:gd name="T44" fmla="*/ 0 w 168"/>
              <a:gd name="T45" fmla="*/ 228099 h 152"/>
              <a:gd name="T46" fmla="*/ 0 w 168"/>
              <a:gd name="T47" fmla="*/ 175962 h 152"/>
              <a:gd name="T48" fmla="*/ 19504 w 168"/>
              <a:gd name="T49" fmla="*/ 156411 h 152"/>
              <a:gd name="T50" fmla="*/ 39007 w 168"/>
              <a:gd name="T51" fmla="*/ 175962 h 152"/>
              <a:gd name="T52" fmla="*/ 39007 w 168"/>
              <a:gd name="T53" fmla="*/ 228099 h 152"/>
              <a:gd name="T54" fmla="*/ 19504 w 168"/>
              <a:gd name="T55" fmla="*/ 247650 h 152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168" h="152">
                <a:moveTo>
                  <a:pt x="156" y="152"/>
                </a:moveTo>
                <a:cubicBezTo>
                  <a:pt x="149" y="152"/>
                  <a:pt x="144" y="147"/>
                  <a:pt x="144" y="140"/>
                </a:cubicBezTo>
                <a:cubicBezTo>
                  <a:pt x="144" y="12"/>
                  <a:pt x="144" y="12"/>
                  <a:pt x="144" y="12"/>
                </a:cubicBezTo>
                <a:cubicBezTo>
                  <a:pt x="144" y="5"/>
                  <a:pt x="149" y="0"/>
                  <a:pt x="156" y="0"/>
                </a:cubicBezTo>
                <a:cubicBezTo>
                  <a:pt x="163" y="0"/>
                  <a:pt x="168" y="5"/>
                  <a:pt x="168" y="12"/>
                </a:cubicBezTo>
                <a:cubicBezTo>
                  <a:pt x="168" y="140"/>
                  <a:pt x="168" y="140"/>
                  <a:pt x="168" y="140"/>
                </a:cubicBezTo>
                <a:cubicBezTo>
                  <a:pt x="168" y="147"/>
                  <a:pt x="163" y="152"/>
                  <a:pt x="156" y="152"/>
                </a:cubicBezTo>
                <a:moveTo>
                  <a:pt x="108" y="152"/>
                </a:moveTo>
                <a:cubicBezTo>
                  <a:pt x="101" y="152"/>
                  <a:pt x="96" y="147"/>
                  <a:pt x="96" y="140"/>
                </a:cubicBezTo>
                <a:cubicBezTo>
                  <a:pt x="96" y="44"/>
                  <a:pt x="96" y="44"/>
                  <a:pt x="96" y="44"/>
                </a:cubicBezTo>
                <a:cubicBezTo>
                  <a:pt x="96" y="37"/>
                  <a:pt x="101" y="32"/>
                  <a:pt x="108" y="32"/>
                </a:cubicBezTo>
                <a:cubicBezTo>
                  <a:pt x="115" y="32"/>
                  <a:pt x="120" y="37"/>
                  <a:pt x="120" y="44"/>
                </a:cubicBezTo>
                <a:cubicBezTo>
                  <a:pt x="120" y="140"/>
                  <a:pt x="120" y="140"/>
                  <a:pt x="120" y="140"/>
                </a:cubicBezTo>
                <a:cubicBezTo>
                  <a:pt x="120" y="147"/>
                  <a:pt x="115" y="152"/>
                  <a:pt x="108" y="152"/>
                </a:cubicBezTo>
                <a:moveTo>
                  <a:pt x="60" y="152"/>
                </a:moveTo>
                <a:cubicBezTo>
                  <a:pt x="53" y="152"/>
                  <a:pt x="48" y="147"/>
                  <a:pt x="48" y="140"/>
                </a:cubicBezTo>
                <a:cubicBezTo>
                  <a:pt x="48" y="76"/>
                  <a:pt x="48" y="76"/>
                  <a:pt x="48" y="76"/>
                </a:cubicBezTo>
                <a:cubicBezTo>
                  <a:pt x="48" y="69"/>
                  <a:pt x="53" y="64"/>
                  <a:pt x="60" y="64"/>
                </a:cubicBezTo>
                <a:cubicBezTo>
                  <a:pt x="67" y="64"/>
                  <a:pt x="72" y="69"/>
                  <a:pt x="72" y="76"/>
                </a:cubicBezTo>
                <a:cubicBezTo>
                  <a:pt x="72" y="140"/>
                  <a:pt x="72" y="140"/>
                  <a:pt x="72" y="140"/>
                </a:cubicBezTo>
                <a:cubicBezTo>
                  <a:pt x="72" y="147"/>
                  <a:pt x="67" y="152"/>
                  <a:pt x="60" y="152"/>
                </a:cubicBezTo>
                <a:moveTo>
                  <a:pt x="12" y="152"/>
                </a:moveTo>
                <a:cubicBezTo>
                  <a:pt x="5" y="152"/>
                  <a:pt x="0" y="147"/>
                  <a:pt x="0" y="140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101"/>
                  <a:pt x="5" y="96"/>
                  <a:pt x="12" y="96"/>
                </a:cubicBezTo>
                <a:cubicBezTo>
                  <a:pt x="19" y="96"/>
                  <a:pt x="24" y="101"/>
                  <a:pt x="24" y="108"/>
                </a:cubicBezTo>
                <a:cubicBezTo>
                  <a:pt x="24" y="140"/>
                  <a:pt x="24" y="140"/>
                  <a:pt x="24" y="140"/>
                </a:cubicBezTo>
                <a:cubicBezTo>
                  <a:pt x="24" y="147"/>
                  <a:pt x="19" y="152"/>
                  <a:pt x="12" y="152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US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89" name="Freeform 88"/>
          <p:cNvSpPr>
            <a:spLocks noChangeArrowheads="1"/>
          </p:cNvSpPr>
          <p:nvPr/>
        </p:nvSpPr>
        <p:spPr bwMode="auto">
          <a:xfrm>
            <a:off x="7988543" y="4063046"/>
            <a:ext cx="1027244" cy="1042354"/>
          </a:xfrm>
          <a:custGeom>
            <a:avLst/>
            <a:gdLst>
              <a:gd name="T0" fmla="*/ 38327818 w 601"/>
              <a:gd name="T1" fmla="*/ 78678142 h 609"/>
              <a:gd name="T2" fmla="*/ 38327818 w 601"/>
              <a:gd name="T3" fmla="*/ 78678142 h 609"/>
              <a:gd name="T4" fmla="*/ 0 w 601"/>
              <a:gd name="T5" fmla="*/ 39339251 h 609"/>
              <a:gd name="T6" fmla="*/ 38327818 w 601"/>
              <a:gd name="T7" fmla="*/ 0 h 609"/>
              <a:gd name="T8" fmla="*/ 77429787 w 601"/>
              <a:gd name="T9" fmla="*/ 39339251 h 609"/>
              <a:gd name="T10" fmla="*/ 38327818 w 601"/>
              <a:gd name="T11" fmla="*/ 78678142 h 609"/>
              <a:gd name="T12" fmla="*/ 38327818 w 601"/>
              <a:gd name="T13" fmla="*/ 7376244 h 609"/>
              <a:gd name="T14" fmla="*/ 38327818 w 601"/>
              <a:gd name="T15" fmla="*/ 7376244 h 609"/>
              <a:gd name="T16" fmla="*/ 7226723 w 601"/>
              <a:gd name="T17" fmla="*/ 39339251 h 609"/>
              <a:gd name="T18" fmla="*/ 15485886 w 601"/>
              <a:gd name="T19" fmla="*/ 60431965 h 609"/>
              <a:gd name="T20" fmla="*/ 23616083 w 601"/>
              <a:gd name="T21" fmla="*/ 57714571 h 609"/>
              <a:gd name="T22" fmla="*/ 31875246 w 601"/>
              <a:gd name="T23" fmla="*/ 54091380 h 609"/>
              <a:gd name="T24" fmla="*/ 31875246 w 601"/>
              <a:gd name="T25" fmla="*/ 48526731 h 609"/>
              <a:gd name="T26" fmla="*/ 28261705 w 601"/>
              <a:gd name="T27" fmla="*/ 41280349 h 609"/>
              <a:gd name="T28" fmla="*/ 26455114 w 601"/>
              <a:gd name="T29" fmla="*/ 38433453 h 609"/>
              <a:gd name="T30" fmla="*/ 27358589 w 601"/>
              <a:gd name="T31" fmla="*/ 32998307 h 609"/>
              <a:gd name="T32" fmla="*/ 27358589 w 601"/>
              <a:gd name="T33" fmla="*/ 26527860 h 609"/>
              <a:gd name="T34" fmla="*/ 38327818 w 601"/>
              <a:gd name="T35" fmla="*/ 17469523 h 609"/>
              <a:gd name="T36" fmla="*/ 50200163 w 601"/>
              <a:gd name="T37" fmla="*/ 26527860 h 609"/>
              <a:gd name="T38" fmla="*/ 49167722 w 601"/>
              <a:gd name="T39" fmla="*/ 32998307 h 609"/>
              <a:gd name="T40" fmla="*/ 50200163 w 601"/>
              <a:gd name="T41" fmla="*/ 38433453 h 609"/>
              <a:gd name="T42" fmla="*/ 48264607 w 601"/>
              <a:gd name="T43" fmla="*/ 41280349 h 609"/>
              <a:gd name="T44" fmla="*/ 45554541 w 601"/>
              <a:gd name="T45" fmla="*/ 48526731 h 609"/>
              <a:gd name="T46" fmla="*/ 45554541 w 601"/>
              <a:gd name="T47" fmla="*/ 54091380 h 609"/>
              <a:gd name="T48" fmla="*/ 52910229 w 601"/>
              <a:gd name="T49" fmla="*/ 57714571 h 609"/>
              <a:gd name="T50" fmla="*/ 61943901 w 601"/>
              <a:gd name="T51" fmla="*/ 60431965 h 609"/>
              <a:gd name="T52" fmla="*/ 70203064 w 601"/>
              <a:gd name="T53" fmla="*/ 39339251 h 609"/>
              <a:gd name="T54" fmla="*/ 38327818 w 601"/>
              <a:gd name="T55" fmla="*/ 7376244 h 609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601" h="609">
                <a:moveTo>
                  <a:pt x="297" y="608"/>
                </a:moveTo>
                <a:lnTo>
                  <a:pt x="297" y="608"/>
                </a:lnTo>
                <a:cubicBezTo>
                  <a:pt x="134" y="608"/>
                  <a:pt x="0" y="474"/>
                  <a:pt x="0" y="304"/>
                </a:cubicBezTo>
                <a:cubicBezTo>
                  <a:pt x="0" y="135"/>
                  <a:pt x="134" y="0"/>
                  <a:pt x="297" y="0"/>
                </a:cubicBezTo>
                <a:cubicBezTo>
                  <a:pt x="466" y="0"/>
                  <a:pt x="600" y="135"/>
                  <a:pt x="600" y="304"/>
                </a:cubicBezTo>
                <a:cubicBezTo>
                  <a:pt x="600" y="474"/>
                  <a:pt x="466" y="608"/>
                  <a:pt x="297" y="608"/>
                </a:cubicBezTo>
                <a:close/>
                <a:moveTo>
                  <a:pt x="297" y="57"/>
                </a:moveTo>
                <a:lnTo>
                  <a:pt x="297" y="57"/>
                </a:lnTo>
                <a:cubicBezTo>
                  <a:pt x="162" y="57"/>
                  <a:pt x="56" y="170"/>
                  <a:pt x="56" y="304"/>
                </a:cubicBezTo>
                <a:cubicBezTo>
                  <a:pt x="56" y="368"/>
                  <a:pt x="78" y="425"/>
                  <a:pt x="120" y="467"/>
                </a:cubicBezTo>
                <a:cubicBezTo>
                  <a:pt x="155" y="453"/>
                  <a:pt x="141" y="467"/>
                  <a:pt x="183" y="446"/>
                </a:cubicBezTo>
                <a:cubicBezTo>
                  <a:pt x="233" y="425"/>
                  <a:pt x="247" y="418"/>
                  <a:pt x="247" y="418"/>
                </a:cubicBezTo>
                <a:cubicBezTo>
                  <a:pt x="247" y="375"/>
                  <a:pt x="247" y="375"/>
                  <a:pt x="247" y="375"/>
                </a:cubicBezTo>
                <a:cubicBezTo>
                  <a:pt x="247" y="375"/>
                  <a:pt x="226" y="361"/>
                  <a:pt x="219" y="319"/>
                </a:cubicBezTo>
                <a:cubicBezTo>
                  <a:pt x="212" y="326"/>
                  <a:pt x="205" y="304"/>
                  <a:pt x="205" y="297"/>
                </a:cubicBezTo>
                <a:cubicBezTo>
                  <a:pt x="205" y="283"/>
                  <a:pt x="198" y="255"/>
                  <a:pt x="212" y="255"/>
                </a:cubicBezTo>
                <a:cubicBezTo>
                  <a:pt x="212" y="234"/>
                  <a:pt x="212" y="220"/>
                  <a:pt x="212" y="205"/>
                </a:cubicBezTo>
                <a:cubicBezTo>
                  <a:pt x="212" y="177"/>
                  <a:pt x="247" y="135"/>
                  <a:pt x="297" y="135"/>
                </a:cubicBezTo>
                <a:cubicBezTo>
                  <a:pt x="360" y="135"/>
                  <a:pt x="381" y="177"/>
                  <a:pt x="389" y="205"/>
                </a:cubicBezTo>
                <a:cubicBezTo>
                  <a:pt x="389" y="220"/>
                  <a:pt x="389" y="234"/>
                  <a:pt x="381" y="255"/>
                </a:cubicBezTo>
                <a:cubicBezTo>
                  <a:pt x="396" y="255"/>
                  <a:pt x="389" y="283"/>
                  <a:pt x="389" y="297"/>
                </a:cubicBezTo>
                <a:cubicBezTo>
                  <a:pt x="389" y="304"/>
                  <a:pt x="389" y="326"/>
                  <a:pt x="374" y="319"/>
                </a:cubicBezTo>
                <a:cubicBezTo>
                  <a:pt x="367" y="361"/>
                  <a:pt x="353" y="375"/>
                  <a:pt x="353" y="375"/>
                </a:cubicBezTo>
                <a:cubicBezTo>
                  <a:pt x="353" y="418"/>
                  <a:pt x="353" y="418"/>
                  <a:pt x="353" y="418"/>
                </a:cubicBezTo>
                <a:cubicBezTo>
                  <a:pt x="353" y="418"/>
                  <a:pt x="367" y="425"/>
                  <a:pt x="410" y="446"/>
                </a:cubicBezTo>
                <a:cubicBezTo>
                  <a:pt x="459" y="467"/>
                  <a:pt x="445" y="453"/>
                  <a:pt x="480" y="467"/>
                </a:cubicBezTo>
                <a:cubicBezTo>
                  <a:pt x="523" y="425"/>
                  <a:pt x="544" y="368"/>
                  <a:pt x="544" y="304"/>
                </a:cubicBezTo>
                <a:cubicBezTo>
                  <a:pt x="544" y="170"/>
                  <a:pt x="431" y="57"/>
                  <a:pt x="297" y="57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xtLst/>
        </p:spPr>
        <p:txBody>
          <a:bodyPr wrap="none" anchor="ctr"/>
          <a:lstStyle/>
          <a:p>
            <a:endParaRPr lang="en-US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12" name="Freeform 79"/>
          <p:cNvSpPr>
            <a:spLocks noEditPoints="1"/>
          </p:cNvSpPr>
          <p:nvPr/>
        </p:nvSpPr>
        <p:spPr bwMode="auto">
          <a:xfrm>
            <a:off x="6312629" y="3523235"/>
            <a:ext cx="503012" cy="456219"/>
          </a:xfrm>
          <a:custGeom>
            <a:avLst/>
            <a:gdLst>
              <a:gd name="T0" fmla="*/ 253546 w 168"/>
              <a:gd name="T1" fmla="*/ 247650 h 152"/>
              <a:gd name="T2" fmla="*/ 234043 w 168"/>
              <a:gd name="T3" fmla="*/ 228099 h 152"/>
              <a:gd name="T4" fmla="*/ 234043 w 168"/>
              <a:gd name="T5" fmla="*/ 19551 h 152"/>
              <a:gd name="T6" fmla="*/ 253546 w 168"/>
              <a:gd name="T7" fmla="*/ 0 h 152"/>
              <a:gd name="T8" fmla="*/ 273050 w 168"/>
              <a:gd name="T9" fmla="*/ 19551 h 152"/>
              <a:gd name="T10" fmla="*/ 273050 w 168"/>
              <a:gd name="T11" fmla="*/ 228099 h 152"/>
              <a:gd name="T12" fmla="*/ 253546 w 168"/>
              <a:gd name="T13" fmla="*/ 247650 h 152"/>
              <a:gd name="T14" fmla="*/ 175532 w 168"/>
              <a:gd name="T15" fmla="*/ 247650 h 152"/>
              <a:gd name="T16" fmla="*/ 156029 w 168"/>
              <a:gd name="T17" fmla="*/ 228099 h 152"/>
              <a:gd name="T18" fmla="*/ 156029 w 168"/>
              <a:gd name="T19" fmla="*/ 71688 h 152"/>
              <a:gd name="T20" fmla="*/ 175532 w 168"/>
              <a:gd name="T21" fmla="*/ 52137 h 152"/>
              <a:gd name="T22" fmla="*/ 195036 w 168"/>
              <a:gd name="T23" fmla="*/ 71688 h 152"/>
              <a:gd name="T24" fmla="*/ 195036 w 168"/>
              <a:gd name="T25" fmla="*/ 228099 h 152"/>
              <a:gd name="T26" fmla="*/ 175532 w 168"/>
              <a:gd name="T27" fmla="*/ 247650 h 152"/>
              <a:gd name="T28" fmla="*/ 97518 w 168"/>
              <a:gd name="T29" fmla="*/ 247650 h 152"/>
              <a:gd name="T30" fmla="*/ 78014 w 168"/>
              <a:gd name="T31" fmla="*/ 228099 h 152"/>
              <a:gd name="T32" fmla="*/ 78014 w 168"/>
              <a:gd name="T33" fmla="*/ 123825 h 152"/>
              <a:gd name="T34" fmla="*/ 97518 w 168"/>
              <a:gd name="T35" fmla="*/ 104274 h 152"/>
              <a:gd name="T36" fmla="*/ 117021 w 168"/>
              <a:gd name="T37" fmla="*/ 123825 h 152"/>
              <a:gd name="T38" fmla="*/ 117021 w 168"/>
              <a:gd name="T39" fmla="*/ 228099 h 152"/>
              <a:gd name="T40" fmla="*/ 97518 w 168"/>
              <a:gd name="T41" fmla="*/ 247650 h 152"/>
              <a:gd name="T42" fmla="*/ 19504 w 168"/>
              <a:gd name="T43" fmla="*/ 247650 h 152"/>
              <a:gd name="T44" fmla="*/ 0 w 168"/>
              <a:gd name="T45" fmla="*/ 228099 h 152"/>
              <a:gd name="T46" fmla="*/ 0 w 168"/>
              <a:gd name="T47" fmla="*/ 175962 h 152"/>
              <a:gd name="T48" fmla="*/ 19504 w 168"/>
              <a:gd name="T49" fmla="*/ 156411 h 152"/>
              <a:gd name="T50" fmla="*/ 39007 w 168"/>
              <a:gd name="T51" fmla="*/ 175962 h 152"/>
              <a:gd name="T52" fmla="*/ 39007 w 168"/>
              <a:gd name="T53" fmla="*/ 228099 h 152"/>
              <a:gd name="T54" fmla="*/ 19504 w 168"/>
              <a:gd name="T55" fmla="*/ 247650 h 152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168" h="152">
                <a:moveTo>
                  <a:pt x="156" y="152"/>
                </a:moveTo>
                <a:cubicBezTo>
                  <a:pt x="149" y="152"/>
                  <a:pt x="144" y="147"/>
                  <a:pt x="144" y="140"/>
                </a:cubicBezTo>
                <a:cubicBezTo>
                  <a:pt x="144" y="12"/>
                  <a:pt x="144" y="12"/>
                  <a:pt x="144" y="12"/>
                </a:cubicBezTo>
                <a:cubicBezTo>
                  <a:pt x="144" y="5"/>
                  <a:pt x="149" y="0"/>
                  <a:pt x="156" y="0"/>
                </a:cubicBezTo>
                <a:cubicBezTo>
                  <a:pt x="163" y="0"/>
                  <a:pt x="168" y="5"/>
                  <a:pt x="168" y="12"/>
                </a:cubicBezTo>
                <a:cubicBezTo>
                  <a:pt x="168" y="140"/>
                  <a:pt x="168" y="140"/>
                  <a:pt x="168" y="140"/>
                </a:cubicBezTo>
                <a:cubicBezTo>
                  <a:pt x="168" y="147"/>
                  <a:pt x="163" y="152"/>
                  <a:pt x="156" y="152"/>
                </a:cubicBezTo>
                <a:moveTo>
                  <a:pt x="108" y="152"/>
                </a:moveTo>
                <a:cubicBezTo>
                  <a:pt x="101" y="152"/>
                  <a:pt x="96" y="147"/>
                  <a:pt x="96" y="140"/>
                </a:cubicBezTo>
                <a:cubicBezTo>
                  <a:pt x="96" y="44"/>
                  <a:pt x="96" y="44"/>
                  <a:pt x="96" y="44"/>
                </a:cubicBezTo>
                <a:cubicBezTo>
                  <a:pt x="96" y="37"/>
                  <a:pt x="101" y="32"/>
                  <a:pt x="108" y="32"/>
                </a:cubicBezTo>
                <a:cubicBezTo>
                  <a:pt x="115" y="32"/>
                  <a:pt x="120" y="37"/>
                  <a:pt x="120" y="44"/>
                </a:cubicBezTo>
                <a:cubicBezTo>
                  <a:pt x="120" y="140"/>
                  <a:pt x="120" y="140"/>
                  <a:pt x="120" y="140"/>
                </a:cubicBezTo>
                <a:cubicBezTo>
                  <a:pt x="120" y="147"/>
                  <a:pt x="115" y="152"/>
                  <a:pt x="108" y="152"/>
                </a:cubicBezTo>
                <a:moveTo>
                  <a:pt x="60" y="152"/>
                </a:moveTo>
                <a:cubicBezTo>
                  <a:pt x="53" y="152"/>
                  <a:pt x="48" y="147"/>
                  <a:pt x="48" y="140"/>
                </a:cubicBezTo>
                <a:cubicBezTo>
                  <a:pt x="48" y="76"/>
                  <a:pt x="48" y="76"/>
                  <a:pt x="48" y="76"/>
                </a:cubicBezTo>
                <a:cubicBezTo>
                  <a:pt x="48" y="69"/>
                  <a:pt x="53" y="64"/>
                  <a:pt x="60" y="64"/>
                </a:cubicBezTo>
                <a:cubicBezTo>
                  <a:pt x="67" y="64"/>
                  <a:pt x="72" y="69"/>
                  <a:pt x="72" y="76"/>
                </a:cubicBezTo>
                <a:cubicBezTo>
                  <a:pt x="72" y="140"/>
                  <a:pt x="72" y="140"/>
                  <a:pt x="72" y="140"/>
                </a:cubicBezTo>
                <a:cubicBezTo>
                  <a:pt x="72" y="147"/>
                  <a:pt x="67" y="152"/>
                  <a:pt x="60" y="152"/>
                </a:cubicBezTo>
                <a:moveTo>
                  <a:pt x="12" y="152"/>
                </a:moveTo>
                <a:cubicBezTo>
                  <a:pt x="5" y="152"/>
                  <a:pt x="0" y="147"/>
                  <a:pt x="0" y="140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101"/>
                  <a:pt x="5" y="96"/>
                  <a:pt x="12" y="96"/>
                </a:cubicBezTo>
                <a:cubicBezTo>
                  <a:pt x="19" y="96"/>
                  <a:pt x="24" y="101"/>
                  <a:pt x="24" y="108"/>
                </a:cubicBezTo>
                <a:cubicBezTo>
                  <a:pt x="24" y="140"/>
                  <a:pt x="24" y="140"/>
                  <a:pt x="24" y="140"/>
                </a:cubicBezTo>
                <a:cubicBezTo>
                  <a:pt x="24" y="147"/>
                  <a:pt x="19" y="152"/>
                  <a:pt x="12" y="152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US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13" name="Freeform 88"/>
          <p:cNvSpPr>
            <a:spLocks noChangeArrowheads="1"/>
          </p:cNvSpPr>
          <p:nvPr/>
        </p:nvSpPr>
        <p:spPr bwMode="auto">
          <a:xfrm>
            <a:off x="6050512" y="4063046"/>
            <a:ext cx="1027245" cy="1042354"/>
          </a:xfrm>
          <a:custGeom>
            <a:avLst/>
            <a:gdLst>
              <a:gd name="T0" fmla="*/ 38327818 w 601"/>
              <a:gd name="T1" fmla="*/ 78678142 h 609"/>
              <a:gd name="T2" fmla="*/ 38327818 w 601"/>
              <a:gd name="T3" fmla="*/ 78678142 h 609"/>
              <a:gd name="T4" fmla="*/ 0 w 601"/>
              <a:gd name="T5" fmla="*/ 39339251 h 609"/>
              <a:gd name="T6" fmla="*/ 38327818 w 601"/>
              <a:gd name="T7" fmla="*/ 0 h 609"/>
              <a:gd name="T8" fmla="*/ 77429787 w 601"/>
              <a:gd name="T9" fmla="*/ 39339251 h 609"/>
              <a:gd name="T10" fmla="*/ 38327818 w 601"/>
              <a:gd name="T11" fmla="*/ 78678142 h 609"/>
              <a:gd name="T12" fmla="*/ 38327818 w 601"/>
              <a:gd name="T13" fmla="*/ 7376244 h 609"/>
              <a:gd name="T14" fmla="*/ 38327818 w 601"/>
              <a:gd name="T15" fmla="*/ 7376244 h 609"/>
              <a:gd name="T16" fmla="*/ 7226723 w 601"/>
              <a:gd name="T17" fmla="*/ 39339251 h 609"/>
              <a:gd name="T18" fmla="*/ 15485886 w 601"/>
              <a:gd name="T19" fmla="*/ 60431965 h 609"/>
              <a:gd name="T20" fmla="*/ 23616083 w 601"/>
              <a:gd name="T21" fmla="*/ 57714571 h 609"/>
              <a:gd name="T22" fmla="*/ 31875246 w 601"/>
              <a:gd name="T23" fmla="*/ 54091380 h 609"/>
              <a:gd name="T24" fmla="*/ 31875246 w 601"/>
              <a:gd name="T25" fmla="*/ 48526731 h 609"/>
              <a:gd name="T26" fmla="*/ 28261705 w 601"/>
              <a:gd name="T27" fmla="*/ 41280349 h 609"/>
              <a:gd name="T28" fmla="*/ 26455114 w 601"/>
              <a:gd name="T29" fmla="*/ 38433453 h 609"/>
              <a:gd name="T30" fmla="*/ 27358589 w 601"/>
              <a:gd name="T31" fmla="*/ 32998307 h 609"/>
              <a:gd name="T32" fmla="*/ 27358589 w 601"/>
              <a:gd name="T33" fmla="*/ 26527860 h 609"/>
              <a:gd name="T34" fmla="*/ 38327818 w 601"/>
              <a:gd name="T35" fmla="*/ 17469523 h 609"/>
              <a:gd name="T36" fmla="*/ 50200163 w 601"/>
              <a:gd name="T37" fmla="*/ 26527860 h 609"/>
              <a:gd name="T38" fmla="*/ 49167722 w 601"/>
              <a:gd name="T39" fmla="*/ 32998307 h 609"/>
              <a:gd name="T40" fmla="*/ 50200163 w 601"/>
              <a:gd name="T41" fmla="*/ 38433453 h 609"/>
              <a:gd name="T42" fmla="*/ 48264607 w 601"/>
              <a:gd name="T43" fmla="*/ 41280349 h 609"/>
              <a:gd name="T44" fmla="*/ 45554541 w 601"/>
              <a:gd name="T45" fmla="*/ 48526731 h 609"/>
              <a:gd name="T46" fmla="*/ 45554541 w 601"/>
              <a:gd name="T47" fmla="*/ 54091380 h 609"/>
              <a:gd name="T48" fmla="*/ 52910229 w 601"/>
              <a:gd name="T49" fmla="*/ 57714571 h 609"/>
              <a:gd name="T50" fmla="*/ 61943901 w 601"/>
              <a:gd name="T51" fmla="*/ 60431965 h 609"/>
              <a:gd name="T52" fmla="*/ 70203064 w 601"/>
              <a:gd name="T53" fmla="*/ 39339251 h 609"/>
              <a:gd name="T54" fmla="*/ 38327818 w 601"/>
              <a:gd name="T55" fmla="*/ 7376244 h 609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601" h="609">
                <a:moveTo>
                  <a:pt x="297" y="608"/>
                </a:moveTo>
                <a:lnTo>
                  <a:pt x="297" y="608"/>
                </a:lnTo>
                <a:cubicBezTo>
                  <a:pt x="134" y="608"/>
                  <a:pt x="0" y="474"/>
                  <a:pt x="0" y="304"/>
                </a:cubicBezTo>
                <a:cubicBezTo>
                  <a:pt x="0" y="135"/>
                  <a:pt x="134" y="0"/>
                  <a:pt x="297" y="0"/>
                </a:cubicBezTo>
                <a:cubicBezTo>
                  <a:pt x="466" y="0"/>
                  <a:pt x="600" y="135"/>
                  <a:pt x="600" y="304"/>
                </a:cubicBezTo>
                <a:cubicBezTo>
                  <a:pt x="600" y="474"/>
                  <a:pt x="466" y="608"/>
                  <a:pt x="297" y="608"/>
                </a:cubicBezTo>
                <a:close/>
                <a:moveTo>
                  <a:pt x="297" y="57"/>
                </a:moveTo>
                <a:lnTo>
                  <a:pt x="297" y="57"/>
                </a:lnTo>
                <a:cubicBezTo>
                  <a:pt x="162" y="57"/>
                  <a:pt x="56" y="170"/>
                  <a:pt x="56" y="304"/>
                </a:cubicBezTo>
                <a:cubicBezTo>
                  <a:pt x="56" y="368"/>
                  <a:pt x="78" y="425"/>
                  <a:pt x="120" y="467"/>
                </a:cubicBezTo>
                <a:cubicBezTo>
                  <a:pt x="155" y="453"/>
                  <a:pt x="141" y="467"/>
                  <a:pt x="183" y="446"/>
                </a:cubicBezTo>
                <a:cubicBezTo>
                  <a:pt x="233" y="425"/>
                  <a:pt x="247" y="418"/>
                  <a:pt x="247" y="418"/>
                </a:cubicBezTo>
                <a:cubicBezTo>
                  <a:pt x="247" y="375"/>
                  <a:pt x="247" y="375"/>
                  <a:pt x="247" y="375"/>
                </a:cubicBezTo>
                <a:cubicBezTo>
                  <a:pt x="247" y="375"/>
                  <a:pt x="226" y="361"/>
                  <a:pt x="219" y="319"/>
                </a:cubicBezTo>
                <a:cubicBezTo>
                  <a:pt x="212" y="326"/>
                  <a:pt x="205" y="304"/>
                  <a:pt x="205" y="297"/>
                </a:cubicBezTo>
                <a:cubicBezTo>
                  <a:pt x="205" y="283"/>
                  <a:pt x="198" y="255"/>
                  <a:pt x="212" y="255"/>
                </a:cubicBezTo>
                <a:cubicBezTo>
                  <a:pt x="212" y="234"/>
                  <a:pt x="212" y="220"/>
                  <a:pt x="212" y="205"/>
                </a:cubicBezTo>
                <a:cubicBezTo>
                  <a:pt x="212" y="177"/>
                  <a:pt x="247" y="135"/>
                  <a:pt x="297" y="135"/>
                </a:cubicBezTo>
                <a:cubicBezTo>
                  <a:pt x="360" y="135"/>
                  <a:pt x="381" y="177"/>
                  <a:pt x="389" y="205"/>
                </a:cubicBezTo>
                <a:cubicBezTo>
                  <a:pt x="389" y="220"/>
                  <a:pt x="389" y="234"/>
                  <a:pt x="381" y="255"/>
                </a:cubicBezTo>
                <a:cubicBezTo>
                  <a:pt x="396" y="255"/>
                  <a:pt x="389" y="283"/>
                  <a:pt x="389" y="297"/>
                </a:cubicBezTo>
                <a:cubicBezTo>
                  <a:pt x="389" y="304"/>
                  <a:pt x="389" y="326"/>
                  <a:pt x="374" y="319"/>
                </a:cubicBezTo>
                <a:cubicBezTo>
                  <a:pt x="367" y="361"/>
                  <a:pt x="353" y="375"/>
                  <a:pt x="353" y="375"/>
                </a:cubicBezTo>
                <a:cubicBezTo>
                  <a:pt x="353" y="418"/>
                  <a:pt x="353" y="418"/>
                  <a:pt x="353" y="418"/>
                </a:cubicBezTo>
                <a:cubicBezTo>
                  <a:pt x="353" y="418"/>
                  <a:pt x="367" y="425"/>
                  <a:pt x="410" y="446"/>
                </a:cubicBezTo>
                <a:cubicBezTo>
                  <a:pt x="459" y="467"/>
                  <a:pt x="445" y="453"/>
                  <a:pt x="480" y="467"/>
                </a:cubicBezTo>
                <a:cubicBezTo>
                  <a:pt x="523" y="425"/>
                  <a:pt x="544" y="368"/>
                  <a:pt x="544" y="304"/>
                </a:cubicBezTo>
                <a:cubicBezTo>
                  <a:pt x="544" y="170"/>
                  <a:pt x="431" y="57"/>
                  <a:pt x="297" y="57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xtLst/>
        </p:spPr>
        <p:txBody>
          <a:bodyPr wrap="none" anchor="ctr"/>
          <a:lstStyle/>
          <a:p>
            <a:endParaRPr lang="en-US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6698444" y="3473982"/>
            <a:ext cx="462198" cy="5345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11</a:t>
            </a:fld>
            <a:r>
              <a:rPr lang="fa-IR" smtClean="0"/>
              <a:t> </a:t>
            </a:r>
            <a:r>
              <a:rPr lang="en-US" smtClean="0"/>
              <a:t>/ 50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80088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87" grpId="0" animBg="1"/>
      <p:bldP spid="1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Freeform 66"/>
          <p:cNvSpPr>
            <a:spLocks noEditPoints="1"/>
          </p:cNvSpPr>
          <p:nvPr/>
        </p:nvSpPr>
        <p:spPr bwMode="auto">
          <a:xfrm>
            <a:off x="11119054" y="737805"/>
            <a:ext cx="497646" cy="727925"/>
          </a:xfrm>
          <a:custGeom>
            <a:avLst/>
            <a:gdLst>
              <a:gd name="T0" fmla="*/ 32 w 32"/>
              <a:gd name="T1" fmla="*/ 16 h 48"/>
              <a:gd name="T2" fmla="*/ 16 w 32"/>
              <a:gd name="T3" fmla="*/ 0 h 48"/>
              <a:gd name="T4" fmla="*/ 0 w 32"/>
              <a:gd name="T5" fmla="*/ 16 h 48"/>
              <a:gd name="T6" fmla="*/ 2 w 32"/>
              <a:gd name="T7" fmla="*/ 24 h 48"/>
              <a:gd name="T8" fmla="*/ 2 w 32"/>
              <a:gd name="T9" fmla="*/ 24 h 48"/>
              <a:gd name="T10" fmla="*/ 16 w 32"/>
              <a:gd name="T11" fmla="*/ 48 h 48"/>
              <a:gd name="T12" fmla="*/ 30 w 32"/>
              <a:gd name="T13" fmla="*/ 24 h 48"/>
              <a:gd name="T14" fmla="*/ 30 w 32"/>
              <a:gd name="T15" fmla="*/ 24 h 48"/>
              <a:gd name="T16" fmla="*/ 32 w 32"/>
              <a:gd name="T17" fmla="*/ 16 h 48"/>
              <a:gd name="T18" fmla="*/ 16 w 32"/>
              <a:gd name="T19" fmla="*/ 29 h 48"/>
              <a:gd name="T20" fmla="*/ 3 w 32"/>
              <a:gd name="T21" fmla="*/ 16 h 48"/>
              <a:gd name="T22" fmla="*/ 16 w 32"/>
              <a:gd name="T23" fmla="*/ 3 h 48"/>
              <a:gd name="T24" fmla="*/ 29 w 32"/>
              <a:gd name="T25" fmla="*/ 16 h 48"/>
              <a:gd name="T26" fmla="*/ 16 w 32"/>
              <a:gd name="T27" fmla="*/ 29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2" h="48">
                <a:moveTo>
                  <a:pt x="32" y="16"/>
                </a:moveTo>
                <a:cubicBezTo>
                  <a:pt x="32" y="7"/>
                  <a:pt x="25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9"/>
                  <a:pt x="1" y="22"/>
                  <a:pt x="2" y="24"/>
                </a:cubicBezTo>
                <a:cubicBezTo>
                  <a:pt x="2" y="24"/>
                  <a:pt x="2" y="24"/>
                  <a:pt x="2" y="24"/>
                </a:cubicBezTo>
                <a:cubicBezTo>
                  <a:pt x="16" y="48"/>
                  <a:pt x="16" y="48"/>
                  <a:pt x="16" y="48"/>
                </a:cubicBezTo>
                <a:cubicBezTo>
                  <a:pt x="30" y="24"/>
                  <a:pt x="30" y="24"/>
                  <a:pt x="30" y="24"/>
                </a:cubicBezTo>
                <a:cubicBezTo>
                  <a:pt x="30" y="24"/>
                  <a:pt x="30" y="24"/>
                  <a:pt x="30" y="24"/>
                </a:cubicBezTo>
                <a:cubicBezTo>
                  <a:pt x="31" y="22"/>
                  <a:pt x="32" y="19"/>
                  <a:pt x="32" y="16"/>
                </a:cubicBezTo>
                <a:close/>
                <a:moveTo>
                  <a:pt x="16" y="29"/>
                </a:moveTo>
                <a:cubicBezTo>
                  <a:pt x="9" y="29"/>
                  <a:pt x="3" y="23"/>
                  <a:pt x="3" y="16"/>
                </a:cubicBezTo>
                <a:cubicBezTo>
                  <a:pt x="3" y="9"/>
                  <a:pt x="9" y="3"/>
                  <a:pt x="16" y="3"/>
                </a:cubicBezTo>
                <a:cubicBezTo>
                  <a:pt x="23" y="3"/>
                  <a:pt x="29" y="9"/>
                  <a:pt x="29" y="16"/>
                </a:cubicBezTo>
                <a:cubicBezTo>
                  <a:pt x="29" y="23"/>
                  <a:pt x="23" y="29"/>
                  <a:pt x="16" y="2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0891224" y="1525401"/>
            <a:ext cx="9533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Advice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319520" y="1501589"/>
            <a:ext cx="5580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0"/>
            <a:r>
              <a:rPr lang="en-US" dirty="0">
                <a:latin typeface="XB Zar" panose="02000506090000020003" pitchFamily="2" charset="-78"/>
                <a:ea typeface="Calibri" panose="020F0502020204030204" pitchFamily="34" charset="0"/>
                <a:cs typeface="XB Zar" panose="02000506090000020003" pitchFamily="2" charset="-78"/>
              </a:rPr>
              <a:t>L. Nunes and E. Oliveira, “On Learning by Exchanging Advice,” Proc. Artif. Intell. Simul. Behav. Conv. Symp. Adapt. agents multi-agent Syst. (AISB/AAMAS-II), Imp. Coll. london, vol. cs.LG/0203, pp. 583–599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671131" y="737805"/>
            <a:ext cx="4745708" cy="5704831"/>
            <a:chOff x="671131" y="737805"/>
            <a:chExt cx="4745708" cy="5704831"/>
          </a:xfrm>
        </p:grpSpPr>
        <p:cxnSp>
          <p:nvCxnSpPr>
            <p:cNvPr id="67" name="Straight Connector 66"/>
            <p:cNvCxnSpPr/>
            <p:nvPr/>
          </p:nvCxnSpPr>
          <p:spPr>
            <a:xfrm>
              <a:off x="1418882" y="3601618"/>
              <a:ext cx="3132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none"/>
            </a:ln>
          </p:spPr>
        </p:cxnSp>
        <p:sp>
          <p:nvSpPr>
            <p:cNvPr id="32" name="TextBox 31"/>
            <p:cNvSpPr txBox="1"/>
            <p:nvPr/>
          </p:nvSpPr>
          <p:spPr>
            <a:xfrm>
              <a:off x="1482220" y="74432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1991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cxnSp>
          <p:nvCxnSpPr>
            <p:cNvPr id="34" name="Straight Connector 33"/>
            <p:cNvCxnSpPr/>
            <p:nvPr/>
          </p:nvCxnSpPr>
          <p:spPr>
            <a:xfrm>
              <a:off x="671131" y="1287300"/>
              <a:ext cx="3816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headEnd type="oval"/>
              <a:tailEnd type="none"/>
            </a:ln>
          </p:spPr>
        </p:cxnSp>
        <p:cxnSp>
          <p:nvCxnSpPr>
            <p:cNvPr id="35" name="Straight Connector 34"/>
            <p:cNvCxnSpPr/>
            <p:nvPr/>
          </p:nvCxnSpPr>
          <p:spPr>
            <a:xfrm>
              <a:off x="1446239" y="2437865"/>
              <a:ext cx="3132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none"/>
            </a:ln>
          </p:spPr>
        </p:cxnSp>
        <p:sp>
          <p:nvSpPr>
            <p:cNvPr id="37" name="Arc 36"/>
            <p:cNvSpPr/>
            <p:nvPr/>
          </p:nvSpPr>
          <p:spPr>
            <a:xfrm>
              <a:off x="3932867" y="1285955"/>
              <a:ext cx="1165195" cy="1156000"/>
            </a:xfrm>
            <a:prstGeom prst="arc">
              <a:avLst>
                <a:gd name="adj1" fmla="val 1591914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38" name="Arc 37"/>
            <p:cNvSpPr/>
            <p:nvPr/>
          </p:nvSpPr>
          <p:spPr>
            <a:xfrm flipH="1">
              <a:off x="887272" y="2435641"/>
              <a:ext cx="1165195" cy="1165195"/>
            </a:xfrm>
            <a:prstGeom prst="arc">
              <a:avLst>
                <a:gd name="adj1" fmla="val 1620000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42" name="Oval 42"/>
            <p:cNvSpPr>
              <a:spLocks noChangeArrowheads="1"/>
            </p:cNvSpPr>
            <p:nvPr/>
          </p:nvSpPr>
          <p:spPr bwMode="auto">
            <a:xfrm>
              <a:off x="2324469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43" name="Oval 42"/>
            <p:cNvSpPr>
              <a:spLocks noChangeArrowheads="1"/>
            </p:cNvSpPr>
            <p:nvPr/>
          </p:nvSpPr>
          <p:spPr bwMode="auto">
            <a:xfrm>
              <a:off x="2913902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44" name="Oval 42"/>
            <p:cNvSpPr>
              <a:spLocks noChangeArrowheads="1"/>
            </p:cNvSpPr>
            <p:nvPr/>
          </p:nvSpPr>
          <p:spPr bwMode="auto">
            <a:xfrm>
              <a:off x="3513862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2" name="Oval 42"/>
            <p:cNvSpPr>
              <a:spLocks noChangeArrowheads="1"/>
            </p:cNvSpPr>
            <p:nvPr/>
          </p:nvSpPr>
          <p:spPr bwMode="auto">
            <a:xfrm>
              <a:off x="1726483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cxnSp>
          <p:nvCxnSpPr>
            <p:cNvPr id="56" name="Straight Connector 55"/>
            <p:cNvCxnSpPr/>
            <p:nvPr/>
          </p:nvCxnSpPr>
          <p:spPr>
            <a:xfrm>
              <a:off x="1446239" y="4758152"/>
              <a:ext cx="3132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none"/>
            </a:ln>
          </p:spPr>
        </p:cxnSp>
        <p:sp>
          <p:nvSpPr>
            <p:cNvPr id="57" name="Arc 56"/>
            <p:cNvSpPr/>
            <p:nvPr/>
          </p:nvSpPr>
          <p:spPr>
            <a:xfrm>
              <a:off x="3932867" y="3601540"/>
              <a:ext cx="1165195" cy="1156000"/>
            </a:xfrm>
            <a:prstGeom prst="arc">
              <a:avLst>
                <a:gd name="adj1" fmla="val 1591914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cxnSp>
          <p:nvCxnSpPr>
            <p:cNvPr id="70" name="Straight Connector 69"/>
            <p:cNvCxnSpPr/>
            <p:nvPr/>
          </p:nvCxnSpPr>
          <p:spPr>
            <a:xfrm>
              <a:off x="1420839" y="5921444"/>
              <a:ext cx="3996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triangle"/>
            </a:ln>
          </p:spPr>
        </p:cxnSp>
        <p:sp>
          <p:nvSpPr>
            <p:cNvPr id="71" name="Arc 70"/>
            <p:cNvSpPr/>
            <p:nvPr/>
          </p:nvSpPr>
          <p:spPr>
            <a:xfrm flipH="1">
              <a:off x="887272" y="4758579"/>
              <a:ext cx="1165195" cy="1165195"/>
            </a:xfrm>
            <a:prstGeom prst="arc">
              <a:avLst>
                <a:gd name="adj1" fmla="val 1620000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034322" y="139708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1992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642705" y="742064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1993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239542" y="140966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1994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1" name="Oval 42"/>
            <p:cNvSpPr>
              <a:spLocks noChangeArrowheads="1"/>
            </p:cNvSpPr>
            <p:nvPr/>
          </p:nvSpPr>
          <p:spPr bwMode="auto">
            <a:xfrm>
              <a:off x="4104662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829685" y="737805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1995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456753" y="190214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2000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66" name="Oval 42"/>
            <p:cNvSpPr>
              <a:spLocks noChangeArrowheads="1"/>
            </p:cNvSpPr>
            <p:nvPr/>
          </p:nvSpPr>
          <p:spPr bwMode="auto">
            <a:xfrm>
              <a:off x="2324469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68" name="Oval 67"/>
            <p:cNvSpPr>
              <a:spLocks noChangeArrowheads="1"/>
            </p:cNvSpPr>
            <p:nvPr/>
          </p:nvSpPr>
          <p:spPr bwMode="auto">
            <a:xfrm>
              <a:off x="2913902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69" name="Oval 42"/>
            <p:cNvSpPr>
              <a:spLocks noChangeArrowheads="1"/>
            </p:cNvSpPr>
            <p:nvPr/>
          </p:nvSpPr>
          <p:spPr bwMode="auto">
            <a:xfrm>
              <a:off x="3513862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72" name="Oval 42"/>
            <p:cNvSpPr>
              <a:spLocks noChangeArrowheads="1"/>
            </p:cNvSpPr>
            <p:nvPr/>
          </p:nvSpPr>
          <p:spPr bwMode="auto">
            <a:xfrm>
              <a:off x="1726483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034811" y="256711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1999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643194" y="1912096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1998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240031" y="257969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1997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86" name="Oval 42"/>
            <p:cNvSpPr>
              <a:spLocks noChangeArrowheads="1"/>
            </p:cNvSpPr>
            <p:nvPr/>
          </p:nvSpPr>
          <p:spPr bwMode="auto">
            <a:xfrm>
              <a:off x="4104662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830174" y="190783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1996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1483377" y="307047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2001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1" name="Oval 42"/>
            <p:cNvSpPr>
              <a:spLocks noChangeArrowheads="1"/>
            </p:cNvSpPr>
            <p:nvPr/>
          </p:nvSpPr>
          <p:spPr bwMode="auto">
            <a:xfrm>
              <a:off x="2324469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2" name="Oval 91"/>
            <p:cNvSpPr>
              <a:spLocks noChangeArrowheads="1"/>
            </p:cNvSpPr>
            <p:nvPr/>
          </p:nvSpPr>
          <p:spPr bwMode="auto">
            <a:xfrm>
              <a:off x="2913902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3" name="Oval 42"/>
            <p:cNvSpPr>
              <a:spLocks noChangeArrowheads="1"/>
            </p:cNvSpPr>
            <p:nvPr/>
          </p:nvSpPr>
          <p:spPr bwMode="auto">
            <a:xfrm>
              <a:off x="3513862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4" name="Oval 42"/>
            <p:cNvSpPr>
              <a:spLocks noChangeArrowheads="1"/>
            </p:cNvSpPr>
            <p:nvPr/>
          </p:nvSpPr>
          <p:spPr bwMode="auto">
            <a:xfrm>
              <a:off x="1726483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2061435" y="3735444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2002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2643194" y="3080421"/>
              <a:ext cx="732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2003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3266655" y="3748024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2004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8" name="Oval 42"/>
            <p:cNvSpPr>
              <a:spLocks noChangeArrowheads="1"/>
            </p:cNvSpPr>
            <p:nvPr/>
          </p:nvSpPr>
          <p:spPr bwMode="auto">
            <a:xfrm>
              <a:off x="4104662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856798" y="307616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2005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456753" y="421838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2010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1" name="Oval 42"/>
            <p:cNvSpPr>
              <a:spLocks noChangeArrowheads="1"/>
            </p:cNvSpPr>
            <p:nvPr/>
          </p:nvSpPr>
          <p:spPr bwMode="auto">
            <a:xfrm>
              <a:off x="2324469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2" name="Oval 101"/>
            <p:cNvSpPr>
              <a:spLocks noChangeArrowheads="1"/>
            </p:cNvSpPr>
            <p:nvPr/>
          </p:nvSpPr>
          <p:spPr bwMode="auto">
            <a:xfrm>
              <a:off x="2913902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3" name="Oval 42"/>
            <p:cNvSpPr>
              <a:spLocks noChangeArrowheads="1"/>
            </p:cNvSpPr>
            <p:nvPr/>
          </p:nvSpPr>
          <p:spPr bwMode="auto">
            <a:xfrm>
              <a:off x="3513862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4" name="Oval 42"/>
            <p:cNvSpPr>
              <a:spLocks noChangeArrowheads="1"/>
            </p:cNvSpPr>
            <p:nvPr/>
          </p:nvSpPr>
          <p:spPr bwMode="auto">
            <a:xfrm>
              <a:off x="1726483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2034811" y="488335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2009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616570" y="4228336"/>
              <a:ext cx="732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2008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240031" y="489593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2007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8" name="Oval 42"/>
            <p:cNvSpPr>
              <a:spLocks noChangeArrowheads="1"/>
            </p:cNvSpPr>
            <p:nvPr/>
          </p:nvSpPr>
          <p:spPr bwMode="auto">
            <a:xfrm>
              <a:off x="4104662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3830174" y="422407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2006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1443323" y="5409520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2011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6" name="Oval 42"/>
            <p:cNvSpPr>
              <a:spLocks noChangeArrowheads="1"/>
            </p:cNvSpPr>
            <p:nvPr/>
          </p:nvSpPr>
          <p:spPr bwMode="auto">
            <a:xfrm>
              <a:off x="2324469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7" name="Oval 116"/>
            <p:cNvSpPr>
              <a:spLocks noChangeArrowheads="1"/>
            </p:cNvSpPr>
            <p:nvPr/>
          </p:nvSpPr>
          <p:spPr bwMode="auto">
            <a:xfrm>
              <a:off x="2913902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8" name="Oval 42"/>
            <p:cNvSpPr>
              <a:spLocks noChangeArrowheads="1"/>
            </p:cNvSpPr>
            <p:nvPr/>
          </p:nvSpPr>
          <p:spPr bwMode="auto">
            <a:xfrm>
              <a:off x="3513862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9" name="Oval 42"/>
            <p:cNvSpPr>
              <a:spLocks noChangeArrowheads="1"/>
            </p:cNvSpPr>
            <p:nvPr/>
          </p:nvSpPr>
          <p:spPr bwMode="auto">
            <a:xfrm>
              <a:off x="1726483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2021381" y="607449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2012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2603140" y="5419469"/>
              <a:ext cx="732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2013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3226601" y="608707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2014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3" name="Oval 42"/>
            <p:cNvSpPr>
              <a:spLocks noChangeArrowheads="1"/>
            </p:cNvSpPr>
            <p:nvPr/>
          </p:nvSpPr>
          <p:spPr bwMode="auto">
            <a:xfrm>
              <a:off x="4104662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3816744" y="5415210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2015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5" name="Oval 42"/>
            <p:cNvSpPr>
              <a:spLocks noChangeArrowheads="1"/>
            </p:cNvSpPr>
            <p:nvPr/>
          </p:nvSpPr>
          <p:spPr bwMode="auto">
            <a:xfrm>
              <a:off x="4698944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4434833" y="610408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2016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</p:grpSp>
      <p:sp>
        <p:nvSpPr>
          <p:cNvPr id="152" name="Freeform 66"/>
          <p:cNvSpPr>
            <a:spLocks noEditPoints="1"/>
          </p:cNvSpPr>
          <p:nvPr/>
        </p:nvSpPr>
        <p:spPr bwMode="auto">
          <a:xfrm>
            <a:off x="2166779" y="2906564"/>
            <a:ext cx="497646" cy="727925"/>
          </a:xfrm>
          <a:custGeom>
            <a:avLst/>
            <a:gdLst>
              <a:gd name="T0" fmla="*/ 32 w 32"/>
              <a:gd name="T1" fmla="*/ 16 h 48"/>
              <a:gd name="T2" fmla="*/ 16 w 32"/>
              <a:gd name="T3" fmla="*/ 0 h 48"/>
              <a:gd name="T4" fmla="*/ 0 w 32"/>
              <a:gd name="T5" fmla="*/ 16 h 48"/>
              <a:gd name="T6" fmla="*/ 2 w 32"/>
              <a:gd name="T7" fmla="*/ 24 h 48"/>
              <a:gd name="T8" fmla="*/ 2 w 32"/>
              <a:gd name="T9" fmla="*/ 24 h 48"/>
              <a:gd name="T10" fmla="*/ 16 w 32"/>
              <a:gd name="T11" fmla="*/ 48 h 48"/>
              <a:gd name="T12" fmla="*/ 30 w 32"/>
              <a:gd name="T13" fmla="*/ 24 h 48"/>
              <a:gd name="T14" fmla="*/ 30 w 32"/>
              <a:gd name="T15" fmla="*/ 24 h 48"/>
              <a:gd name="T16" fmla="*/ 32 w 32"/>
              <a:gd name="T17" fmla="*/ 16 h 48"/>
              <a:gd name="T18" fmla="*/ 16 w 32"/>
              <a:gd name="T19" fmla="*/ 29 h 48"/>
              <a:gd name="T20" fmla="*/ 3 w 32"/>
              <a:gd name="T21" fmla="*/ 16 h 48"/>
              <a:gd name="T22" fmla="*/ 16 w 32"/>
              <a:gd name="T23" fmla="*/ 3 h 48"/>
              <a:gd name="T24" fmla="*/ 29 w 32"/>
              <a:gd name="T25" fmla="*/ 16 h 48"/>
              <a:gd name="T26" fmla="*/ 16 w 32"/>
              <a:gd name="T27" fmla="*/ 29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2" h="48">
                <a:moveTo>
                  <a:pt x="32" y="16"/>
                </a:moveTo>
                <a:cubicBezTo>
                  <a:pt x="32" y="7"/>
                  <a:pt x="25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9"/>
                  <a:pt x="1" y="22"/>
                  <a:pt x="2" y="24"/>
                </a:cubicBezTo>
                <a:cubicBezTo>
                  <a:pt x="2" y="24"/>
                  <a:pt x="2" y="24"/>
                  <a:pt x="2" y="24"/>
                </a:cubicBezTo>
                <a:cubicBezTo>
                  <a:pt x="16" y="48"/>
                  <a:pt x="16" y="48"/>
                  <a:pt x="16" y="48"/>
                </a:cubicBezTo>
                <a:cubicBezTo>
                  <a:pt x="30" y="24"/>
                  <a:pt x="30" y="24"/>
                  <a:pt x="30" y="24"/>
                </a:cubicBezTo>
                <a:cubicBezTo>
                  <a:pt x="30" y="24"/>
                  <a:pt x="30" y="24"/>
                  <a:pt x="30" y="24"/>
                </a:cubicBezTo>
                <a:cubicBezTo>
                  <a:pt x="31" y="22"/>
                  <a:pt x="32" y="19"/>
                  <a:pt x="32" y="16"/>
                </a:cubicBezTo>
                <a:close/>
                <a:moveTo>
                  <a:pt x="16" y="29"/>
                </a:moveTo>
                <a:cubicBezTo>
                  <a:pt x="9" y="29"/>
                  <a:pt x="3" y="23"/>
                  <a:pt x="3" y="16"/>
                </a:cubicBezTo>
                <a:cubicBezTo>
                  <a:pt x="3" y="9"/>
                  <a:pt x="9" y="3"/>
                  <a:pt x="16" y="3"/>
                </a:cubicBezTo>
                <a:cubicBezTo>
                  <a:pt x="23" y="3"/>
                  <a:pt x="29" y="9"/>
                  <a:pt x="29" y="16"/>
                </a:cubicBezTo>
                <a:cubicBezTo>
                  <a:pt x="29" y="23"/>
                  <a:pt x="23" y="29"/>
                  <a:pt x="16" y="2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53" name="Title 1"/>
          <p:cNvSpPr>
            <a:spLocks noGrp="1"/>
          </p:cNvSpPr>
          <p:nvPr>
            <p:ph type="title"/>
          </p:nvPr>
        </p:nvSpPr>
        <p:spPr>
          <a:xfrm>
            <a:off x="7320148" y="588477"/>
            <a:ext cx="1578744" cy="913112"/>
          </a:xfrm>
        </p:spPr>
        <p:txBody>
          <a:bodyPr/>
          <a:lstStyle/>
          <a:p>
            <a:pPr algn="ctr"/>
            <a:r>
              <a:rPr lang="fa-IR" sz="4400" dirty="0" smtClean="0"/>
              <a:t>پند</a:t>
            </a:r>
            <a:endParaRPr lang="fa-IR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12</a:t>
            </a:fld>
            <a:r>
              <a:rPr lang="fa-IR" smtClean="0"/>
              <a:t> </a:t>
            </a:r>
            <a:r>
              <a:rPr lang="en-US" smtClean="0"/>
              <a:t>/ 50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9747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Connector 66"/>
          <p:cNvCxnSpPr/>
          <p:nvPr/>
        </p:nvCxnSpPr>
        <p:spPr>
          <a:xfrm>
            <a:off x="1418882" y="3601618"/>
            <a:ext cx="3132000" cy="0"/>
          </a:xfrm>
          <a:prstGeom prst="line">
            <a:avLst/>
          </a:prstGeom>
          <a:noFill/>
          <a:ln w="50800">
            <a:solidFill>
              <a:schemeClr val="accent1"/>
            </a:solidFill>
            <a:tailEnd type="none"/>
          </a:ln>
        </p:spPr>
      </p:cxnSp>
      <p:sp>
        <p:nvSpPr>
          <p:cNvPr id="32" name="TextBox 31"/>
          <p:cNvSpPr txBox="1"/>
          <p:nvPr/>
        </p:nvSpPr>
        <p:spPr>
          <a:xfrm>
            <a:off x="1482220" y="744322"/>
            <a:ext cx="70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1991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671131" y="1287300"/>
            <a:ext cx="3816000" cy="0"/>
          </a:xfrm>
          <a:prstGeom prst="line">
            <a:avLst/>
          </a:prstGeom>
          <a:noFill/>
          <a:ln w="50800">
            <a:solidFill>
              <a:schemeClr val="accent1"/>
            </a:solidFill>
            <a:headEnd type="oval"/>
            <a:tailEnd type="none"/>
          </a:ln>
        </p:spPr>
      </p:cxnSp>
      <p:cxnSp>
        <p:nvCxnSpPr>
          <p:cNvPr id="35" name="Straight Connector 34"/>
          <p:cNvCxnSpPr/>
          <p:nvPr/>
        </p:nvCxnSpPr>
        <p:spPr>
          <a:xfrm>
            <a:off x="1446239" y="2437865"/>
            <a:ext cx="3132000" cy="0"/>
          </a:xfrm>
          <a:prstGeom prst="line">
            <a:avLst/>
          </a:prstGeom>
          <a:noFill/>
          <a:ln w="50800">
            <a:solidFill>
              <a:schemeClr val="accent1"/>
            </a:solidFill>
            <a:tailEnd type="none"/>
          </a:ln>
        </p:spPr>
      </p:cxnSp>
      <p:sp>
        <p:nvSpPr>
          <p:cNvPr id="37" name="Arc 36"/>
          <p:cNvSpPr/>
          <p:nvPr/>
        </p:nvSpPr>
        <p:spPr>
          <a:xfrm>
            <a:off x="3932867" y="1285955"/>
            <a:ext cx="1165195" cy="1156000"/>
          </a:xfrm>
          <a:prstGeom prst="arc">
            <a:avLst>
              <a:gd name="adj1" fmla="val 15919140"/>
              <a:gd name="adj2" fmla="val 5171460"/>
            </a:avLst>
          </a:prstGeom>
          <a:noFill/>
          <a:ln w="50800">
            <a:solidFill>
              <a:schemeClr val="accent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38" name="Arc 37"/>
          <p:cNvSpPr/>
          <p:nvPr/>
        </p:nvSpPr>
        <p:spPr>
          <a:xfrm flipH="1">
            <a:off x="887272" y="2435641"/>
            <a:ext cx="1165195" cy="1165195"/>
          </a:xfrm>
          <a:prstGeom prst="arc">
            <a:avLst>
              <a:gd name="adj1" fmla="val 16200000"/>
              <a:gd name="adj2" fmla="val 5171460"/>
            </a:avLst>
          </a:prstGeom>
          <a:noFill/>
          <a:ln w="50800">
            <a:solidFill>
              <a:schemeClr val="accent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42" name="Oval 42"/>
          <p:cNvSpPr>
            <a:spLocks noChangeArrowheads="1"/>
          </p:cNvSpPr>
          <p:nvPr/>
        </p:nvSpPr>
        <p:spPr bwMode="auto">
          <a:xfrm>
            <a:off x="2324469" y="1191250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3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43" name="Oval 42"/>
          <p:cNvSpPr>
            <a:spLocks noChangeArrowheads="1"/>
          </p:cNvSpPr>
          <p:nvPr/>
        </p:nvSpPr>
        <p:spPr bwMode="auto">
          <a:xfrm>
            <a:off x="2913902" y="1191250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3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44" name="Oval 42"/>
          <p:cNvSpPr>
            <a:spLocks noChangeArrowheads="1"/>
          </p:cNvSpPr>
          <p:nvPr/>
        </p:nvSpPr>
        <p:spPr bwMode="auto">
          <a:xfrm>
            <a:off x="3513862" y="1191250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3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52" name="Oval 42"/>
          <p:cNvSpPr>
            <a:spLocks noChangeArrowheads="1"/>
          </p:cNvSpPr>
          <p:nvPr/>
        </p:nvSpPr>
        <p:spPr bwMode="auto">
          <a:xfrm>
            <a:off x="1726483" y="1191250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3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cxnSp>
        <p:nvCxnSpPr>
          <p:cNvPr id="56" name="Straight Connector 55"/>
          <p:cNvCxnSpPr/>
          <p:nvPr/>
        </p:nvCxnSpPr>
        <p:spPr>
          <a:xfrm>
            <a:off x="1446239" y="4758152"/>
            <a:ext cx="3132000" cy="0"/>
          </a:xfrm>
          <a:prstGeom prst="line">
            <a:avLst/>
          </a:prstGeom>
          <a:noFill/>
          <a:ln w="50800">
            <a:solidFill>
              <a:schemeClr val="accent1"/>
            </a:solidFill>
            <a:tailEnd type="none"/>
          </a:ln>
        </p:spPr>
      </p:cxnSp>
      <p:sp>
        <p:nvSpPr>
          <p:cNvPr id="57" name="Arc 56"/>
          <p:cNvSpPr/>
          <p:nvPr/>
        </p:nvSpPr>
        <p:spPr>
          <a:xfrm>
            <a:off x="3932867" y="3601540"/>
            <a:ext cx="1165195" cy="1156000"/>
          </a:xfrm>
          <a:prstGeom prst="arc">
            <a:avLst>
              <a:gd name="adj1" fmla="val 15919140"/>
              <a:gd name="adj2" fmla="val 5171460"/>
            </a:avLst>
          </a:prstGeom>
          <a:noFill/>
          <a:ln w="50800">
            <a:solidFill>
              <a:schemeClr val="accent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cxnSp>
        <p:nvCxnSpPr>
          <p:cNvPr id="70" name="Straight Connector 69"/>
          <p:cNvCxnSpPr/>
          <p:nvPr/>
        </p:nvCxnSpPr>
        <p:spPr>
          <a:xfrm>
            <a:off x="1420839" y="5921444"/>
            <a:ext cx="3996000" cy="0"/>
          </a:xfrm>
          <a:prstGeom prst="line">
            <a:avLst/>
          </a:prstGeom>
          <a:noFill/>
          <a:ln w="50800">
            <a:solidFill>
              <a:schemeClr val="accent1"/>
            </a:solidFill>
            <a:tailEnd type="triangle"/>
          </a:ln>
        </p:spPr>
      </p:cxnSp>
      <p:sp>
        <p:nvSpPr>
          <p:cNvPr id="71" name="Arc 70"/>
          <p:cNvSpPr/>
          <p:nvPr/>
        </p:nvSpPr>
        <p:spPr>
          <a:xfrm flipH="1">
            <a:off x="887272" y="4758579"/>
            <a:ext cx="1165195" cy="1165195"/>
          </a:xfrm>
          <a:prstGeom prst="arc">
            <a:avLst>
              <a:gd name="adj1" fmla="val 16200000"/>
              <a:gd name="adj2" fmla="val 5171460"/>
            </a:avLst>
          </a:prstGeom>
          <a:noFill/>
          <a:ln w="50800">
            <a:solidFill>
              <a:schemeClr val="accent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034322" y="1397087"/>
            <a:ext cx="70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1992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642705" y="742064"/>
            <a:ext cx="70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1993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239542" y="1409667"/>
            <a:ext cx="70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1994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51" name="Oval 42"/>
          <p:cNvSpPr>
            <a:spLocks noChangeArrowheads="1"/>
          </p:cNvSpPr>
          <p:nvPr/>
        </p:nvSpPr>
        <p:spPr bwMode="auto">
          <a:xfrm>
            <a:off x="4104662" y="1191250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3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829685" y="737805"/>
            <a:ext cx="70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1995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456753" y="1902147"/>
            <a:ext cx="70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2000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66" name="Oval 42"/>
          <p:cNvSpPr>
            <a:spLocks noChangeArrowheads="1"/>
          </p:cNvSpPr>
          <p:nvPr/>
        </p:nvSpPr>
        <p:spPr bwMode="auto">
          <a:xfrm>
            <a:off x="2324469" y="2341815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2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68" name="Oval 67"/>
          <p:cNvSpPr>
            <a:spLocks noChangeArrowheads="1"/>
          </p:cNvSpPr>
          <p:nvPr/>
        </p:nvSpPr>
        <p:spPr bwMode="auto">
          <a:xfrm>
            <a:off x="2913902" y="2341815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2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69" name="Oval 42"/>
          <p:cNvSpPr>
            <a:spLocks noChangeArrowheads="1"/>
          </p:cNvSpPr>
          <p:nvPr/>
        </p:nvSpPr>
        <p:spPr bwMode="auto">
          <a:xfrm>
            <a:off x="3513862" y="2341815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2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72" name="Oval 42"/>
          <p:cNvSpPr>
            <a:spLocks noChangeArrowheads="1"/>
          </p:cNvSpPr>
          <p:nvPr/>
        </p:nvSpPr>
        <p:spPr bwMode="auto">
          <a:xfrm>
            <a:off x="1726483" y="2341815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2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034811" y="2567119"/>
            <a:ext cx="70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1999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643194" y="1912096"/>
            <a:ext cx="70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1998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240031" y="2579699"/>
            <a:ext cx="70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1997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86" name="Oval 42"/>
          <p:cNvSpPr>
            <a:spLocks noChangeArrowheads="1"/>
          </p:cNvSpPr>
          <p:nvPr/>
        </p:nvSpPr>
        <p:spPr bwMode="auto">
          <a:xfrm>
            <a:off x="4104662" y="2341815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2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830174" y="1907837"/>
            <a:ext cx="70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1996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483377" y="3070472"/>
            <a:ext cx="70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2001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91" name="Oval 42"/>
          <p:cNvSpPr>
            <a:spLocks noChangeArrowheads="1"/>
          </p:cNvSpPr>
          <p:nvPr/>
        </p:nvSpPr>
        <p:spPr bwMode="auto">
          <a:xfrm>
            <a:off x="2324469" y="3505568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3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92" name="Oval 91"/>
          <p:cNvSpPr>
            <a:spLocks noChangeArrowheads="1"/>
          </p:cNvSpPr>
          <p:nvPr/>
        </p:nvSpPr>
        <p:spPr bwMode="auto">
          <a:xfrm>
            <a:off x="2913902" y="3505568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3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93" name="Oval 42"/>
          <p:cNvSpPr>
            <a:spLocks noChangeArrowheads="1"/>
          </p:cNvSpPr>
          <p:nvPr/>
        </p:nvSpPr>
        <p:spPr bwMode="auto">
          <a:xfrm>
            <a:off x="3513862" y="3505568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3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94" name="Oval 42"/>
          <p:cNvSpPr>
            <a:spLocks noChangeArrowheads="1"/>
          </p:cNvSpPr>
          <p:nvPr/>
        </p:nvSpPr>
        <p:spPr bwMode="auto">
          <a:xfrm>
            <a:off x="1726483" y="3505568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3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2061435" y="3735444"/>
            <a:ext cx="70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2002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2643194" y="3080421"/>
            <a:ext cx="7328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2003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266655" y="3748024"/>
            <a:ext cx="70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2004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98" name="Oval 42"/>
          <p:cNvSpPr>
            <a:spLocks noChangeArrowheads="1"/>
          </p:cNvSpPr>
          <p:nvPr/>
        </p:nvSpPr>
        <p:spPr bwMode="auto">
          <a:xfrm>
            <a:off x="4104662" y="3505568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3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3856798" y="3076162"/>
            <a:ext cx="70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2005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1456753" y="4218387"/>
            <a:ext cx="70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2010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01" name="Oval 42"/>
          <p:cNvSpPr>
            <a:spLocks noChangeArrowheads="1"/>
          </p:cNvSpPr>
          <p:nvPr/>
        </p:nvSpPr>
        <p:spPr bwMode="auto">
          <a:xfrm>
            <a:off x="2324469" y="4662102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2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02" name="Oval 101"/>
          <p:cNvSpPr>
            <a:spLocks noChangeArrowheads="1"/>
          </p:cNvSpPr>
          <p:nvPr/>
        </p:nvSpPr>
        <p:spPr bwMode="auto">
          <a:xfrm>
            <a:off x="2913902" y="4662102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2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03" name="Oval 42"/>
          <p:cNvSpPr>
            <a:spLocks noChangeArrowheads="1"/>
          </p:cNvSpPr>
          <p:nvPr/>
        </p:nvSpPr>
        <p:spPr bwMode="auto">
          <a:xfrm>
            <a:off x="3513862" y="4662102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2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04" name="Oval 42"/>
          <p:cNvSpPr>
            <a:spLocks noChangeArrowheads="1"/>
          </p:cNvSpPr>
          <p:nvPr/>
        </p:nvSpPr>
        <p:spPr bwMode="auto">
          <a:xfrm>
            <a:off x="1726483" y="4662102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2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2034811" y="4883359"/>
            <a:ext cx="70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2009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2616570" y="4228336"/>
            <a:ext cx="7328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2008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3240031" y="4895939"/>
            <a:ext cx="70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2007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08" name="Oval 42"/>
          <p:cNvSpPr>
            <a:spLocks noChangeArrowheads="1"/>
          </p:cNvSpPr>
          <p:nvPr/>
        </p:nvSpPr>
        <p:spPr bwMode="auto">
          <a:xfrm>
            <a:off x="4104662" y="4662102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2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3830174" y="4224077"/>
            <a:ext cx="70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2006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443323" y="5409520"/>
            <a:ext cx="70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2011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16" name="Oval 42"/>
          <p:cNvSpPr>
            <a:spLocks noChangeArrowheads="1"/>
          </p:cNvSpPr>
          <p:nvPr/>
        </p:nvSpPr>
        <p:spPr bwMode="auto">
          <a:xfrm>
            <a:off x="2324469" y="5825394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3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17" name="Oval 116"/>
          <p:cNvSpPr>
            <a:spLocks noChangeArrowheads="1"/>
          </p:cNvSpPr>
          <p:nvPr/>
        </p:nvSpPr>
        <p:spPr bwMode="auto">
          <a:xfrm>
            <a:off x="2913902" y="5825394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3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18" name="Oval 42"/>
          <p:cNvSpPr>
            <a:spLocks noChangeArrowheads="1"/>
          </p:cNvSpPr>
          <p:nvPr/>
        </p:nvSpPr>
        <p:spPr bwMode="auto">
          <a:xfrm>
            <a:off x="3513862" y="5825394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3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19" name="Oval 42"/>
          <p:cNvSpPr>
            <a:spLocks noChangeArrowheads="1"/>
          </p:cNvSpPr>
          <p:nvPr/>
        </p:nvSpPr>
        <p:spPr bwMode="auto">
          <a:xfrm>
            <a:off x="1726483" y="5825394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3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2021381" y="6074492"/>
            <a:ext cx="706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2012</a:t>
            </a:r>
            <a:endParaRPr lang="zh-CN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2603140" y="5419469"/>
            <a:ext cx="7328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2013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3226601" y="6087072"/>
            <a:ext cx="706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2014</a:t>
            </a:r>
            <a:endParaRPr lang="zh-CN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23" name="Oval 42"/>
          <p:cNvSpPr>
            <a:spLocks noChangeArrowheads="1"/>
          </p:cNvSpPr>
          <p:nvPr/>
        </p:nvSpPr>
        <p:spPr bwMode="auto">
          <a:xfrm>
            <a:off x="4104662" y="5825394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3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3816744" y="5415210"/>
            <a:ext cx="70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2015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25" name="Oval 42"/>
          <p:cNvSpPr>
            <a:spLocks noChangeArrowheads="1"/>
          </p:cNvSpPr>
          <p:nvPr/>
        </p:nvSpPr>
        <p:spPr bwMode="auto">
          <a:xfrm>
            <a:off x="4698944" y="5825394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3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4434833" y="6104082"/>
            <a:ext cx="706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2016</a:t>
            </a:r>
            <a:endParaRPr lang="zh-CN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62" name="Freeform 66"/>
          <p:cNvSpPr>
            <a:spLocks noEditPoints="1"/>
          </p:cNvSpPr>
          <p:nvPr/>
        </p:nvSpPr>
        <p:spPr bwMode="auto">
          <a:xfrm>
            <a:off x="2793371" y="5272961"/>
            <a:ext cx="428562" cy="648483"/>
          </a:xfrm>
          <a:custGeom>
            <a:avLst/>
            <a:gdLst>
              <a:gd name="T0" fmla="*/ 32 w 32"/>
              <a:gd name="T1" fmla="*/ 16 h 48"/>
              <a:gd name="T2" fmla="*/ 16 w 32"/>
              <a:gd name="T3" fmla="*/ 0 h 48"/>
              <a:gd name="T4" fmla="*/ 0 w 32"/>
              <a:gd name="T5" fmla="*/ 16 h 48"/>
              <a:gd name="T6" fmla="*/ 2 w 32"/>
              <a:gd name="T7" fmla="*/ 24 h 48"/>
              <a:gd name="T8" fmla="*/ 2 w 32"/>
              <a:gd name="T9" fmla="*/ 24 h 48"/>
              <a:gd name="T10" fmla="*/ 16 w 32"/>
              <a:gd name="T11" fmla="*/ 48 h 48"/>
              <a:gd name="T12" fmla="*/ 30 w 32"/>
              <a:gd name="T13" fmla="*/ 24 h 48"/>
              <a:gd name="T14" fmla="*/ 30 w 32"/>
              <a:gd name="T15" fmla="*/ 24 h 48"/>
              <a:gd name="T16" fmla="*/ 32 w 32"/>
              <a:gd name="T17" fmla="*/ 16 h 48"/>
              <a:gd name="T18" fmla="*/ 16 w 32"/>
              <a:gd name="T19" fmla="*/ 29 h 48"/>
              <a:gd name="T20" fmla="*/ 3 w 32"/>
              <a:gd name="T21" fmla="*/ 16 h 48"/>
              <a:gd name="T22" fmla="*/ 16 w 32"/>
              <a:gd name="T23" fmla="*/ 3 h 48"/>
              <a:gd name="T24" fmla="*/ 29 w 32"/>
              <a:gd name="T25" fmla="*/ 16 h 48"/>
              <a:gd name="T26" fmla="*/ 16 w 32"/>
              <a:gd name="T27" fmla="*/ 29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2" h="48">
                <a:moveTo>
                  <a:pt x="32" y="16"/>
                </a:moveTo>
                <a:cubicBezTo>
                  <a:pt x="32" y="7"/>
                  <a:pt x="25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9"/>
                  <a:pt x="1" y="22"/>
                  <a:pt x="2" y="24"/>
                </a:cubicBezTo>
                <a:cubicBezTo>
                  <a:pt x="2" y="24"/>
                  <a:pt x="2" y="24"/>
                  <a:pt x="2" y="24"/>
                </a:cubicBezTo>
                <a:cubicBezTo>
                  <a:pt x="16" y="48"/>
                  <a:pt x="16" y="48"/>
                  <a:pt x="16" y="48"/>
                </a:cubicBezTo>
                <a:cubicBezTo>
                  <a:pt x="30" y="24"/>
                  <a:pt x="30" y="24"/>
                  <a:pt x="30" y="24"/>
                </a:cubicBezTo>
                <a:cubicBezTo>
                  <a:pt x="30" y="24"/>
                  <a:pt x="30" y="24"/>
                  <a:pt x="30" y="24"/>
                </a:cubicBezTo>
                <a:cubicBezTo>
                  <a:pt x="31" y="22"/>
                  <a:pt x="32" y="19"/>
                  <a:pt x="32" y="16"/>
                </a:cubicBezTo>
                <a:close/>
                <a:moveTo>
                  <a:pt x="16" y="29"/>
                </a:moveTo>
                <a:cubicBezTo>
                  <a:pt x="9" y="29"/>
                  <a:pt x="3" y="23"/>
                  <a:pt x="3" y="16"/>
                </a:cubicBezTo>
                <a:cubicBezTo>
                  <a:pt x="3" y="9"/>
                  <a:pt x="9" y="3"/>
                  <a:pt x="16" y="3"/>
                </a:cubicBezTo>
                <a:cubicBezTo>
                  <a:pt x="23" y="3"/>
                  <a:pt x="29" y="9"/>
                  <a:pt x="29" y="16"/>
                </a:cubicBezTo>
                <a:cubicBezTo>
                  <a:pt x="29" y="23"/>
                  <a:pt x="23" y="29"/>
                  <a:pt x="16" y="2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65" name="Freeform 66"/>
          <p:cNvSpPr>
            <a:spLocks noEditPoints="1"/>
          </p:cNvSpPr>
          <p:nvPr/>
        </p:nvSpPr>
        <p:spPr bwMode="auto">
          <a:xfrm>
            <a:off x="11119054" y="737805"/>
            <a:ext cx="497646" cy="727925"/>
          </a:xfrm>
          <a:custGeom>
            <a:avLst/>
            <a:gdLst>
              <a:gd name="T0" fmla="*/ 32 w 32"/>
              <a:gd name="T1" fmla="*/ 16 h 48"/>
              <a:gd name="T2" fmla="*/ 16 w 32"/>
              <a:gd name="T3" fmla="*/ 0 h 48"/>
              <a:gd name="T4" fmla="*/ 0 w 32"/>
              <a:gd name="T5" fmla="*/ 16 h 48"/>
              <a:gd name="T6" fmla="*/ 2 w 32"/>
              <a:gd name="T7" fmla="*/ 24 h 48"/>
              <a:gd name="T8" fmla="*/ 2 w 32"/>
              <a:gd name="T9" fmla="*/ 24 h 48"/>
              <a:gd name="T10" fmla="*/ 16 w 32"/>
              <a:gd name="T11" fmla="*/ 48 h 48"/>
              <a:gd name="T12" fmla="*/ 30 w 32"/>
              <a:gd name="T13" fmla="*/ 24 h 48"/>
              <a:gd name="T14" fmla="*/ 30 w 32"/>
              <a:gd name="T15" fmla="*/ 24 h 48"/>
              <a:gd name="T16" fmla="*/ 32 w 32"/>
              <a:gd name="T17" fmla="*/ 16 h 48"/>
              <a:gd name="T18" fmla="*/ 16 w 32"/>
              <a:gd name="T19" fmla="*/ 29 h 48"/>
              <a:gd name="T20" fmla="*/ 3 w 32"/>
              <a:gd name="T21" fmla="*/ 16 h 48"/>
              <a:gd name="T22" fmla="*/ 16 w 32"/>
              <a:gd name="T23" fmla="*/ 3 h 48"/>
              <a:gd name="T24" fmla="*/ 29 w 32"/>
              <a:gd name="T25" fmla="*/ 16 h 48"/>
              <a:gd name="T26" fmla="*/ 16 w 32"/>
              <a:gd name="T27" fmla="*/ 29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2" h="48">
                <a:moveTo>
                  <a:pt x="32" y="16"/>
                </a:moveTo>
                <a:cubicBezTo>
                  <a:pt x="32" y="7"/>
                  <a:pt x="25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9"/>
                  <a:pt x="1" y="22"/>
                  <a:pt x="2" y="24"/>
                </a:cubicBezTo>
                <a:cubicBezTo>
                  <a:pt x="2" y="24"/>
                  <a:pt x="2" y="24"/>
                  <a:pt x="2" y="24"/>
                </a:cubicBezTo>
                <a:cubicBezTo>
                  <a:pt x="16" y="48"/>
                  <a:pt x="16" y="48"/>
                  <a:pt x="16" y="48"/>
                </a:cubicBezTo>
                <a:cubicBezTo>
                  <a:pt x="30" y="24"/>
                  <a:pt x="30" y="24"/>
                  <a:pt x="30" y="24"/>
                </a:cubicBezTo>
                <a:cubicBezTo>
                  <a:pt x="30" y="24"/>
                  <a:pt x="30" y="24"/>
                  <a:pt x="30" y="24"/>
                </a:cubicBezTo>
                <a:cubicBezTo>
                  <a:pt x="31" y="22"/>
                  <a:pt x="32" y="19"/>
                  <a:pt x="32" y="16"/>
                </a:cubicBezTo>
                <a:close/>
                <a:moveTo>
                  <a:pt x="16" y="29"/>
                </a:moveTo>
                <a:cubicBezTo>
                  <a:pt x="9" y="29"/>
                  <a:pt x="3" y="23"/>
                  <a:pt x="3" y="16"/>
                </a:cubicBezTo>
                <a:cubicBezTo>
                  <a:pt x="3" y="9"/>
                  <a:pt x="9" y="3"/>
                  <a:pt x="16" y="3"/>
                </a:cubicBezTo>
                <a:cubicBezTo>
                  <a:pt x="23" y="3"/>
                  <a:pt x="29" y="9"/>
                  <a:pt x="29" y="16"/>
                </a:cubicBezTo>
                <a:cubicBezTo>
                  <a:pt x="29" y="23"/>
                  <a:pt x="23" y="29"/>
                  <a:pt x="16" y="2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10717489" y="1527376"/>
            <a:ext cx="1300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MCE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5384767" y="1504789"/>
            <a:ext cx="558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0"/>
            <a:r>
              <a:rPr lang="en-US" dirty="0">
                <a:latin typeface="XB Zar" panose="02000506090000020003" pitchFamily="2" charset="-78"/>
                <a:ea typeface="Calibri" panose="020F0502020204030204" pitchFamily="34" charset="0"/>
                <a:cs typeface="XB Zar" panose="02000506090000020003" pitchFamily="2" charset="-78"/>
              </a:rPr>
              <a:t>E. Pakizeh, M. Palhang, and M. M. Pedram, “Multi-criteria expertness based cooperative Q-learning,” </a:t>
            </a:r>
            <a:r>
              <a:rPr lang="en-US" i="1" dirty="0">
                <a:latin typeface="XB Zar" panose="02000506090000020003" pitchFamily="2" charset="-78"/>
                <a:ea typeface="Calibri" panose="020F0502020204030204" pitchFamily="34" charset="0"/>
                <a:cs typeface="XB Zar" panose="02000506090000020003" pitchFamily="2" charset="-78"/>
              </a:rPr>
              <a:t>Appl. Intell.</a:t>
            </a:r>
            <a:r>
              <a:rPr lang="en-US" dirty="0">
                <a:latin typeface="XB Zar" panose="02000506090000020003" pitchFamily="2" charset="-78"/>
                <a:ea typeface="Calibri" panose="020F0502020204030204" pitchFamily="34" charset="0"/>
                <a:cs typeface="XB Zar" panose="02000506090000020003" pitchFamily="2" charset="-78"/>
              </a:rPr>
              <a:t>, vol. 39, no. 1, pp. 28–40, Jul. 2013.</a:t>
            </a:r>
            <a:endParaRPr lang="fa-IR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68" name="Title 1"/>
          <p:cNvSpPr txBox="1">
            <a:spLocks/>
          </p:cNvSpPr>
          <p:nvPr/>
        </p:nvSpPr>
        <p:spPr>
          <a:xfrm>
            <a:off x="5817849" y="645211"/>
            <a:ext cx="4713836" cy="91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  <a:defRPr sz="6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pPr algn="ctr"/>
            <a:r>
              <a:rPr lang="fa-IR" sz="4400" dirty="0">
                <a:latin typeface="XB Zar" panose="02000506090000020003" pitchFamily="2" charset="-78"/>
                <a:cs typeface="XB Zar" panose="02000506090000020003" pitchFamily="2" charset="-78"/>
              </a:rPr>
              <a:t>خبرگی چند </a:t>
            </a:r>
            <a:r>
              <a:rPr lang="fa-IR" sz="4400" dirty="0" err="1" smtClean="0">
                <a:latin typeface="XB Zar" panose="02000506090000020003" pitchFamily="2" charset="-78"/>
                <a:cs typeface="XB Zar" panose="02000506090000020003" pitchFamily="2" charset="-78"/>
              </a:rPr>
              <a:t>معیاره</a:t>
            </a:r>
            <a:endParaRPr lang="fa-IR" sz="4400" kern="0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79" name="Freeform 88"/>
          <p:cNvSpPr>
            <a:spLocks noChangeArrowheads="1"/>
          </p:cNvSpPr>
          <p:nvPr/>
        </p:nvSpPr>
        <p:spPr bwMode="auto">
          <a:xfrm>
            <a:off x="9926582" y="4063046"/>
            <a:ext cx="1027244" cy="1042354"/>
          </a:xfrm>
          <a:custGeom>
            <a:avLst/>
            <a:gdLst>
              <a:gd name="T0" fmla="*/ 38327818 w 601"/>
              <a:gd name="T1" fmla="*/ 78678142 h 609"/>
              <a:gd name="T2" fmla="*/ 38327818 w 601"/>
              <a:gd name="T3" fmla="*/ 78678142 h 609"/>
              <a:gd name="T4" fmla="*/ 0 w 601"/>
              <a:gd name="T5" fmla="*/ 39339251 h 609"/>
              <a:gd name="T6" fmla="*/ 38327818 w 601"/>
              <a:gd name="T7" fmla="*/ 0 h 609"/>
              <a:gd name="T8" fmla="*/ 77429787 w 601"/>
              <a:gd name="T9" fmla="*/ 39339251 h 609"/>
              <a:gd name="T10" fmla="*/ 38327818 w 601"/>
              <a:gd name="T11" fmla="*/ 78678142 h 609"/>
              <a:gd name="T12" fmla="*/ 38327818 w 601"/>
              <a:gd name="T13" fmla="*/ 7376244 h 609"/>
              <a:gd name="T14" fmla="*/ 38327818 w 601"/>
              <a:gd name="T15" fmla="*/ 7376244 h 609"/>
              <a:gd name="T16" fmla="*/ 7226723 w 601"/>
              <a:gd name="T17" fmla="*/ 39339251 h 609"/>
              <a:gd name="T18" fmla="*/ 15485886 w 601"/>
              <a:gd name="T19" fmla="*/ 60431965 h 609"/>
              <a:gd name="T20" fmla="*/ 23616083 w 601"/>
              <a:gd name="T21" fmla="*/ 57714571 h 609"/>
              <a:gd name="T22" fmla="*/ 31875246 w 601"/>
              <a:gd name="T23" fmla="*/ 54091380 h 609"/>
              <a:gd name="T24" fmla="*/ 31875246 w 601"/>
              <a:gd name="T25" fmla="*/ 48526731 h 609"/>
              <a:gd name="T26" fmla="*/ 28261705 w 601"/>
              <a:gd name="T27" fmla="*/ 41280349 h 609"/>
              <a:gd name="T28" fmla="*/ 26455114 w 601"/>
              <a:gd name="T29" fmla="*/ 38433453 h 609"/>
              <a:gd name="T30" fmla="*/ 27358589 w 601"/>
              <a:gd name="T31" fmla="*/ 32998307 h 609"/>
              <a:gd name="T32" fmla="*/ 27358589 w 601"/>
              <a:gd name="T33" fmla="*/ 26527860 h 609"/>
              <a:gd name="T34" fmla="*/ 38327818 w 601"/>
              <a:gd name="T35" fmla="*/ 17469523 h 609"/>
              <a:gd name="T36" fmla="*/ 50200163 w 601"/>
              <a:gd name="T37" fmla="*/ 26527860 h 609"/>
              <a:gd name="T38" fmla="*/ 49167722 w 601"/>
              <a:gd name="T39" fmla="*/ 32998307 h 609"/>
              <a:gd name="T40" fmla="*/ 50200163 w 601"/>
              <a:gd name="T41" fmla="*/ 38433453 h 609"/>
              <a:gd name="T42" fmla="*/ 48264607 w 601"/>
              <a:gd name="T43" fmla="*/ 41280349 h 609"/>
              <a:gd name="T44" fmla="*/ 45554541 w 601"/>
              <a:gd name="T45" fmla="*/ 48526731 h 609"/>
              <a:gd name="T46" fmla="*/ 45554541 w 601"/>
              <a:gd name="T47" fmla="*/ 54091380 h 609"/>
              <a:gd name="T48" fmla="*/ 52910229 w 601"/>
              <a:gd name="T49" fmla="*/ 57714571 h 609"/>
              <a:gd name="T50" fmla="*/ 61943901 w 601"/>
              <a:gd name="T51" fmla="*/ 60431965 h 609"/>
              <a:gd name="T52" fmla="*/ 70203064 w 601"/>
              <a:gd name="T53" fmla="*/ 39339251 h 609"/>
              <a:gd name="T54" fmla="*/ 38327818 w 601"/>
              <a:gd name="T55" fmla="*/ 7376244 h 609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601" h="609">
                <a:moveTo>
                  <a:pt x="297" y="608"/>
                </a:moveTo>
                <a:lnTo>
                  <a:pt x="297" y="608"/>
                </a:lnTo>
                <a:cubicBezTo>
                  <a:pt x="134" y="608"/>
                  <a:pt x="0" y="474"/>
                  <a:pt x="0" y="304"/>
                </a:cubicBezTo>
                <a:cubicBezTo>
                  <a:pt x="0" y="135"/>
                  <a:pt x="134" y="0"/>
                  <a:pt x="297" y="0"/>
                </a:cubicBezTo>
                <a:cubicBezTo>
                  <a:pt x="466" y="0"/>
                  <a:pt x="600" y="135"/>
                  <a:pt x="600" y="304"/>
                </a:cubicBezTo>
                <a:cubicBezTo>
                  <a:pt x="600" y="474"/>
                  <a:pt x="466" y="608"/>
                  <a:pt x="297" y="608"/>
                </a:cubicBezTo>
                <a:close/>
                <a:moveTo>
                  <a:pt x="297" y="57"/>
                </a:moveTo>
                <a:lnTo>
                  <a:pt x="297" y="57"/>
                </a:lnTo>
                <a:cubicBezTo>
                  <a:pt x="162" y="57"/>
                  <a:pt x="56" y="170"/>
                  <a:pt x="56" y="304"/>
                </a:cubicBezTo>
                <a:cubicBezTo>
                  <a:pt x="56" y="368"/>
                  <a:pt x="78" y="425"/>
                  <a:pt x="120" y="467"/>
                </a:cubicBezTo>
                <a:cubicBezTo>
                  <a:pt x="155" y="453"/>
                  <a:pt x="141" y="467"/>
                  <a:pt x="183" y="446"/>
                </a:cubicBezTo>
                <a:cubicBezTo>
                  <a:pt x="233" y="425"/>
                  <a:pt x="247" y="418"/>
                  <a:pt x="247" y="418"/>
                </a:cubicBezTo>
                <a:cubicBezTo>
                  <a:pt x="247" y="375"/>
                  <a:pt x="247" y="375"/>
                  <a:pt x="247" y="375"/>
                </a:cubicBezTo>
                <a:cubicBezTo>
                  <a:pt x="247" y="375"/>
                  <a:pt x="226" y="361"/>
                  <a:pt x="219" y="319"/>
                </a:cubicBezTo>
                <a:cubicBezTo>
                  <a:pt x="212" y="326"/>
                  <a:pt x="205" y="304"/>
                  <a:pt x="205" y="297"/>
                </a:cubicBezTo>
                <a:cubicBezTo>
                  <a:pt x="205" y="283"/>
                  <a:pt x="198" y="255"/>
                  <a:pt x="212" y="255"/>
                </a:cubicBezTo>
                <a:cubicBezTo>
                  <a:pt x="212" y="234"/>
                  <a:pt x="212" y="220"/>
                  <a:pt x="212" y="205"/>
                </a:cubicBezTo>
                <a:cubicBezTo>
                  <a:pt x="212" y="177"/>
                  <a:pt x="247" y="135"/>
                  <a:pt x="297" y="135"/>
                </a:cubicBezTo>
                <a:cubicBezTo>
                  <a:pt x="360" y="135"/>
                  <a:pt x="381" y="177"/>
                  <a:pt x="389" y="205"/>
                </a:cubicBezTo>
                <a:cubicBezTo>
                  <a:pt x="389" y="220"/>
                  <a:pt x="389" y="234"/>
                  <a:pt x="381" y="255"/>
                </a:cubicBezTo>
                <a:cubicBezTo>
                  <a:pt x="396" y="255"/>
                  <a:pt x="389" y="283"/>
                  <a:pt x="389" y="297"/>
                </a:cubicBezTo>
                <a:cubicBezTo>
                  <a:pt x="389" y="304"/>
                  <a:pt x="389" y="326"/>
                  <a:pt x="374" y="319"/>
                </a:cubicBezTo>
                <a:cubicBezTo>
                  <a:pt x="367" y="361"/>
                  <a:pt x="353" y="375"/>
                  <a:pt x="353" y="375"/>
                </a:cubicBezTo>
                <a:cubicBezTo>
                  <a:pt x="353" y="418"/>
                  <a:pt x="353" y="418"/>
                  <a:pt x="353" y="418"/>
                </a:cubicBezTo>
                <a:cubicBezTo>
                  <a:pt x="353" y="418"/>
                  <a:pt x="367" y="425"/>
                  <a:pt x="410" y="446"/>
                </a:cubicBezTo>
                <a:cubicBezTo>
                  <a:pt x="459" y="467"/>
                  <a:pt x="445" y="453"/>
                  <a:pt x="480" y="467"/>
                </a:cubicBezTo>
                <a:cubicBezTo>
                  <a:pt x="523" y="425"/>
                  <a:pt x="544" y="368"/>
                  <a:pt x="544" y="304"/>
                </a:cubicBezTo>
                <a:cubicBezTo>
                  <a:pt x="544" y="170"/>
                  <a:pt x="431" y="57"/>
                  <a:pt x="297" y="57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xtLst/>
        </p:spPr>
        <p:txBody>
          <a:bodyPr wrap="none" anchor="ctr"/>
          <a:lstStyle/>
          <a:p>
            <a:endParaRPr lang="en-US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81" name="Freeform 79"/>
          <p:cNvSpPr>
            <a:spLocks noEditPoints="1"/>
          </p:cNvSpPr>
          <p:nvPr/>
        </p:nvSpPr>
        <p:spPr bwMode="auto">
          <a:xfrm>
            <a:off x="8250660" y="3523235"/>
            <a:ext cx="503012" cy="456219"/>
          </a:xfrm>
          <a:custGeom>
            <a:avLst/>
            <a:gdLst>
              <a:gd name="T0" fmla="*/ 253546 w 168"/>
              <a:gd name="T1" fmla="*/ 247650 h 152"/>
              <a:gd name="T2" fmla="*/ 234043 w 168"/>
              <a:gd name="T3" fmla="*/ 228099 h 152"/>
              <a:gd name="T4" fmla="*/ 234043 w 168"/>
              <a:gd name="T5" fmla="*/ 19551 h 152"/>
              <a:gd name="T6" fmla="*/ 253546 w 168"/>
              <a:gd name="T7" fmla="*/ 0 h 152"/>
              <a:gd name="T8" fmla="*/ 273050 w 168"/>
              <a:gd name="T9" fmla="*/ 19551 h 152"/>
              <a:gd name="T10" fmla="*/ 273050 w 168"/>
              <a:gd name="T11" fmla="*/ 228099 h 152"/>
              <a:gd name="T12" fmla="*/ 253546 w 168"/>
              <a:gd name="T13" fmla="*/ 247650 h 152"/>
              <a:gd name="T14" fmla="*/ 175532 w 168"/>
              <a:gd name="T15" fmla="*/ 247650 h 152"/>
              <a:gd name="T16" fmla="*/ 156029 w 168"/>
              <a:gd name="T17" fmla="*/ 228099 h 152"/>
              <a:gd name="T18" fmla="*/ 156029 w 168"/>
              <a:gd name="T19" fmla="*/ 71688 h 152"/>
              <a:gd name="T20" fmla="*/ 175532 w 168"/>
              <a:gd name="T21" fmla="*/ 52137 h 152"/>
              <a:gd name="T22" fmla="*/ 195036 w 168"/>
              <a:gd name="T23" fmla="*/ 71688 h 152"/>
              <a:gd name="T24" fmla="*/ 195036 w 168"/>
              <a:gd name="T25" fmla="*/ 228099 h 152"/>
              <a:gd name="T26" fmla="*/ 175532 w 168"/>
              <a:gd name="T27" fmla="*/ 247650 h 152"/>
              <a:gd name="T28" fmla="*/ 97518 w 168"/>
              <a:gd name="T29" fmla="*/ 247650 h 152"/>
              <a:gd name="T30" fmla="*/ 78014 w 168"/>
              <a:gd name="T31" fmla="*/ 228099 h 152"/>
              <a:gd name="T32" fmla="*/ 78014 w 168"/>
              <a:gd name="T33" fmla="*/ 123825 h 152"/>
              <a:gd name="T34" fmla="*/ 97518 w 168"/>
              <a:gd name="T35" fmla="*/ 104274 h 152"/>
              <a:gd name="T36" fmla="*/ 117021 w 168"/>
              <a:gd name="T37" fmla="*/ 123825 h 152"/>
              <a:gd name="T38" fmla="*/ 117021 w 168"/>
              <a:gd name="T39" fmla="*/ 228099 h 152"/>
              <a:gd name="T40" fmla="*/ 97518 w 168"/>
              <a:gd name="T41" fmla="*/ 247650 h 152"/>
              <a:gd name="T42" fmla="*/ 19504 w 168"/>
              <a:gd name="T43" fmla="*/ 247650 h 152"/>
              <a:gd name="T44" fmla="*/ 0 w 168"/>
              <a:gd name="T45" fmla="*/ 228099 h 152"/>
              <a:gd name="T46" fmla="*/ 0 w 168"/>
              <a:gd name="T47" fmla="*/ 175962 h 152"/>
              <a:gd name="T48" fmla="*/ 19504 w 168"/>
              <a:gd name="T49" fmla="*/ 156411 h 152"/>
              <a:gd name="T50" fmla="*/ 39007 w 168"/>
              <a:gd name="T51" fmla="*/ 175962 h 152"/>
              <a:gd name="T52" fmla="*/ 39007 w 168"/>
              <a:gd name="T53" fmla="*/ 228099 h 152"/>
              <a:gd name="T54" fmla="*/ 19504 w 168"/>
              <a:gd name="T55" fmla="*/ 247650 h 152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168" h="152">
                <a:moveTo>
                  <a:pt x="156" y="152"/>
                </a:moveTo>
                <a:cubicBezTo>
                  <a:pt x="149" y="152"/>
                  <a:pt x="144" y="147"/>
                  <a:pt x="144" y="140"/>
                </a:cubicBezTo>
                <a:cubicBezTo>
                  <a:pt x="144" y="12"/>
                  <a:pt x="144" y="12"/>
                  <a:pt x="144" y="12"/>
                </a:cubicBezTo>
                <a:cubicBezTo>
                  <a:pt x="144" y="5"/>
                  <a:pt x="149" y="0"/>
                  <a:pt x="156" y="0"/>
                </a:cubicBezTo>
                <a:cubicBezTo>
                  <a:pt x="163" y="0"/>
                  <a:pt x="168" y="5"/>
                  <a:pt x="168" y="12"/>
                </a:cubicBezTo>
                <a:cubicBezTo>
                  <a:pt x="168" y="140"/>
                  <a:pt x="168" y="140"/>
                  <a:pt x="168" y="140"/>
                </a:cubicBezTo>
                <a:cubicBezTo>
                  <a:pt x="168" y="147"/>
                  <a:pt x="163" y="152"/>
                  <a:pt x="156" y="152"/>
                </a:cubicBezTo>
                <a:moveTo>
                  <a:pt x="108" y="152"/>
                </a:moveTo>
                <a:cubicBezTo>
                  <a:pt x="101" y="152"/>
                  <a:pt x="96" y="147"/>
                  <a:pt x="96" y="140"/>
                </a:cubicBezTo>
                <a:cubicBezTo>
                  <a:pt x="96" y="44"/>
                  <a:pt x="96" y="44"/>
                  <a:pt x="96" y="44"/>
                </a:cubicBezTo>
                <a:cubicBezTo>
                  <a:pt x="96" y="37"/>
                  <a:pt x="101" y="32"/>
                  <a:pt x="108" y="32"/>
                </a:cubicBezTo>
                <a:cubicBezTo>
                  <a:pt x="115" y="32"/>
                  <a:pt x="120" y="37"/>
                  <a:pt x="120" y="44"/>
                </a:cubicBezTo>
                <a:cubicBezTo>
                  <a:pt x="120" y="140"/>
                  <a:pt x="120" y="140"/>
                  <a:pt x="120" y="140"/>
                </a:cubicBezTo>
                <a:cubicBezTo>
                  <a:pt x="120" y="147"/>
                  <a:pt x="115" y="152"/>
                  <a:pt x="108" y="152"/>
                </a:cubicBezTo>
                <a:moveTo>
                  <a:pt x="60" y="152"/>
                </a:moveTo>
                <a:cubicBezTo>
                  <a:pt x="53" y="152"/>
                  <a:pt x="48" y="147"/>
                  <a:pt x="48" y="140"/>
                </a:cubicBezTo>
                <a:cubicBezTo>
                  <a:pt x="48" y="76"/>
                  <a:pt x="48" y="76"/>
                  <a:pt x="48" y="76"/>
                </a:cubicBezTo>
                <a:cubicBezTo>
                  <a:pt x="48" y="69"/>
                  <a:pt x="53" y="64"/>
                  <a:pt x="60" y="64"/>
                </a:cubicBezTo>
                <a:cubicBezTo>
                  <a:pt x="67" y="64"/>
                  <a:pt x="72" y="69"/>
                  <a:pt x="72" y="76"/>
                </a:cubicBezTo>
                <a:cubicBezTo>
                  <a:pt x="72" y="140"/>
                  <a:pt x="72" y="140"/>
                  <a:pt x="72" y="140"/>
                </a:cubicBezTo>
                <a:cubicBezTo>
                  <a:pt x="72" y="147"/>
                  <a:pt x="67" y="152"/>
                  <a:pt x="60" y="152"/>
                </a:cubicBezTo>
                <a:moveTo>
                  <a:pt x="12" y="152"/>
                </a:moveTo>
                <a:cubicBezTo>
                  <a:pt x="5" y="152"/>
                  <a:pt x="0" y="147"/>
                  <a:pt x="0" y="140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101"/>
                  <a:pt x="5" y="96"/>
                  <a:pt x="12" y="96"/>
                </a:cubicBezTo>
                <a:cubicBezTo>
                  <a:pt x="19" y="96"/>
                  <a:pt x="24" y="101"/>
                  <a:pt x="24" y="108"/>
                </a:cubicBezTo>
                <a:cubicBezTo>
                  <a:pt x="24" y="140"/>
                  <a:pt x="24" y="140"/>
                  <a:pt x="24" y="140"/>
                </a:cubicBezTo>
                <a:cubicBezTo>
                  <a:pt x="24" y="147"/>
                  <a:pt x="19" y="152"/>
                  <a:pt x="12" y="152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US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82" name="Freeform 81"/>
          <p:cNvSpPr>
            <a:spLocks noChangeArrowheads="1"/>
          </p:cNvSpPr>
          <p:nvPr/>
        </p:nvSpPr>
        <p:spPr bwMode="auto">
          <a:xfrm>
            <a:off x="7988543" y="4063046"/>
            <a:ext cx="1027244" cy="1042354"/>
          </a:xfrm>
          <a:custGeom>
            <a:avLst/>
            <a:gdLst>
              <a:gd name="T0" fmla="*/ 38327818 w 601"/>
              <a:gd name="T1" fmla="*/ 78678142 h 609"/>
              <a:gd name="T2" fmla="*/ 38327818 w 601"/>
              <a:gd name="T3" fmla="*/ 78678142 h 609"/>
              <a:gd name="T4" fmla="*/ 0 w 601"/>
              <a:gd name="T5" fmla="*/ 39339251 h 609"/>
              <a:gd name="T6" fmla="*/ 38327818 w 601"/>
              <a:gd name="T7" fmla="*/ 0 h 609"/>
              <a:gd name="T8" fmla="*/ 77429787 w 601"/>
              <a:gd name="T9" fmla="*/ 39339251 h 609"/>
              <a:gd name="T10" fmla="*/ 38327818 w 601"/>
              <a:gd name="T11" fmla="*/ 78678142 h 609"/>
              <a:gd name="T12" fmla="*/ 38327818 w 601"/>
              <a:gd name="T13" fmla="*/ 7376244 h 609"/>
              <a:gd name="T14" fmla="*/ 38327818 w 601"/>
              <a:gd name="T15" fmla="*/ 7376244 h 609"/>
              <a:gd name="T16" fmla="*/ 7226723 w 601"/>
              <a:gd name="T17" fmla="*/ 39339251 h 609"/>
              <a:gd name="T18" fmla="*/ 15485886 w 601"/>
              <a:gd name="T19" fmla="*/ 60431965 h 609"/>
              <a:gd name="T20" fmla="*/ 23616083 w 601"/>
              <a:gd name="T21" fmla="*/ 57714571 h 609"/>
              <a:gd name="T22" fmla="*/ 31875246 w 601"/>
              <a:gd name="T23" fmla="*/ 54091380 h 609"/>
              <a:gd name="T24" fmla="*/ 31875246 w 601"/>
              <a:gd name="T25" fmla="*/ 48526731 h 609"/>
              <a:gd name="T26" fmla="*/ 28261705 w 601"/>
              <a:gd name="T27" fmla="*/ 41280349 h 609"/>
              <a:gd name="T28" fmla="*/ 26455114 w 601"/>
              <a:gd name="T29" fmla="*/ 38433453 h 609"/>
              <a:gd name="T30" fmla="*/ 27358589 w 601"/>
              <a:gd name="T31" fmla="*/ 32998307 h 609"/>
              <a:gd name="T32" fmla="*/ 27358589 w 601"/>
              <a:gd name="T33" fmla="*/ 26527860 h 609"/>
              <a:gd name="T34" fmla="*/ 38327818 w 601"/>
              <a:gd name="T35" fmla="*/ 17469523 h 609"/>
              <a:gd name="T36" fmla="*/ 50200163 w 601"/>
              <a:gd name="T37" fmla="*/ 26527860 h 609"/>
              <a:gd name="T38" fmla="*/ 49167722 w 601"/>
              <a:gd name="T39" fmla="*/ 32998307 h 609"/>
              <a:gd name="T40" fmla="*/ 50200163 w 601"/>
              <a:gd name="T41" fmla="*/ 38433453 h 609"/>
              <a:gd name="T42" fmla="*/ 48264607 w 601"/>
              <a:gd name="T43" fmla="*/ 41280349 h 609"/>
              <a:gd name="T44" fmla="*/ 45554541 w 601"/>
              <a:gd name="T45" fmla="*/ 48526731 h 609"/>
              <a:gd name="T46" fmla="*/ 45554541 w 601"/>
              <a:gd name="T47" fmla="*/ 54091380 h 609"/>
              <a:gd name="T48" fmla="*/ 52910229 w 601"/>
              <a:gd name="T49" fmla="*/ 57714571 h 609"/>
              <a:gd name="T50" fmla="*/ 61943901 w 601"/>
              <a:gd name="T51" fmla="*/ 60431965 h 609"/>
              <a:gd name="T52" fmla="*/ 70203064 w 601"/>
              <a:gd name="T53" fmla="*/ 39339251 h 609"/>
              <a:gd name="T54" fmla="*/ 38327818 w 601"/>
              <a:gd name="T55" fmla="*/ 7376244 h 609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601" h="609">
                <a:moveTo>
                  <a:pt x="297" y="608"/>
                </a:moveTo>
                <a:lnTo>
                  <a:pt x="297" y="608"/>
                </a:lnTo>
                <a:cubicBezTo>
                  <a:pt x="134" y="608"/>
                  <a:pt x="0" y="474"/>
                  <a:pt x="0" y="304"/>
                </a:cubicBezTo>
                <a:cubicBezTo>
                  <a:pt x="0" y="135"/>
                  <a:pt x="134" y="0"/>
                  <a:pt x="297" y="0"/>
                </a:cubicBezTo>
                <a:cubicBezTo>
                  <a:pt x="466" y="0"/>
                  <a:pt x="600" y="135"/>
                  <a:pt x="600" y="304"/>
                </a:cubicBezTo>
                <a:cubicBezTo>
                  <a:pt x="600" y="474"/>
                  <a:pt x="466" y="608"/>
                  <a:pt x="297" y="608"/>
                </a:cubicBezTo>
                <a:close/>
                <a:moveTo>
                  <a:pt x="297" y="57"/>
                </a:moveTo>
                <a:lnTo>
                  <a:pt x="297" y="57"/>
                </a:lnTo>
                <a:cubicBezTo>
                  <a:pt x="162" y="57"/>
                  <a:pt x="56" y="170"/>
                  <a:pt x="56" y="304"/>
                </a:cubicBezTo>
                <a:cubicBezTo>
                  <a:pt x="56" y="368"/>
                  <a:pt x="78" y="425"/>
                  <a:pt x="120" y="467"/>
                </a:cubicBezTo>
                <a:cubicBezTo>
                  <a:pt x="155" y="453"/>
                  <a:pt x="141" y="467"/>
                  <a:pt x="183" y="446"/>
                </a:cubicBezTo>
                <a:cubicBezTo>
                  <a:pt x="233" y="425"/>
                  <a:pt x="247" y="418"/>
                  <a:pt x="247" y="418"/>
                </a:cubicBezTo>
                <a:cubicBezTo>
                  <a:pt x="247" y="375"/>
                  <a:pt x="247" y="375"/>
                  <a:pt x="247" y="375"/>
                </a:cubicBezTo>
                <a:cubicBezTo>
                  <a:pt x="247" y="375"/>
                  <a:pt x="226" y="361"/>
                  <a:pt x="219" y="319"/>
                </a:cubicBezTo>
                <a:cubicBezTo>
                  <a:pt x="212" y="326"/>
                  <a:pt x="205" y="304"/>
                  <a:pt x="205" y="297"/>
                </a:cubicBezTo>
                <a:cubicBezTo>
                  <a:pt x="205" y="283"/>
                  <a:pt x="198" y="255"/>
                  <a:pt x="212" y="255"/>
                </a:cubicBezTo>
                <a:cubicBezTo>
                  <a:pt x="212" y="234"/>
                  <a:pt x="212" y="220"/>
                  <a:pt x="212" y="205"/>
                </a:cubicBezTo>
                <a:cubicBezTo>
                  <a:pt x="212" y="177"/>
                  <a:pt x="247" y="135"/>
                  <a:pt x="297" y="135"/>
                </a:cubicBezTo>
                <a:cubicBezTo>
                  <a:pt x="360" y="135"/>
                  <a:pt x="381" y="177"/>
                  <a:pt x="389" y="205"/>
                </a:cubicBezTo>
                <a:cubicBezTo>
                  <a:pt x="389" y="220"/>
                  <a:pt x="389" y="234"/>
                  <a:pt x="381" y="255"/>
                </a:cubicBezTo>
                <a:cubicBezTo>
                  <a:pt x="396" y="255"/>
                  <a:pt x="389" y="283"/>
                  <a:pt x="389" y="297"/>
                </a:cubicBezTo>
                <a:cubicBezTo>
                  <a:pt x="389" y="304"/>
                  <a:pt x="389" y="326"/>
                  <a:pt x="374" y="319"/>
                </a:cubicBezTo>
                <a:cubicBezTo>
                  <a:pt x="367" y="361"/>
                  <a:pt x="353" y="375"/>
                  <a:pt x="353" y="375"/>
                </a:cubicBezTo>
                <a:cubicBezTo>
                  <a:pt x="353" y="418"/>
                  <a:pt x="353" y="418"/>
                  <a:pt x="353" y="418"/>
                </a:cubicBezTo>
                <a:cubicBezTo>
                  <a:pt x="353" y="418"/>
                  <a:pt x="367" y="425"/>
                  <a:pt x="410" y="446"/>
                </a:cubicBezTo>
                <a:cubicBezTo>
                  <a:pt x="459" y="467"/>
                  <a:pt x="445" y="453"/>
                  <a:pt x="480" y="467"/>
                </a:cubicBezTo>
                <a:cubicBezTo>
                  <a:pt x="523" y="425"/>
                  <a:pt x="544" y="368"/>
                  <a:pt x="544" y="304"/>
                </a:cubicBezTo>
                <a:cubicBezTo>
                  <a:pt x="544" y="170"/>
                  <a:pt x="431" y="57"/>
                  <a:pt x="297" y="57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xtLst/>
        </p:spPr>
        <p:txBody>
          <a:bodyPr wrap="none" anchor="ctr"/>
          <a:lstStyle/>
          <a:p>
            <a:endParaRPr lang="en-US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84" name="Freeform 88"/>
          <p:cNvSpPr>
            <a:spLocks noChangeArrowheads="1"/>
          </p:cNvSpPr>
          <p:nvPr/>
        </p:nvSpPr>
        <p:spPr bwMode="auto">
          <a:xfrm>
            <a:off x="6050512" y="4063046"/>
            <a:ext cx="1027245" cy="1042354"/>
          </a:xfrm>
          <a:custGeom>
            <a:avLst/>
            <a:gdLst>
              <a:gd name="T0" fmla="*/ 38327818 w 601"/>
              <a:gd name="T1" fmla="*/ 78678142 h 609"/>
              <a:gd name="T2" fmla="*/ 38327818 w 601"/>
              <a:gd name="T3" fmla="*/ 78678142 h 609"/>
              <a:gd name="T4" fmla="*/ 0 w 601"/>
              <a:gd name="T5" fmla="*/ 39339251 h 609"/>
              <a:gd name="T6" fmla="*/ 38327818 w 601"/>
              <a:gd name="T7" fmla="*/ 0 h 609"/>
              <a:gd name="T8" fmla="*/ 77429787 w 601"/>
              <a:gd name="T9" fmla="*/ 39339251 h 609"/>
              <a:gd name="T10" fmla="*/ 38327818 w 601"/>
              <a:gd name="T11" fmla="*/ 78678142 h 609"/>
              <a:gd name="T12" fmla="*/ 38327818 w 601"/>
              <a:gd name="T13" fmla="*/ 7376244 h 609"/>
              <a:gd name="T14" fmla="*/ 38327818 w 601"/>
              <a:gd name="T15" fmla="*/ 7376244 h 609"/>
              <a:gd name="T16" fmla="*/ 7226723 w 601"/>
              <a:gd name="T17" fmla="*/ 39339251 h 609"/>
              <a:gd name="T18" fmla="*/ 15485886 w 601"/>
              <a:gd name="T19" fmla="*/ 60431965 h 609"/>
              <a:gd name="T20" fmla="*/ 23616083 w 601"/>
              <a:gd name="T21" fmla="*/ 57714571 h 609"/>
              <a:gd name="T22" fmla="*/ 31875246 w 601"/>
              <a:gd name="T23" fmla="*/ 54091380 h 609"/>
              <a:gd name="T24" fmla="*/ 31875246 w 601"/>
              <a:gd name="T25" fmla="*/ 48526731 h 609"/>
              <a:gd name="T26" fmla="*/ 28261705 w 601"/>
              <a:gd name="T27" fmla="*/ 41280349 h 609"/>
              <a:gd name="T28" fmla="*/ 26455114 w 601"/>
              <a:gd name="T29" fmla="*/ 38433453 h 609"/>
              <a:gd name="T30" fmla="*/ 27358589 w 601"/>
              <a:gd name="T31" fmla="*/ 32998307 h 609"/>
              <a:gd name="T32" fmla="*/ 27358589 w 601"/>
              <a:gd name="T33" fmla="*/ 26527860 h 609"/>
              <a:gd name="T34" fmla="*/ 38327818 w 601"/>
              <a:gd name="T35" fmla="*/ 17469523 h 609"/>
              <a:gd name="T36" fmla="*/ 50200163 w 601"/>
              <a:gd name="T37" fmla="*/ 26527860 h 609"/>
              <a:gd name="T38" fmla="*/ 49167722 w 601"/>
              <a:gd name="T39" fmla="*/ 32998307 h 609"/>
              <a:gd name="T40" fmla="*/ 50200163 w 601"/>
              <a:gd name="T41" fmla="*/ 38433453 h 609"/>
              <a:gd name="T42" fmla="*/ 48264607 w 601"/>
              <a:gd name="T43" fmla="*/ 41280349 h 609"/>
              <a:gd name="T44" fmla="*/ 45554541 w 601"/>
              <a:gd name="T45" fmla="*/ 48526731 h 609"/>
              <a:gd name="T46" fmla="*/ 45554541 w 601"/>
              <a:gd name="T47" fmla="*/ 54091380 h 609"/>
              <a:gd name="T48" fmla="*/ 52910229 w 601"/>
              <a:gd name="T49" fmla="*/ 57714571 h 609"/>
              <a:gd name="T50" fmla="*/ 61943901 w 601"/>
              <a:gd name="T51" fmla="*/ 60431965 h 609"/>
              <a:gd name="T52" fmla="*/ 70203064 w 601"/>
              <a:gd name="T53" fmla="*/ 39339251 h 609"/>
              <a:gd name="T54" fmla="*/ 38327818 w 601"/>
              <a:gd name="T55" fmla="*/ 7376244 h 609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601" h="609">
                <a:moveTo>
                  <a:pt x="297" y="608"/>
                </a:moveTo>
                <a:lnTo>
                  <a:pt x="297" y="608"/>
                </a:lnTo>
                <a:cubicBezTo>
                  <a:pt x="134" y="608"/>
                  <a:pt x="0" y="474"/>
                  <a:pt x="0" y="304"/>
                </a:cubicBezTo>
                <a:cubicBezTo>
                  <a:pt x="0" y="135"/>
                  <a:pt x="134" y="0"/>
                  <a:pt x="297" y="0"/>
                </a:cubicBezTo>
                <a:cubicBezTo>
                  <a:pt x="466" y="0"/>
                  <a:pt x="600" y="135"/>
                  <a:pt x="600" y="304"/>
                </a:cubicBezTo>
                <a:cubicBezTo>
                  <a:pt x="600" y="474"/>
                  <a:pt x="466" y="608"/>
                  <a:pt x="297" y="608"/>
                </a:cubicBezTo>
                <a:close/>
                <a:moveTo>
                  <a:pt x="297" y="57"/>
                </a:moveTo>
                <a:lnTo>
                  <a:pt x="297" y="57"/>
                </a:lnTo>
                <a:cubicBezTo>
                  <a:pt x="162" y="57"/>
                  <a:pt x="56" y="170"/>
                  <a:pt x="56" y="304"/>
                </a:cubicBezTo>
                <a:cubicBezTo>
                  <a:pt x="56" y="368"/>
                  <a:pt x="78" y="425"/>
                  <a:pt x="120" y="467"/>
                </a:cubicBezTo>
                <a:cubicBezTo>
                  <a:pt x="155" y="453"/>
                  <a:pt x="141" y="467"/>
                  <a:pt x="183" y="446"/>
                </a:cubicBezTo>
                <a:cubicBezTo>
                  <a:pt x="233" y="425"/>
                  <a:pt x="247" y="418"/>
                  <a:pt x="247" y="418"/>
                </a:cubicBezTo>
                <a:cubicBezTo>
                  <a:pt x="247" y="375"/>
                  <a:pt x="247" y="375"/>
                  <a:pt x="247" y="375"/>
                </a:cubicBezTo>
                <a:cubicBezTo>
                  <a:pt x="247" y="375"/>
                  <a:pt x="226" y="361"/>
                  <a:pt x="219" y="319"/>
                </a:cubicBezTo>
                <a:cubicBezTo>
                  <a:pt x="212" y="326"/>
                  <a:pt x="205" y="304"/>
                  <a:pt x="205" y="297"/>
                </a:cubicBezTo>
                <a:cubicBezTo>
                  <a:pt x="205" y="283"/>
                  <a:pt x="198" y="255"/>
                  <a:pt x="212" y="255"/>
                </a:cubicBezTo>
                <a:cubicBezTo>
                  <a:pt x="212" y="234"/>
                  <a:pt x="212" y="220"/>
                  <a:pt x="212" y="205"/>
                </a:cubicBezTo>
                <a:cubicBezTo>
                  <a:pt x="212" y="177"/>
                  <a:pt x="247" y="135"/>
                  <a:pt x="297" y="135"/>
                </a:cubicBezTo>
                <a:cubicBezTo>
                  <a:pt x="360" y="135"/>
                  <a:pt x="381" y="177"/>
                  <a:pt x="389" y="205"/>
                </a:cubicBezTo>
                <a:cubicBezTo>
                  <a:pt x="389" y="220"/>
                  <a:pt x="389" y="234"/>
                  <a:pt x="381" y="255"/>
                </a:cubicBezTo>
                <a:cubicBezTo>
                  <a:pt x="396" y="255"/>
                  <a:pt x="389" y="283"/>
                  <a:pt x="389" y="297"/>
                </a:cubicBezTo>
                <a:cubicBezTo>
                  <a:pt x="389" y="304"/>
                  <a:pt x="389" y="326"/>
                  <a:pt x="374" y="319"/>
                </a:cubicBezTo>
                <a:cubicBezTo>
                  <a:pt x="367" y="361"/>
                  <a:pt x="353" y="375"/>
                  <a:pt x="353" y="375"/>
                </a:cubicBezTo>
                <a:cubicBezTo>
                  <a:pt x="353" y="418"/>
                  <a:pt x="353" y="418"/>
                  <a:pt x="353" y="418"/>
                </a:cubicBezTo>
                <a:cubicBezTo>
                  <a:pt x="353" y="418"/>
                  <a:pt x="367" y="425"/>
                  <a:pt x="410" y="446"/>
                </a:cubicBezTo>
                <a:cubicBezTo>
                  <a:pt x="459" y="467"/>
                  <a:pt x="445" y="453"/>
                  <a:pt x="480" y="467"/>
                </a:cubicBezTo>
                <a:cubicBezTo>
                  <a:pt x="523" y="425"/>
                  <a:pt x="544" y="368"/>
                  <a:pt x="544" y="304"/>
                </a:cubicBezTo>
                <a:cubicBezTo>
                  <a:pt x="544" y="170"/>
                  <a:pt x="431" y="57"/>
                  <a:pt x="297" y="57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xtLst/>
        </p:spPr>
        <p:txBody>
          <a:bodyPr wrap="none" anchor="ctr"/>
          <a:lstStyle/>
          <a:p>
            <a:endParaRPr lang="en-US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78" name="Freeform 79"/>
          <p:cNvSpPr>
            <a:spLocks noEditPoints="1"/>
          </p:cNvSpPr>
          <p:nvPr/>
        </p:nvSpPr>
        <p:spPr bwMode="auto">
          <a:xfrm>
            <a:off x="10188699" y="3523235"/>
            <a:ext cx="503012" cy="456219"/>
          </a:xfrm>
          <a:custGeom>
            <a:avLst/>
            <a:gdLst>
              <a:gd name="T0" fmla="*/ 253546 w 168"/>
              <a:gd name="T1" fmla="*/ 247650 h 152"/>
              <a:gd name="T2" fmla="*/ 234043 w 168"/>
              <a:gd name="T3" fmla="*/ 228099 h 152"/>
              <a:gd name="T4" fmla="*/ 234043 w 168"/>
              <a:gd name="T5" fmla="*/ 19551 h 152"/>
              <a:gd name="T6" fmla="*/ 253546 w 168"/>
              <a:gd name="T7" fmla="*/ 0 h 152"/>
              <a:gd name="T8" fmla="*/ 273050 w 168"/>
              <a:gd name="T9" fmla="*/ 19551 h 152"/>
              <a:gd name="T10" fmla="*/ 273050 w 168"/>
              <a:gd name="T11" fmla="*/ 228099 h 152"/>
              <a:gd name="T12" fmla="*/ 253546 w 168"/>
              <a:gd name="T13" fmla="*/ 247650 h 152"/>
              <a:gd name="T14" fmla="*/ 175532 w 168"/>
              <a:gd name="T15" fmla="*/ 247650 h 152"/>
              <a:gd name="T16" fmla="*/ 156029 w 168"/>
              <a:gd name="T17" fmla="*/ 228099 h 152"/>
              <a:gd name="T18" fmla="*/ 156029 w 168"/>
              <a:gd name="T19" fmla="*/ 71688 h 152"/>
              <a:gd name="T20" fmla="*/ 175532 w 168"/>
              <a:gd name="T21" fmla="*/ 52137 h 152"/>
              <a:gd name="T22" fmla="*/ 195036 w 168"/>
              <a:gd name="T23" fmla="*/ 71688 h 152"/>
              <a:gd name="T24" fmla="*/ 195036 w 168"/>
              <a:gd name="T25" fmla="*/ 228099 h 152"/>
              <a:gd name="T26" fmla="*/ 175532 w 168"/>
              <a:gd name="T27" fmla="*/ 247650 h 152"/>
              <a:gd name="T28" fmla="*/ 97518 w 168"/>
              <a:gd name="T29" fmla="*/ 247650 h 152"/>
              <a:gd name="T30" fmla="*/ 78014 w 168"/>
              <a:gd name="T31" fmla="*/ 228099 h 152"/>
              <a:gd name="T32" fmla="*/ 78014 w 168"/>
              <a:gd name="T33" fmla="*/ 123825 h 152"/>
              <a:gd name="T34" fmla="*/ 97518 w 168"/>
              <a:gd name="T35" fmla="*/ 104274 h 152"/>
              <a:gd name="T36" fmla="*/ 117021 w 168"/>
              <a:gd name="T37" fmla="*/ 123825 h 152"/>
              <a:gd name="T38" fmla="*/ 117021 w 168"/>
              <a:gd name="T39" fmla="*/ 228099 h 152"/>
              <a:gd name="T40" fmla="*/ 97518 w 168"/>
              <a:gd name="T41" fmla="*/ 247650 h 152"/>
              <a:gd name="T42" fmla="*/ 19504 w 168"/>
              <a:gd name="T43" fmla="*/ 247650 h 152"/>
              <a:gd name="T44" fmla="*/ 0 w 168"/>
              <a:gd name="T45" fmla="*/ 228099 h 152"/>
              <a:gd name="T46" fmla="*/ 0 w 168"/>
              <a:gd name="T47" fmla="*/ 175962 h 152"/>
              <a:gd name="T48" fmla="*/ 19504 w 168"/>
              <a:gd name="T49" fmla="*/ 156411 h 152"/>
              <a:gd name="T50" fmla="*/ 39007 w 168"/>
              <a:gd name="T51" fmla="*/ 175962 h 152"/>
              <a:gd name="T52" fmla="*/ 39007 w 168"/>
              <a:gd name="T53" fmla="*/ 228099 h 152"/>
              <a:gd name="T54" fmla="*/ 19504 w 168"/>
              <a:gd name="T55" fmla="*/ 247650 h 152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168" h="152">
                <a:moveTo>
                  <a:pt x="156" y="152"/>
                </a:moveTo>
                <a:cubicBezTo>
                  <a:pt x="149" y="152"/>
                  <a:pt x="144" y="147"/>
                  <a:pt x="144" y="140"/>
                </a:cubicBezTo>
                <a:cubicBezTo>
                  <a:pt x="144" y="12"/>
                  <a:pt x="144" y="12"/>
                  <a:pt x="144" y="12"/>
                </a:cubicBezTo>
                <a:cubicBezTo>
                  <a:pt x="144" y="5"/>
                  <a:pt x="149" y="0"/>
                  <a:pt x="156" y="0"/>
                </a:cubicBezTo>
                <a:cubicBezTo>
                  <a:pt x="163" y="0"/>
                  <a:pt x="168" y="5"/>
                  <a:pt x="168" y="12"/>
                </a:cubicBezTo>
                <a:cubicBezTo>
                  <a:pt x="168" y="140"/>
                  <a:pt x="168" y="140"/>
                  <a:pt x="168" y="140"/>
                </a:cubicBezTo>
                <a:cubicBezTo>
                  <a:pt x="168" y="147"/>
                  <a:pt x="163" y="152"/>
                  <a:pt x="156" y="152"/>
                </a:cubicBezTo>
                <a:moveTo>
                  <a:pt x="108" y="152"/>
                </a:moveTo>
                <a:cubicBezTo>
                  <a:pt x="101" y="152"/>
                  <a:pt x="96" y="147"/>
                  <a:pt x="96" y="140"/>
                </a:cubicBezTo>
                <a:cubicBezTo>
                  <a:pt x="96" y="44"/>
                  <a:pt x="96" y="44"/>
                  <a:pt x="96" y="44"/>
                </a:cubicBezTo>
                <a:cubicBezTo>
                  <a:pt x="96" y="37"/>
                  <a:pt x="101" y="32"/>
                  <a:pt x="108" y="32"/>
                </a:cubicBezTo>
                <a:cubicBezTo>
                  <a:pt x="115" y="32"/>
                  <a:pt x="120" y="37"/>
                  <a:pt x="120" y="44"/>
                </a:cubicBezTo>
                <a:cubicBezTo>
                  <a:pt x="120" y="140"/>
                  <a:pt x="120" y="140"/>
                  <a:pt x="120" y="140"/>
                </a:cubicBezTo>
                <a:cubicBezTo>
                  <a:pt x="120" y="147"/>
                  <a:pt x="115" y="152"/>
                  <a:pt x="108" y="152"/>
                </a:cubicBezTo>
                <a:moveTo>
                  <a:pt x="60" y="152"/>
                </a:moveTo>
                <a:cubicBezTo>
                  <a:pt x="53" y="152"/>
                  <a:pt x="48" y="147"/>
                  <a:pt x="48" y="140"/>
                </a:cubicBezTo>
                <a:cubicBezTo>
                  <a:pt x="48" y="76"/>
                  <a:pt x="48" y="76"/>
                  <a:pt x="48" y="76"/>
                </a:cubicBezTo>
                <a:cubicBezTo>
                  <a:pt x="48" y="69"/>
                  <a:pt x="53" y="64"/>
                  <a:pt x="60" y="64"/>
                </a:cubicBezTo>
                <a:cubicBezTo>
                  <a:pt x="67" y="64"/>
                  <a:pt x="72" y="69"/>
                  <a:pt x="72" y="76"/>
                </a:cubicBezTo>
                <a:cubicBezTo>
                  <a:pt x="72" y="140"/>
                  <a:pt x="72" y="140"/>
                  <a:pt x="72" y="140"/>
                </a:cubicBezTo>
                <a:cubicBezTo>
                  <a:pt x="72" y="147"/>
                  <a:pt x="67" y="152"/>
                  <a:pt x="60" y="152"/>
                </a:cubicBezTo>
                <a:moveTo>
                  <a:pt x="12" y="152"/>
                </a:moveTo>
                <a:cubicBezTo>
                  <a:pt x="5" y="152"/>
                  <a:pt x="0" y="147"/>
                  <a:pt x="0" y="140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101"/>
                  <a:pt x="5" y="96"/>
                  <a:pt x="12" y="96"/>
                </a:cubicBezTo>
                <a:cubicBezTo>
                  <a:pt x="19" y="96"/>
                  <a:pt x="24" y="101"/>
                  <a:pt x="24" y="108"/>
                </a:cubicBezTo>
                <a:cubicBezTo>
                  <a:pt x="24" y="140"/>
                  <a:pt x="24" y="140"/>
                  <a:pt x="24" y="140"/>
                </a:cubicBezTo>
                <a:cubicBezTo>
                  <a:pt x="24" y="147"/>
                  <a:pt x="19" y="152"/>
                  <a:pt x="12" y="152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US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10416671" y="3473982"/>
            <a:ext cx="620041" cy="5345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83" name="Freeform 79"/>
          <p:cNvSpPr>
            <a:spLocks noEditPoints="1"/>
          </p:cNvSpPr>
          <p:nvPr/>
        </p:nvSpPr>
        <p:spPr bwMode="auto">
          <a:xfrm>
            <a:off x="6312629" y="3523235"/>
            <a:ext cx="503012" cy="456219"/>
          </a:xfrm>
          <a:custGeom>
            <a:avLst/>
            <a:gdLst>
              <a:gd name="T0" fmla="*/ 253546 w 168"/>
              <a:gd name="T1" fmla="*/ 247650 h 152"/>
              <a:gd name="T2" fmla="*/ 234043 w 168"/>
              <a:gd name="T3" fmla="*/ 228099 h 152"/>
              <a:gd name="T4" fmla="*/ 234043 w 168"/>
              <a:gd name="T5" fmla="*/ 19551 h 152"/>
              <a:gd name="T6" fmla="*/ 253546 w 168"/>
              <a:gd name="T7" fmla="*/ 0 h 152"/>
              <a:gd name="T8" fmla="*/ 273050 w 168"/>
              <a:gd name="T9" fmla="*/ 19551 h 152"/>
              <a:gd name="T10" fmla="*/ 273050 w 168"/>
              <a:gd name="T11" fmla="*/ 228099 h 152"/>
              <a:gd name="T12" fmla="*/ 253546 w 168"/>
              <a:gd name="T13" fmla="*/ 247650 h 152"/>
              <a:gd name="T14" fmla="*/ 175532 w 168"/>
              <a:gd name="T15" fmla="*/ 247650 h 152"/>
              <a:gd name="T16" fmla="*/ 156029 w 168"/>
              <a:gd name="T17" fmla="*/ 228099 h 152"/>
              <a:gd name="T18" fmla="*/ 156029 w 168"/>
              <a:gd name="T19" fmla="*/ 71688 h 152"/>
              <a:gd name="T20" fmla="*/ 175532 w 168"/>
              <a:gd name="T21" fmla="*/ 52137 h 152"/>
              <a:gd name="T22" fmla="*/ 195036 w 168"/>
              <a:gd name="T23" fmla="*/ 71688 h 152"/>
              <a:gd name="T24" fmla="*/ 195036 w 168"/>
              <a:gd name="T25" fmla="*/ 228099 h 152"/>
              <a:gd name="T26" fmla="*/ 175532 w 168"/>
              <a:gd name="T27" fmla="*/ 247650 h 152"/>
              <a:gd name="T28" fmla="*/ 97518 w 168"/>
              <a:gd name="T29" fmla="*/ 247650 h 152"/>
              <a:gd name="T30" fmla="*/ 78014 w 168"/>
              <a:gd name="T31" fmla="*/ 228099 h 152"/>
              <a:gd name="T32" fmla="*/ 78014 w 168"/>
              <a:gd name="T33" fmla="*/ 123825 h 152"/>
              <a:gd name="T34" fmla="*/ 97518 w 168"/>
              <a:gd name="T35" fmla="*/ 104274 h 152"/>
              <a:gd name="T36" fmla="*/ 117021 w 168"/>
              <a:gd name="T37" fmla="*/ 123825 h 152"/>
              <a:gd name="T38" fmla="*/ 117021 w 168"/>
              <a:gd name="T39" fmla="*/ 228099 h 152"/>
              <a:gd name="T40" fmla="*/ 97518 w 168"/>
              <a:gd name="T41" fmla="*/ 247650 h 152"/>
              <a:gd name="T42" fmla="*/ 19504 w 168"/>
              <a:gd name="T43" fmla="*/ 247650 h 152"/>
              <a:gd name="T44" fmla="*/ 0 w 168"/>
              <a:gd name="T45" fmla="*/ 228099 h 152"/>
              <a:gd name="T46" fmla="*/ 0 w 168"/>
              <a:gd name="T47" fmla="*/ 175962 h 152"/>
              <a:gd name="T48" fmla="*/ 19504 w 168"/>
              <a:gd name="T49" fmla="*/ 156411 h 152"/>
              <a:gd name="T50" fmla="*/ 39007 w 168"/>
              <a:gd name="T51" fmla="*/ 175962 h 152"/>
              <a:gd name="T52" fmla="*/ 39007 w 168"/>
              <a:gd name="T53" fmla="*/ 228099 h 152"/>
              <a:gd name="T54" fmla="*/ 19504 w 168"/>
              <a:gd name="T55" fmla="*/ 247650 h 152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168" h="152">
                <a:moveTo>
                  <a:pt x="156" y="152"/>
                </a:moveTo>
                <a:cubicBezTo>
                  <a:pt x="149" y="152"/>
                  <a:pt x="144" y="147"/>
                  <a:pt x="144" y="140"/>
                </a:cubicBezTo>
                <a:cubicBezTo>
                  <a:pt x="144" y="12"/>
                  <a:pt x="144" y="12"/>
                  <a:pt x="144" y="12"/>
                </a:cubicBezTo>
                <a:cubicBezTo>
                  <a:pt x="144" y="5"/>
                  <a:pt x="149" y="0"/>
                  <a:pt x="156" y="0"/>
                </a:cubicBezTo>
                <a:cubicBezTo>
                  <a:pt x="163" y="0"/>
                  <a:pt x="168" y="5"/>
                  <a:pt x="168" y="12"/>
                </a:cubicBezTo>
                <a:cubicBezTo>
                  <a:pt x="168" y="140"/>
                  <a:pt x="168" y="140"/>
                  <a:pt x="168" y="140"/>
                </a:cubicBezTo>
                <a:cubicBezTo>
                  <a:pt x="168" y="147"/>
                  <a:pt x="163" y="152"/>
                  <a:pt x="156" y="152"/>
                </a:cubicBezTo>
                <a:moveTo>
                  <a:pt x="108" y="152"/>
                </a:moveTo>
                <a:cubicBezTo>
                  <a:pt x="101" y="152"/>
                  <a:pt x="96" y="147"/>
                  <a:pt x="96" y="140"/>
                </a:cubicBezTo>
                <a:cubicBezTo>
                  <a:pt x="96" y="44"/>
                  <a:pt x="96" y="44"/>
                  <a:pt x="96" y="44"/>
                </a:cubicBezTo>
                <a:cubicBezTo>
                  <a:pt x="96" y="37"/>
                  <a:pt x="101" y="32"/>
                  <a:pt x="108" y="32"/>
                </a:cubicBezTo>
                <a:cubicBezTo>
                  <a:pt x="115" y="32"/>
                  <a:pt x="120" y="37"/>
                  <a:pt x="120" y="44"/>
                </a:cubicBezTo>
                <a:cubicBezTo>
                  <a:pt x="120" y="140"/>
                  <a:pt x="120" y="140"/>
                  <a:pt x="120" y="140"/>
                </a:cubicBezTo>
                <a:cubicBezTo>
                  <a:pt x="120" y="147"/>
                  <a:pt x="115" y="152"/>
                  <a:pt x="108" y="152"/>
                </a:cubicBezTo>
                <a:moveTo>
                  <a:pt x="60" y="152"/>
                </a:moveTo>
                <a:cubicBezTo>
                  <a:pt x="53" y="152"/>
                  <a:pt x="48" y="147"/>
                  <a:pt x="48" y="140"/>
                </a:cubicBezTo>
                <a:cubicBezTo>
                  <a:pt x="48" y="76"/>
                  <a:pt x="48" y="76"/>
                  <a:pt x="48" y="76"/>
                </a:cubicBezTo>
                <a:cubicBezTo>
                  <a:pt x="48" y="69"/>
                  <a:pt x="53" y="64"/>
                  <a:pt x="60" y="64"/>
                </a:cubicBezTo>
                <a:cubicBezTo>
                  <a:pt x="67" y="64"/>
                  <a:pt x="72" y="69"/>
                  <a:pt x="72" y="76"/>
                </a:cubicBezTo>
                <a:cubicBezTo>
                  <a:pt x="72" y="140"/>
                  <a:pt x="72" y="140"/>
                  <a:pt x="72" y="140"/>
                </a:cubicBezTo>
                <a:cubicBezTo>
                  <a:pt x="72" y="147"/>
                  <a:pt x="67" y="152"/>
                  <a:pt x="60" y="152"/>
                </a:cubicBezTo>
                <a:moveTo>
                  <a:pt x="12" y="152"/>
                </a:moveTo>
                <a:cubicBezTo>
                  <a:pt x="5" y="152"/>
                  <a:pt x="0" y="147"/>
                  <a:pt x="0" y="140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101"/>
                  <a:pt x="5" y="96"/>
                  <a:pt x="12" y="96"/>
                </a:cubicBezTo>
                <a:cubicBezTo>
                  <a:pt x="19" y="96"/>
                  <a:pt x="24" y="101"/>
                  <a:pt x="24" y="108"/>
                </a:cubicBezTo>
                <a:cubicBezTo>
                  <a:pt x="24" y="140"/>
                  <a:pt x="24" y="140"/>
                  <a:pt x="24" y="140"/>
                </a:cubicBezTo>
                <a:cubicBezTo>
                  <a:pt x="24" y="147"/>
                  <a:pt x="19" y="152"/>
                  <a:pt x="12" y="152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US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6698444" y="3473982"/>
            <a:ext cx="462198" cy="5345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89" name="Freeform 79"/>
          <p:cNvSpPr>
            <a:spLocks noEditPoints="1"/>
          </p:cNvSpPr>
          <p:nvPr/>
        </p:nvSpPr>
        <p:spPr bwMode="auto">
          <a:xfrm>
            <a:off x="9070749" y="4287047"/>
            <a:ext cx="503012" cy="456219"/>
          </a:xfrm>
          <a:custGeom>
            <a:avLst/>
            <a:gdLst>
              <a:gd name="T0" fmla="*/ 253546 w 168"/>
              <a:gd name="T1" fmla="*/ 247650 h 152"/>
              <a:gd name="T2" fmla="*/ 234043 w 168"/>
              <a:gd name="T3" fmla="*/ 228099 h 152"/>
              <a:gd name="T4" fmla="*/ 234043 w 168"/>
              <a:gd name="T5" fmla="*/ 19551 h 152"/>
              <a:gd name="T6" fmla="*/ 253546 w 168"/>
              <a:gd name="T7" fmla="*/ 0 h 152"/>
              <a:gd name="T8" fmla="*/ 273050 w 168"/>
              <a:gd name="T9" fmla="*/ 19551 h 152"/>
              <a:gd name="T10" fmla="*/ 273050 w 168"/>
              <a:gd name="T11" fmla="*/ 228099 h 152"/>
              <a:gd name="T12" fmla="*/ 253546 w 168"/>
              <a:gd name="T13" fmla="*/ 247650 h 152"/>
              <a:gd name="T14" fmla="*/ 175532 w 168"/>
              <a:gd name="T15" fmla="*/ 247650 h 152"/>
              <a:gd name="T16" fmla="*/ 156029 w 168"/>
              <a:gd name="T17" fmla="*/ 228099 h 152"/>
              <a:gd name="T18" fmla="*/ 156029 w 168"/>
              <a:gd name="T19" fmla="*/ 71688 h 152"/>
              <a:gd name="T20" fmla="*/ 175532 w 168"/>
              <a:gd name="T21" fmla="*/ 52137 h 152"/>
              <a:gd name="T22" fmla="*/ 195036 w 168"/>
              <a:gd name="T23" fmla="*/ 71688 h 152"/>
              <a:gd name="T24" fmla="*/ 195036 w 168"/>
              <a:gd name="T25" fmla="*/ 228099 h 152"/>
              <a:gd name="T26" fmla="*/ 175532 w 168"/>
              <a:gd name="T27" fmla="*/ 247650 h 152"/>
              <a:gd name="T28" fmla="*/ 97518 w 168"/>
              <a:gd name="T29" fmla="*/ 247650 h 152"/>
              <a:gd name="T30" fmla="*/ 78014 w 168"/>
              <a:gd name="T31" fmla="*/ 228099 h 152"/>
              <a:gd name="T32" fmla="*/ 78014 w 168"/>
              <a:gd name="T33" fmla="*/ 123825 h 152"/>
              <a:gd name="T34" fmla="*/ 97518 w 168"/>
              <a:gd name="T35" fmla="*/ 104274 h 152"/>
              <a:gd name="T36" fmla="*/ 117021 w 168"/>
              <a:gd name="T37" fmla="*/ 123825 h 152"/>
              <a:gd name="T38" fmla="*/ 117021 w 168"/>
              <a:gd name="T39" fmla="*/ 228099 h 152"/>
              <a:gd name="T40" fmla="*/ 97518 w 168"/>
              <a:gd name="T41" fmla="*/ 247650 h 152"/>
              <a:gd name="T42" fmla="*/ 19504 w 168"/>
              <a:gd name="T43" fmla="*/ 247650 h 152"/>
              <a:gd name="T44" fmla="*/ 0 w 168"/>
              <a:gd name="T45" fmla="*/ 228099 h 152"/>
              <a:gd name="T46" fmla="*/ 0 w 168"/>
              <a:gd name="T47" fmla="*/ 175962 h 152"/>
              <a:gd name="T48" fmla="*/ 19504 w 168"/>
              <a:gd name="T49" fmla="*/ 156411 h 152"/>
              <a:gd name="T50" fmla="*/ 39007 w 168"/>
              <a:gd name="T51" fmla="*/ 175962 h 152"/>
              <a:gd name="T52" fmla="*/ 39007 w 168"/>
              <a:gd name="T53" fmla="*/ 228099 h 152"/>
              <a:gd name="T54" fmla="*/ 19504 w 168"/>
              <a:gd name="T55" fmla="*/ 247650 h 152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168" h="152">
                <a:moveTo>
                  <a:pt x="156" y="152"/>
                </a:moveTo>
                <a:cubicBezTo>
                  <a:pt x="149" y="152"/>
                  <a:pt x="144" y="147"/>
                  <a:pt x="144" y="140"/>
                </a:cubicBezTo>
                <a:cubicBezTo>
                  <a:pt x="144" y="12"/>
                  <a:pt x="144" y="12"/>
                  <a:pt x="144" y="12"/>
                </a:cubicBezTo>
                <a:cubicBezTo>
                  <a:pt x="144" y="5"/>
                  <a:pt x="149" y="0"/>
                  <a:pt x="156" y="0"/>
                </a:cubicBezTo>
                <a:cubicBezTo>
                  <a:pt x="163" y="0"/>
                  <a:pt x="168" y="5"/>
                  <a:pt x="168" y="12"/>
                </a:cubicBezTo>
                <a:cubicBezTo>
                  <a:pt x="168" y="140"/>
                  <a:pt x="168" y="140"/>
                  <a:pt x="168" y="140"/>
                </a:cubicBezTo>
                <a:cubicBezTo>
                  <a:pt x="168" y="147"/>
                  <a:pt x="163" y="152"/>
                  <a:pt x="156" y="152"/>
                </a:cubicBezTo>
                <a:moveTo>
                  <a:pt x="108" y="152"/>
                </a:moveTo>
                <a:cubicBezTo>
                  <a:pt x="101" y="152"/>
                  <a:pt x="96" y="147"/>
                  <a:pt x="96" y="140"/>
                </a:cubicBezTo>
                <a:cubicBezTo>
                  <a:pt x="96" y="44"/>
                  <a:pt x="96" y="44"/>
                  <a:pt x="96" y="44"/>
                </a:cubicBezTo>
                <a:cubicBezTo>
                  <a:pt x="96" y="37"/>
                  <a:pt x="101" y="32"/>
                  <a:pt x="108" y="32"/>
                </a:cubicBezTo>
                <a:cubicBezTo>
                  <a:pt x="115" y="32"/>
                  <a:pt x="120" y="37"/>
                  <a:pt x="120" y="44"/>
                </a:cubicBezTo>
                <a:cubicBezTo>
                  <a:pt x="120" y="140"/>
                  <a:pt x="120" y="140"/>
                  <a:pt x="120" y="140"/>
                </a:cubicBezTo>
                <a:cubicBezTo>
                  <a:pt x="120" y="147"/>
                  <a:pt x="115" y="152"/>
                  <a:pt x="108" y="152"/>
                </a:cubicBezTo>
                <a:moveTo>
                  <a:pt x="60" y="152"/>
                </a:moveTo>
                <a:cubicBezTo>
                  <a:pt x="53" y="152"/>
                  <a:pt x="48" y="147"/>
                  <a:pt x="48" y="140"/>
                </a:cubicBezTo>
                <a:cubicBezTo>
                  <a:pt x="48" y="76"/>
                  <a:pt x="48" y="76"/>
                  <a:pt x="48" y="76"/>
                </a:cubicBezTo>
                <a:cubicBezTo>
                  <a:pt x="48" y="69"/>
                  <a:pt x="53" y="64"/>
                  <a:pt x="60" y="64"/>
                </a:cubicBezTo>
                <a:cubicBezTo>
                  <a:pt x="67" y="64"/>
                  <a:pt x="72" y="69"/>
                  <a:pt x="72" y="76"/>
                </a:cubicBezTo>
                <a:cubicBezTo>
                  <a:pt x="72" y="140"/>
                  <a:pt x="72" y="140"/>
                  <a:pt x="72" y="140"/>
                </a:cubicBezTo>
                <a:cubicBezTo>
                  <a:pt x="72" y="147"/>
                  <a:pt x="67" y="152"/>
                  <a:pt x="60" y="152"/>
                </a:cubicBezTo>
                <a:moveTo>
                  <a:pt x="12" y="152"/>
                </a:moveTo>
                <a:cubicBezTo>
                  <a:pt x="5" y="152"/>
                  <a:pt x="0" y="147"/>
                  <a:pt x="0" y="140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101"/>
                  <a:pt x="5" y="96"/>
                  <a:pt x="12" y="96"/>
                </a:cubicBezTo>
                <a:cubicBezTo>
                  <a:pt x="19" y="96"/>
                  <a:pt x="24" y="101"/>
                  <a:pt x="24" y="108"/>
                </a:cubicBezTo>
                <a:cubicBezTo>
                  <a:pt x="24" y="140"/>
                  <a:pt x="24" y="140"/>
                  <a:pt x="24" y="140"/>
                </a:cubicBezTo>
                <a:cubicBezTo>
                  <a:pt x="24" y="147"/>
                  <a:pt x="19" y="152"/>
                  <a:pt x="12" y="152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US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9298721" y="4237794"/>
            <a:ext cx="620041" cy="5345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12" name="Freeform 79"/>
          <p:cNvSpPr>
            <a:spLocks noEditPoints="1"/>
          </p:cNvSpPr>
          <p:nvPr/>
        </p:nvSpPr>
        <p:spPr bwMode="auto">
          <a:xfrm>
            <a:off x="11059032" y="4267640"/>
            <a:ext cx="503012" cy="456219"/>
          </a:xfrm>
          <a:custGeom>
            <a:avLst/>
            <a:gdLst>
              <a:gd name="T0" fmla="*/ 253546 w 168"/>
              <a:gd name="T1" fmla="*/ 247650 h 152"/>
              <a:gd name="T2" fmla="*/ 234043 w 168"/>
              <a:gd name="T3" fmla="*/ 228099 h 152"/>
              <a:gd name="T4" fmla="*/ 234043 w 168"/>
              <a:gd name="T5" fmla="*/ 19551 h 152"/>
              <a:gd name="T6" fmla="*/ 253546 w 168"/>
              <a:gd name="T7" fmla="*/ 0 h 152"/>
              <a:gd name="T8" fmla="*/ 273050 w 168"/>
              <a:gd name="T9" fmla="*/ 19551 h 152"/>
              <a:gd name="T10" fmla="*/ 273050 w 168"/>
              <a:gd name="T11" fmla="*/ 228099 h 152"/>
              <a:gd name="T12" fmla="*/ 253546 w 168"/>
              <a:gd name="T13" fmla="*/ 247650 h 152"/>
              <a:gd name="T14" fmla="*/ 175532 w 168"/>
              <a:gd name="T15" fmla="*/ 247650 h 152"/>
              <a:gd name="T16" fmla="*/ 156029 w 168"/>
              <a:gd name="T17" fmla="*/ 228099 h 152"/>
              <a:gd name="T18" fmla="*/ 156029 w 168"/>
              <a:gd name="T19" fmla="*/ 71688 h 152"/>
              <a:gd name="T20" fmla="*/ 175532 w 168"/>
              <a:gd name="T21" fmla="*/ 52137 h 152"/>
              <a:gd name="T22" fmla="*/ 195036 w 168"/>
              <a:gd name="T23" fmla="*/ 71688 h 152"/>
              <a:gd name="T24" fmla="*/ 195036 w 168"/>
              <a:gd name="T25" fmla="*/ 228099 h 152"/>
              <a:gd name="T26" fmla="*/ 175532 w 168"/>
              <a:gd name="T27" fmla="*/ 247650 h 152"/>
              <a:gd name="T28" fmla="*/ 97518 w 168"/>
              <a:gd name="T29" fmla="*/ 247650 h 152"/>
              <a:gd name="T30" fmla="*/ 78014 w 168"/>
              <a:gd name="T31" fmla="*/ 228099 h 152"/>
              <a:gd name="T32" fmla="*/ 78014 w 168"/>
              <a:gd name="T33" fmla="*/ 123825 h 152"/>
              <a:gd name="T34" fmla="*/ 97518 w 168"/>
              <a:gd name="T35" fmla="*/ 104274 h 152"/>
              <a:gd name="T36" fmla="*/ 117021 w 168"/>
              <a:gd name="T37" fmla="*/ 123825 h 152"/>
              <a:gd name="T38" fmla="*/ 117021 w 168"/>
              <a:gd name="T39" fmla="*/ 228099 h 152"/>
              <a:gd name="T40" fmla="*/ 97518 w 168"/>
              <a:gd name="T41" fmla="*/ 247650 h 152"/>
              <a:gd name="T42" fmla="*/ 19504 w 168"/>
              <a:gd name="T43" fmla="*/ 247650 h 152"/>
              <a:gd name="T44" fmla="*/ 0 w 168"/>
              <a:gd name="T45" fmla="*/ 228099 h 152"/>
              <a:gd name="T46" fmla="*/ 0 w 168"/>
              <a:gd name="T47" fmla="*/ 175962 h 152"/>
              <a:gd name="T48" fmla="*/ 19504 w 168"/>
              <a:gd name="T49" fmla="*/ 156411 h 152"/>
              <a:gd name="T50" fmla="*/ 39007 w 168"/>
              <a:gd name="T51" fmla="*/ 175962 h 152"/>
              <a:gd name="T52" fmla="*/ 39007 w 168"/>
              <a:gd name="T53" fmla="*/ 228099 h 152"/>
              <a:gd name="T54" fmla="*/ 19504 w 168"/>
              <a:gd name="T55" fmla="*/ 247650 h 152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168" h="152">
                <a:moveTo>
                  <a:pt x="156" y="152"/>
                </a:moveTo>
                <a:cubicBezTo>
                  <a:pt x="149" y="152"/>
                  <a:pt x="144" y="147"/>
                  <a:pt x="144" y="140"/>
                </a:cubicBezTo>
                <a:cubicBezTo>
                  <a:pt x="144" y="12"/>
                  <a:pt x="144" y="12"/>
                  <a:pt x="144" y="12"/>
                </a:cubicBezTo>
                <a:cubicBezTo>
                  <a:pt x="144" y="5"/>
                  <a:pt x="149" y="0"/>
                  <a:pt x="156" y="0"/>
                </a:cubicBezTo>
                <a:cubicBezTo>
                  <a:pt x="163" y="0"/>
                  <a:pt x="168" y="5"/>
                  <a:pt x="168" y="12"/>
                </a:cubicBezTo>
                <a:cubicBezTo>
                  <a:pt x="168" y="140"/>
                  <a:pt x="168" y="140"/>
                  <a:pt x="168" y="140"/>
                </a:cubicBezTo>
                <a:cubicBezTo>
                  <a:pt x="168" y="147"/>
                  <a:pt x="163" y="152"/>
                  <a:pt x="156" y="152"/>
                </a:cubicBezTo>
                <a:moveTo>
                  <a:pt x="108" y="152"/>
                </a:moveTo>
                <a:cubicBezTo>
                  <a:pt x="101" y="152"/>
                  <a:pt x="96" y="147"/>
                  <a:pt x="96" y="140"/>
                </a:cubicBezTo>
                <a:cubicBezTo>
                  <a:pt x="96" y="44"/>
                  <a:pt x="96" y="44"/>
                  <a:pt x="96" y="44"/>
                </a:cubicBezTo>
                <a:cubicBezTo>
                  <a:pt x="96" y="37"/>
                  <a:pt x="101" y="32"/>
                  <a:pt x="108" y="32"/>
                </a:cubicBezTo>
                <a:cubicBezTo>
                  <a:pt x="115" y="32"/>
                  <a:pt x="120" y="37"/>
                  <a:pt x="120" y="44"/>
                </a:cubicBezTo>
                <a:cubicBezTo>
                  <a:pt x="120" y="140"/>
                  <a:pt x="120" y="140"/>
                  <a:pt x="120" y="140"/>
                </a:cubicBezTo>
                <a:cubicBezTo>
                  <a:pt x="120" y="147"/>
                  <a:pt x="115" y="152"/>
                  <a:pt x="108" y="152"/>
                </a:cubicBezTo>
                <a:moveTo>
                  <a:pt x="60" y="152"/>
                </a:moveTo>
                <a:cubicBezTo>
                  <a:pt x="53" y="152"/>
                  <a:pt x="48" y="147"/>
                  <a:pt x="48" y="140"/>
                </a:cubicBezTo>
                <a:cubicBezTo>
                  <a:pt x="48" y="76"/>
                  <a:pt x="48" y="76"/>
                  <a:pt x="48" y="76"/>
                </a:cubicBezTo>
                <a:cubicBezTo>
                  <a:pt x="48" y="69"/>
                  <a:pt x="53" y="64"/>
                  <a:pt x="60" y="64"/>
                </a:cubicBezTo>
                <a:cubicBezTo>
                  <a:pt x="67" y="64"/>
                  <a:pt x="72" y="69"/>
                  <a:pt x="72" y="76"/>
                </a:cubicBezTo>
                <a:cubicBezTo>
                  <a:pt x="72" y="140"/>
                  <a:pt x="72" y="140"/>
                  <a:pt x="72" y="140"/>
                </a:cubicBezTo>
                <a:cubicBezTo>
                  <a:pt x="72" y="147"/>
                  <a:pt x="67" y="152"/>
                  <a:pt x="60" y="152"/>
                </a:cubicBezTo>
                <a:moveTo>
                  <a:pt x="12" y="152"/>
                </a:moveTo>
                <a:cubicBezTo>
                  <a:pt x="5" y="152"/>
                  <a:pt x="0" y="147"/>
                  <a:pt x="0" y="140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101"/>
                  <a:pt x="5" y="96"/>
                  <a:pt x="12" y="96"/>
                </a:cubicBezTo>
                <a:cubicBezTo>
                  <a:pt x="19" y="96"/>
                  <a:pt x="24" y="101"/>
                  <a:pt x="24" y="108"/>
                </a:cubicBezTo>
                <a:cubicBezTo>
                  <a:pt x="24" y="140"/>
                  <a:pt x="24" y="140"/>
                  <a:pt x="24" y="140"/>
                </a:cubicBezTo>
                <a:cubicBezTo>
                  <a:pt x="24" y="147"/>
                  <a:pt x="19" y="152"/>
                  <a:pt x="12" y="152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US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11456894" y="4218387"/>
            <a:ext cx="450151" cy="5345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27" name="Freeform 79"/>
          <p:cNvSpPr>
            <a:spLocks noEditPoints="1"/>
          </p:cNvSpPr>
          <p:nvPr/>
        </p:nvSpPr>
        <p:spPr bwMode="auto">
          <a:xfrm>
            <a:off x="7109139" y="4257927"/>
            <a:ext cx="503012" cy="456219"/>
          </a:xfrm>
          <a:custGeom>
            <a:avLst/>
            <a:gdLst>
              <a:gd name="T0" fmla="*/ 253546 w 168"/>
              <a:gd name="T1" fmla="*/ 247650 h 152"/>
              <a:gd name="T2" fmla="*/ 234043 w 168"/>
              <a:gd name="T3" fmla="*/ 228099 h 152"/>
              <a:gd name="T4" fmla="*/ 234043 w 168"/>
              <a:gd name="T5" fmla="*/ 19551 h 152"/>
              <a:gd name="T6" fmla="*/ 253546 w 168"/>
              <a:gd name="T7" fmla="*/ 0 h 152"/>
              <a:gd name="T8" fmla="*/ 273050 w 168"/>
              <a:gd name="T9" fmla="*/ 19551 h 152"/>
              <a:gd name="T10" fmla="*/ 273050 w 168"/>
              <a:gd name="T11" fmla="*/ 228099 h 152"/>
              <a:gd name="T12" fmla="*/ 253546 w 168"/>
              <a:gd name="T13" fmla="*/ 247650 h 152"/>
              <a:gd name="T14" fmla="*/ 175532 w 168"/>
              <a:gd name="T15" fmla="*/ 247650 h 152"/>
              <a:gd name="T16" fmla="*/ 156029 w 168"/>
              <a:gd name="T17" fmla="*/ 228099 h 152"/>
              <a:gd name="T18" fmla="*/ 156029 w 168"/>
              <a:gd name="T19" fmla="*/ 71688 h 152"/>
              <a:gd name="T20" fmla="*/ 175532 w 168"/>
              <a:gd name="T21" fmla="*/ 52137 h 152"/>
              <a:gd name="T22" fmla="*/ 195036 w 168"/>
              <a:gd name="T23" fmla="*/ 71688 h 152"/>
              <a:gd name="T24" fmla="*/ 195036 w 168"/>
              <a:gd name="T25" fmla="*/ 228099 h 152"/>
              <a:gd name="T26" fmla="*/ 175532 w 168"/>
              <a:gd name="T27" fmla="*/ 247650 h 152"/>
              <a:gd name="T28" fmla="*/ 97518 w 168"/>
              <a:gd name="T29" fmla="*/ 247650 h 152"/>
              <a:gd name="T30" fmla="*/ 78014 w 168"/>
              <a:gd name="T31" fmla="*/ 228099 h 152"/>
              <a:gd name="T32" fmla="*/ 78014 w 168"/>
              <a:gd name="T33" fmla="*/ 123825 h 152"/>
              <a:gd name="T34" fmla="*/ 97518 w 168"/>
              <a:gd name="T35" fmla="*/ 104274 h 152"/>
              <a:gd name="T36" fmla="*/ 117021 w 168"/>
              <a:gd name="T37" fmla="*/ 123825 h 152"/>
              <a:gd name="T38" fmla="*/ 117021 w 168"/>
              <a:gd name="T39" fmla="*/ 228099 h 152"/>
              <a:gd name="T40" fmla="*/ 97518 w 168"/>
              <a:gd name="T41" fmla="*/ 247650 h 152"/>
              <a:gd name="T42" fmla="*/ 19504 w 168"/>
              <a:gd name="T43" fmla="*/ 247650 h 152"/>
              <a:gd name="T44" fmla="*/ 0 w 168"/>
              <a:gd name="T45" fmla="*/ 228099 h 152"/>
              <a:gd name="T46" fmla="*/ 0 w 168"/>
              <a:gd name="T47" fmla="*/ 175962 h 152"/>
              <a:gd name="T48" fmla="*/ 19504 w 168"/>
              <a:gd name="T49" fmla="*/ 156411 h 152"/>
              <a:gd name="T50" fmla="*/ 39007 w 168"/>
              <a:gd name="T51" fmla="*/ 175962 h 152"/>
              <a:gd name="T52" fmla="*/ 39007 w 168"/>
              <a:gd name="T53" fmla="*/ 228099 h 152"/>
              <a:gd name="T54" fmla="*/ 19504 w 168"/>
              <a:gd name="T55" fmla="*/ 247650 h 152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168" h="152">
                <a:moveTo>
                  <a:pt x="156" y="152"/>
                </a:moveTo>
                <a:cubicBezTo>
                  <a:pt x="149" y="152"/>
                  <a:pt x="144" y="147"/>
                  <a:pt x="144" y="140"/>
                </a:cubicBezTo>
                <a:cubicBezTo>
                  <a:pt x="144" y="12"/>
                  <a:pt x="144" y="12"/>
                  <a:pt x="144" y="12"/>
                </a:cubicBezTo>
                <a:cubicBezTo>
                  <a:pt x="144" y="5"/>
                  <a:pt x="149" y="0"/>
                  <a:pt x="156" y="0"/>
                </a:cubicBezTo>
                <a:cubicBezTo>
                  <a:pt x="163" y="0"/>
                  <a:pt x="168" y="5"/>
                  <a:pt x="168" y="12"/>
                </a:cubicBezTo>
                <a:cubicBezTo>
                  <a:pt x="168" y="140"/>
                  <a:pt x="168" y="140"/>
                  <a:pt x="168" y="140"/>
                </a:cubicBezTo>
                <a:cubicBezTo>
                  <a:pt x="168" y="147"/>
                  <a:pt x="163" y="152"/>
                  <a:pt x="156" y="152"/>
                </a:cubicBezTo>
                <a:moveTo>
                  <a:pt x="108" y="152"/>
                </a:moveTo>
                <a:cubicBezTo>
                  <a:pt x="101" y="152"/>
                  <a:pt x="96" y="147"/>
                  <a:pt x="96" y="140"/>
                </a:cubicBezTo>
                <a:cubicBezTo>
                  <a:pt x="96" y="44"/>
                  <a:pt x="96" y="44"/>
                  <a:pt x="96" y="44"/>
                </a:cubicBezTo>
                <a:cubicBezTo>
                  <a:pt x="96" y="37"/>
                  <a:pt x="101" y="32"/>
                  <a:pt x="108" y="32"/>
                </a:cubicBezTo>
                <a:cubicBezTo>
                  <a:pt x="115" y="32"/>
                  <a:pt x="120" y="37"/>
                  <a:pt x="120" y="44"/>
                </a:cubicBezTo>
                <a:cubicBezTo>
                  <a:pt x="120" y="140"/>
                  <a:pt x="120" y="140"/>
                  <a:pt x="120" y="140"/>
                </a:cubicBezTo>
                <a:cubicBezTo>
                  <a:pt x="120" y="147"/>
                  <a:pt x="115" y="152"/>
                  <a:pt x="108" y="152"/>
                </a:cubicBezTo>
                <a:moveTo>
                  <a:pt x="60" y="152"/>
                </a:moveTo>
                <a:cubicBezTo>
                  <a:pt x="53" y="152"/>
                  <a:pt x="48" y="147"/>
                  <a:pt x="48" y="140"/>
                </a:cubicBezTo>
                <a:cubicBezTo>
                  <a:pt x="48" y="76"/>
                  <a:pt x="48" y="76"/>
                  <a:pt x="48" y="76"/>
                </a:cubicBezTo>
                <a:cubicBezTo>
                  <a:pt x="48" y="69"/>
                  <a:pt x="53" y="64"/>
                  <a:pt x="60" y="64"/>
                </a:cubicBezTo>
                <a:cubicBezTo>
                  <a:pt x="67" y="64"/>
                  <a:pt x="72" y="69"/>
                  <a:pt x="72" y="76"/>
                </a:cubicBezTo>
                <a:cubicBezTo>
                  <a:pt x="72" y="140"/>
                  <a:pt x="72" y="140"/>
                  <a:pt x="72" y="140"/>
                </a:cubicBezTo>
                <a:cubicBezTo>
                  <a:pt x="72" y="147"/>
                  <a:pt x="67" y="152"/>
                  <a:pt x="60" y="152"/>
                </a:cubicBezTo>
                <a:moveTo>
                  <a:pt x="12" y="152"/>
                </a:moveTo>
                <a:cubicBezTo>
                  <a:pt x="5" y="152"/>
                  <a:pt x="0" y="147"/>
                  <a:pt x="0" y="140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101"/>
                  <a:pt x="5" y="96"/>
                  <a:pt x="12" y="96"/>
                </a:cubicBezTo>
                <a:cubicBezTo>
                  <a:pt x="19" y="96"/>
                  <a:pt x="24" y="101"/>
                  <a:pt x="24" y="108"/>
                </a:cubicBezTo>
                <a:cubicBezTo>
                  <a:pt x="24" y="140"/>
                  <a:pt x="24" y="140"/>
                  <a:pt x="24" y="140"/>
                </a:cubicBezTo>
                <a:cubicBezTo>
                  <a:pt x="24" y="147"/>
                  <a:pt x="19" y="152"/>
                  <a:pt x="12" y="152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US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7239905" y="4208674"/>
            <a:ext cx="717247" cy="5345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30" name="Freeform 79"/>
          <p:cNvSpPr>
            <a:spLocks noEditPoints="1"/>
          </p:cNvSpPr>
          <p:nvPr/>
        </p:nvSpPr>
        <p:spPr bwMode="auto">
          <a:xfrm>
            <a:off x="6304903" y="5111863"/>
            <a:ext cx="503012" cy="456219"/>
          </a:xfrm>
          <a:custGeom>
            <a:avLst/>
            <a:gdLst>
              <a:gd name="T0" fmla="*/ 253546 w 168"/>
              <a:gd name="T1" fmla="*/ 247650 h 152"/>
              <a:gd name="T2" fmla="*/ 234043 w 168"/>
              <a:gd name="T3" fmla="*/ 228099 h 152"/>
              <a:gd name="T4" fmla="*/ 234043 w 168"/>
              <a:gd name="T5" fmla="*/ 19551 h 152"/>
              <a:gd name="T6" fmla="*/ 253546 w 168"/>
              <a:gd name="T7" fmla="*/ 0 h 152"/>
              <a:gd name="T8" fmla="*/ 273050 w 168"/>
              <a:gd name="T9" fmla="*/ 19551 h 152"/>
              <a:gd name="T10" fmla="*/ 273050 w 168"/>
              <a:gd name="T11" fmla="*/ 228099 h 152"/>
              <a:gd name="T12" fmla="*/ 253546 w 168"/>
              <a:gd name="T13" fmla="*/ 247650 h 152"/>
              <a:gd name="T14" fmla="*/ 175532 w 168"/>
              <a:gd name="T15" fmla="*/ 247650 h 152"/>
              <a:gd name="T16" fmla="*/ 156029 w 168"/>
              <a:gd name="T17" fmla="*/ 228099 h 152"/>
              <a:gd name="T18" fmla="*/ 156029 w 168"/>
              <a:gd name="T19" fmla="*/ 71688 h 152"/>
              <a:gd name="T20" fmla="*/ 175532 w 168"/>
              <a:gd name="T21" fmla="*/ 52137 h 152"/>
              <a:gd name="T22" fmla="*/ 195036 w 168"/>
              <a:gd name="T23" fmla="*/ 71688 h 152"/>
              <a:gd name="T24" fmla="*/ 195036 w 168"/>
              <a:gd name="T25" fmla="*/ 228099 h 152"/>
              <a:gd name="T26" fmla="*/ 175532 w 168"/>
              <a:gd name="T27" fmla="*/ 247650 h 152"/>
              <a:gd name="T28" fmla="*/ 97518 w 168"/>
              <a:gd name="T29" fmla="*/ 247650 h 152"/>
              <a:gd name="T30" fmla="*/ 78014 w 168"/>
              <a:gd name="T31" fmla="*/ 228099 h 152"/>
              <a:gd name="T32" fmla="*/ 78014 w 168"/>
              <a:gd name="T33" fmla="*/ 123825 h 152"/>
              <a:gd name="T34" fmla="*/ 97518 w 168"/>
              <a:gd name="T35" fmla="*/ 104274 h 152"/>
              <a:gd name="T36" fmla="*/ 117021 w 168"/>
              <a:gd name="T37" fmla="*/ 123825 h 152"/>
              <a:gd name="T38" fmla="*/ 117021 w 168"/>
              <a:gd name="T39" fmla="*/ 228099 h 152"/>
              <a:gd name="T40" fmla="*/ 97518 w 168"/>
              <a:gd name="T41" fmla="*/ 247650 h 152"/>
              <a:gd name="T42" fmla="*/ 19504 w 168"/>
              <a:gd name="T43" fmla="*/ 247650 h 152"/>
              <a:gd name="T44" fmla="*/ 0 w 168"/>
              <a:gd name="T45" fmla="*/ 228099 h 152"/>
              <a:gd name="T46" fmla="*/ 0 w 168"/>
              <a:gd name="T47" fmla="*/ 175962 h 152"/>
              <a:gd name="T48" fmla="*/ 19504 w 168"/>
              <a:gd name="T49" fmla="*/ 156411 h 152"/>
              <a:gd name="T50" fmla="*/ 39007 w 168"/>
              <a:gd name="T51" fmla="*/ 175962 h 152"/>
              <a:gd name="T52" fmla="*/ 39007 w 168"/>
              <a:gd name="T53" fmla="*/ 228099 h 152"/>
              <a:gd name="T54" fmla="*/ 19504 w 168"/>
              <a:gd name="T55" fmla="*/ 247650 h 152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168" h="152">
                <a:moveTo>
                  <a:pt x="156" y="152"/>
                </a:moveTo>
                <a:cubicBezTo>
                  <a:pt x="149" y="152"/>
                  <a:pt x="144" y="147"/>
                  <a:pt x="144" y="140"/>
                </a:cubicBezTo>
                <a:cubicBezTo>
                  <a:pt x="144" y="12"/>
                  <a:pt x="144" y="12"/>
                  <a:pt x="144" y="12"/>
                </a:cubicBezTo>
                <a:cubicBezTo>
                  <a:pt x="144" y="5"/>
                  <a:pt x="149" y="0"/>
                  <a:pt x="156" y="0"/>
                </a:cubicBezTo>
                <a:cubicBezTo>
                  <a:pt x="163" y="0"/>
                  <a:pt x="168" y="5"/>
                  <a:pt x="168" y="12"/>
                </a:cubicBezTo>
                <a:cubicBezTo>
                  <a:pt x="168" y="140"/>
                  <a:pt x="168" y="140"/>
                  <a:pt x="168" y="140"/>
                </a:cubicBezTo>
                <a:cubicBezTo>
                  <a:pt x="168" y="147"/>
                  <a:pt x="163" y="152"/>
                  <a:pt x="156" y="152"/>
                </a:cubicBezTo>
                <a:moveTo>
                  <a:pt x="108" y="152"/>
                </a:moveTo>
                <a:cubicBezTo>
                  <a:pt x="101" y="152"/>
                  <a:pt x="96" y="147"/>
                  <a:pt x="96" y="140"/>
                </a:cubicBezTo>
                <a:cubicBezTo>
                  <a:pt x="96" y="44"/>
                  <a:pt x="96" y="44"/>
                  <a:pt x="96" y="44"/>
                </a:cubicBezTo>
                <a:cubicBezTo>
                  <a:pt x="96" y="37"/>
                  <a:pt x="101" y="32"/>
                  <a:pt x="108" y="32"/>
                </a:cubicBezTo>
                <a:cubicBezTo>
                  <a:pt x="115" y="32"/>
                  <a:pt x="120" y="37"/>
                  <a:pt x="120" y="44"/>
                </a:cubicBezTo>
                <a:cubicBezTo>
                  <a:pt x="120" y="140"/>
                  <a:pt x="120" y="140"/>
                  <a:pt x="120" y="140"/>
                </a:cubicBezTo>
                <a:cubicBezTo>
                  <a:pt x="120" y="147"/>
                  <a:pt x="115" y="152"/>
                  <a:pt x="108" y="152"/>
                </a:cubicBezTo>
                <a:moveTo>
                  <a:pt x="60" y="152"/>
                </a:moveTo>
                <a:cubicBezTo>
                  <a:pt x="53" y="152"/>
                  <a:pt x="48" y="147"/>
                  <a:pt x="48" y="140"/>
                </a:cubicBezTo>
                <a:cubicBezTo>
                  <a:pt x="48" y="76"/>
                  <a:pt x="48" y="76"/>
                  <a:pt x="48" y="76"/>
                </a:cubicBezTo>
                <a:cubicBezTo>
                  <a:pt x="48" y="69"/>
                  <a:pt x="53" y="64"/>
                  <a:pt x="60" y="64"/>
                </a:cubicBezTo>
                <a:cubicBezTo>
                  <a:pt x="67" y="64"/>
                  <a:pt x="72" y="69"/>
                  <a:pt x="72" y="76"/>
                </a:cubicBezTo>
                <a:cubicBezTo>
                  <a:pt x="72" y="140"/>
                  <a:pt x="72" y="140"/>
                  <a:pt x="72" y="140"/>
                </a:cubicBezTo>
                <a:cubicBezTo>
                  <a:pt x="72" y="147"/>
                  <a:pt x="67" y="152"/>
                  <a:pt x="60" y="152"/>
                </a:cubicBezTo>
                <a:moveTo>
                  <a:pt x="12" y="152"/>
                </a:moveTo>
                <a:cubicBezTo>
                  <a:pt x="5" y="152"/>
                  <a:pt x="0" y="147"/>
                  <a:pt x="0" y="140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101"/>
                  <a:pt x="5" y="96"/>
                  <a:pt x="12" y="96"/>
                </a:cubicBezTo>
                <a:cubicBezTo>
                  <a:pt x="19" y="96"/>
                  <a:pt x="24" y="101"/>
                  <a:pt x="24" y="108"/>
                </a:cubicBezTo>
                <a:cubicBezTo>
                  <a:pt x="24" y="140"/>
                  <a:pt x="24" y="140"/>
                  <a:pt x="24" y="140"/>
                </a:cubicBezTo>
                <a:cubicBezTo>
                  <a:pt x="24" y="147"/>
                  <a:pt x="19" y="152"/>
                  <a:pt x="12" y="152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US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6719399" y="5105400"/>
            <a:ext cx="433517" cy="4918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33" name="Freeform 79"/>
          <p:cNvSpPr>
            <a:spLocks noEditPoints="1"/>
          </p:cNvSpPr>
          <p:nvPr/>
        </p:nvSpPr>
        <p:spPr bwMode="auto">
          <a:xfrm>
            <a:off x="8247337" y="5132667"/>
            <a:ext cx="503012" cy="456219"/>
          </a:xfrm>
          <a:custGeom>
            <a:avLst/>
            <a:gdLst>
              <a:gd name="T0" fmla="*/ 253546 w 168"/>
              <a:gd name="T1" fmla="*/ 247650 h 152"/>
              <a:gd name="T2" fmla="*/ 234043 w 168"/>
              <a:gd name="T3" fmla="*/ 228099 h 152"/>
              <a:gd name="T4" fmla="*/ 234043 w 168"/>
              <a:gd name="T5" fmla="*/ 19551 h 152"/>
              <a:gd name="T6" fmla="*/ 253546 w 168"/>
              <a:gd name="T7" fmla="*/ 0 h 152"/>
              <a:gd name="T8" fmla="*/ 273050 w 168"/>
              <a:gd name="T9" fmla="*/ 19551 h 152"/>
              <a:gd name="T10" fmla="*/ 273050 w 168"/>
              <a:gd name="T11" fmla="*/ 228099 h 152"/>
              <a:gd name="T12" fmla="*/ 253546 w 168"/>
              <a:gd name="T13" fmla="*/ 247650 h 152"/>
              <a:gd name="T14" fmla="*/ 175532 w 168"/>
              <a:gd name="T15" fmla="*/ 247650 h 152"/>
              <a:gd name="T16" fmla="*/ 156029 w 168"/>
              <a:gd name="T17" fmla="*/ 228099 h 152"/>
              <a:gd name="T18" fmla="*/ 156029 w 168"/>
              <a:gd name="T19" fmla="*/ 71688 h 152"/>
              <a:gd name="T20" fmla="*/ 175532 w 168"/>
              <a:gd name="T21" fmla="*/ 52137 h 152"/>
              <a:gd name="T22" fmla="*/ 195036 w 168"/>
              <a:gd name="T23" fmla="*/ 71688 h 152"/>
              <a:gd name="T24" fmla="*/ 195036 w 168"/>
              <a:gd name="T25" fmla="*/ 228099 h 152"/>
              <a:gd name="T26" fmla="*/ 175532 w 168"/>
              <a:gd name="T27" fmla="*/ 247650 h 152"/>
              <a:gd name="T28" fmla="*/ 97518 w 168"/>
              <a:gd name="T29" fmla="*/ 247650 h 152"/>
              <a:gd name="T30" fmla="*/ 78014 w 168"/>
              <a:gd name="T31" fmla="*/ 228099 h 152"/>
              <a:gd name="T32" fmla="*/ 78014 w 168"/>
              <a:gd name="T33" fmla="*/ 123825 h 152"/>
              <a:gd name="T34" fmla="*/ 97518 w 168"/>
              <a:gd name="T35" fmla="*/ 104274 h 152"/>
              <a:gd name="T36" fmla="*/ 117021 w 168"/>
              <a:gd name="T37" fmla="*/ 123825 h 152"/>
              <a:gd name="T38" fmla="*/ 117021 w 168"/>
              <a:gd name="T39" fmla="*/ 228099 h 152"/>
              <a:gd name="T40" fmla="*/ 97518 w 168"/>
              <a:gd name="T41" fmla="*/ 247650 h 152"/>
              <a:gd name="T42" fmla="*/ 19504 w 168"/>
              <a:gd name="T43" fmla="*/ 247650 h 152"/>
              <a:gd name="T44" fmla="*/ 0 w 168"/>
              <a:gd name="T45" fmla="*/ 228099 h 152"/>
              <a:gd name="T46" fmla="*/ 0 w 168"/>
              <a:gd name="T47" fmla="*/ 175962 h 152"/>
              <a:gd name="T48" fmla="*/ 19504 w 168"/>
              <a:gd name="T49" fmla="*/ 156411 h 152"/>
              <a:gd name="T50" fmla="*/ 39007 w 168"/>
              <a:gd name="T51" fmla="*/ 175962 h 152"/>
              <a:gd name="T52" fmla="*/ 39007 w 168"/>
              <a:gd name="T53" fmla="*/ 228099 h 152"/>
              <a:gd name="T54" fmla="*/ 19504 w 168"/>
              <a:gd name="T55" fmla="*/ 247650 h 152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168" h="152">
                <a:moveTo>
                  <a:pt x="156" y="152"/>
                </a:moveTo>
                <a:cubicBezTo>
                  <a:pt x="149" y="152"/>
                  <a:pt x="144" y="147"/>
                  <a:pt x="144" y="140"/>
                </a:cubicBezTo>
                <a:cubicBezTo>
                  <a:pt x="144" y="12"/>
                  <a:pt x="144" y="12"/>
                  <a:pt x="144" y="12"/>
                </a:cubicBezTo>
                <a:cubicBezTo>
                  <a:pt x="144" y="5"/>
                  <a:pt x="149" y="0"/>
                  <a:pt x="156" y="0"/>
                </a:cubicBezTo>
                <a:cubicBezTo>
                  <a:pt x="163" y="0"/>
                  <a:pt x="168" y="5"/>
                  <a:pt x="168" y="12"/>
                </a:cubicBezTo>
                <a:cubicBezTo>
                  <a:pt x="168" y="140"/>
                  <a:pt x="168" y="140"/>
                  <a:pt x="168" y="140"/>
                </a:cubicBezTo>
                <a:cubicBezTo>
                  <a:pt x="168" y="147"/>
                  <a:pt x="163" y="152"/>
                  <a:pt x="156" y="152"/>
                </a:cubicBezTo>
                <a:moveTo>
                  <a:pt x="108" y="152"/>
                </a:moveTo>
                <a:cubicBezTo>
                  <a:pt x="101" y="152"/>
                  <a:pt x="96" y="147"/>
                  <a:pt x="96" y="140"/>
                </a:cubicBezTo>
                <a:cubicBezTo>
                  <a:pt x="96" y="44"/>
                  <a:pt x="96" y="44"/>
                  <a:pt x="96" y="44"/>
                </a:cubicBezTo>
                <a:cubicBezTo>
                  <a:pt x="96" y="37"/>
                  <a:pt x="101" y="32"/>
                  <a:pt x="108" y="32"/>
                </a:cubicBezTo>
                <a:cubicBezTo>
                  <a:pt x="115" y="32"/>
                  <a:pt x="120" y="37"/>
                  <a:pt x="120" y="44"/>
                </a:cubicBezTo>
                <a:cubicBezTo>
                  <a:pt x="120" y="140"/>
                  <a:pt x="120" y="140"/>
                  <a:pt x="120" y="140"/>
                </a:cubicBezTo>
                <a:cubicBezTo>
                  <a:pt x="120" y="147"/>
                  <a:pt x="115" y="152"/>
                  <a:pt x="108" y="152"/>
                </a:cubicBezTo>
                <a:moveTo>
                  <a:pt x="60" y="152"/>
                </a:moveTo>
                <a:cubicBezTo>
                  <a:pt x="53" y="152"/>
                  <a:pt x="48" y="147"/>
                  <a:pt x="48" y="140"/>
                </a:cubicBezTo>
                <a:cubicBezTo>
                  <a:pt x="48" y="76"/>
                  <a:pt x="48" y="76"/>
                  <a:pt x="48" y="76"/>
                </a:cubicBezTo>
                <a:cubicBezTo>
                  <a:pt x="48" y="69"/>
                  <a:pt x="53" y="64"/>
                  <a:pt x="60" y="64"/>
                </a:cubicBezTo>
                <a:cubicBezTo>
                  <a:pt x="67" y="64"/>
                  <a:pt x="72" y="69"/>
                  <a:pt x="72" y="76"/>
                </a:cubicBezTo>
                <a:cubicBezTo>
                  <a:pt x="72" y="140"/>
                  <a:pt x="72" y="140"/>
                  <a:pt x="72" y="140"/>
                </a:cubicBezTo>
                <a:cubicBezTo>
                  <a:pt x="72" y="147"/>
                  <a:pt x="67" y="152"/>
                  <a:pt x="60" y="152"/>
                </a:cubicBezTo>
                <a:moveTo>
                  <a:pt x="12" y="152"/>
                </a:moveTo>
                <a:cubicBezTo>
                  <a:pt x="5" y="152"/>
                  <a:pt x="0" y="147"/>
                  <a:pt x="0" y="140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101"/>
                  <a:pt x="5" y="96"/>
                  <a:pt x="12" y="96"/>
                </a:cubicBezTo>
                <a:cubicBezTo>
                  <a:pt x="19" y="96"/>
                  <a:pt x="24" y="101"/>
                  <a:pt x="24" y="108"/>
                </a:cubicBezTo>
                <a:cubicBezTo>
                  <a:pt x="24" y="140"/>
                  <a:pt x="24" y="140"/>
                  <a:pt x="24" y="140"/>
                </a:cubicBezTo>
                <a:cubicBezTo>
                  <a:pt x="24" y="147"/>
                  <a:pt x="19" y="152"/>
                  <a:pt x="12" y="152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US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8516107" y="5105400"/>
            <a:ext cx="579243" cy="5126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36" name="Freeform 79"/>
          <p:cNvSpPr>
            <a:spLocks noEditPoints="1"/>
          </p:cNvSpPr>
          <p:nvPr/>
        </p:nvSpPr>
        <p:spPr bwMode="auto">
          <a:xfrm>
            <a:off x="10188699" y="5146108"/>
            <a:ext cx="503012" cy="456219"/>
          </a:xfrm>
          <a:custGeom>
            <a:avLst/>
            <a:gdLst>
              <a:gd name="T0" fmla="*/ 253546 w 168"/>
              <a:gd name="T1" fmla="*/ 247650 h 152"/>
              <a:gd name="T2" fmla="*/ 234043 w 168"/>
              <a:gd name="T3" fmla="*/ 228099 h 152"/>
              <a:gd name="T4" fmla="*/ 234043 w 168"/>
              <a:gd name="T5" fmla="*/ 19551 h 152"/>
              <a:gd name="T6" fmla="*/ 253546 w 168"/>
              <a:gd name="T7" fmla="*/ 0 h 152"/>
              <a:gd name="T8" fmla="*/ 273050 w 168"/>
              <a:gd name="T9" fmla="*/ 19551 h 152"/>
              <a:gd name="T10" fmla="*/ 273050 w 168"/>
              <a:gd name="T11" fmla="*/ 228099 h 152"/>
              <a:gd name="T12" fmla="*/ 253546 w 168"/>
              <a:gd name="T13" fmla="*/ 247650 h 152"/>
              <a:gd name="T14" fmla="*/ 175532 w 168"/>
              <a:gd name="T15" fmla="*/ 247650 h 152"/>
              <a:gd name="T16" fmla="*/ 156029 w 168"/>
              <a:gd name="T17" fmla="*/ 228099 h 152"/>
              <a:gd name="T18" fmla="*/ 156029 w 168"/>
              <a:gd name="T19" fmla="*/ 71688 h 152"/>
              <a:gd name="T20" fmla="*/ 175532 w 168"/>
              <a:gd name="T21" fmla="*/ 52137 h 152"/>
              <a:gd name="T22" fmla="*/ 195036 w 168"/>
              <a:gd name="T23" fmla="*/ 71688 h 152"/>
              <a:gd name="T24" fmla="*/ 195036 w 168"/>
              <a:gd name="T25" fmla="*/ 228099 h 152"/>
              <a:gd name="T26" fmla="*/ 175532 w 168"/>
              <a:gd name="T27" fmla="*/ 247650 h 152"/>
              <a:gd name="T28" fmla="*/ 97518 w 168"/>
              <a:gd name="T29" fmla="*/ 247650 h 152"/>
              <a:gd name="T30" fmla="*/ 78014 w 168"/>
              <a:gd name="T31" fmla="*/ 228099 h 152"/>
              <a:gd name="T32" fmla="*/ 78014 w 168"/>
              <a:gd name="T33" fmla="*/ 123825 h 152"/>
              <a:gd name="T34" fmla="*/ 97518 w 168"/>
              <a:gd name="T35" fmla="*/ 104274 h 152"/>
              <a:gd name="T36" fmla="*/ 117021 w 168"/>
              <a:gd name="T37" fmla="*/ 123825 h 152"/>
              <a:gd name="T38" fmla="*/ 117021 w 168"/>
              <a:gd name="T39" fmla="*/ 228099 h 152"/>
              <a:gd name="T40" fmla="*/ 97518 w 168"/>
              <a:gd name="T41" fmla="*/ 247650 h 152"/>
              <a:gd name="T42" fmla="*/ 19504 w 168"/>
              <a:gd name="T43" fmla="*/ 247650 h 152"/>
              <a:gd name="T44" fmla="*/ 0 w 168"/>
              <a:gd name="T45" fmla="*/ 228099 h 152"/>
              <a:gd name="T46" fmla="*/ 0 w 168"/>
              <a:gd name="T47" fmla="*/ 175962 h 152"/>
              <a:gd name="T48" fmla="*/ 19504 w 168"/>
              <a:gd name="T49" fmla="*/ 156411 h 152"/>
              <a:gd name="T50" fmla="*/ 39007 w 168"/>
              <a:gd name="T51" fmla="*/ 175962 h 152"/>
              <a:gd name="T52" fmla="*/ 39007 w 168"/>
              <a:gd name="T53" fmla="*/ 228099 h 152"/>
              <a:gd name="T54" fmla="*/ 19504 w 168"/>
              <a:gd name="T55" fmla="*/ 247650 h 152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168" h="152">
                <a:moveTo>
                  <a:pt x="156" y="152"/>
                </a:moveTo>
                <a:cubicBezTo>
                  <a:pt x="149" y="152"/>
                  <a:pt x="144" y="147"/>
                  <a:pt x="144" y="140"/>
                </a:cubicBezTo>
                <a:cubicBezTo>
                  <a:pt x="144" y="12"/>
                  <a:pt x="144" y="12"/>
                  <a:pt x="144" y="12"/>
                </a:cubicBezTo>
                <a:cubicBezTo>
                  <a:pt x="144" y="5"/>
                  <a:pt x="149" y="0"/>
                  <a:pt x="156" y="0"/>
                </a:cubicBezTo>
                <a:cubicBezTo>
                  <a:pt x="163" y="0"/>
                  <a:pt x="168" y="5"/>
                  <a:pt x="168" y="12"/>
                </a:cubicBezTo>
                <a:cubicBezTo>
                  <a:pt x="168" y="140"/>
                  <a:pt x="168" y="140"/>
                  <a:pt x="168" y="140"/>
                </a:cubicBezTo>
                <a:cubicBezTo>
                  <a:pt x="168" y="147"/>
                  <a:pt x="163" y="152"/>
                  <a:pt x="156" y="152"/>
                </a:cubicBezTo>
                <a:moveTo>
                  <a:pt x="108" y="152"/>
                </a:moveTo>
                <a:cubicBezTo>
                  <a:pt x="101" y="152"/>
                  <a:pt x="96" y="147"/>
                  <a:pt x="96" y="140"/>
                </a:cubicBezTo>
                <a:cubicBezTo>
                  <a:pt x="96" y="44"/>
                  <a:pt x="96" y="44"/>
                  <a:pt x="96" y="44"/>
                </a:cubicBezTo>
                <a:cubicBezTo>
                  <a:pt x="96" y="37"/>
                  <a:pt x="101" y="32"/>
                  <a:pt x="108" y="32"/>
                </a:cubicBezTo>
                <a:cubicBezTo>
                  <a:pt x="115" y="32"/>
                  <a:pt x="120" y="37"/>
                  <a:pt x="120" y="44"/>
                </a:cubicBezTo>
                <a:cubicBezTo>
                  <a:pt x="120" y="140"/>
                  <a:pt x="120" y="140"/>
                  <a:pt x="120" y="140"/>
                </a:cubicBezTo>
                <a:cubicBezTo>
                  <a:pt x="120" y="147"/>
                  <a:pt x="115" y="152"/>
                  <a:pt x="108" y="152"/>
                </a:cubicBezTo>
                <a:moveTo>
                  <a:pt x="60" y="152"/>
                </a:moveTo>
                <a:cubicBezTo>
                  <a:pt x="53" y="152"/>
                  <a:pt x="48" y="147"/>
                  <a:pt x="48" y="140"/>
                </a:cubicBezTo>
                <a:cubicBezTo>
                  <a:pt x="48" y="76"/>
                  <a:pt x="48" y="76"/>
                  <a:pt x="48" y="76"/>
                </a:cubicBezTo>
                <a:cubicBezTo>
                  <a:pt x="48" y="69"/>
                  <a:pt x="53" y="64"/>
                  <a:pt x="60" y="64"/>
                </a:cubicBezTo>
                <a:cubicBezTo>
                  <a:pt x="67" y="64"/>
                  <a:pt x="72" y="69"/>
                  <a:pt x="72" y="76"/>
                </a:cubicBezTo>
                <a:cubicBezTo>
                  <a:pt x="72" y="140"/>
                  <a:pt x="72" y="140"/>
                  <a:pt x="72" y="140"/>
                </a:cubicBezTo>
                <a:cubicBezTo>
                  <a:pt x="72" y="147"/>
                  <a:pt x="67" y="152"/>
                  <a:pt x="60" y="152"/>
                </a:cubicBezTo>
                <a:moveTo>
                  <a:pt x="12" y="152"/>
                </a:moveTo>
                <a:cubicBezTo>
                  <a:pt x="5" y="152"/>
                  <a:pt x="0" y="147"/>
                  <a:pt x="0" y="140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101"/>
                  <a:pt x="5" y="96"/>
                  <a:pt x="12" y="96"/>
                </a:cubicBezTo>
                <a:cubicBezTo>
                  <a:pt x="19" y="96"/>
                  <a:pt x="24" y="101"/>
                  <a:pt x="24" y="108"/>
                </a:cubicBezTo>
                <a:cubicBezTo>
                  <a:pt x="24" y="140"/>
                  <a:pt x="24" y="140"/>
                  <a:pt x="24" y="140"/>
                </a:cubicBezTo>
                <a:cubicBezTo>
                  <a:pt x="24" y="147"/>
                  <a:pt x="19" y="152"/>
                  <a:pt x="12" y="152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US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13</a:t>
            </a:fld>
            <a:r>
              <a:rPr lang="fa-IR" smtClean="0"/>
              <a:t> </a:t>
            </a:r>
            <a:r>
              <a:rPr lang="en-US" smtClean="0"/>
              <a:t>/ 50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01053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78" grpId="0" animBg="1"/>
      <p:bldP spid="83" grpId="0" animBg="1"/>
      <p:bldP spid="89" grpId="0" animBg="1"/>
      <p:bldP spid="112" grpId="0" animBg="1"/>
      <p:bldP spid="127" grpId="0" animBg="1"/>
      <p:bldP spid="130" grpId="0" animBg="1"/>
      <p:bldP spid="133" grpId="0" animBg="1"/>
      <p:bldP spid="13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Connector 66"/>
          <p:cNvCxnSpPr/>
          <p:nvPr/>
        </p:nvCxnSpPr>
        <p:spPr>
          <a:xfrm>
            <a:off x="1418882" y="3601618"/>
            <a:ext cx="3132000" cy="0"/>
          </a:xfrm>
          <a:prstGeom prst="line">
            <a:avLst/>
          </a:prstGeom>
          <a:noFill/>
          <a:ln w="50800">
            <a:solidFill>
              <a:schemeClr val="accent1"/>
            </a:solidFill>
            <a:tailEnd type="none"/>
          </a:ln>
        </p:spPr>
      </p:cxnSp>
      <p:sp>
        <p:nvSpPr>
          <p:cNvPr id="32" name="TextBox 31"/>
          <p:cNvSpPr txBox="1"/>
          <p:nvPr/>
        </p:nvSpPr>
        <p:spPr>
          <a:xfrm>
            <a:off x="1482220" y="744322"/>
            <a:ext cx="70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1991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671131" y="1287300"/>
            <a:ext cx="3816000" cy="0"/>
          </a:xfrm>
          <a:prstGeom prst="line">
            <a:avLst/>
          </a:prstGeom>
          <a:noFill/>
          <a:ln w="50800">
            <a:solidFill>
              <a:schemeClr val="accent1"/>
            </a:solidFill>
            <a:headEnd type="oval"/>
            <a:tailEnd type="none"/>
          </a:ln>
        </p:spPr>
      </p:cxnSp>
      <p:cxnSp>
        <p:nvCxnSpPr>
          <p:cNvPr id="35" name="Straight Connector 34"/>
          <p:cNvCxnSpPr/>
          <p:nvPr/>
        </p:nvCxnSpPr>
        <p:spPr>
          <a:xfrm>
            <a:off x="1446239" y="2437865"/>
            <a:ext cx="3132000" cy="0"/>
          </a:xfrm>
          <a:prstGeom prst="line">
            <a:avLst/>
          </a:prstGeom>
          <a:noFill/>
          <a:ln w="50800">
            <a:solidFill>
              <a:schemeClr val="accent1"/>
            </a:solidFill>
            <a:tailEnd type="none"/>
          </a:ln>
        </p:spPr>
      </p:cxnSp>
      <p:sp>
        <p:nvSpPr>
          <p:cNvPr id="37" name="Arc 36"/>
          <p:cNvSpPr/>
          <p:nvPr/>
        </p:nvSpPr>
        <p:spPr>
          <a:xfrm>
            <a:off x="3932867" y="1285955"/>
            <a:ext cx="1165195" cy="1156000"/>
          </a:xfrm>
          <a:prstGeom prst="arc">
            <a:avLst>
              <a:gd name="adj1" fmla="val 15919140"/>
              <a:gd name="adj2" fmla="val 5171460"/>
            </a:avLst>
          </a:prstGeom>
          <a:noFill/>
          <a:ln w="50800">
            <a:solidFill>
              <a:schemeClr val="accent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38" name="Arc 37"/>
          <p:cNvSpPr/>
          <p:nvPr/>
        </p:nvSpPr>
        <p:spPr>
          <a:xfrm flipH="1">
            <a:off x="887272" y="2435641"/>
            <a:ext cx="1165195" cy="1165195"/>
          </a:xfrm>
          <a:prstGeom prst="arc">
            <a:avLst>
              <a:gd name="adj1" fmla="val 16200000"/>
              <a:gd name="adj2" fmla="val 5171460"/>
            </a:avLst>
          </a:prstGeom>
          <a:noFill/>
          <a:ln w="50800">
            <a:solidFill>
              <a:schemeClr val="accent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42" name="Oval 42"/>
          <p:cNvSpPr>
            <a:spLocks noChangeArrowheads="1"/>
          </p:cNvSpPr>
          <p:nvPr/>
        </p:nvSpPr>
        <p:spPr bwMode="auto">
          <a:xfrm>
            <a:off x="2324469" y="1191250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3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43" name="Oval 42"/>
          <p:cNvSpPr>
            <a:spLocks noChangeArrowheads="1"/>
          </p:cNvSpPr>
          <p:nvPr/>
        </p:nvSpPr>
        <p:spPr bwMode="auto">
          <a:xfrm>
            <a:off x="2913902" y="1191250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3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44" name="Oval 42"/>
          <p:cNvSpPr>
            <a:spLocks noChangeArrowheads="1"/>
          </p:cNvSpPr>
          <p:nvPr/>
        </p:nvSpPr>
        <p:spPr bwMode="auto">
          <a:xfrm>
            <a:off x="3513862" y="1191250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3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52" name="Oval 42"/>
          <p:cNvSpPr>
            <a:spLocks noChangeArrowheads="1"/>
          </p:cNvSpPr>
          <p:nvPr/>
        </p:nvSpPr>
        <p:spPr bwMode="auto">
          <a:xfrm>
            <a:off x="1726483" y="1191250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3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cxnSp>
        <p:nvCxnSpPr>
          <p:cNvPr id="56" name="Straight Connector 55"/>
          <p:cNvCxnSpPr/>
          <p:nvPr/>
        </p:nvCxnSpPr>
        <p:spPr>
          <a:xfrm>
            <a:off x="1446239" y="4758152"/>
            <a:ext cx="3132000" cy="0"/>
          </a:xfrm>
          <a:prstGeom prst="line">
            <a:avLst/>
          </a:prstGeom>
          <a:noFill/>
          <a:ln w="50800">
            <a:solidFill>
              <a:schemeClr val="accent1"/>
            </a:solidFill>
            <a:tailEnd type="none"/>
          </a:ln>
        </p:spPr>
      </p:cxnSp>
      <p:sp>
        <p:nvSpPr>
          <p:cNvPr id="57" name="Arc 56"/>
          <p:cNvSpPr/>
          <p:nvPr/>
        </p:nvSpPr>
        <p:spPr>
          <a:xfrm>
            <a:off x="3932867" y="3601540"/>
            <a:ext cx="1165195" cy="1156000"/>
          </a:xfrm>
          <a:prstGeom prst="arc">
            <a:avLst>
              <a:gd name="adj1" fmla="val 15919140"/>
              <a:gd name="adj2" fmla="val 5171460"/>
            </a:avLst>
          </a:prstGeom>
          <a:noFill/>
          <a:ln w="50800">
            <a:solidFill>
              <a:schemeClr val="accent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cxnSp>
        <p:nvCxnSpPr>
          <p:cNvPr id="70" name="Straight Connector 69"/>
          <p:cNvCxnSpPr/>
          <p:nvPr/>
        </p:nvCxnSpPr>
        <p:spPr>
          <a:xfrm>
            <a:off x="1420839" y="5921444"/>
            <a:ext cx="3996000" cy="0"/>
          </a:xfrm>
          <a:prstGeom prst="line">
            <a:avLst/>
          </a:prstGeom>
          <a:noFill/>
          <a:ln w="50800">
            <a:solidFill>
              <a:schemeClr val="accent1"/>
            </a:solidFill>
            <a:tailEnd type="triangle"/>
          </a:ln>
        </p:spPr>
      </p:cxnSp>
      <p:sp>
        <p:nvSpPr>
          <p:cNvPr id="71" name="Arc 70"/>
          <p:cNvSpPr/>
          <p:nvPr/>
        </p:nvSpPr>
        <p:spPr>
          <a:xfrm flipH="1">
            <a:off x="887272" y="4758579"/>
            <a:ext cx="1165195" cy="1165195"/>
          </a:xfrm>
          <a:prstGeom prst="arc">
            <a:avLst>
              <a:gd name="adj1" fmla="val 16200000"/>
              <a:gd name="adj2" fmla="val 5171460"/>
            </a:avLst>
          </a:prstGeom>
          <a:noFill/>
          <a:ln w="50800">
            <a:solidFill>
              <a:schemeClr val="accent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034322" y="1397087"/>
            <a:ext cx="70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1992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642705" y="742064"/>
            <a:ext cx="70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1993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239542" y="1409667"/>
            <a:ext cx="70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1994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51" name="Oval 42"/>
          <p:cNvSpPr>
            <a:spLocks noChangeArrowheads="1"/>
          </p:cNvSpPr>
          <p:nvPr/>
        </p:nvSpPr>
        <p:spPr bwMode="auto">
          <a:xfrm>
            <a:off x="4104662" y="1191250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3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829685" y="737805"/>
            <a:ext cx="70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1995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456753" y="1902147"/>
            <a:ext cx="70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2000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66" name="Oval 42"/>
          <p:cNvSpPr>
            <a:spLocks noChangeArrowheads="1"/>
          </p:cNvSpPr>
          <p:nvPr/>
        </p:nvSpPr>
        <p:spPr bwMode="auto">
          <a:xfrm>
            <a:off x="2324469" y="2341815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2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68" name="Oval 67"/>
          <p:cNvSpPr>
            <a:spLocks noChangeArrowheads="1"/>
          </p:cNvSpPr>
          <p:nvPr/>
        </p:nvSpPr>
        <p:spPr bwMode="auto">
          <a:xfrm>
            <a:off x="2913902" y="2341815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2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69" name="Oval 42"/>
          <p:cNvSpPr>
            <a:spLocks noChangeArrowheads="1"/>
          </p:cNvSpPr>
          <p:nvPr/>
        </p:nvSpPr>
        <p:spPr bwMode="auto">
          <a:xfrm>
            <a:off x="3513862" y="2341815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2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72" name="Oval 42"/>
          <p:cNvSpPr>
            <a:spLocks noChangeArrowheads="1"/>
          </p:cNvSpPr>
          <p:nvPr/>
        </p:nvSpPr>
        <p:spPr bwMode="auto">
          <a:xfrm>
            <a:off x="1726483" y="2341815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2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034811" y="2567119"/>
            <a:ext cx="70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1999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643194" y="1912096"/>
            <a:ext cx="70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1998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240031" y="2579699"/>
            <a:ext cx="70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1997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86" name="Oval 42"/>
          <p:cNvSpPr>
            <a:spLocks noChangeArrowheads="1"/>
          </p:cNvSpPr>
          <p:nvPr/>
        </p:nvSpPr>
        <p:spPr bwMode="auto">
          <a:xfrm>
            <a:off x="4104662" y="2341815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2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830174" y="1907837"/>
            <a:ext cx="70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1996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483377" y="3070472"/>
            <a:ext cx="70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2001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91" name="Oval 42"/>
          <p:cNvSpPr>
            <a:spLocks noChangeArrowheads="1"/>
          </p:cNvSpPr>
          <p:nvPr/>
        </p:nvSpPr>
        <p:spPr bwMode="auto">
          <a:xfrm>
            <a:off x="2324469" y="3505568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3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92" name="Oval 91"/>
          <p:cNvSpPr>
            <a:spLocks noChangeArrowheads="1"/>
          </p:cNvSpPr>
          <p:nvPr/>
        </p:nvSpPr>
        <p:spPr bwMode="auto">
          <a:xfrm>
            <a:off x="2913902" y="3505568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3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93" name="Oval 42"/>
          <p:cNvSpPr>
            <a:spLocks noChangeArrowheads="1"/>
          </p:cNvSpPr>
          <p:nvPr/>
        </p:nvSpPr>
        <p:spPr bwMode="auto">
          <a:xfrm>
            <a:off x="3513862" y="3505568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3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94" name="Oval 42"/>
          <p:cNvSpPr>
            <a:spLocks noChangeArrowheads="1"/>
          </p:cNvSpPr>
          <p:nvPr/>
        </p:nvSpPr>
        <p:spPr bwMode="auto">
          <a:xfrm>
            <a:off x="1726483" y="3505568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3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2061435" y="3735444"/>
            <a:ext cx="70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2002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2643194" y="3080421"/>
            <a:ext cx="7328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2003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266655" y="3748024"/>
            <a:ext cx="70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2004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98" name="Oval 42"/>
          <p:cNvSpPr>
            <a:spLocks noChangeArrowheads="1"/>
          </p:cNvSpPr>
          <p:nvPr/>
        </p:nvSpPr>
        <p:spPr bwMode="auto">
          <a:xfrm>
            <a:off x="4104662" y="3505568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3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3856798" y="3076162"/>
            <a:ext cx="70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2005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1456753" y="4218387"/>
            <a:ext cx="70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2010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01" name="Oval 42"/>
          <p:cNvSpPr>
            <a:spLocks noChangeArrowheads="1"/>
          </p:cNvSpPr>
          <p:nvPr/>
        </p:nvSpPr>
        <p:spPr bwMode="auto">
          <a:xfrm>
            <a:off x="2324469" y="4662102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2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02" name="Oval 101"/>
          <p:cNvSpPr>
            <a:spLocks noChangeArrowheads="1"/>
          </p:cNvSpPr>
          <p:nvPr/>
        </p:nvSpPr>
        <p:spPr bwMode="auto">
          <a:xfrm>
            <a:off x="2913902" y="4662102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2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03" name="Oval 42"/>
          <p:cNvSpPr>
            <a:spLocks noChangeArrowheads="1"/>
          </p:cNvSpPr>
          <p:nvPr/>
        </p:nvSpPr>
        <p:spPr bwMode="auto">
          <a:xfrm>
            <a:off x="3513862" y="4662102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2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04" name="Oval 42"/>
          <p:cNvSpPr>
            <a:spLocks noChangeArrowheads="1"/>
          </p:cNvSpPr>
          <p:nvPr/>
        </p:nvSpPr>
        <p:spPr bwMode="auto">
          <a:xfrm>
            <a:off x="1726483" y="4662102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2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2034811" y="4883359"/>
            <a:ext cx="70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2009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2616570" y="4228336"/>
            <a:ext cx="7328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2008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3240031" y="4895939"/>
            <a:ext cx="70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2007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08" name="Oval 42"/>
          <p:cNvSpPr>
            <a:spLocks noChangeArrowheads="1"/>
          </p:cNvSpPr>
          <p:nvPr/>
        </p:nvSpPr>
        <p:spPr bwMode="auto">
          <a:xfrm>
            <a:off x="4104662" y="4662102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2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3830174" y="4224077"/>
            <a:ext cx="70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2006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443323" y="5409520"/>
            <a:ext cx="70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2011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16" name="Oval 42"/>
          <p:cNvSpPr>
            <a:spLocks noChangeArrowheads="1"/>
          </p:cNvSpPr>
          <p:nvPr/>
        </p:nvSpPr>
        <p:spPr bwMode="auto">
          <a:xfrm>
            <a:off x="2324469" y="5825394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3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17" name="Oval 116"/>
          <p:cNvSpPr>
            <a:spLocks noChangeArrowheads="1"/>
          </p:cNvSpPr>
          <p:nvPr/>
        </p:nvSpPr>
        <p:spPr bwMode="auto">
          <a:xfrm>
            <a:off x="2913902" y="5825394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3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18" name="Oval 42"/>
          <p:cNvSpPr>
            <a:spLocks noChangeArrowheads="1"/>
          </p:cNvSpPr>
          <p:nvPr/>
        </p:nvSpPr>
        <p:spPr bwMode="auto">
          <a:xfrm>
            <a:off x="3513862" y="5825394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3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19" name="Oval 42"/>
          <p:cNvSpPr>
            <a:spLocks noChangeArrowheads="1"/>
          </p:cNvSpPr>
          <p:nvPr/>
        </p:nvSpPr>
        <p:spPr bwMode="auto">
          <a:xfrm>
            <a:off x="1726483" y="5825394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3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2021381" y="6074492"/>
            <a:ext cx="706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2012</a:t>
            </a:r>
            <a:endParaRPr lang="zh-CN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2603140" y="5419469"/>
            <a:ext cx="7328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2013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3226601" y="6087072"/>
            <a:ext cx="706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2014</a:t>
            </a:r>
            <a:endParaRPr lang="zh-CN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23" name="Oval 42"/>
          <p:cNvSpPr>
            <a:spLocks noChangeArrowheads="1"/>
          </p:cNvSpPr>
          <p:nvPr/>
        </p:nvSpPr>
        <p:spPr bwMode="auto">
          <a:xfrm>
            <a:off x="4104662" y="5825394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3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3816744" y="5415210"/>
            <a:ext cx="70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2015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25" name="Oval 42"/>
          <p:cNvSpPr>
            <a:spLocks noChangeArrowheads="1"/>
          </p:cNvSpPr>
          <p:nvPr/>
        </p:nvSpPr>
        <p:spPr bwMode="auto">
          <a:xfrm>
            <a:off x="4698944" y="5825394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3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4434833" y="6104082"/>
            <a:ext cx="706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2016</a:t>
            </a:r>
            <a:endParaRPr lang="zh-CN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62" name="Freeform 66"/>
          <p:cNvSpPr>
            <a:spLocks noEditPoints="1"/>
          </p:cNvSpPr>
          <p:nvPr/>
        </p:nvSpPr>
        <p:spPr bwMode="auto">
          <a:xfrm>
            <a:off x="4576007" y="5272960"/>
            <a:ext cx="428562" cy="648483"/>
          </a:xfrm>
          <a:custGeom>
            <a:avLst/>
            <a:gdLst>
              <a:gd name="T0" fmla="*/ 32 w 32"/>
              <a:gd name="T1" fmla="*/ 16 h 48"/>
              <a:gd name="T2" fmla="*/ 16 w 32"/>
              <a:gd name="T3" fmla="*/ 0 h 48"/>
              <a:gd name="T4" fmla="*/ 0 w 32"/>
              <a:gd name="T5" fmla="*/ 16 h 48"/>
              <a:gd name="T6" fmla="*/ 2 w 32"/>
              <a:gd name="T7" fmla="*/ 24 h 48"/>
              <a:gd name="T8" fmla="*/ 2 w 32"/>
              <a:gd name="T9" fmla="*/ 24 h 48"/>
              <a:gd name="T10" fmla="*/ 16 w 32"/>
              <a:gd name="T11" fmla="*/ 48 h 48"/>
              <a:gd name="T12" fmla="*/ 30 w 32"/>
              <a:gd name="T13" fmla="*/ 24 h 48"/>
              <a:gd name="T14" fmla="*/ 30 w 32"/>
              <a:gd name="T15" fmla="*/ 24 h 48"/>
              <a:gd name="T16" fmla="*/ 32 w 32"/>
              <a:gd name="T17" fmla="*/ 16 h 48"/>
              <a:gd name="T18" fmla="*/ 16 w 32"/>
              <a:gd name="T19" fmla="*/ 29 h 48"/>
              <a:gd name="T20" fmla="*/ 3 w 32"/>
              <a:gd name="T21" fmla="*/ 16 h 48"/>
              <a:gd name="T22" fmla="*/ 16 w 32"/>
              <a:gd name="T23" fmla="*/ 3 h 48"/>
              <a:gd name="T24" fmla="*/ 29 w 32"/>
              <a:gd name="T25" fmla="*/ 16 h 48"/>
              <a:gd name="T26" fmla="*/ 16 w 32"/>
              <a:gd name="T27" fmla="*/ 29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2" h="48">
                <a:moveTo>
                  <a:pt x="32" y="16"/>
                </a:moveTo>
                <a:cubicBezTo>
                  <a:pt x="32" y="7"/>
                  <a:pt x="25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9"/>
                  <a:pt x="1" y="22"/>
                  <a:pt x="2" y="24"/>
                </a:cubicBezTo>
                <a:cubicBezTo>
                  <a:pt x="2" y="24"/>
                  <a:pt x="2" y="24"/>
                  <a:pt x="2" y="24"/>
                </a:cubicBezTo>
                <a:cubicBezTo>
                  <a:pt x="16" y="48"/>
                  <a:pt x="16" y="48"/>
                  <a:pt x="16" y="48"/>
                </a:cubicBezTo>
                <a:cubicBezTo>
                  <a:pt x="30" y="24"/>
                  <a:pt x="30" y="24"/>
                  <a:pt x="30" y="24"/>
                </a:cubicBezTo>
                <a:cubicBezTo>
                  <a:pt x="30" y="24"/>
                  <a:pt x="30" y="24"/>
                  <a:pt x="30" y="24"/>
                </a:cubicBezTo>
                <a:cubicBezTo>
                  <a:pt x="31" y="22"/>
                  <a:pt x="32" y="19"/>
                  <a:pt x="32" y="16"/>
                </a:cubicBezTo>
                <a:close/>
                <a:moveTo>
                  <a:pt x="16" y="29"/>
                </a:moveTo>
                <a:cubicBezTo>
                  <a:pt x="9" y="29"/>
                  <a:pt x="3" y="23"/>
                  <a:pt x="3" y="16"/>
                </a:cubicBezTo>
                <a:cubicBezTo>
                  <a:pt x="3" y="9"/>
                  <a:pt x="9" y="3"/>
                  <a:pt x="16" y="3"/>
                </a:cubicBezTo>
                <a:cubicBezTo>
                  <a:pt x="23" y="3"/>
                  <a:pt x="29" y="9"/>
                  <a:pt x="29" y="16"/>
                </a:cubicBezTo>
                <a:cubicBezTo>
                  <a:pt x="29" y="23"/>
                  <a:pt x="23" y="29"/>
                  <a:pt x="16" y="2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65" name="Freeform 66"/>
          <p:cNvSpPr>
            <a:spLocks noEditPoints="1"/>
          </p:cNvSpPr>
          <p:nvPr/>
        </p:nvSpPr>
        <p:spPr bwMode="auto">
          <a:xfrm>
            <a:off x="11119054" y="737805"/>
            <a:ext cx="497646" cy="727925"/>
          </a:xfrm>
          <a:custGeom>
            <a:avLst/>
            <a:gdLst>
              <a:gd name="T0" fmla="*/ 32 w 32"/>
              <a:gd name="T1" fmla="*/ 16 h 48"/>
              <a:gd name="T2" fmla="*/ 16 w 32"/>
              <a:gd name="T3" fmla="*/ 0 h 48"/>
              <a:gd name="T4" fmla="*/ 0 w 32"/>
              <a:gd name="T5" fmla="*/ 16 h 48"/>
              <a:gd name="T6" fmla="*/ 2 w 32"/>
              <a:gd name="T7" fmla="*/ 24 h 48"/>
              <a:gd name="T8" fmla="*/ 2 w 32"/>
              <a:gd name="T9" fmla="*/ 24 h 48"/>
              <a:gd name="T10" fmla="*/ 16 w 32"/>
              <a:gd name="T11" fmla="*/ 48 h 48"/>
              <a:gd name="T12" fmla="*/ 30 w 32"/>
              <a:gd name="T13" fmla="*/ 24 h 48"/>
              <a:gd name="T14" fmla="*/ 30 w 32"/>
              <a:gd name="T15" fmla="*/ 24 h 48"/>
              <a:gd name="T16" fmla="*/ 32 w 32"/>
              <a:gd name="T17" fmla="*/ 16 h 48"/>
              <a:gd name="T18" fmla="*/ 16 w 32"/>
              <a:gd name="T19" fmla="*/ 29 h 48"/>
              <a:gd name="T20" fmla="*/ 3 w 32"/>
              <a:gd name="T21" fmla="*/ 16 h 48"/>
              <a:gd name="T22" fmla="*/ 16 w 32"/>
              <a:gd name="T23" fmla="*/ 3 h 48"/>
              <a:gd name="T24" fmla="*/ 29 w 32"/>
              <a:gd name="T25" fmla="*/ 16 h 48"/>
              <a:gd name="T26" fmla="*/ 16 w 32"/>
              <a:gd name="T27" fmla="*/ 29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2" h="48">
                <a:moveTo>
                  <a:pt x="32" y="16"/>
                </a:moveTo>
                <a:cubicBezTo>
                  <a:pt x="32" y="7"/>
                  <a:pt x="25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9"/>
                  <a:pt x="1" y="22"/>
                  <a:pt x="2" y="24"/>
                </a:cubicBezTo>
                <a:cubicBezTo>
                  <a:pt x="2" y="24"/>
                  <a:pt x="2" y="24"/>
                  <a:pt x="2" y="24"/>
                </a:cubicBezTo>
                <a:cubicBezTo>
                  <a:pt x="16" y="48"/>
                  <a:pt x="16" y="48"/>
                  <a:pt x="16" y="48"/>
                </a:cubicBezTo>
                <a:cubicBezTo>
                  <a:pt x="30" y="24"/>
                  <a:pt x="30" y="24"/>
                  <a:pt x="30" y="24"/>
                </a:cubicBezTo>
                <a:cubicBezTo>
                  <a:pt x="30" y="24"/>
                  <a:pt x="30" y="24"/>
                  <a:pt x="30" y="24"/>
                </a:cubicBezTo>
                <a:cubicBezTo>
                  <a:pt x="31" y="22"/>
                  <a:pt x="32" y="19"/>
                  <a:pt x="32" y="16"/>
                </a:cubicBezTo>
                <a:close/>
                <a:moveTo>
                  <a:pt x="16" y="29"/>
                </a:moveTo>
                <a:cubicBezTo>
                  <a:pt x="9" y="29"/>
                  <a:pt x="3" y="23"/>
                  <a:pt x="3" y="16"/>
                </a:cubicBezTo>
                <a:cubicBezTo>
                  <a:pt x="3" y="9"/>
                  <a:pt x="9" y="3"/>
                  <a:pt x="16" y="3"/>
                </a:cubicBezTo>
                <a:cubicBezTo>
                  <a:pt x="23" y="3"/>
                  <a:pt x="29" y="9"/>
                  <a:pt x="29" y="16"/>
                </a:cubicBezTo>
                <a:cubicBezTo>
                  <a:pt x="29" y="23"/>
                  <a:pt x="23" y="29"/>
                  <a:pt x="16" y="2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10717489" y="1527376"/>
            <a:ext cx="1300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SEP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5384767" y="1504789"/>
            <a:ext cx="5580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XB Zar" panose="02000506090000020003" pitchFamily="2" charset="-78"/>
                <a:cs typeface="XB Zar" panose="02000506090000020003" pitchFamily="2" charset="-78"/>
              </a:rPr>
              <a:t>M. ali mirzaei badizi, “Speed-up cooperative learning in multi-agent systems using shortest </a:t>
            </a:r>
            <a:r>
              <a:rPr lang="en-US" sz="1600" dirty="0" smtClean="0">
                <a:latin typeface="XB Zar" panose="02000506090000020003" pitchFamily="2" charset="-78"/>
                <a:cs typeface="XB Zar" panose="02000506090000020003" pitchFamily="2" charset="-78"/>
              </a:rPr>
              <a:t>experimented path</a:t>
            </a:r>
            <a:r>
              <a:rPr lang="en-US" sz="1600" dirty="0">
                <a:latin typeface="XB Zar" panose="02000506090000020003" pitchFamily="2" charset="-78"/>
                <a:cs typeface="XB Zar" panose="02000506090000020003" pitchFamily="2" charset="-78"/>
              </a:rPr>
              <a:t>,” Master’s thesis, Department of Electrical and Computer Engineering, </a:t>
            </a:r>
            <a:r>
              <a:rPr lang="en-US" sz="1600" dirty="0" smtClean="0">
                <a:latin typeface="XB Zar" panose="02000506090000020003" pitchFamily="2" charset="-78"/>
                <a:cs typeface="XB Zar" panose="02000506090000020003" pitchFamily="2" charset="-78"/>
              </a:rPr>
              <a:t>Isfahan University </a:t>
            </a:r>
            <a:r>
              <a:rPr lang="en-US" sz="1600" dirty="0">
                <a:latin typeface="XB Zar" panose="02000506090000020003" pitchFamily="2" charset="-78"/>
                <a:cs typeface="XB Zar" panose="02000506090000020003" pitchFamily="2" charset="-78"/>
              </a:rPr>
              <a:t>of Technology, Isfahan University of Technology, </a:t>
            </a:r>
            <a:r>
              <a:rPr lang="en-US" sz="1600" dirty="0" smtClean="0">
                <a:latin typeface="XB Zar" panose="02000506090000020003" pitchFamily="2" charset="-78"/>
                <a:cs typeface="XB Zar" panose="02000506090000020003" pitchFamily="2" charset="-78"/>
              </a:rPr>
              <a:t>Isfahan, </a:t>
            </a:r>
            <a:r>
              <a:rPr lang="en-US" sz="1600" dirty="0">
                <a:latin typeface="XB Zar" panose="02000506090000020003" pitchFamily="2" charset="-78"/>
                <a:cs typeface="XB Zar" panose="02000506090000020003" pitchFamily="2" charset="-78"/>
              </a:rPr>
              <a:t>Iran, 3 </a:t>
            </a:r>
            <a:r>
              <a:rPr lang="en-US" sz="1600" dirty="0" smtClean="0">
                <a:latin typeface="XB Zar" panose="02000506090000020003" pitchFamily="2" charset="-78"/>
                <a:cs typeface="XB Zar" panose="02000506090000020003" pitchFamily="2" charset="-78"/>
              </a:rPr>
              <a:t>2016.</a:t>
            </a:r>
            <a:endParaRPr lang="fa-IR" sz="1600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68" name="Title 1"/>
          <p:cNvSpPr txBox="1">
            <a:spLocks/>
          </p:cNvSpPr>
          <p:nvPr/>
        </p:nvSpPr>
        <p:spPr>
          <a:xfrm>
            <a:off x="5817849" y="645211"/>
            <a:ext cx="4713836" cy="91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  <a:defRPr sz="6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pPr algn="ctr"/>
            <a:r>
              <a:rPr lang="fa-IR" sz="2800" dirty="0" smtClean="0">
                <a:latin typeface="XB Zar" panose="02000506090000020003" pitchFamily="2" charset="-78"/>
                <a:cs typeface="XB Zar" panose="02000506090000020003" pitchFamily="2" charset="-78"/>
              </a:rPr>
              <a:t>خبرگی کوتاه‌ترین مسیر تجربه شده</a:t>
            </a:r>
            <a:endParaRPr lang="fa-IR" sz="2800" kern="0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14</a:t>
            </a:fld>
            <a:r>
              <a:rPr lang="fa-IR" smtClean="0"/>
              <a:t> </a:t>
            </a:r>
            <a:r>
              <a:rPr lang="en-US" smtClean="0"/>
              <a:t>/ 50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9785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869842" y="202842"/>
            <a:ext cx="6452316" cy="6452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>
              <a:lnSpc>
                <a:spcPct val="150000"/>
              </a:lnSpc>
            </a:pPr>
            <a:r>
              <a:rPr lang="fa-IR" sz="7200" dirty="0">
                <a:latin typeface="XB Zar" panose="02000506090000020003" pitchFamily="2" charset="-78"/>
                <a:cs typeface="XB Zar" panose="02000506090000020003" pitchFamily="2" charset="-78"/>
              </a:rPr>
              <a:t>ا</a:t>
            </a:r>
            <a:r>
              <a:rPr lang="fa-IR" sz="7200" dirty="0" smtClean="0">
                <a:latin typeface="XB Zar" panose="02000506090000020003" pitchFamily="2" charset="-78"/>
                <a:cs typeface="XB Zar" panose="02000506090000020003" pitchFamily="2" charset="-78"/>
              </a:rPr>
              <a:t>نتگرال فازی چوکت</a:t>
            </a:r>
            <a:endParaRPr lang="fa-IR" sz="7200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graphicFrame>
        <p:nvGraphicFramePr>
          <p:cNvPr id="40" name="Diagram 39"/>
          <p:cNvGraphicFramePr/>
          <p:nvPr>
            <p:extLst/>
          </p:nvPr>
        </p:nvGraphicFramePr>
        <p:xfrm>
          <a:off x="6898342" y="2729753"/>
          <a:ext cx="5507548" cy="3925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0441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انتگرال فازی چوکت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انتگرال فازی چوکت بصورت زیر تعریف می‌شود:</a:t>
            </a:r>
            <a:endParaRPr lang="fa-IR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16</a:t>
            </a:fld>
            <a:r>
              <a:rPr lang="fa-IR" smtClean="0"/>
              <a:t> </a:t>
            </a:r>
            <a:r>
              <a:rPr lang="en-US" smtClean="0"/>
              <a:t>/ 50</a:t>
            </a:r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6024" y="2962242"/>
            <a:ext cx="7679951" cy="2078104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7375507" y="5410502"/>
            <a:ext cx="3727281" cy="396305"/>
            <a:chOff x="7626519" y="5465273"/>
            <a:chExt cx="3727281" cy="396305"/>
          </a:xfrm>
        </p:grpSpPr>
        <p:sp>
          <p:nvSpPr>
            <p:cNvPr id="5" name="TextBox 4"/>
            <p:cNvSpPr txBox="1"/>
            <p:nvPr/>
          </p:nvSpPr>
          <p:spPr>
            <a:xfrm>
              <a:off x="7626519" y="5465273"/>
              <a:ext cx="397163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 rtl="1"/>
              <a:r>
                <a:rPr lang="fa-IR" dirty="0" smtClean="0"/>
                <a:t>.</a:t>
              </a:r>
              <a:endParaRPr lang="fa-IR" dirty="0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34035" y="5536230"/>
              <a:ext cx="3419765" cy="3253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98043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شرایط مرزی و یکنوایی تابع</a:t>
            </a:r>
            <a:r>
              <a:rPr lang="fa-IR" dirty="0"/>
              <a:t> </a:t>
            </a:r>
            <a:r>
              <a:rPr lang="en-US" dirty="0"/>
              <a:t>g(.)</a:t>
            </a:r>
            <a:r>
              <a:rPr lang="fa-IR" dirty="0" smtClean="0"/>
              <a:t> </a:t>
            </a:r>
            <a:endParaRPr lang="fa-I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17</a:t>
            </a:fld>
            <a:r>
              <a:rPr lang="fa-IR" smtClean="0"/>
              <a:t> </a:t>
            </a:r>
            <a:r>
              <a:rPr lang="en-US" smtClean="0"/>
              <a:t>/ 50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8306" y="2205784"/>
            <a:ext cx="8735494" cy="3635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75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869842" y="202842"/>
            <a:ext cx="6452316" cy="6452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>
              <a:lnSpc>
                <a:spcPct val="150000"/>
              </a:lnSpc>
            </a:pPr>
            <a:r>
              <a:rPr lang="fa-IR" sz="7200" dirty="0" smtClean="0">
                <a:latin typeface="XB Zar" panose="02000506090000020003" pitchFamily="2" charset="-78"/>
                <a:cs typeface="XB Zar" panose="02000506090000020003" pitchFamily="2" charset="-78"/>
              </a:rPr>
              <a:t>تشریح</a:t>
            </a:r>
          </a:p>
          <a:p>
            <a:pPr algn="ctr">
              <a:lnSpc>
                <a:spcPct val="150000"/>
              </a:lnSpc>
            </a:pPr>
            <a:r>
              <a:rPr lang="fa-IR" sz="7200" dirty="0" smtClean="0">
                <a:latin typeface="XB Zar" panose="02000506090000020003" pitchFamily="2" charset="-78"/>
                <a:cs typeface="XB Zar" panose="02000506090000020003" pitchFamily="2" charset="-78"/>
              </a:rPr>
              <a:t>روش پیشنهادی</a:t>
            </a:r>
            <a:endParaRPr lang="fa-IR" sz="7200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graphicFrame>
        <p:nvGraphicFramePr>
          <p:cNvPr id="40" name="Diagram 39"/>
          <p:cNvGraphicFramePr/>
          <p:nvPr>
            <p:extLst/>
          </p:nvPr>
        </p:nvGraphicFramePr>
        <p:xfrm>
          <a:off x="6898342" y="2729753"/>
          <a:ext cx="5507548" cy="3925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6711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روش پیشنهادی – یادگیری تقویتی مشارکتی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895783"/>
            <a:ext cx="10515600" cy="2562908"/>
          </a:xfrm>
        </p:spPr>
        <p:txBody>
          <a:bodyPr>
            <a:normAutofit/>
          </a:bodyPr>
          <a:lstStyle/>
          <a:p>
            <a:r>
              <a:rPr lang="fa-IR" dirty="0" smtClean="0"/>
              <a:t>فرضیه خبرگی</a:t>
            </a:r>
          </a:p>
          <a:p>
            <a:r>
              <a:rPr lang="fa-IR" dirty="0" smtClean="0"/>
              <a:t>معیار خبرگی پیشنهادی</a:t>
            </a:r>
          </a:p>
          <a:p>
            <a:r>
              <a:rPr lang="fa-IR" dirty="0" smtClean="0"/>
              <a:t>الگوریتم پیشنهادی</a:t>
            </a:r>
          </a:p>
          <a:p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19</a:t>
            </a:fld>
            <a:r>
              <a:rPr lang="fa-IR" smtClean="0"/>
              <a:t> </a:t>
            </a:r>
            <a:r>
              <a:rPr lang="en-US" smtClean="0"/>
              <a:t>/ 50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62467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mtClean="0"/>
              <a:t>فهرست </a:t>
            </a:r>
            <a:r>
              <a:rPr lang="fa-IR" dirty="0" smtClean="0"/>
              <a:t>مطالب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73860"/>
            <a:ext cx="10515600" cy="3131857"/>
          </a:xfrm>
        </p:spPr>
        <p:txBody>
          <a:bodyPr>
            <a:normAutofit fontScale="85000" lnSpcReduction="20000"/>
          </a:bodyPr>
          <a:lstStyle/>
          <a:p>
            <a:r>
              <a:rPr lang="fa-IR" dirty="0" smtClean="0"/>
              <a:t>مقدمه</a:t>
            </a:r>
          </a:p>
          <a:p>
            <a:r>
              <a:rPr lang="fa-IR" dirty="0" smtClean="0"/>
              <a:t>کارهای پیشین</a:t>
            </a:r>
            <a:endParaRPr lang="fa-IR" dirty="0"/>
          </a:p>
          <a:p>
            <a:r>
              <a:rPr lang="fa-IR" dirty="0" smtClean="0"/>
              <a:t>روش پیشنهادی</a:t>
            </a:r>
          </a:p>
          <a:p>
            <a:r>
              <a:rPr lang="fa-IR" dirty="0" smtClean="0"/>
              <a:t>آزمایش‌ها و نتایج عملی</a:t>
            </a:r>
          </a:p>
          <a:p>
            <a:r>
              <a:rPr lang="fa-IR" dirty="0" smtClean="0"/>
              <a:t>نتیجه‌گیری و جمع‌بندی</a:t>
            </a:r>
          </a:p>
          <a:p>
            <a:endParaRPr lang="fa-I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2</a:t>
            </a:fld>
            <a:r>
              <a:rPr lang="fa-IR" smtClean="0"/>
              <a:t> </a:t>
            </a:r>
            <a:r>
              <a:rPr lang="en-US" smtClean="0"/>
              <a:t>/ 50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81875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 smtClean="0"/>
              <a:t>فرضیه خبرگی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20</a:t>
            </a:fld>
            <a:r>
              <a:rPr lang="fa-IR" smtClean="0"/>
              <a:t> </a:t>
            </a:r>
            <a:r>
              <a:rPr lang="en-US" smtClean="0"/>
              <a:t>/ 50</a:t>
            </a:r>
            <a:endParaRPr lang="en-US" dirty="0" smtClean="0"/>
          </a:p>
        </p:txBody>
      </p:sp>
      <p:grpSp>
        <p:nvGrpSpPr>
          <p:cNvPr id="7" name="Group 6"/>
          <p:cNvGrpSpPr/>
          <p:nvPr/>
        </p:nvGrpSpPr>
        <p:grpSpPr>
          <a:xfrm>
            <a:off x="0" y="3423354"/>
            <a:ext cx="11353800" cy="1200329"/>
            <a:chOff x="248771" y="3423354"/>
            <a:chExt cx="11353800" cy="1200329"/>
          </a:xfrm>
        </p:grpSpPr>
        <p:sp>
          <p:nvSpPr>
            <p:cNvPr id="5" name="TextBox 4"/>
            <p:cNvSpPr txBox="1"/>
            <p:nvPr/>
          </p:nvSpPr>
          <p:spPr>
            <a:xfrm>
              <a:off x="248771" y="3423354"/>
              <a:ext cx="11353800" cy="120032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 rtl="1">
                <a:lnSpc>
                  <a:spcPct val="200000"/>
                </a:lnSpc>
              </a:pPr>
              <a:r>
                <a:rPr lang="fa-IR" b="1" dirty="0" smtClean="0">
                  <a:latin typeface="XB Zar" panose="02000506090000020003" pitchFamily="2" charset="-78"/>
                  <a:cs typeface="XB Zar" panose="02000506090000020003" pitchFamily="2" charset="-78"/>
                </a:rPr>
                <a:t>فرضیه خبرگی: </a:t>
              </a:r>
              <a:r>
                <a:rPr lang="fa-IR" dirty="0" smtClean="0">
                  <a:latin typeface="XB Zar" panose="02000506090000020003" pitchFamily="2" charset="-78"/>
                  <a:cs typeface="XB Zar" panose="02000506090000020003" pitchFamily="2" charset="-78"/>
                </a:rPr>
                <a:t>فرض می‌کنیم عامل </a:t>
              </a:r>
              <a:r>
                <a:rPr lang="en-US" dirty="0" smtClean="0">
                  <a:latin typeface="Brush Script MT" panose="03060802040406070304" pitchFamily="66" charset="0"/>
                  <a:cs typeface="XB Zar" panose="02000506090000020003" pitchFamily="2" charset="-78"/>
                </a:rPr>
                <a:t>A</a:t>
              </a:r>
              <a:r>
                <a:rPr lang="fa-IR" dirty="0" smtClean="0">
                  <a:latin typeface="XB Zar" panose="02000506090000020003" pitchFamily="2" charset="-78"/>
                  <a:cs typeface="XB Zar" panose="02000506090000020003" pitchFamily="2" charset="-78"/>
                </a:rPr>
                <a:t> در محیط </a:t>
              </a:r>
              <a:r>
                <a:rPr lang="en-US" dirty="0" smtClean="0">
                  <a:latin typeface="Brush Script MT" panose="03060802040406070304" pitchFamily="66" charset="0"/>
                  <a:cs typeface="XB Zar" panose="02000506090000020003" pitchFamily="2" charset="-78"/>
                </a:rPr>
                <a:t>E</a:t>
              </a:r>
              <a:r>
                <a:rPr lang="fa-IR" dirty="0" smtClean="0">
                  <a:latin typeface="Brush Script MT" panose="03060802040406070304" pitchFamily="66" charset="0"/>
                  <a:cs typeface="XB Zar" panose="02000506090000020003" pitchFamily="2" charset="-78"/>
                </a:rPr>
                <a:t> در پی رسیدن به یک مجموعه اهداف                                 می‌باشد. میزان خبرگی عامل رابطه‌ی معکوسی با میزان تلاش عامل برای رسیدن به اهداف تعریف شده‌ خود دارد.</a:t>
              </a:r>
              <a:endParaRPr lang="fa-IR" dirty="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79327" y="3636052"/>
              <a:ext cx="1870263" cy="2981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3182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معیار خبرگی پیشنهادی</a:t>
            </a:r>
            <a:endParaRPr lang="fa-I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21</a:t>
            </a:fld>
            <a:r>
              <a:rPr lang="fa-IR" smtClean="0"/>
              <a:t> </a:t>
            </a:r>
            <a:r>
              <a:rPr lang="en-US" smtClean="0"/>
              <a:t>/ 50</a:t>
            </a:r>
            <a:endParaRPr lang="en-US" dirty="0" smtClean="0"/>
          </a:p>
        </p:txBody>
      </p:sp>
      <p:grpSp>
        <p:nvGrpSpPr>
          <p:cNvPr id="9" name="Group 8"/>
          <p:cNvGrpSpPr/>
          <p:nvPr/>
        </p:nvGrpSpPr>
        <p:grpSpPr>
          <a:xfrm>
            <a:off x="811306" y="2869357"/>
            <a:ext cx="10542494" cy="2308324"/>
            <a:chOff x="811306" y="2746340"/>
            <a:chExt cx="10542494" cy="23083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811306" y="2746340"/>
                  <a:ext cx="10542494" cy="2308324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r" rtl="1">
                    <a:lnSpc>
                      <a:spcPct val="200000"/>
                    </a:lnSpc>
                  </a:pPr>
                  <a:r>
                    <a:rPr lang="fa-IR" b="1" dirty="0" smtClean="0">
                      <a:latin typeface="XB Zar" panose="02000506090000020003" pitchFamily="2" charset="-78"/>
                      <a:cs typeface="XB Zar" panose="02000506090000020003" pitchFamily="2" charset="-78"/>
                    </a:rPr>
                    <a:t>تعریف معیار خبرگی «میزان ارجاع»: </a:t>
                  </a:r>
                  <a:r>
                    <a:rPr lang="fa-IR" dirty="0" smtClean="0">
                      <a:latin typeface="XB Zar" panose="02000506090000020003" pitchFamily="2" charset="-78"/>
                      <a:cs typeface="XB Zar" panose="02000506090000020003" pitchFamily="2" charset="-78"/>
                    </a:rPr>
                    <a:t>فرض می‌کنیم مجموعه‌ای از عامل‌ها                                    در محیط </a:t>
                  </a:r>
                  <a:r>
                    <a:rPr lang="en-US" dirty="0" smtClean="0">
                      <a:latin typeface="Brush Script MT" panose="03060802040406070304" pitchFamily="66" charset="0"/>
                      <a:cs typeface="XB Zar" panose="02000506090000020003" pitchFamily="2" charset="-78"/>
                    </a:rPr>
                    <a:t>E</a:t>
                  </a:r>
                  <a:r>
                    <a:rPr lang="fa-IR" dirty="0" smtClean="0">
                      <a:latin typeface="Brush Script MT" panose="03060802040406070304" pitchFamily="66" charset="0"/>
                      <a:cs typeface="XB Zar" panose="02000506090000020003" pitchFamily="2" charset="-78"/>
                    </a:rPr>
                    <a:t> در پی رسیدن به یک مجموعه اهداف                                 می‌باشند. اگر ما به طور مجازی و دلخواه محیط </a:t>
                  </a:r>
                  <a:r>
                    <a:rPr lang="en-US" dirty="0" smtClean="0">
                      <a:latin typeface="Brush Script MT" panose="03060802040406070304" pitchFamily="66" charset="0"/>
                      <a:cs typeface="XB Zar" panose="02000506090000020003" pitchFamily="2" charset="-78"/>
                    </a:rPr>
                    <a:t>E</a:t>
                  </a:r>
                  <a:r>
                    <a:rPr lang="fa-IR" dirty="0" smtClean="0">
                      <a:latin typeface="Brush Script MT" panose="03060802040406070304" pitchFamily="66" charset="0"/>
                      <a:cs typeface="XB Zar" panose="02000506090000020003" pitchFamily="2" charset="-78"/>
                    </a:rPr>
                    <a:t> را به </a:t>
                  </a:r>
                  <a:r>
                    <a:rPr lang="en-US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k</a:t>
                  </a:r>
                  <a:r>
                    <a:rPr lang="fa-IR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fa-IR" dirty="0" smtClean="0">
                      <a:latin typeface="XB Zar" panose="02000506090000020003" pitchFamily="2" charset="-78"/>
                      <a:cs typeface="XB Zar" panose="02000506090000020003" pitchFamily="2" charset="-78"/>
                    </a:rPr>
                    <a:t>ناحیه دلخواه مانند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fa-IR" i="1">
                              <a:latin typeface="Cambria Math" panose="02040503050406030204" pitchFamily="18" charset="0"/>
                              <a:cs typeface="XB Zar" panose="02000506090000020003" pitchFamily="2" charset="-78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XB Zar" panose="02000506090000020003" pitchFamily="2" charset="-78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XB Zar" panose="02000506090000020003" pitchFamily="2" charset="-78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fa-IR" dirty="0" smtClean="0">
                      <a:latin typeface="XB Zar" panose="02000506090000020003" pitchFamily="2" charset="-78"/>
                      <a:cs typeface="XB Zar" panose="02000506090000020003" pitchFamily="2" charset="-78"/>
                    </a:rPr>
                    <a:t> افراز کنیم بطوری که                                                                                     میزان ارجاع هر عامل در هر ناحیه را میزان حضور آن عامل در آن ناحیه تعریف می‌کنیم.</a:t>
                  </a:r>
                  <a:endParaRPr lang="fa-IR" dirty="0">
                    <a:latin typeface="XB Zar" panose="02000506090000020003" pitchFamily="2" charset="-78"/>
                    <a:cs typeface="XB Zar" panose="02000506090000020003" pitchFamily="2" charset="-78"/>
                  </a:endParaRP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1306" y="2746340"/>
                  <a:ext cx="10542494" cy="2308324"/>
                </a:xfrm>
                <a:prstGeom prst="rect">
                  <a:avLst/>
                </a:prstGeom>
                <a:blipFill>
                  <a:blip r:embed="rId2"/>
                  <a:stretch>
                    <a:fillRect l="-983" r="-462" b="-529"/>
                  </a:stretch>
                </a:blipFill>
              </p:spPr>
              <p:txBody>
                <a:bodyPr/>
                <a:lstStyle/>
                <a:p>
                  <a:r>
                    <a:rPr lang="fa-IR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04451" y="3510522"/>
              <a:ext cx="1870263" cy="298158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37744" y="4078444"/>
              <a:ext cx="4982975" cy="286838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231069" y="2981560"/>
              <a:ext cx="2053758" cy="2742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1332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4610906" y="3122578"/>
          <a:ext cx="1682890" cy="1341182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841445">
                  <a:extLst>
                    <a:ext uri="{9D8B030D-6E8A-4147-A177-3AD203B41FA5}">
                      <a16:colId xmlns:a16="http://schemas.microsoft.com/office/drawing/2014/main" val="2426884275"/>
                    </a:ext>
                  </a:extLst>
                </a:gridCol>
                <a:gridCol w="841445">
                  <a:extLst>
                    <a:ext uri="{9D8B030D-6E8A-4147-A177-3AD203B41FA5}">
                      <a16:colId xmlns:a16="http://schemas.microsoft.com/office/drawing/2014/main" val="3049617719"/>
                    </a:ext>
                  </a:extLst>
                </a:gridCol>
              </a:tblGrid>
              <a:tr h="670591"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۰</a:t>
                      </a:r>
                      <a:endParaRPr lang="fa-I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۰</a:t>
                      </a:r>
                      <a:endParaRPr lang="fa-I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2260830"/>
                  </a:ext>
                </a:extLst>
              </a:tr>
              <a:tr h="670591"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۰</a:t>
                      </a:r>
                      <a:endParaRPr lang="fa-I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۰</a:t>
                      </a:r>
                      <a:endParaRPr lang="fa-I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772106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5684126" y="3943926"/>
            <a:ext cx="3417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fa-IR" dirty="0" smtClean="0"/>
              <a:t>۱</a:t>
            </a:r>
            <a:endParaRPr lang="fa-IR" dirty="0"/>
          </a:p>
        </p:txBody>
      </p:sp>
      <p:sp>
        <p:nvSpPr>
          <p:cNvPr id="17" name="TextBox 16"/>
          <p:cNvSpPr txBox="1"/>
          <p:nvPr/>
        </p:nvSpPr>
        <p:spPr>
          <a:xfrm>
            <a:off x="5705492" y="3271152"/>
            <a:ext cx="3417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fa-IR" dirty="0"/>
              <a:t>۱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684126" y="3943926"/>
            <a:ext cx="3417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fa-IR" dirty="0" smtClean="0"/>
              <a:t>۲</a:t>
            </a:r>
            <a:endParaRPr lang="fa-IR" dirty="0"/>
          </a:p>
        </p:txBody>
      </p:sp>
      <p:sp>
        <p:nvSpPr>
          <p:cNvPr id="18" name="TextBox 17"/>
          <p:cNvSpPr txBox="1"/>
          <p:nvPr/>
        </p:nvSpPr>
        <p:spPr>
          <a:xfrm>
            <a:off x="5684127" y="3278908"/>
            <a:ext cx="3417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fa-IR" dirty="0" smtClean="0"/>
              <a:t>۲</a:t>
            </a:r>
            <a:endParaRPr lang="fa-IR" dirty="0"/>
          </a:p>
        </p:txBody>
      </p:sp>
      <p:sp>
        <p:nvSpPr>
          <p:cNvPr id="21" name="TextBox 20"/>
          <p:cNvSpPr txBox="1"/>
          <p:nvPr/>
        </p:nvSpPr>
        <p:spPr>
          <a:xfrm>
            <a:off x="5684125" y="3278908"/>
            <a:ext cx="3417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fa-IR" dirty="0" smtClean="0"/>
              <a:t>۳</a:t>
            </a:r>
            <a:endParaRPr lang="fa-IR" dirty="0"/>
          </a:p>
        </p:txBody>
      </p:sp>
      <p:sp>
        <p:nvSpPr>
          <p:cNvPr id="22" name="TextBox 21"/>
          <p:cNvSpPr txBox="1"/>
          <p:nvPr/>
        </p:nvSpPr>
        <p:spPr>
          <a:xfrm>
            <a:off x="5684123" y="3278908"/>
            <a:ext cx="3417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fa-IR" dirty="0" smtClean="0"/>
              <a:t>۴</a:t>
            </a:r>
            <a:endParaRPr lang="fa-I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معیار خبرگی پیشنهادی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502023" y="1690688"/>
          <a:ext cx="3346824" cy="2773072"/>
        </p:xfrm>
        <a:graphic>
          <a:graphicData uri="http://schemas.openxmlformats.org/drawingml/2006/table">
            <a:tbl>
              <a:tblPr rtl="1" firstRow="1" bandRow="1">
                <a:tableStyleId>{0505E3EF-67EA-436B-97B2-0124C06EBD24}</a:tableStyleId>
              </a:tblPr>
              <a:tblGrid>
                <a:gridCol w="836706">
                  <a:extLst>
                    <a:ext uri="{9D8B030D-6E8A-4147-A177-3AD203B41FA5}">
                      <a16:colId xmlns:a16="http://schemas.microsoft.com/office/drawing/2014/main" val="835240998"/>
                    </a:ext>
                  </a:extLst>
                </a:gridCol>
                <a:gridCol w="836706">
                  <a:extLst>
                    <a:ext uri="{9D8B030D-6E8A-4147-A177-3AD203B41FA5}">
                      <a16:colId xmlns:a16="http://schemas.microsoft.com/office/drawing/2014/main" val="3078886561"/>
                    </a:ext>
                  </a:extLst>
                </a:gridCol>
                <a:gridCol w="836706">
                  <a:extLst>
                    <a:ext uri="{9D8B030D-6E8A-4147-A177-3AD203B41FA5}">
                      <a16:colId xmlns:a16="http://schemas.microsoft.com/office/drawing/2014/main" val="215994770"/>
                    </a:ext>
                  </a:extLst>
                </a:gridCol>
                <a:gridCol w="836706">
                  <a:extLst>
                    <a:ext uri="{9D8B030D-6E8A-4147-A177-3AD203B41FA5}">
                      <a16:colId xmlns:a16="http://schemas.microsoft.com/office/drawing/2014/main" val="1888535403"/>
                    </a:ext>
                  </a:extLst>
                </a:gridCol>
              </a:tblGrid>
              <a:tr h="693268"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63440"/>
                  </a:ext>
                </a:extLst>
              </a:tr>
              <a:tr h="693268"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2F6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2F6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2F6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2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8268414"/>
                  </a:ext>
                </a:extLst>
              </a:tr>
              <a:tr h="693268"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8F2F6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11354150"/>
                  </a:ext>
                </a:extLst>
              </a:tr>
              <a:tr h="693268"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solidFill>
                      <a:srgbClr val="E8F2F6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8F2F6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8F2F6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solidFill>
                      <a:srgbClr val="E8F2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947972"/>
                  </a:ext>
                </a:extLst>
              </a:tr>
            </a:tbl>
          </a:graphicData>
        </a:graphic>
      </p:graphicFrame>
      <p:sp>
        <p:nvSpPr>
          <p:cNvPr id="10" name="Freeform 9"/>
          <p:cNvSpPr>
            <a:spLocks noEditPoints="1"/>
          </p:cNvSpPr>
          <p:nvPr/>
        </p:nvSpPr>
        <p:spPr bwMode="auto">
          <a:xfrm>
            <a:off x="3169987" y="1761282"/>
            <a:ext cx="534702" cy="546654"/>
          </a:xfrm>
          <a:custGeom>
            <a:avLst/>
            <a:gdLst>
              <a:gd name="T0" fmla="*/ 203 w 360"/>
              <a:gd name="T1" fmla="*/ 271 h 368"/>
              <a:gd name="T2" fmla="*/ 261 w 360"/>
              <a:gd name="T3" fmla="*/ 202 h 368"/>
              <a:gd name="T4" fmla="*/ 360 w 360"/>
              <a:gd name="T5" fmla="*/ 51 h 368"/>
              <a:gd name="T6" fmla="*/ 346 w 360"/>
              <a:gd name="T7" fmla="*/ 37 h 368"/>
              <a:gd name="T8" fmla="*/ 277 w 360"/>
              <a:gd name="T9" fmla="*/ 37 h 368"/>
              <a:gd name="T10" fmla="*/ 180 w 360"/>
              <a:gd name="T11" fmla="*/ 0 h 368"/>
              <a:gd name="T12" fmla="*/ 83 w 360"/>
              <a:gd name="T13" fmla="*/ 37 h 368"/>
              <a:gd name="T14" fmla="*/ 14 w 360"/>
              <a:gd name="T15" fmla="*/ 37 h 368"/>
              <a:gd name="T16" fmla="*/ 0 w 360"/>
              <a:gd name="T17" fmla="*/ 51 h 368"/>
              <a:gd name="T18" fmla="*/ 98 w 360"/>
              <a:gd name="T19" fmla="*/ 202 h 368"/>
              <a:gd name="T20" fmla="*/ 156 w 360"/>
              <a:gd name="T21" fmla="*/ 271 h 368"/>
              <a:gd name="T22" fmla="*/ 156 w 360"/>
              <a:gd name="T23" fmla="*/ 297 h 368"/>
              <a:gd name="T24" fmla="*/ 91 w 360"/>
              <a:gd name="T25" fmla="*/ 332 h 368"/>
              <a:gd name="T26" fmla="*/ 180 w 360"/>
              <a:gd name="T27" fmla="*/ 368 h 368"/>
              <a:gd name="T28" fmla="*/ 269 w 360"/>
              <a:gd name="T29" fmla="*/ 332 h 368"/>
              <a:gd name="T30" fmla="*/ 203 w 360"/>
              <a:gd name="T31" fmla="*/ 297 h 368"/>
              <a:gd name="T32" fmla="*/ 203 w 360"/>
              <a:gd name="T33" fmla="*/ 271 h 368"/>
              <a:gd name="T34" fmla="*/ 259 w 360"/>
              <a:gd name="T35" fmla="*/ 170 h 368"/>
              <a:gd name="T36" fmla="*/ 281 w 360"/>
              <a:gd name="T37" fmla="*/ 65 h 368"/>
              <a:gd name="T38" fmla="*/ 331 w 360"/>
              <a:gd name="T39" fmla="*/ 65 h 368"/>
              <a:gd name="T40" fmla="*/ 259 w 360"/>
              <a:gd name="T41" fmla="*/ 170 h 368"/>
              <a:gd name="T42" fmla="*/ 180 w 360"/>
              <a:gd name="T43" fmla="*/ 24 h 368"/>
              <a:gd name="T44" fmla="*/ 256 w 360"/>
              <a:gd name="T45" fmla="*/ 55 h 368"/>
              <a:gd name="T46" fmla="*/ 180 w 360"/>
              <a:gd name="T47" fmla="*/ 86 h 368"/>
              <a:gd name="T48" fmla="*/ 104 w 360"/>
              <a:gd name="T49" fmla="*/ 55 h 368"/>
              <a:gd name="T50" fmla="*/ 180 w 360"/>
              <a:gd name="T51" fmla="*/ 24 h 368"/>
              <a:gd name="T52" fmla="*/ 29 w 360"/>
              <a:gd name="T53" fmla="*/ 65 h 368"/>
              <a:gd name="T54" fmla="*/ 79 w 360"/>
              <a:gd name="T55" fmla="*/ 65 h 368"/>
              <a:gd name="T56" fmla="*/ 101 w 360"/>
              <a:gd name="T57" fmla="*/ 170 h 368"/>
              <a:gd name="T58" fmla="*/ 29 w 360"/>
              <a:gd name="T59" fmla="*/ 65 h 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60" h="368">
                <a:moveTo>
                  <a:pt x="203" y="271"/>
                </a:moveTo>
                <a:cubicBezTo>
                  <a:pt x="203" y="242"/>
                  <a:pt x="225" y="226"/>
                  <a:pt x="261" y="202"/>
                </a:cubicBezTo>
                <a:cubicBezTo>
                  <a:pt x="305" y="173"/>
                  <a:pt x="360" y="137"/>
                  <a:pt x="360" y="51"/>
                </a:cubicBezTo>
                <a:cubicBezTo>
                  <a:pt x="360" y="43"/>
                  <a:pt x="353" y="37"/>
                  <a:pt x="346" y="37"/>
                </a:cubicBezTo>
                <a:cubicBezTo>
                  <a:pt x="277" y="37"/>
                  <a:pt x="277" y="37"/>
                  <a:pt x="277" y="37"/>
                </a:cubicBezTo>
                <a:cubicBezTo>
                  <a:pt x="267" y="19"/>
                  <a:pt x="238" y="0"/>
                  <a:pt x="180" y="0"/>
                </a:cubicBezTo>
                <a:cubicBezTo>
                  <a:pt x="121" y="0"/>
                  <a:pt x="92" y="19"/>
                  <a:pt x="83" y="37"/>
                </a:cubicBezTo>
                <a:cubicBezTo>
                  <a:pt x="14" y="37"/>
                  <a:pt x="14" y="37"/>
                  <a:pt x="14" y="37"/>
                </a:cubicBezTo>
                <a:cubicBezTo>
                  <a:pt x="6" y="37"/>
                  <a:pt x="0" y="43"/>
                  <a:pt x="0" y="51"/>
                </a:cubicBezTo>
                <a:cubicBezTo>
                  <a:pt x="0" y="137"/>
                  <a:pt x="54" y="173"/>
                  <a:pt x="98" y="202"/>
                </a:cubicBezTo>
                <a:cubicBezTo>
                  <a:pt x="134" y="226"/>
                  <a:pt x="156" y="242"/>
                  <a:pt x="156" y="271"/>
                </a:cubicBezTo>
                <a:cubicBezTo>
                  <a:pt x="156" y="297"/>
                  <a:pt x="156" y="297"/>
                  <a:pt x="156" y="297"/>
                </a:cubicBezTo>
                <a:cubicBezTo>
                  <a:pt x="118" y="301"/>
                  <a:pt x="91" y="315"/>
                  <a:pt x="91" y="332"/>
                </a:cubicBezTo>
                <a:cubicBezTo>
                  <a:pt x="91" y="352"/>
                  <a:pt x="131" y="368"/>
                  <a:pt x="180" y="368"/>
                </a:cubicBezTo>
                <a:cubicBezTo>
                  <a:pt x="229" y="368"/>
                  <a:pt x="269" y="352"/>
                  <a:pt x="269" y="332"/>
                </a:cubicBezTo>
                <a:cubicBezTo>
                  <a:pt x="269" y="315"/>
                  <a:pt x="241" y="301"/>
                  <a:pt x="203" y="297"/>
                </a:cubicBezTo>
                <a:lnTo>
                  <a:pt x="203" y="271"/>
                </a:lnTo>
                <a:close/>
                <a:moveTo>
                  <a:pt x="259" y="170"/>
                </a:moveTo>
                <a:cubicBezTo>
                  <a:pt x="270" y="146"/>
                  <a:pt x="279" y="113"/>
                  <a:pt x="281" y="65"/>
                </a:cubicBezTo>
                <a:cubicBezTo>
                  <a:pt x="331" y="65"/>
                  <a:pt x="331" y="65"/>
                  <a:pt x="331" y="65"/>
                </a:cubicBezTo>
                <a:cubicBezTo>
                  <a:pt x="326" y="119"/>
                  <a:pt x="294" y="146"/>
                  <a:pt x="259" y="170"/>
                </a:cubicBezTo>
                <a:close/>
                <a:moveTo>
                  <a:pt x="180" y="24"/>
                </a:moveTo>
                <a:cubicBezTo>
                  <a:pt x="234" y="24"/>
                  <a:pt x="256" y="47"/>
                  <a:pt x="256" y="55"/>
                </a:cubicBezTo>
                <a:cubicBezTo>
                  <a:pt x="256" y="63"/>
                  <a:pt x="234" y="86"/>
                  <a:pt x="180" y="86"/>
                </a:cubicBezTo>
                <a:cubicBezTo>
                  <a:pt x="125" y="86"/>
                  <a:pt x="104" y="63"/>
                  <a:pt x="104" y="55"/>
                </a:cubicBezTo>
                <a:cubicBezTo>
                  <a:pt x="104" y="47"/>
                  <a:pt x="125" y="24"/>
                  <a:pt x="180" y="24"/>
                </a:cubicBezTo>
                <a:close/>
                <a:moveTo>
                  <a:pt x="29" y="65"/>
                </a:moveTo>
                <a:cubicBezTo>
                  <a:pt x="79" y="65"/>
                  <a:pt x="79" y="65"/>
                  <a:pt x="79" y="65"/>
                </a:cubicBezTo>
                <a:cubicBezTo>
                  <a:pt x="80" y="113"/>
                  <a:pt x="89" y="146"/>
                  <a:pt x="101" y="170"/>
                </a:cubicBezTo>
                <a:cubicBezTo>
                  <a:pt x="66" y="146"/>
                  <a:pt x="33" y="119"/>
                  <a:pt x="29" y="65"/>
                </a:cubicBezTo>
                <a:close/>
              </a:path>
            </a:pathLst>
          </a:custGeom>
          <a:solidFill>
            <a:srgbClr val="FFFF00"/>
          </a:solidFill>
          <a:ln>
            <a:solidFill>
              <a:schemeClr val="bg2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 rtl="1"/>
            <a:endParaRPr lang="en-US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1" name="Smiley Face 10"/>
          <p:cNvSpPr/>
          <p:nvPr/>
        </p:nvSpPr>
        <p:spPr>
          <a:xfrm>
            <a:off x="671379" y="1793462"/>
            <a:ext cx="482294" cy="482294"/>
          </a:xfrm>
          <a:prstGeom prst="smileyFac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1"/>
            <a:r>
              <a:rPr lang="fa-IR" dirty="0" smtClean="0">
                <a:latin typeface="XB Zar" panose="02000506090000020003" pitchFamily="2" charset="-78"/>
                <a:cs typeface="XB Zar" panose="02000506090000020003" pitchFamily="2" charset="-78"/>
              </a:rPr>
              <a:t> </a:t>
            </a:r>
            <a:endParaRPr lang="fa-IR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7647503" y="3104792"/>
          <a:ext cx="1682890" cy="1341182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841445">
                  <a:extLst>
                    <a:ext uri="{9D8B030D-6E8A-4147-A177-3AD203B41FA5}">
                      <a16:colId xmlns:a16="http://schemas.microsoft.com/office/drawing/2014/main" val="2426884275"/>
                    </a:ext>
                  </a:extLst>
                </a:gridCol>
                <a:gridCol w="841445">
                  <a:extLst>
                    <a:ext uri="{9D8B030D-6E8A-4147-A177-3AD203B41FA5}">
                      <a16:colId xmlns:a16="http://schemas.microsoft.com/office/drawing/2014/main" val="3049617719"/>
                    </a:ext>
                  </a:extLst>
                </a:gridCol>
              </a:tblGrid>
              <a:tr h="670591"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۰</a:t>
                      </a:r>
                      <a:endParaRPr lang="fa-I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۰</a:t>
                      </a:r>
                      <a:endParaRPr lang="fa-I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2260830"/>
                  </a:ext>
                </a:extLst>
              </a:tr>
              <a:tr h="670591"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۰</a:t>
                      </a:r>
                      <a:endParaRPr lang="fa-I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۰</a:t>
                      </a:r>
                      <a:endParaRPr lang="fa-I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772106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962824" y="4664364"/>
            <a:ext cx="97905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>
                <a:cs typeface="+mj-cs"/>
              </a:rPr>
              <a:t>REFMAT</a:t>
            </a:r>
            <a:endParaRPr lang="fa-IR" dirty="0">
              <a:cs typeface="+mj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999421" y="4664053"/>
            <a:ext cx="97905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>
                <a:cs typeface="+mj-cs"/>
              </a:rPr>
              <a:t> RCMAT</a:t>
            </a:r>
            <a:endParaRPr lang="fa-IR" dirty="0">
              <a:cs typeface="+mj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67563" y="3278908"/>
            <a:ext cx="3417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fa-IR" dirty="0"/>
              <a:t>۱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898921" y="3271151"/>
            <a:ext cx="3417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fa-IR" dirty="0">
                <a:solidFill>
                  <a:srgbClr val="FF0000"/>
                </a:solidFill>
              </a:rPr>
              <a:t>۱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736742" y="3943926"/>
            <a:ext cx="3417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fa-IR" dirty="0" smtClean="0">
                <a:solidFill>
                  <a:srgbClr val="FF0000"/>
                </a:solidFill>
              </a:rPr>
              <a:t>۲</a:t>
            </a:r>
            <a:endParaRPr lang="fa-IR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736743" y="3271151"/>
            <a:ext cx="3417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fa-IR" dirty="0" smtClean="0">
                <a:solidFill>
                  <a:srgbClr val="FF0000"/>
                </a:solidFill>
              </a:rPr>
              <a:t>۴</a:t>
            </a:r>
            <a:endParaRPr lang="fa-IR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404199" y="4664364"/>
            <a:ext cx="154247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fa-IR" dirty="0" smtClean="0"/>
              <a:t>محیط</a:t>
            </a:r>
            <a:endParaRPr lang="fa-IR" dirty="0"/>
          </a:p>
        </p:txBody>
      </p:sp>
      <p:sp>
        <p:nvSpPr>
          <p:cNvPr id="42" name="TextBox 41"/>
          <p:cNvSpPr txBox="1"/>
          <p:nvPr/>
        </p:nvSpPr>
        <p:spPr>
          <a:xfrm>
            <a:off x="6303894" y="3525067"/>
            <a:ext cx="1343122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/>
              <a:t>Conditional_Swap(.)</a:t>
            </a:r>
            <a:endParaRPr lang="fa-IR" sz="1000" dirty="0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6354619" y="3789760"/>
            <a:ext cx="120072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22</a:t>
            </a:fld>
            <a:r>
              <a:rPr lang="fa-IR" smtClean="0"/>
              <a:t> </a:t>
            </a:r>
            <a:r>
              <a:rPr lang="en-US" smtClean="0"/>
              <a:t>/ 50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16379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7.40741E-7 L 0.06875 -0.00023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38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75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875 -0.00023 L 0.13646 -0.00046 " pathEditMode="relative" rAng="0" ptsTypes="AA">
                                      <p:cBhvr>
                                        <p:cTn id="1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85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646 -0.00046 L 0.13646 0.10046 " pathEditMode="relative" rAng="0" ptsTypes="AA">
                                      <p:cBhvr>
                                        <p:cTn id="2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7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646 0.10046 L 0.13724 0.20301 " pathEditMode="relative" rAng="0" ptsTypes="AA">
                                      <p:cBhvr>
                                        <p:cTn id="3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5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724 0.20301 L 0.20547 0.20301 " pathEditMode="relative" rAng="0" ptsTypes="AA">
                                      <p:cBhvr>
                                        <p:cTn id="3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1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75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547 0.20301 L 0.20547 0.10046 " pathEditMode="relative" rAng="0" ptsTypes="AA">
                                      <p:cBhvr>
                                        <p:cTn id="4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75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547 0.10046 L 0.20469 -0.00046 " pathEditMode="relative" rAng="0" ptsTypes="AA">
                                      <p:cBhvr>
                                        <p:cTn id="5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50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75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7" grpId="0" animBg="1"/>
      <p:bldP spid="20" grpId="0" animBg="1"/>
      <p:bldP spid="18" grpId="0" animBg="1"/>
      <p:bldP spid="21" grpId="0" animBg="1"/>
      <p:bldP spid="22" grpId="0" animBg="1"/>
      <p:bldP spid="11" grpId="0" animBg="1"/>
      <p:bldP spid="11" grpId="1" animBg="1"/>
      <p:bldP spid="11" grpId="2" animBg="1"/>
      <p:bldP spid="11" grpId="3" animBg="1"/>
      <p:bldP spid="11" grpId="4" animBg="1"/>
      <p:bldP spid="11" grpId="5" animBg="1"/>
      <p:bldP spid="11" grpId="6" animBg="1"/>
      <p:bldP spid="16" grpId="0" animBg="1"/>
      <p:bldP spid="23" grpId="0" animBg="1"/>
      <p:bldP spid="24" grpId="0" animBg="1"/>
      <p:bldP spid="25" grpId="0" animBg="1"/>
      <p:bldP spid="4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7635226" y="3123265"/>
          <a:ext cx="1682890" cy="1341182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841445">
                  <a:extLst>
                    <a:ext uri="{9D8B030D-6E8A-4147-A177-3AD203B41FA5}">
                      <a16:colId xmlns:a16="http://schemas.microsoft.com/office/drawing/2014/main" val="2426884275"/>
                    </a:ext>
                  </a:extLst>
                </a:gridCol>
                <a:gridCol w="841445">
                  <a:extLst>
                    <a:ext uri="{9D8B030D-6E8A-4147-A177-3AD203B41FA5}">
                      <a16:colId xmlns:a16="http://schemas.microsoft.com/office/drawing/2014/main" val="3049617719"/>
                    </a:ext>
                  </a:extLst>
                </a:gridCol>
              </a:tblGrid>
              <a:tr h="670591"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4</a:t>
                      </a:r>
                      <a:endParaRPr lang="fa-I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1</a:t>
                      </a:r>
                      <a:endParaRPr lang="fa-I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2260830"/>
                  </a:ext>
                </a:extLst>
              </a:tr>
              <a:tr h="670591"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2</a:t>
                      </a:r>
                      <a:endParaRPr lang="fa-I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۰</a:t>
                      </a:r>
                      <a:endParaRPr lang="fa-I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772106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4610906" y="3122578"/>
          <a:ext cx="1682890" cy="1341182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841445">
                  <a:extLst>
                    <a:ext uri="{9D8B030D-6E8A-4147-A177-3AD203B41FA5}">
                      <a16:colId xmlns:a16="http://schemas.microsoft.com/office/drawing/2014/main" val="2426884275"/>
                    </a:ext>
                  </a:extLst>
                </a:gridCol>
                <a:gridCol w="841445">
                  <a:extLst>
                    <a:ext uri="{9D8B030D-6E8A-4147-A177-3AD203B41FA5}">
                      <a16:colId xmlns:a16="http://schemas.microsoft.com/office/drawing/2014/main" val="3049617719"/>
                    </a:ext>
                  </a:extLst>
                </a:gridCol>
              </a:tblGrid>
              <a:tr h="670591"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۰</a:t>
                      </a:r>
                      <a:endParaRPr lang="fa-I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۰</a:t>
                      </a:r>
                      <a:endParaRPr lang="fa-I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2260830"/>
                  </a:ext>
                </a:extLst>
              </a:tr>
              <a:tr h="670591"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۰</a:t>
                      </a:r>
                      <a:endParaRPr lang="fa-I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۰</a:t>
                      </a:r>
                      <a:endParaRPr lang="fa-I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772106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5684126" y="3943926"/>
            <a:ext cx="3417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fa-IR" dirty="0" smtClean="0"/>
              <a:t>۱</a:t>
            </a:r>
            <a:endParaRPr lang="fa-IR" dirty="0"/>
          </a:p>
        </p:txBody>
      </p:sp>
      <p:sp>
        <p:nvSpPr>
          <p:cNvPr id="17" name="TextBox 16"/>
          <p:cNvSpPr txBox="1"/>
          <p:nvPr/>
        </p:nvSpPr>
        <p:spPr>
          <a:xfrm>
            <a:off x="5705492" y="3271152"/>
            <a:ext cx="3417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fa-IR" dirty="0"/>
              <a:t>۱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705491" y="3975776"/>
            <a:ext cx="3417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fa-IR" dirty="0" smtClean="0"/>
              <a:t>۲</a:t>
            </a:r>
            <a:endParaRPr lang="fa-IR" dirty="0"/>
          </a:p>
        </p:txBody>
      </p:sp>
      <p:sp>
        <p:nvSpPr>
          <p:cNvPr id="18" name="TextBox 17"/>
          <p:cNvSpPr txBox="1"/>
          <p:nvPr/>
        </p:nvSpPr>
        <p:spPr>
          <a:xfrm>
            <a:off x="5684127" y="3278908"/>
            <a:ext cx="3417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fa-IR" dirty="0" smtClean="0"/>
              <a:t>۲</a:t>
            </a:r>
            <a:endParaRPr lang="fa-I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معیار خبرگی پیشنهادی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02023" y="1690688"/>
          <a:ext cx="3346824" cy="2773072"/>
        </p:xfrm>
        <a:graphic>
          <a:graphicData uri="http://schemas.openxmlformats.org/drawingml/2006/table">
            <a:tbl>
              <a:tblPr rtl="1" firstRow="1" bandRow="1">
                <a:tableStyleId>{0505E3EF-67EA-436B-97B2-0124C06EBD24}</a:tableStyleId>
              </a:tblPr>
              <a:tblGrid>
                <a:gridCol w="836706">
                  <a:extLst>
                    <a:ext uri="{9D8B030D-6E8A-4147-A177-3AD203B41FA5}">
                      <a16:colId xmlns:a16="http://schemas.microsoft.com/office/drawing/2014/main" val="835240998"/>
                    </a:ext>
                  </a:extLst>
                </a:gridCol>
                <a:gridCol w="836706">
                  <a:extLst>
                    <a:ext uri="{9D8B030D-6E8A-4147-A177-3AD203B41FA5}">
                      <a16:colId xmlns:a16="http://schemas.microsoft.com/office/drawing/2014/main" val="3078886561"/>
                    </a:ext>
                  </a:extLst>
                </a:gridCol>
                <a:gridCol w="836706">
                  <a:extLst>
                    <a:ext uri="{9D8B030D-6E8A-4147-A177-3AD203B41FA5}">
                      <a16:colId xmlns:a16="http://schemas.microsoft.com/office/drawing/2014/main" val="215994770"/>
                    </a:ext>
                  </a:extLst>
                </a:gridCol>
                <a:gridCol w="836706">
                  <a:extLst>
                    <a:ext uri="{9D8B030D-6E8A-4147-A177-3AD203B41FA5}">
                      <a16:colId xmlns:a16="http://schemas.microsoft.com/office/drawing/2014/main" val="1888535403"/>
                    </a:ext>
                  </a:extLst>
                </a:gridCol>
              </a:tblGrid>
              <a:tr h="693268"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63440"/>
                  </a:ext>
                </a:extLst>
              </a:tr>
              <a:tr h="693268"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2F6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2F6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2F6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2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8268414"/>
                  </a:ext>
                </a:extLst>
              </a:tr>
              <a:tr h="693268"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8F2F6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11354150"/>
                  </a:ext>
                </a:extLst>
              </a:tr>
              <a:tr h="693268"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solidFill>
                      <a:srgbClr val="E8F2F6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8F2F6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8F2F6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solidFill>
                      <a:srgbClr val="E8F2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947972"/>
                  </a:ext>
                </a:extLst>
              </a:tr>
            </a:tbl>
          </a:graphicData>
        </a:graphic>
      </p:graphicFrame>
      <p:sp>
        <p:nvSpPr>
          <p:cNvPr id="10" name="Freeform 9"/>
          <p:cNvSpPr>
            <a:spLocks noEditPoints="1"/>
          </p:cNvSpPr>
          <p:nvPr/>
        </p:nvSpPr>
        <p:spPr bwMode="auto">
          <a:xfrm>
            <a:off x="3169987" y="1761282"/>
            <a:ext cx="534702" cy="546654"/>
          </a:xfrm>
          <a:custGeom>
            <a:avLst/>
            <a:gdLst>
              <a:gd name="T0" fmla="*/ 203 w 360"/>
              <a:gd name="T1" fmla="*/ 271 h 368"/>
              <a:gd name="T2" fmla="*/ 261 w 360"/>
              <a:gd name="T3" fmla="*/ 202 h 368"/>
              <a:gd name="T4" fmla="*/ 360 w 360"/>
              <a:gd name="T5" fmla="*/ 51 h 368"/>
              <a:gd name="T6" fmla="*/ 346 w 360"/>
              <a:gd name="T7" fmla="*/ 37 h 368"/>
              <a:gd name="T8" fmla="*/ 277 w 360"/>
              <a:gd name="T9" fmla="*/ 37 h 368"/>
              <a:gd name="T10" fmla="*/ 180 w 360"/>
              <a:gd name="T11" fmla="*/ 0 h 368"/>
              <a:gd name="T12" fmla="*/ 83 w 360"/>
              <a:gd name="T13" fmla="*/ 37 h 368"/>
              <a:gd name="T14" fmla="*/ 14 w 360"/>
              <a:gd name="T15" fmla="*/ 37 h 368"/>
              <a:gd name="T16" fmla="*/ 0 w 360"/>
              <a:gd name="T17" fmla="*/ 51 h 368"/>
              <a:gd name="T18" fmla="*/ 98 w 360"/>
              <a:gd name="T19" fmla="*/ 202 h 368"/>
              <a:gd name="T20" fmla="*/ 156 w 360"/>
              <a:gd name="T21" fmla="*/ 271 h 368"/>
              <a:gd name="T22" fmla="*/ 156 w 360"/>
              <a:gd name="T23" fmla="*/ 297 h 368"/>
              <a:gd name="T24" fmla="*/ 91 w 360"/>
              <a:gd name="T25" fmla="*/ 332 h 368"/>
              <a:gd name="T26" fmla="*/ 180 w 360"/>
              <a:gd name="T27" fmla="*/ 368 h 368"/>
              <a:gd name="T28" fmla="*/ 269 w 360"/>
              <a:gd name="T29" fmla="*/ 332 h 368"/>
              <a:gd name="T30" fmla="*/ 203 w 360"/>
              <a:gd name="T31" fmla="*/ 297 h 368"/>
              <a:gd name="T32" fmla="*/ 203 w 360"/>
              <a:gd name="T33" fmla="*/ 271 h 368"/>
              <a:gd name="T34" fmla="*/ 259 w 360"/>
              <a:gd name="T35" fmla="*/ 170 h 368"/>
              <a:gd name="T36" fmla="*/ 281 w 360"/>
              <a:gd name="T37" fmla="*/ 65 h 368"/>
              <a:gd name="T38" fmla="*/ 331 w 360"/>
              <a:gd name="T39" fmla="*/ 65 h 368"/>
              <a:gd name="T40" fmla="*/ 259 w 360"/>
              <a:gd name="T41" fmla="*/ 170 h 368"/>
              <a:gd name="T42" fmla="*/ 180 w 360"/>
              <a:gd name="T43" fmla="*/ 24 h 368"/>
              <a:gd name="T44" fmla="*/ 256 w 360"/>
              <a:gd name="T45" fmla="*/ 55 h 368"/>
              <a:gd name="T46" fmla="*/ 180 w 360"/>
              <a:gd name="T47" fmla="*/ 86 h 368"/>
              <a:gd name="T48" fmla="*/ 104 w 360"/>
              <a:gd name="T49" fmla="*/ 55 h 368"/>
              <a:gd name="T50" fmla="*/ 180 w 360"/>
              <a:gd name="T51" fmla="*/ 24 h 368"/>
              <a:gd name="T52" fmla="*/ 29 w 360"/>
              <a:gd name="T53" fmla="*/ 65 h 368"/>
              <a:gd name="T54" fmla="*/ 79 w 360"/>
              <a:gd name="T55" fmla="*/ 65 h 368"/>
              <a:gd name="T56" fmla="*/ 101 w 360"/>
              <a:gd name="T57" fmla="*/ 170 h 368"/>
              <a:gd name="T58" fmla="*/ 29 w 360"/>
              <a:gd name="T59" fmla="*/ 65 h 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60" h="368">
                <a:moveTo>
                  <a:pt x="203" y="271"/>
                </a:moveTo>
                <a:cubicBezTo>
                  <a:pt x="203" y="242"/>
                  <a:pt x="225" y="226"/>
                  <a:pt x="261" y="202"/>
                </a:cubicBezTo>
                <a:cubicBezTo>
                  <a:pt x="305" y="173"/>
                  <a:pt x="360" y="137"/>
                  <a:pt x="360" y="51"/>
                </a:cubicBezTo>
                <a:cubicBezTo>
                  <a:pt x="360" y="43"/>
                  <a:pt x="353" y="37"/>
                  <a:pt x="346" y="37"/>
                </a:cubicBezTo>
                <a:cubicBezTo>
                  <a:pt x="277" y="37"/>
                  <a:pt x="277" y="37"/>
                  <a:pt x="277" y="37"/>
                </a:cubicBezTo>
                <a:cubicBezTo>
                  <a:pt x="267" y="19"/>
                  <a:pt x="238" y="0"/>
                  <a:pt x="180" y="0"/>
                </a:cubicBezTo>
                <a:cubicBezTo>
                  <a:pt x="121" y="0"/>
                  <a:pt x="92" y="19"/>
                  <a:pt x="83" y="37"/>
                </a:cubicBezTo>
                <a:cubicBezTo>
                  <a:pt x="14" y="37"/>
                  <a:pt x="14" y="37"/>
                  <a:pt x="14" y="37"/>
                </a:cubicBezTo>
                <a:cubicBezTo>
                  <a:pt x="6" y="37"/>
                  <a:pt x="0" y="43"/>
                  <a:pt x="0" y="51"/>
                </a:cubicBezTo>
                <a:cubicBezTo>
                  <a:pt x="0" y="137"/>
                  <a:pt x="54" y="173"/>
                  <a:pt x="98" y="202"/>
                </a:cubicBezTo>
                <a:cubicBezTo>
                  <a:pt x="134" y="226"/>
                  <a:pt x="156" y="242"/>
                  <a:pt x="156" y="271"/>
                </a:cubicBezTo>
                <a:cubicBezTo>
                  <a:pt x="156" y="297"/>
                  <a:pt x="156" y="297"/>
                  <a:pt x="156" y="297"/>
                </a:cubicBezTo>
                <a:cubicBezTo>
                  <a:pt x="118" y="301"/>
                  <a:pt x="91" y="315"/>
                  <a:pt x="91" y="332"/>
                </a:cubicBezTo>
                <a:cubicBezTo>
                  <a:pt x="91" y="352"/>
                  <a:pt x="131" y="368"/>
                  <a:pt x="180" y="368"/>
                </a:cubicBezTo>
                <a:cubicBezTo>
                  <a:pt x="229" y="368"/>
                  <a:pt x="269" y="352"/>
                  <a:pt x="269" y="332"/>
                </a:cubicBezTo>
                <a:cubicBezTo>
                  <a:pt x="269" y="315"/>
                  <a:pt x="241" y="301"/>
                  <a:pt x="203" y="297"/>
                </a:cubicBezTo>
                <a:lnTo>
                  <a:pt x="203" y="271"/>
                </a:lnTo>
                <a:close/>
                <a:moveTo>
                  <a:pt x="259" y="170"/>
                </a:moveTo>
                <a:cubicBezTo>
                  <a:pt x="270" y="146"/>
                  <a:pt x="279" y="113"/>
                  <a:pt x="281" y="65"/>
                </a:cubicBezTo>
                <a:cubicBezTo>
                  <a:pt x="331" y="65"/>
                  <a:pt x="331" y="65"/>
                  <a:pt x="331" y="65"/>
                </a:cubicBezTo>
                <a:cubicBezTo>
                  <a:pt x="326" y="119"/>
                  <a:pt x="294" y="146"/>
                  <a:pt x="259" y="170"/>
                </a:cubicBezTo>
                <a:close/>
                <a:moveTo>
                  <a:pt x="180" y="24"/>
                </a:moveTo>
                <a:cubicBezTo>
                  <a:pt x="234" y="24"/>
                  <a:pt x="256" y="47"/>
                  <a:pt x="256" y="55"/>
                </a:cubicBezTo>
                <a:cubicBezTo>
                  <a:pt x="256" y="63"/>
                  <a:pt x="234" y="86"/>
                  <a:pt x="180" y="86"/>
                </a:cubicBezTo>
                <a:cubicBezTo>
                  <a:pt x="125" y="86"/>
                  <a:pt x="104" y="63"/>
                  <a:pt x="104" y="55"/>
                </a:cubicBezTo>
                <a:cubicBezTo>
                  <a:pt x="104" y="47"/>
                  <a:pt x="125" y="24"/>
                  <a:pt x="180" y="24"/>
                </a:cubicBezTo>
                <a:close/>
                <a:moveTo>
                  <a:pt x="29" y="65"/>
                </a:moveTo>
                <a:cubicBezTo>
                  <a:pt x="79" y="65"/>
                  <a:pt x="79" y="65"/>
                  <a:pt x="79" y="65"/>
                </a:cubicBezTo>
                <a:cubicBezTo>
                  <a:pt x="80" y="113"/>
                  <a:pt x="89" y="146"/>
                  <a:pt x="101" y="170"/>
                </a:cubicBezTo>
                <a:cubicBezTo>
                  <a:pt x="66" y="146"/>
                  <a:pt x="33" y="119"/>
                  <a:pt x="29" y="65"/>
                </a:cubicBezTo>
                <a:close/>
              </a:path>
            </a:pathLst>
          </a:custGeom>
          <a:solidFill>
            <a:srgbClr val="FFFF00"/>
          </a:solidFill>
          <a:ln>
            <a:solidFill>
              <a:schemeClr val="bg2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 rtl="1"/>
            <a:endParaRPr lang="en-US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1" name="Smiley Face 10"/>
          <p:cNvSpPr/>
          <p:nvPr/>
        </p:nvSpPr>
        <p:spPr>
          <a:xfrm>
            <a:off x="680616" y="3885644"/>
            <a:ext cx="482294" cy="482294"/>
          </a:xfrm>
          <a:prstGeom prst="smileyFac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1"/>
            <a:r>
              <a:rPr lang="fa-IR" dirty="0" smtClean="0">
                <a:latin typeface="XB Zar" panose="02000506090000020003" pitchFamily="2" charset="-78"/>
                <a:cs typeface="XB Zar" panose="02000506090000020003" pitchFamily="2" charset="-78"/>
              </a:rPr>
              <a:t> </a:t>
            </a:r>
            <a:endParaRPr lang="fa-IR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62824" y="4664364"/>
            <a:ext cx="97905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>
                <a:cs typeface="+mj-cs"/>
              </a:rPr>
              <a:t>REFMAT</a:t>
            </a:r>
            <a:endParaRPr lang="fa-IR" dirty="0">
              <a:cs typeface="+mj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987144" y="4650939"/>
            <a:ext cx="97905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>
                <a:cs typeface="+mj-cs"/>
              </a:rPr>
              <a:t> RCMAT</a:t>
            </a:r>
            <a:endParaRPr lang="fa-IR" dirty="0">
              <a:cs typeface="+mj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59306" y="3943926"/>
            <a:ext cx="3417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fa-IR" dirty="0"/>
              <a:t>۱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880029" y="3942125"/>
            <a:ext cx="3417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fa-IR" dirty="0">
                <a:solidFill>
                  <a:srgbClr val="FF0000"/>
                </a:solidFill>
              </a:rPr>
              <a:t>۱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697371" y="3943926"/>
            <a:ext cx="3417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fa-IR" dirty="0" smtClean="0">
                <a:solidFill>
                  <a:srgbClr val="FF0000"/>
                </a:solidFill>
              </a:rPr>
              <a:t>3</a:t>
            </a:r>
            <a:endParaRPr lang="fa-IR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697371" y="3278908"/>
            <a:ext cx="3417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fa-IR" dirty="0" smtClean="0">
                <a:solidFill>
                  <a:srgbClr val="FF0000"/>
                </a:solidFill>
              </a:rPr>
              <a:t>2</a:t>
            </a:r>
            <a:endParaRPr lang="fa-IR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404199" y="4664364"/>
            <a:ext cx="154247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fa-IR" dirty="0" smtClean="0"/>
              <a:t>محیط</a:t>
            </a:r>
            <a:endParaRPr lang="fa-IR" dirty="0"/>
          </a:p>
        </p:txBody>
      </p:sp>
      <p:sp>
        <p:nvSpPr>
          <p:cNvPr id="27" name="TextBox 26"/>
          <p:cNvSpPr txBox="1"/>
          <p:nvPr/>
        </p:nvSpPr>
        <p:spPr>
          <a:xfrm>
            <a:off x="5705491" y="3959851"/>
            <a:ext cx="3417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fa-IR" dirty="0" smtClean="0"/>
              <a:t>3</a:t>
            </a:r>
            <a:endParaRPr lang="fa-IR" dirty="0"/>
          </a:p>
        </p:txBody>
      </p:sp>
      <p:sp>
        <p:nvSpPr>
          <p:cNvPr id="29" name="TextBox 28"/>
          <p:cNvSpPr txBox="1"/>
          <p:nvPr/>
        </p:nvSpPr>
        <p:spPr>
          <a:xfrm>
            <a:off x="6342287" y="3525129"/>
            <a:ext cx="1343122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/>
              <a:t>Conditional_Swap(.)</a:t>
            </a:r>
            <a:endParaRPr lang="fa-IR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4842540" y="3281868"/>
            <a:ext cx="3417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fa-IR" dirty="0">
                <a:solidFill>
                  <a:srgbClr val="FF0000"/>
                </a:solidFill>
              </a:rPr>
              <a:t>۱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6354619" y="3789760"/>
            <a:ext cx="120072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23</a:t>
            </a:fld>
            <a:r>
              <a:rPr lang="fa-IR" smtClean="0"/>
              <a:t> </a:t>
            </a:r>
            <a:r>
              <a:rPr lang="en-US" smtClean="0"/>
              <a:t>/ 50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25462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3.7037E-7 L 0.06875 -0.00023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38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75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25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875 -0.00023 L 0.13646 -0.00046 " pathEditMode="relative" rAng="0" ptsTypes="AA">
                                      <p:cBhvr>
                                        <p:cTn id="1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85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646 -0.00046 L 0.20469 0.00046 " pathEditMode="relative" rAng="0" ptsTypes="AA">
                                      <p:cBhvr>
                                        <p:cTn id="2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11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2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750"/>
                            </p:stCondLst>
                            <p:childTnLst>
                              <p:par>
                                <p:cTn id="26" presetID="42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469 0.00046 L 0.20326 -0.10463 " pathEditMode="relative" rAng="0" ptsTypes="AA">
                                      <p:cBhvr>
                                        <p:cTn id="2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" y="-5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42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326 -0.10463 L 0.20326 -0.20556 " pathEditMode="relative" rAng="0" ptsTypes="AA">
                                      <p:cBhvr>
                                        <p:cTn id="3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5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75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6250"/>
                            </p:stCondLst>
                            <p:childTnLst>
                              <p:par>
                                <p:cTn id="40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326 -0.20556 L 0.20495 -0.30926 " pathEditMode="relative" rAng="0" ptsTypes="AA">
                                      <p:cBhvr>
                                        <p:cTn id="4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5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7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7" grpId="0" animBg="1"/>
      <p:bldP spid="20" grpId="0" animBg="1"/>
      <p:bldP spid="18" grpId="0" animBg="1"/>
      <p:bldP spid="11" grpId="0" animBg="1"/>
      <p:bldP spid="11" grpId="1" animBg="1"/>
      <p:bldP spid="11" grpId="2" animBg="1"/>
      <p:bldP spid="11" grpId="3" animBg="1"/>
      <p:bldP spid="11" grpId="4" animBg="1"/>
      <p:bldP spid="11" grpId="5" animBg="1"/>
      <p:bldP spid="16" grpId="0" animBg="1"/>
      <p:bldP spid="23" grpId="0" animBg="1"/>
      <p:bldP spid="24" grpId="0" animBg="1"/>
      <p:bldP spid="25" grpId="0" animBg="1"/>
      <p:bldP spid="27" grpId="0" animBg="1"/>
      <p:bldP spid="29" grpId="0"/>
      <p:bldP spid="3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587" y="254257"/>
            <a:ext cx="8329613" cy="646721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652948" y="4174837"/>
            <a:ext cx="8329252" cy="24568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8" name="Rectangle 7"/>
          <p:cNvSpPr/>
          <p:nvPr/>
        </p:nvSpPr>
        <p:spPr>
          <a:xfrm>
            <a:off x="1652948" y="3916218"/>
            <a:ext cx="8329252" cy="2586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24</a:t>
            </a:fld>
            <a:r>
              <a:rPr lang="fa-IR" smtClean="0"/>
              <a:t> </a:t>
            </a:r>
            <a:r>
              <a:rPr lang="en-US" smtClean="0"/>
              <a:t>/ 50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97518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الگوریتم پیشنهادی – ادامه.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25</a:t>
            </a:fld>
            <a:r>
              <a:rPr lang="fa-IR" smtClean="0"/>
              <a:t> </a:t>
            </a:r>
            <a:r>
              <a:rPr lang="en-US" smtClean="0"/>
              <a:t>/ 50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636" y="2589763"/>
            <a:ext cx="8938727" cy="286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78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الگوریتم پیشنهادی – ادامه.</a:t>
            </a:r>
            <a:endParaRPr lang="fa-IR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903" y="1690688"/>
            <a:ext cx="8954498" cy="482419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494389" y="4540153"/>
            <a:ext cx="8829964" cy="18657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9" name="Rectangle 8"/>
          <p:cNvSpPr/>
          <p:nvPr/>
        </p:nvSpPr>
        <p:spPr>
          <a:xfrm>
            <a:off x="1494389" y="5768589"/>
            <a:ext cx="8829964" cy="6373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26</a:t>
            </a:fld>
            <a:r>
              <a:rPr lang="fa-IR" smtClean="0"/>
              <a:t> </a:t>
            </a:r>
            <a:r>
              <a:rPr lang="en-US" smtClean="0"/>
              <a:t>/ 50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12515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تعیین توابع </a:t>
            </a:r>
            <a:r>
              <a:rPr lang="en-US" dirty="0" smtClean="0"/>
              <a:t>f(.)</a:t>
            </a:r>
            <a:r>
              <a:rPr lang="fa-IR" dirty="0" smtClean="0"/>
              <a:t> و </a:t>
            </a:r>
            <a:r>
              <a:rPr lang="en-US" dirty="0" smtClean="0"/>
              <a:t>g(.)</a:t>
            </a:r>
            <a:r>
              <a:rPr lang="fa-IR" dirty="0" smtClean="0"/>
              <a:t> در انتگرال فازی چوکت</a:t>
            </a:r>
            <a:endParaRPr lang="fa-I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fa-IR" dirty="0" smtClean="0"/>
                  <a:t>خروجی تابع </a:t>
                </a:r>
                <a:r>
                  <a:rPr lang="en-US" dirty="0" smtClean="0"/>
                  <a:t>g(.)</a:t>
                </a:r>
                <a:r>
                  <a:rPr lang="fa-IR" dirty="0" smtClean="0"/>
                  <a:t> یک مقدار عددی بدون واحد است.</a:t>
                </a:r>
              </a:p>
              <a:p>
                <a:endParaRPr lang="fa-IR" dirty="0" smtClean="0"/>
              </a:p>
              <a:p>
                <a:r>
                  <a:rPr lang="fa-IR" dirty="0" smtClean="0"/>
                  <a:t>خروجی انتگرال فازی باید از جنس مقادیر جداول </a:t>
                </a:r>
                <a:r>
                  <a:rPr lang="en-US" dirty="0" smtClean="0"/>
                  <a:t>Q</a:t>
                </a:r>
                <a:r>
                  <a:rPr lang="fa-IR" dirty="0" smtClean="0"/>
                  <a:t> باشد.</a:t>
                </a:r>
              </a:p>
              <a:p>
                <a:pPr lvl="1"/>
                <a:r>
                  <a:rPr lang="fa-IR" dirty="0" smtClean="0"/>
                  <a:t>نتیجه می‌گیریم که خروجی تابع </a:t>
                </a:r>
                <a:r>
                  <a:rPr lang="en-US" dirty="0" smtClean="0"/>
                  <a:t>f(.)</a:t>
                </a:r>
                <a:r>
                  <a:rPr lang="fa-IR" dirty="0" smtClean="0"/>
                  <a:t> باید از جنس مقادیر جداول </a:t>
                </a:r>
                <a:r>
                  <a:rPr lang="en-US" dirty="0" smtClean="0"/>
                  <a:t>Q</a:t>
                </a:r>
                <a:r>
                  <a:rPr lang="fa-IR" dirty="0" smtClean="0"/>
                  <a:t> باشد.</a:t>
                </a:r>
              </a:p>
              <a:p>
                <a:pPr marL="457200" lvl="1" indent="0">
                  <a:buNone/>
                </a:pPr>
                <a:endParaRPr lang="fa-IR" dirty="0" smtClean="0"/>
              </a:p>
              <a:p>
                <a:pPr algn="r"/>
                <a:r>
                  <a:rPr lang="fa-IR" dirty="0" smtClean="0"/>
                  <a:t>تابع </a:t>
                </a:r>
                <a:r>
                  <a:rPr lang="en-US" dirty="0" smtClean="0"/>
                  <a:t>f(.)</a:t>
                </a:r>
                <a:r>
                  <a:rPr lang="fa-IR" dirty="0" smtClean="0"/>
                  <a:t> باید به فرم زیر باشد:</a:t>
                </a:r>
                <a:endParaRPr lang="fa-IR" b="0" i="1" dirty="0" smtClean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fa-I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r="-928" b="-140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27</a:t>
            </a:fld>
            <a:r>
              <a:rPr lang="fa-IR" smtClean="0"/>
              <a:t> </a:t>
            </a:r>
            <a:r>
              <a:rPr lang="en-US" smtClean="0"/>
              <a:t>/ 50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13642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تعیین توابع </a:t>
            </a:r>
            <a:r>
              <a:rPr lang="en-US" dirty="0"/>
              <a:t>f(.)</a:t>
            </a:r>
            <a:r>
              <a:rPr lang="fa-IR" dirty="0"/>
              <a:t> و </a:t>
            </a:r>
            <a:r>
              <a:rPr lang="en-US" dirty="0"/>
              <a:t>g(.)</a:t>
            </a:r>
            <a:r>
              <a:rPr lang="fa-IR" dirty="0"/>
              <a:t> در انتگرال فازی چوکت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dirty="0" smtClean="0"/>
              <a:t>تابع </a:t>
            </a:r>
            <a:r>
              <a:rPr lang="en-US" dirty="0"/>
              <a:t>g</a:t>
            </a:r>
            <a:r>
              <a:rPr lang="en-US" dirty="0" smtClean="0"/>
              <a:t>(.)</a:t>
            </a:r>
            <a:r>
              <a:rPr lang="fa-IR" dirty="0" smtClean="0"/>
              <a:t> معرفی شده باید دارای خصوصیات زیر باشد:</a:t>
            </a:r>
          </a:p>
          <a:p>
            <a:pPr lvl="1"/>
            <a:r>
              <a:rPr lang="fa-IR" dirty="0" smtClean="0"/>
              <a:t>شرایط مرزی داشته باشد.</a:t>
            </a:r>
            <a:endParaRPr lang="fa-IR" dirty="0" smtClean="0"/>
          </a:p>
          <a:p>
            <a:pPr lvl="1"/>
            <a:r>
              <a:rPr lang="fa-IR" dirty="0" smtClean="0"/>
              <a:t>یکنوا باشد.</a:t>
            </a:r>
          </a:p>
          <a:p>
            <a:pPr lvl="1"/>
            <a:r>
              <a:rPr lang="fa-IR" dirty="0" smtClean="0"/>
              <a:t>پویا باشد.</a:t>
            </a:r>
          </a:p>
          <a:p>
            <a:pPr lvl="1"/>
            <a:r>
              <a:rPr lang="fa-IR" dirty="0" smtClean="0"/>
              <a:t>قابل گسترش باشد.</a:t>
            </a:r>
          </a:p>
          <a:p>
            <a:r>
              <a:rPr lang="fa-IR" dirty="0" smtClean="0"/>
              <a:t>۴ تابع برای مدل کردن </a:t>
            </a:r>
            <a:r>
              <a:rPr lang="en-US" dirty="0" smtClean="0"/>
              <a:t>g(.)</a:t>
            </a:r>
            <a:r>
              <a:rPr lang="fa-IR" dirty="0" smtClean="0"/>
              <a:t> پیشنهاد شد.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28</a:t>
            </a:fld>
            <a:r>
              <a:rPr lang="fa-IR" smtClean="0"/>
              <a:t> </a:t>
            </a:r>
            <a:r>
              <a:rPr lang="en-US" smtClean="0"/>
              <a:t>/ 50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9927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توابع معرفی شده برای </a:t>
            </a:r>
            <a:r>
              <a:rPr lang="en-US" dirty="0" smtClean="0"/>
              <a:t>g(.)</a:t>
            </a:r>
            <a:endParaRPr lang="fa-I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29</a:t>
            </a:fld>
            <a:r>
              <a:rPr lang="fa-IR" smtClean="0"/>
              <a:t> </a:t>
            </a:r>
            <a:r>
              <a:rPr lang="en-US" smtClean="0"/>
              <a:t>/ 50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067" y="2708995"/>
            <a:ext cx="8963865" cy="262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286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مقدمه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898130"/>
            <a:ext cx="10515600" cy="1664634"/>
          </a:xfrm>
        </p:spPr>
        <p:txBody>
          <a:bodyPr/>
          <a:lstStyle/>
          <a:p>
            <a:r>
              <a:rPr lang="fa-IR" dirty="0" smtClean="0"/>
              <a:t>یادگیری تقویتی</a:t>
            </a:r>
          </a:p>
          <a:p>
            <a:r>
              <a:rPr lang="fa-IR" dirty="0" smtClean="0"/>
              <a:t>یادگیری مشارکتی</a:t>
            </a:r>
          </a:p>
          <a:p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3</a:t>
            </a:fld>
            <a:r>
              <a:rPr lang="fa-IR" smtClean="0"/>
              <a:t> </a:t>
            </a:r>
            <a:r>
              <a:rPr lang="en-US" smtClean="0"/>
              <a:t>/ 50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03667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توابع معرفی شده برای </a:t>
            </a:r>
            <a:r>
              <a:rPr lang="en-US" dirty="0" smtClean="0"/>
              <a:t>g(.)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30</a:t>
            </a:fld>
            <a:r>
              <a:rPr lang="fa-IR" smtClean="0"/>
              <a:t> </a:t>
            </a:r>
            <a:r>
              <a:rPr lang="en-US" smtClean="0"/>
              <a:t>/ 50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245" y="2651778"/>
            <a:ext cx="8901510" cy="2743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59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توابع معرفی شده برای </a:t>
            </a:r>
            <a:r>
              <a:rPr lang="en-US" dirty="0" smtClean="0"/>
              <a:t>g(.)</a:t>
            </a:r>
            <a:endParaRPr lang="fa-I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31</a:t>
            </a:fld>
            <a:r>
              <a:rPr lang="fa-IR" smtClean="0"/>
              <a:t> </a:t>
            </a:r>
            <a:r>
              <a:rPr lang="en-US" smtClean="0"/>
              <a:t>/ 50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441" y="2603313"/>
            <a:ext cx="8675118" cy="2840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22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توابع معرفی شده برای </a:t>
            </a:r>
            <a:r>
              <a:rPr lang="en-US" dirty="0" smtClean="0"/>
              <a:t>g(.)</a:t>
            </a:r>
            <a:endParaRPr lang="fa-I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32</a:t>
            </a:fld>
            <a:r>
              <a:rPr lang="fa-IR" smtClean="0"/>
              <a:t> </a:t>
            </a:r>
            <a:r>
              <a:rPr lang="en-US" smtClean="0"/>
              <a:t>/ 50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025" y="1971442"/>
            <a:ext cx="8991949" cy="4104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1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چرا انتگرال فازی چوکت؟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27649"/>
            <a:ext cx="10515600" cy="2979457"/>
          </a:xfrm>
        </p:spPr>
        <p:txBody>
          <a:bodyPr/>
          <a:lstStyle/>
          <a:p>
            <a:r>
              <a:rPr lang="fa-IR" dirty="0" smtClean="0"/>
              <a:t>دو ویژگی زیر باعث می‌شود که انتگرال فازی چوکت برای ترکیب دانش عامل‌ها مناسب باشد:</a:t>
            </a:r>
          </a:p>
          <a:p>
            <a:pPr marL="914400" lvl="1" indent="-457200">
              <a:buFont typeface="+mj-lt"/>
              <a:buAutoNum type="arabicPeriod"/>
            </a:pPr>
            <a:r>
              <a:rPr lang="fa-IR" sz="2200" dirty="0" smtClean="0"/>
              <a:t>اگر تابع </a:t>
            </a:r>
            <a:r>
              <a:rPr lang="en-US" sz="2200" dirty="0"/>
              <a:t>g</a:t>
            </a:r>
            <a:r>
              <a:rPr lang="en-US" sz="2200" dirty="0" smtClean="0"/>
              <a:t>(.)</a:t>
            </a:r>
            <a:r>
              <a:rPr lang="fa-IR" sz="2200" dirty="0" smtClean="0"/>
              <a:t> شرایط مرزی و خاصیت یکنوایی را داشته باشد انتگرال فازی چوکت محدود است</a:t>
            </a:r>
            <a:r>
              <a:rPr lang="fa-IR" sz="200" dirty="0" smtClean="0"/>
              <a:t>./</a:t>
            </a:r>
            <a:r>
              <a:rPr lang="fa-IR" sz="2200" dirty="0" smtClean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fa-IR" sz="2200" dirty="0" smtClean="0"/>
              <a:t>می‌تواند اندازه گیری‌های غیرافزایشی را مدل کند.</a:t>
            </a:r>
          </a:p>
          <a:p>
            <a:pPr lvl="2"/>
            <a:r>
              <a:rPr lang="fa-IR" sz="1800" dirty="0" smtClean="0"/>
              <a:t>ارزش ترکیب دو چیز باهم لزوما برابر با مجموع ارزش آن‌ها نیستند.‌</a:t>
            </a:r>
          </a:p>
          <a:p>
            <a:pPr marL="914400" lvl="1" indent="-457200">
              <a:buFont typeface="+mj-lt"/>
              <a:buAutoNum type="arabicPeriod"/>
            </a:pPr>
            <a:endParaRPr lang="fa-IR" sz="2200" dirty="0" smtClean="0"/>
          </a:p>
          <a:p>
            <a:pPr marL="914400" lvl="1" indent="-457200">
              <a:buFont typeface="+mj-lt"/>
              <a:buAutoNum type="arabicPeriod"/>
            </a:pPr>
            <a:endParaRPr lang="fa-IR" sz="200" dirty="0" smtClean="0"/>
          </a:p>
          <a:p>
            <a:pPr lvl="1"/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33</a:t>
            </a:fld>
            <a:r>
              <a:rPr lang="fa-IR" smtClean="0"/>
              <a:t> </a:t>
            </a:r>
            <a:r>
              <a:rPr lang="en-US" smtClean="0"/>
              <a:t>/ 50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6970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869842" y="202842"/>
            <a:ext cx="6452316" cy="6452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>
              <a:lnSpc>
                <a:spcPct val="150000"/>
              </a:lnSpc>
            </a:pPr>
            <a:r>
              <a:rPr lang="fa-IR" sz="7200" dirty="0" smtClean="0">
                <a:latin typeface="XB Zar" panose="02000506090000020003" pitchFamily="2" charset="-78"/>
                <a:cs typeface="XB Zar" panose="02000506090000020003" pitchFamily="2" charset="-78"/>
              </a:rPr>
              <a:t>نتیجه آزمایش‌ها</a:t>
            </a:r>
            <a:endParaRPr lang="fa-IR" sz="7200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915680" y="3449852"/>
            <a:ext cx="4276320" cy="3420775"/>
            <a:chOff x="7915680" y="3449852"/>
            <a:chExt cx="4276320" cy="3420775"/>
          </a:xfrm>
        </p:grpSpPr>
        <p:sp>
          <p:nvSpPr>
            <p:cNvPr id="13" name="Shape 3460"/>
            <p:cNvSpPr/>
            <p:nvPr/>
          </p:nvSpPr>
          <p:spPr>
            <a:xfrm>
              <a:off x="10056330" y="5726875"/>
              <a:ext cx="539495" cy="11311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591" y="0"/>
                  </a:moveTo>
                  <a:lnTo>
                    <a:pt x="0" y="0"/>
                  </a:lnTo>
                  <a:lnTo>
                    <a:pt x="0" y="119967"/>
                  </a:lnTo>
                  <a:lnTo>
                    <a:pt x="119591" y="119967"/>
                  </a:lnTo>
                  <a:lnTo>
                    <a:pt x="119591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96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4" name="Shape 3461"/>
            <p:cNvSpPr/>
            <p:nvPr/>
          </p:nvSpPr>
          <p:spPr>
            <a:xfrm>
              <a:off x="11652505" y="5102344"/>
              <a:ext cx="539495" cy="17586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590" y="0"/>
                  </a:moveTo>
                  <a:lnTo>
                    <a:pt x="0" y="0"/>
                  </a:lnTo>
                  <a:lnTo>
                    <a:pt x="0" y="119967"/>
                  </a:lnTo>
                  <a:lnTo>
                    <a:pt x="119590" y="119967"/>
                  </a:lnTo>
                  <a:lnTo>
                    <a:pt x="119590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96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" name="Shape 3462"/>
            <p:cNvSpPr/>
            <p:nvPr/>
          </p:nvSpPr>
          <p:spPr>
            <a:xfrm>
              <a:off x="11124165" y="4885988"/>
              <a:ext cx="539495" cy="198463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590" y="0"/>
                  </a:moveTo>
                  <a:lnTo>
                    <a:pt x="0" y="0"/>
                  </a:lnTo>
                  <a:lnTo>
                    <a:pt x="0" y="119973"/>
                  </a:lnTo>
                  <a:lnTo>
                    <a:pt x="119590" y="119973"/>
                  </a:lnTo>
                  <a:lnTo>
                    <a:pt x="11959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96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6" name="Shape 3463"/>
            <p:cNvSpPr/>
            <p:nvPr/>
          </p:nvSpPr>
          <p:spPr>
            <a:xfrm>
              <a:off x="10589804" y="3449852"/>
              <a:ext cx="539495" cy="340814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591" y="0"/>
                  </a:moveTo>
                  <a:lnTo>
                    <a:pt x="0" y="0"/>
                  </a:lnTo>
                  <a:lnTo>
                    <a:pt x="0" y="119976"/>
                  </a:lnTo>
                  <a:lnTo>
                    <a:pt x="119591" y="119976"/>
                  </a:lnTo>
                  <a:lnTo>
                    <a:pt x="119591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96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7" name="Shape 3472"/>
            <p:cNvSpPr/>
            <p:nvPr/>
          </p:nvSpPr>
          <p:spPr>
            <a:xfrm>
              <a:off x="7915680" y="5102344"/>
              <a:ext cx="539495" cy="175565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591" y="0"/>
                  </a:moveTo>
                  <a:lnTo>
                    <a:pt x="0" y="0"/>
                  </a:lnTo>
                  <a:lnTo>
                    <a:pt x="0" y="119967"/>
                  </a:lnTo>
                  <a:lnTo>
                    <a:pt x="119591" y="119967"/>
                  </a:lnTo>
                  <a:lnTo>
                    <a:pt x="119591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96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8" name="Shape 3473"/>
            <p:cNvSpPr/>
            <p:nvPr/>
          </p:nvSpPr>
          <p:spPr>
            <a:xfrm>
              <a:off x="9521969" y="4403781"/>
              <a:ext cx="539495" cy="245421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590" y="0"/>
                  </a:moveTo>
                  <a:lnTo>
                    <a:pt x="0" y="0"/>
                  </a:lnTo>
                  <a:lnTo>
                    <a:pt x="0" y="119967"/>
                  </a:lnTo>
                  <a:lnTo>
                    <a:pt x="119590" y="119967"/>
                  </a:lnTo>
                  <a:lnTo>
                    <a:pt x="119590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96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9" name="Shape 3474"/>
            <p:cNvSpPr/>
            <p:nvPr/>
          </p:nvSpPr>
          <p:spPr>
            <a:xfrm>
              <a:off x="8986005" y="5314220"/>
              <a:ext cx="539495" cy="155640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590" y="0"/>
                  </a:moveTo>
                  <a:lnTo>
                    <a:pt x="0" y="0"/>
                  </a:lnTo>
                  <a:lnTo>
                    <a:pt x="0" y="119973"/>
                  </a:lnTo>
                  <a:lnTo>
                    <a:pt x="119590" y="119973"/>
                  </a:lnTo>
                  <a:lnTo>
                    <a:pt x="11959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96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0" name="Shape 3475"/>
            <p:cNvSpPr/>
            <p:nvPr/>
          </p:nvSpPr>
          <p:spPr>
            <a:xfrm>
              <a:off x="8450594" y="3650058"/>
              <a:ext cx="539495" cy="320794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591" y="0"/>
                  </a:moveTo>
                  <a:lnTo>
                    <a:pt x="0" y="0"/>
                  </a:lnTo>
                  <a:lnTo>
                    <a:pt x="0" y="119976"/>
                  </a:lnTo>
                  <a:lnTo>
                    <a:pt x="119591" y="119976"/>
                  </a:lnTo>
                  <a:lnTo>
                    <a:pt x="119591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96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678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آزمایش‌ها و نتایج </a:t>
            </a:r>
            <a:r>
              <a:rPr lang="fa-IR" dirty="0" smtClean="0"/>
              <a:t>عملی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a-IR" dirty="0" smtClean="0"/>
              <a:t>معرفی محیط‌های آزمایش</a:t>
            </a:r>
          </a:p>
          <a:p>
            <a:pPr lvl="1"/>
            <a:r>
              <a:rPr lang="fa-IR" dirty="0" smtClean="0"/>
              <a:t>پلکان مارپیچ</a:t>
            </a:r>
          </a:p>
          <a:p>
            <a:pPr lvl="1"/>
            <a:r>
              <a:rPr lang="fa-IR" dirty="0" smtClean="0"/>
              <a:t>صید و صیاد</a:t>
            </a:r>
          </a:p>
          <a:p>
            <a:r>
              <a:rPr lang="fa-IR" dirty="0" smtClean="0"/>
              <a:t>معرفی معیارهای آزمایش</a:t>
            </a:r>
          </a:p>
          <a:p>
            <a:pPr lvl="1"/>
            <a:r>
              <a:rPr lang="fa-IR" dirty="0" smtClean="0"/>
              <a:t>مقایسه در کیفیت و سرعت یادگیری</a:t>
            </a:r>
          </a:p>
          <a:p>
            <a:pPr lvl="1"/>
            <a:r>
              <a:rPr lang="fa-IR" dirty="0" smtClean="0"/>
              <a:t>مقایسه در پیچیدگی زمانی</a:t>
            </a:r>
          </a:p>
          <a:p>
            <a:pPr lvl="1"/>
            <a:r>
              <a:rPr lang="fa-IR" dirty="0" smtClean="0"/>
              <a:t>مقایسه تاثیر تعداد عامل‌ها در میزان کیفیت و سرعت یادگیری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35</a:t>
            </a:fld>
            <a:r>
              <a:rPr lang="fa-IR" smtClean="0"/>
              <a:t> </a:t>
            </a:r>
            <a:r>
              <a:rPr lang="en-US" smtClean="0"/>
              <a:t>/ 50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52071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562513651"/>
              </p:ext>
            </p:extLst>
          </p:nvPr>
        </p:nvGraphicFramePr>
        <p:xfrm>
          <a:off x="685605" y="2032726"/>
          <a:ext cx="10800000" cy="43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134982" y="4900612"/>
            <a:ext cx="1337226" cy="70788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a-IR" sz="4000" dirty="0" smtClean="0">
                <a:latin typeface="XB Zar" panose="02000506090000020003" pitchFamily="2" charset="-78"/>
                <a:cs typeface="XB Zar" panose="02000506090000020003" pitchFamily="2" charset="-78"/>
              </a:rPr>
              <a:t>سرعت</a:t>
            </a:r>
            <a:endParaRPr lang="fa-IR" sz="4000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6" name="Oval 5"/>
          <p:cNvSpPr/>
          <p:nvPr/>
        </p:nvSpPr>
        <p:spPr>
          <a:xfrm>
            <a:off x="11052767" y="5125963"/>
            <a:ext cx="315322" cy="31532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7" name="TextBox 6"/>
          <p:cNvSpPr txBox="1"/>
          <p:nvPr/>
        </p:nvSpPr>
        <p:spPr>
          <a:xfrm>
            <a:off x="9752080" y="4192726"/>
            <a:ext cx="1396536" cy="70788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a-IR" sz="4000" dirty="0" smtClean="0">
                <a:latin typeface="XB Zar" panose="02000506090000020003" pitchFamily="2" charset="-78"/>
                <a:cs typeface="XB Zar" panose="02000506090000020003" pitchFamily="2" charset="-78"/>
              </a:rPr>
              <a:t>کیفیت</a:t>
            </a:r>
            <a:endParaRPr lang="fa-IR" sz="4000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معیار سنجش - کیفیت و سرعت یادگیری</a:t>
            </a:r>
            <a:endParaRPr lang="fa-I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36</a:t>
            </a:fld>
            <a:r>
              <a:rPr lang="fa-IR" smtClean="0"/>
              <a:t> </a:t>
            </a:r>
            <a:r>
              <a:rPr lang="en-US" smtClean="0"/>
              <a:t>/ 50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9724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محیط آزمایش – پلکان مارپیچ</a:t>
            </a:r>
            <a:endParaRPr lang="fa-IR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838201" y="1868487"/>
          <a:ext cx="4320000" cy="4320000"/>
        </p:xfrm>
        <a:graphic>
          <a:graphicData uri="http://schemas.openxmlformats.org/drawingml/2006/table">
            <a:tbl>
              <a:tblPr rtl="1">
                <a:tableStyleId>{3C2FFA5D-87B4-456A-9821-1D502468CF0F}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Freeform 5"/>
          <p:cNvSpPr>
            <a:spLocks noEditPoints="1"/>
          </p:cNvSpPr>
          <p:nvPr/>
        </p:nvSpPr>
        <p:spPr bwMode="auto">
          <a:xfrm>
            <a:off x="4523744" y="2651492"/>
            <a:ext cx="534702" cy="546654"/>
          </a:xfrm>
          <a:custGeom>
            <a:avLst/>
            <a:gdLst>
              <a:gd name="T0" fmla="*/ 203 w 360"/>
              <a:gd name="T1" fmla="*/ 271 h 368"/>
              <a:gd name="T2" fmla="*/ 261 w 360"/>
              <a:gd name="T3" fmla="*/ 202 h 368"/>
              <a:gd name="T4" fmla="*/ 360 w 360"/>
              <a:gd name="T5" fmla="*/ 51 h 368"/>
              <a:gd name="T6" fmla="*/ 346 w 360"/>
              <a:gd name="T7" fmla="*/ 37 h 368"/>
              <a:gd name="T8" fmla="*/ 277 w 360"/>
              <a:gd name="T9" fmla="*/ 37 h 368"/>
              <a:gd name="T10" fmla="*/ 180 w 360"/>
              <a:gd name="T11" fmla="*/ 0 h 368"/>
              <a:gd name="T12" fmla="*/ 83 w 360"/>
              <a:gd name="T13" fmla="*/ 37 h 368"/>
              <a:gd name="T14" fmla="*/ 14 w 360"/>
              <a:gd name="T15" fmla="*/ 37 h 368"/>
              <a:gd name="T16" fmla="*/ 0 w 360"/>
              <a:gd name="T17" fmla="*/ 51 h 368"/>
              <a:gd name="T18" fmla="*/ 98 w 360"/>
              <a:gd name="T19" fmla="*/ 202 h 368"/>
              <a:gd name="T20" fmla="*/ 156 w 360"/>
              <a:gd name="T21" fmla="*/ 271 h 368"/>
              <a:gd name="T22" fmla="*/ 156 w 360"/>
              <a:gd name="T23" fmla="*/ 297 h 368"/>
              <a:gd name="T24" fmla="*/ 91 w 360"/>
              <a:gd name="T25" fmla="*/ 332 h 368"/>
              <a:gd name="T26" fmla="*/ 180 w 360"/>
              <a:gd name="T27" fmla="*/ 368 h 368"/>
              <a:gd name="T28" fmla="*/ 269 w 360"/>
              <a:gd name="T29" fmla="*/ 332 h 368"/>
              <a:gd name="T30" fmla="*/ 203 w 360"/>
              <a:gd name="T31" fmla="*/ 297 h 368"/>
              <a:gd name="T32" fmla="*/ 203 w 360"/>
              <a:gd name="T33" fmla="*/ 271 h 368"/>
              <a:gd name="T34" fmla="*/ 259 w 360"/>
              <a:gd name="T35" fmla="*/ 170 h 368"/>
              <a:gd name="T36" fmla="*/ 281 w 360"/>
              <a:gd name="T37" fmla="*/ 65 h 368"/>
              <a:gd name="T38" fmla="*/ 331 w 360"/>
              <a:gd name="T39" fmla="*/ 65 h 368"/>
              <a:gd name="T40" fmla="*/ 259 w 360"/>
              <a:gd name="T41" fmla="*/ 170 h 368"/>
              <a:gd name="T42" fmla="*/ 180 w 360"/>
              <a:gd name="T43" fmla="*/ 24 h 368"/>
              <a:gd name="T44" fmla="*/ 256 w 360"/>
              <a:gd name="T45" fmla="*/ 55 h 368"/>
              <a:gd name="T46" fmla="*/ 180 w 360"/>
              <a:gd name="T47" fmla="*/ 86 h 368"/>
              <a:gd name="T48" fmla="*/ 104 w 360"/>
              <a:gd name="T49" fmla="*/ 55 h 368"/>
              <a:gd name="T50" fmla="*/ 180 w 360"/>
              <a:gd name="T51" fmla="*/ 24 h 368"/>
              <a:gd name="T52" fmla="*/ 29 w 360"/>
              <a:gd name="T53" fmla="*/ 65 h 368"/>
              <a:gd name="T54" fmla="*/ 79 w 360"/>
              <a:gd name="T55" fmla="*/ 65 h 368"/>
              <a:gd name="T56" fmla="*/ 101 w 360"/>
              <a:gd name="T57" fmla="*/ 170 h 368"/>
              <a:gd name="T58" fmla="*/ 29 w 360"/>
              <a:gd name="T59" fmla="*/ 65 h 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60" h="368">
                <a:moveTo>
                  <a:pt x="203" y="271"/>
                </a:moveTo>
                <a:cubicBezTo>
                  <a:pt x="203" y="242"/>
                  <a:pt x="225" y="226"/>
                  <a:pt x="261" y="202"/>
                </a:cubicBezTo>
                <a:cubicBezTo>
                  <a:pt x="305" y="173"/>
                  <a:pt x="360" y="137"/>
                  <a:pt x="360" y="51"/>
                </a:cubicBezTo>
                <a:cubicBezTo>
                  <a:pt x="360" y="43"/>
                  <a:pt x="353" y="37"/>
                  <a:pt x="346" y="37"/>
                </a:cubicBezTo>
                <a:cubicBezTo>
                  <a:pt x="277" y="37"/>
                  <a:pt x="277" y="37"/>
                  <a:pt x="277" y="37"/>
                </a:cubicBezTo>
                <a:cubicBezTo>
                  <a:pt x="267" y="19"/>
                  <a:pt x="238" y="0"/>
                  <a:pt x="180" y="0"/>
                </a:cubicBezTo>
                <a:cubicBezTo>
                  <a:pt x="121" y="0"/>
                  <a:pt x="92" y="19"/>
                  <a:pt x="83" y="37"/>
                </a:cubicBezTo>
                <a:cubicBezTo>
                  <a:pt x="14" y="37"/>
                  <a:pt x="14" y="37"/>
                  <a:pt x="14" y="37"/>
                </a:cubicBezTo>
                <a:cubicBezTo>
                  <a:pt x="6" y="37"/>
                  <a:pt x="0" y="43"/>
                  <a:pt x="0" y="51"/>
                </a:cubicBezTo>
                <a:cubicBezTo>
                  <a:pt x="0" y="137"/>
                  <a:pt x="54" y="173"/>
                  <a:pt x="98" y="202"/>
                </a:cubicBezTo>
                <a:cubicBezTo>
                  <a:pt x="134" y="226"/>
                  <a:pt x="156" y="242"/>
                  <a:pt x="156" y="271"/>
                </a:cubicBezTo>
                <a:cubicBezTo>
                  <a:pt x="156" y="297"/>
                  <a:pt x="156" y="297"/>
                  <a:pt x="156" y="297"/>
                </a:cubicBezTo>
                <a:cubicBezTo>
                  <a:pt x="118" y="301"/>
                  <a:pt x="91" y="315"/>
                  <a:pt x="91" y="332"/>
                </a:cubicBezTo>
                <a:cubicBezTo>
                  <a:pt x="91" y="352"/>
                  <a:pt x="131" y="368"/>
                  <a:pt x="180" y="368"/>
                </a:cubicBezTo>
                <a:cubicBezTo>
                  <a:pt x="229" y="368"/>
                  <a:pt x="269" y="352"/>
                  <a:pt x="269" y="332"/>
                </a:cubicBezTo>
                <a:cubicBezTo>
                  <a:pt x="269" y="315"/>
                  <a:pt x="241" y="301"/>
                  <a:pt x="203" y="297"/>
                </a:cubicBezTo>
                <a:lnTo>
                  <a:pt x="203" y="271"/>
                </a:lnTo>
                <a:close/>
                <a:moveTo>
                  <a:pt x="259" y="170"/>
                </a:moveTo>
                <a:cubicBezTo>
                  <a:pt x="270" y="146"/>
                  <a:pt x="279" y="113"/>
                  <a:pt x="281" y="65"/>
                </a:cubicBezTo>
                <a:cubicBezTo>
                  <a:pt x="331" y="65"/>
                  <a:pt x="331" y="65"/>
                  <a:pt x="331" y="65"/>
                </a:cubicBezTo>
                <a:cubicBezTo>
                  <a:pt x="326" y="119"/>
                  <a:pt x="294" y="146"/>
                  <a:pt x="259" y="170"/>
                </a:cubicBezTo>
                <a:close/>
                <a:moveTo>
                  <a:pt x="180" y="24"/>
                </a:moveTo>
                <a:cubicBezTo>
                  <a:pt x="234" y="24"/>
                  <a:pt x="256" y="47"/>
                  <a:pt x="256" y="55"/>
                </a:cubicBezTo>
                <a:cubicBezTo>
                  <a:pt x="256" y="63"/>
                  <a:pt x="234" y="86"/>
                  <a:pt x="180" y="86"/>
                </a:cubicBezTo>
                <a:cubicBezTo>
                  <a:pt x="125" y="86"/>
                  <a:pt x="104" y="63"/>
                  <a:pt x="104" y="55"/>
                </a:cubicBezTo>
                <a:cubicBezTo>
                  <a:pt x="104" y="47"/>
                  <a:pt x="125" y="24"/>
                  <a:pt x="180" y="24"/>
                </a:cubicBezTo>
                <a:close/>
                <a:moveTo>
                  <a:pt x="29" y="65"/>
                </a:moveTo>
                <a:cubicBezTo>
                  <a:pt x="79" y="65"/>
                  <a:pt x="79" y="65"/>
                  <a:pt x="79" y="65"/>
                </a:cubicBezTo>
                <a:cubicBezTo>
                  <a:pt x="80" y="113"/>
                  <a:pt x="89" y="146"/>
                  <a:pt x="101" y="170"/>
                </a:cubicBezTo>
                <a:cubicBezTo>
                  <a:pt x="66" y="146"/>
                  <a:pt x="33" y="119"/>
                  <a:pt x="29" y="65"/>
                </a:cubicBezTo>
                <a:close/>
              </a:path>
            </a:pathLst>
          </a:custGeom>
          <a:solidFill>
            <a:srgbClr val="FFFF00"/>
          </a:solidFill>
          <a:ln>
            <a:solidFill>
              <a:schemeClr val="bg2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 rtl="1"/>
            <a:endParaRPr lang="en-US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7" name="Freeform 6"/>
          <p:cNvSpPr>
            <a:spLocks noEditPoints="1"/>
          </p:cNvSpPr>
          <p:nvPr/>
        </p:nvSpPr>
        <p:spPr bwMode="auto">
          <a:xfrm>
            <a:off x="4523744" y="4158946"/>
            <a:ext cx="534702" cy="546654"/>
          </a:xfrm>
          <a:custGeom>
            <a:avLst/>
            <a:gdLst>
              <a:gd name="T0" fmla="*/ 203 w 360"/>
              <a:gd name="T1" fmla="*/ 271 h 368"/>
              <a:gd name="T2" fmla="*/ 261 w 360"/>
              <a:gd name="T3" fmla="*/ 202 h 368"/>
              <a:gd name="T4" fmla="*/ 360 w 360"/>
              <a:gd name="T5" fmla="*/ 51 h 368"/>
              <a:gd name="T6" fmla="*/ 346 w 360"/>
              <a:gd name="T7" fmla="*/ 37 h 368"/>
              <a:gd name="T8" fmla="*/ 277 w 360"/>
              <a:gd name="T9" fmla="*/ 37 h 368"/>
              <a:gd name="T10" fmla="*/ 180 w 360"/>
              <a:gd name="T11" fmla="*/ 0 h 368"/>
              <a:gd name="T12" fmla="*/ 83 w 360"/>
              <a:gd name="T13" fmla="*/ 37 h 368"/>
              <a:gd name="T14" fmla="*/ 14 w 360"/>
              <a:gd name="T15" fmla="*/ 37 h 368"/>
              <a:gd name="T16" fmla="*/ 0 w 360"/>
              <a:gd name="T17" fmla="*/ 51 h 368"/>
              <a:gd name="T18" fmla="*/ 98 w 360"/>
              <a:gd name="T19" fmla="*/ 202 h 368"/>
              <a:gd name="T20" fmla="*/ 156 w 360"/>
              <a:gd name="T21" fmla="*/ 271 h 368"/>
              <a:gd name="T22" fmla="*/ 156 w 360"/>
              <a:gd name="T23" fmla="*/ 297 h 368"/>
              <a:gd name="T24" fmla="*/ 91 w 360"/>
              <a:gd name="T25" fmla="*/ 332 h 368"/>
              <a:gd name="T26" fmla="*/ 180 w 360"/>
              <a:gd name="T27" fmla="*/ 368 h 368"/>
              <a:gd name="T28" fmla="*/ 269 w 360"/>
              <a:gd name="T29" fmla="*/ 332 h 368"/>
              <a:gd name="T30" fmla="*/ 203 w 360"/>
              <a:gd name="T31" fmla="*/ 297 h 368"/>
              <a:gd name="T32" fmla="*/ 203 w 360"/>
              <a:gd name="T33" fmla="*/ 271 h 368"/>
              <a:gd name="T34" fmla="*/ 259 w 360"/>
              <a:gd name="T35" fmla="*/ 170 h 368"/>
              <a:gd name="T36" fmla="*/ 281 w 360"/>
              <a:gd name="T37" fmla="*/ 65 h 368"/>
              <a:gd name="T38" fmla="*/ 331 w 360"/>
              <a:gd name="T39" fmla="*/ 65 h 368"/>
              <a:gd name="T40" fmla="*/ 259 w 360"/>
              <a:gd name="T41" fmla="*/ 170 h 368"/>
              <a:gd name="T42" fmla="*/ 180 w 360"/>
              <a:gd name="T43" fmla="*/ 24 h 368"/>
              <a:gd name="T44" fmla="*/ 256 w 360"/>
              <a:gd name="T45" fmla="*/ 55 h 368"/>
              <a:gd name="T46" fmla="*/ 180 w 360"/>
              <a:gd name="T47" fmla="*/ 86 h 368"/>
              <a:gd name="T48" fmla="*/ 104 w 360"/>
              <a:gd name="T49" fmla="*/ 55 h 368"/>
              <a:gd name="T50" fmla="*/ 180 w 360"/>
              <a:gd name="T51" fmla="*/ 24 h 368"/>
              <a:gd name="T52" fmla="*/ 29 w 360"/>
              <a:gd name="T53" fmla="*/ 65 h 368"/>
              <a:gd name="T54" fmla="*/ 79 w 360"/>
              <a:gd name="T55" fmla="*/ 65 h 368"/>
              <a:gd name="T56" fmla="*/ 101 w 360"/>
              <a:gd name="T57" fmla="*/ 170 h 368"/>
              <a:gd name="T58" fmla="*/ 29 w 360"/>
              <a:gd name="T59" fmla="*/ 65 h 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60" h="368">
                <a:moveTo>
                  <a:pt x="203" y="271"/>
                </a:moveTo>
                <a:cubicBezTo>
                  <a:pt x="203" y="242"/>
                  <a:pt x="225" y="226"/>
                  <a:pt x="261" y="202"/>
                </a:cubicBezTo>
                <a:cubicBezTo>
                  <a:pt x="305" y="173"/>
                  <a:pt x="360" y="137"/>
                  <a:pt x="360" y="51"/>
                </a:cubicBezTo>
                <a:cubicBezTo>
                  <a:pt x="360" y="43"/>
                  <a:pt x="353" y="37"/>
                  <a:pt x="346" y="37"/>
                </a:cubicBezTo>
                <a:cubicBezTo>
                  <a:pt x="277" y="37"/>
                  <a:pt x="277" y="37"/>
                  <a:pt x="277" y="37"/>
                </a:cubicBezTo>
                <a:cubicBezTo>
                  <a:pt x="267" y="19"/>
                  <a:pt x="238" y="0"/>
                  <a:pt x="180" y="0"/>
                </a:cubicBezTo>
                <a:cubicBezTo>
                  <a:pt x="121" y="0"/>
                  <a:pt x="92" y="19"/>
                  <a:pt x="83" y="37"/>
                </a:cubicBezTo>
                <a:cubicBezTo>
                  <a:pt x="14" y="37"/>
                  <a:pt x="14" y="37"/>
                  <a:pt x="14" y="37"/>
                </a:cubicBezTo>
                <a:cubicBezTo>
                  <a:pt x="6" y="37"/>
                  <a:pt x="0" y="43"/>
                  <a:pt x="0" y="51"/>
                </a:cubicBezTo>
                <a:cubicBezTo>
                  <a:pt x="0" y="137"/>
                  <a:pt x="54" y="173"/>
                  <a:pt x="98" y="202"/>
                </a:cubicBezTo>
                <a:cubicBezTo>
                  <a:pt x="134" y="226"/>
                  <a:pt x="156" y="242"/>
                  <a:pt x="156" y="271"/>
                </a:cubicBezTo>
                <a:cubicBezTo>
                  <a:pt x="156" y="297"/>
                  <a:pt x="156" y="297"/>
                  <a:pt x="156" y="297"/>
                </a:cubicBezTo>
                <a:cubicBezTo>
                  <a:pt x="118" y="301"/>
                  <a:pt x="91" y="315"/>
                  <a:pt x="91" y="332"/>
                </a:cubicBezTo>
                <a:cubicBezTo>
                  <a:pt x="91" y="352"/>
                  <a:pt x="131" y="368"/>
                  <a:pt x="180" y="368"/>
                </a:cubicBezTo>
                <a:cubicBezTo>
                  <a:pt x="229" y="368"/>
                  <a:pt x="269" y="352"/>
                  <a:pt x="269" y="332"/>
                </a:cubicBezTo>
                <a:cubicBezTo>
                  <a:pt x="269" y="315"/>
                  <a:pt x="241" y="301"/>
                  <a:pt x="203" y="297"/>
                </a:cubicBezTo>
                <a:lnTo>
                  <a:pt x="203" y="271"/>
                </a:lnTo>
                <a:close/>
                <a:moveTo>
                  <a:pt x="259" y="170"/>
                </a:moveTo>
                <a:cubicBezTo>
                  <a:pt x="270" y="146"/>
                  <a:pt x="279" y="113"/>
                  <a:pt x="281" y="65"/>
                </a:cubicBezTo>
                <a:cubicBezTo>
                  <a:pt x="331" y="65"/>
                  <a:pt x="331" y="65"/>
                  <a:pt x="331" y="65"/>
                </a:cubicBezTo>
                <a:cubicBezTo>
                  <a:pt x="326" y="119"/>
                  <a:pt x="294" y="146"/>
                  <a:pt x="259" y="170"/>
                </a:cubicBezTo>
                <a:close/>
                <a:moveTo>
                  <a:pt x="180" y="24"/>
                </a:moveTo>
                <a:cubicBezTo>
                  <a:pt x="234" y="24"/>
                  <a:pt x="256" y="47"/>
                  <a:pt x="256" y="55"/>
                </a:cubicBezTo>
                <a:cubicBezTo>
                  <a:pt x="256" y="63"/>
                  <a:pt x="234" y="86"/>
                  <a:pt x="180" y="86"/>
                </a:cubicBezTo>
                <a:cubicBezTo>
                  <a:pt x="125" y="86"/>
                  <a:pt x="104" y="63"/>
                  <a:pt x="104" y="55"/>
                </a:cubicBezTo>
                <a:cubicBezTo>
                  <a:pt x="104" y="47"/>
                  <a:pt x="125" y="24"/>
                  <a:pt x="180" y="24"/>
                </a:cubicBezTo>
                <a:close/>
                <a:moveTo>
                  <a:pt x="29" y="65"/>
                </a:moveTo>
                <a:cubicBezTo>
                  <a:pt x="79" y="65"/>
                  <a:pt x="79" y="65"/>
                  <a:pt x="79" y="65"/>
                </a:cubicBezTo>
                <a:cubicBezTo>
                  <a:pt x="80" y="113"/>
                  <a:pt x="89" y="146"/>
                  <a:pt x="101" y="170"/>
                </a:cubicBezTo>
                <a:cubicBezTo>
                  <a:pt x="66" y="146"/>
                  <a:pt x="33" y="119"/>
                  <a:pt x="29" y="65"/>
                </a:cubicBezTo>
                <a:close/>
              </a:path>
            </a:pathLst>
          </a:custGeom>
          <a:solidFill>
            <a:srgbClr val="FFFF00"/>
          </a:solidFill>
          <a:ln>
            <a:solidFill>
              <a:schemeClr val="bg2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 rtl="1"/>
            <a:endParaRPr lang="en-US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8" name="Freeform 7"/>
          <p:cNvSpPr>
            <a:spLocks noEditPoints="1"/>
          </p:cNvSpPr>
          <p:nvPr/>
        </p:nvSpPr>
        <p:spPr bwMode="auto">
          <a:xfrm>
            <a:off x="910309" y="5518517"/>
            <a:ext cx="534702" cy="546654"/>
          </a:xfrm>
          <a:custGeom>
            <a:avLst/>
            <a:gdLst>
              <a:gd name="T0" fmla="*/ 203 w 360"/>
              <a:gd name="T1" fmla="*/ 271 h 368"/>
              <a:gd name="T2" fmla="*/ 261 w 360"/>
              <a:gd name="T3" fmla="*/ 202 h 368"/>
              <a:gd name="T4" fmla="*/ 360 w 360"/>
              <a:gd name="T5" fmla="*/ 51 h 368"/>
              <a:gd name="T6" fmla="*/ 346 w 360"/>
              <a:gd name="T7" fmla="*/ 37 h 368"/>
              <a:gd name="T8" fmla="*/ 277 w 360"/>
              <a:gd name="T9" fmla="*/ 37 h 368"/>
              <a:gd name="T10" fmla="*/ 180 w 360"/>
              <a:gd name="T11" fmla="*/ 0 h 368"/>
              <a:gd name="T12" fmla="*/ 83 w 360"/>
              <a:gd name="T13" fmla="*/ 37 h 368"/>
              <a:gd name="T14" fmla="*/ 14 w 360"/>
              <a:gd name="T15" fmla="*/ 37 h 368"/>
              <a:gd name="T16" fmla="*/ 0 w 360"/>
              <a:gd name="T17" fmla="*/ 51 h 368"/>
              <a:gd name="T18" fmla="*/ 98 w 360"/>
              <a:gd name="T19" fmla="*/ 202 h 368"/>
              <a:gd name="T20" fmla="*/ 156 w 360"/>
              <a:gd name="T21" fmla="*/ 271 h 368"/>
              <a:gd name="T22" fmla="*/ 156 w 360"/>
              <a:gd name="T23" fmla="*/ 297 h 368"/>
              <a:gd name="T24" fmla="*/ 91 w 360"/>
              <a:gd name="T25" fmla="*/ 332 h 368"/>
              <a:gd name="T26" fmla="*/ 180 w 360"/>
              <a:gd name="T27" fmla="*/ 368 h 368"/>
              <a:gd name="T28" fmla="*/ 269 w 360"/>
              <a:gd name="T29" fmla="*/ 332 h 368"/>
              <a:gd name="T30" fmla="*/ 203 w 360"/>
              <a:gd name="T31" fmla="*/ 297 h 368"/>
              <a:gd name="T32" fmla="*/ 203 w 360"/>
              <a:gd name="T33" fmla="*/ 271 h 368"/>
              <a:gd name="T34" fmla="*/ 259 w 360"/>
              <a:gd name="T35" fmla="*/ 170 h 368"/>
              <a:gd name="T36" fmla="*/ 281 w 360"/>
              <a:gd name="T37" fmla="*/ 65 h 368"/>
              <a:gd name="T38" fmla="*/ 331 w 360"/>
              <a:gd name="T39" fmla="*/ 65 h 368"/>
              <a:gd name="T40" fmla="*/ 259 w 360"/>
              <a:gd name="T41" fmla="*/ 170 h 368"/>
              <a:gd name="T42" fmla="*/ 180 w 360"/>
              <a:gd name="T43" fmla="*/ 24 h 368"/>
              <a:gd name="T44" fmla="*/ 256 w 360"/>
              <a:gd name="T45" fmla="*/ 55 h 368"/>
              <a:gd name="T46" fmla="*/ 180 w 360"/>
              <a:gd name="T47" fmla="*/ 86 h 368"/>
              <a:gd name="T48" fmla="*/ 104 w 360"/>
              <a:gd name="T49" fmla="*/ 55 h 368"/>
              <a:gd name="T50" fmla="*/ 180 w 360"/>
              <a:gd name="T51" fmla="*/ 24 h 368"/>
              <a:gd name="T52" fmla="*/ 29 w 360"/>
              <a:gd name="T53" fmla="*/ 65 h 368"/>
              <a:gd name="T54" fmla="*/ 79 w 360"/>
              <a:gd name="T55" fmla="*/ 65 h 368"/>
              <a:gd name="T56" fmla="*/ 101 w 360"/>
              <a:gd name="T57" fmla="*/ 170 h 368"/>
              <a:gd name="T58" fmla="*/ 29 w 360"/>
              <a:gd name="T59" fmla="*/ 65 h 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60" h="368">
                <a:moveTo>
                  <a:pt x="203" y="271"/>
                </a:moveTo>
                <a:cubicBezTo>
                  <a:pt x="203" y="242"/>
                  <a:pt x="225" y="226"/>
                  <a:pt x="261" y="202"/>
                </a:cubicBezTo>
                <a:cubicBezTo>
                  <a:pt x="305" y="173"/>
                  <a:pt x="360" y="137"/>
                  <a:pt x="360" y="51"/>
                </a:cubicBezTo>
                <a:cubicBezTo>
                  <a:pt x="360" y="43"/>
                  <a:pt x="353" y="37"/>
                  <a:pt x="346" y="37"/>
                </a:cubicBezTo>
                <a:cubicBezTo>
                  <a:pt x="277" y="37"/>
                  <a:pt x="277" y="37"/>
                  <a:pt x="277" y="37"/>
                </a:cubicBezTo>
                <a:cubicBezTo>
                  <a:pt x="267" y="19"/>
                  <a:pt x="238" y="0"/>
                  <a:pt x="180" y="0"/>
                </a:cubicBezTo>
                <a:cubicBezTo>
                  <a:pt x="121" y="0"/>
                  <a:pt x="92" y="19"/>
                  <a:pt x="83" y="37"/>
                </a:cubicBezTo>
                <a:cubicBezTo>
                  <a:pt x="14" y="37"/>
                  <a:pt x="14" y="37"/>
                  <a:pt x="14" y="37"/>
                </a:cubicBezTo>
                <a:cubicBezTo>
                  <a:pt x="6" y="37"/>
                  <a:pt x="0" y="43"/>
                  <a:pt x="0" y="51"/>
                </a:cubicBezTo>
                <a:cubicBezTo>
                  <a:pt x="0" y="137"/>
                  <a:pt x="54" y="173"/>
                  <a:pt x="98" y="202"/>
                </a:cubicBezTo>
                <a:cubicBezTo>
                  <a:pt x="134" y="226"/>
                  <a:pt x="156" y="242"/>
                  <a:pt x="156" y="271"/>
                </a:cubicBezTo>
                <a:cubicBezTo>
                  <a:pt x="156" y="297"/>
                  <a:pt x="156" y="297"/>
                  <a:pt x="156" y="297"/>
                </a:cubicBezTo>
                <a:cubicBezTo>
                  <a:pt x="118" y="301"/>
                  <a:pt x="91" y="315"/>
                  <a:pt x="91" y="332"/>
                </a:cubicBezTo>
                <a:cubicBezTo>
                  <a:pt x="91" y="352"/>
                  <a:pt x="131" y="368"/>
                  <a:pt x="180" y="368"/>
                </a:cubicBezTo>
                <a:cubicBezTo>
                  <a:pt x="229" y="368"/>
                  <a:pt x="269" y="352"/>
                  <a:pt x="269" y="332"/>
                </a:cubicBezTo>
                <a:cubicBezTo>
                  <a:pt x="269" y="315"/>
                  <a:pt x="241" y="301"/>
                  <a:pt x="203" y="297"/>
                </a:cubicBezTo>
                <a:lnTo>
                  <a:pt x="203" y="271"/>
                </a:lnTo>
                <a:close/>
                <a:moveTo>
                  <a:pt x="259" y="170"/>
                </a:moveTo>
                <a:cubicBezTo>
                  <a:pt x="270" y="146"/>
                  <a:pt x="279" y="113"/>
                  <a:pt x="281" y="65"/>
                </a:cubicBezTo>
                <a:cubicBezTo>
                  <a:pt x="331" y="65"/>
                  <a:pt x="331" y="65"/>
                  <a:pt x="331" y="65"/>
                </a:cubicBezTo>
                <a:cubicBezTo>
                  <a:pt x="326" y="119"/>
                  <a:pt x="294" y="146"/>
                  <a:pt x="259" y="170"/>
                </a:cubicBezTo>
                <a:close/>
                <a:moveTo>
                  <a:pt x="180" y="24"/>
                </a:moveTo>
                <a:cubicBezTo>
                  <a:pt x="234" y="24"/>
                  <a:pt x="256" y="47"/>
                  <a:pt x="256" y="55"/>
                </a:cubicBezTo>
                <a:cubicBezTo>
                  <a:pt x="256" y="63"/>
                  <a:pt x="234" y="86"/>
                  <a:pt x="180" y="86"/>
                </a:cubicBezTo>
                <a:cubicBezTo>
                  <a:pt x="125" y="86"/>
                  <a:pt x="104" y="63"/>
                  <a:pt x="104" y="55"/>
                </a:cubicBezTo>
                <a:cubicBezTo>
                  <a:pt x="104" y="47"/>
                  <a:pt x="125" y="24"/>
                  <a:pt x="180" y="24"/>
                </a:cubicBezTo>
                <a:close/>
                <a:moveTo>
                  <a:pt x="29" y="65"/>
                </a:moveTo>
                <a:cubicBezTo>
                  <a:pt x="79" y="65"/>
                  <a:pt x="79" y="65"/>
                  <a:pt x="79" y="65"/>
                </a:cubicBezTo>
                <a:cubicBezTo>
                  <a:pt x="80" y="113"/>
                  <a:pt x="89" y="146"/>
                  <a:pt x="101" y="170"/>
                </a:cubicBezTo>
                <a:cubicBezTo>
                  <a:pt x="66" y="146"/>
                  <a:pt x="33" y="119"/>
                  <a:pt x="29" y="65"/>
                </a:cubicBezTo>
                <a:close/>
              </a:path>
            </a:pathLst>
          </a:custGeom>
          <a:solidFill>
            <a:srgbClr val="FFFF00"/>
          </a:solidFill>
          <a:ln>
            <a:solidFill>
              <a:schemeClr val="bg2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 rtl="1"/>
            <a:endParaRPr lang="en-US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5588545" y="5695015"/>
                <a:ext cx="5754228" cy="6613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a-IR" i="1">
                          <a:latin typeface="Cambria Math" panose="02040503050406030204" pitchFamily="18" charset="0"/>
                        </a:rPr>
                        <m:t>𝑅𝑒𝑤𝑎𝑟𝑑</m:t>
                      </m:r>
                      <m:r>
                        <a:rPr lang="fa-IR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a-I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a-IR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a-IR" i="1">
                              <a:latin typeface="Cambria Math" panose="02040503050406030204" pitchFamily="18" charset="0"/>
                            </a:rPr>
                            <m:t>𝑑𝑖𝑠𝑡𝑎𝑛𝑐𝑒</m:t>
                          </m:r>
                          <m:r>
                            <a:rPr lang="fa-IR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a-IR" i="1">
                              <a:latin typeface="Cambria Math" panose="02040503050406030204" pitchFamily="18" charset="0"/>
                            </a:rPr>
                            <m:t>𝑏𝑒𝑡𝑤𝑒𝑒𝑛</m:t>
                          </m:r>
                          <m:r>
                            <a:rPr lang="fa-IR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a-IR" i="1">
                              <a:latin typeface="Cambria Math" panose="02040503050406030204" pitchFamily="18" charset="0"/>
                            </a:rPr>
                            <m:t>𝑡h𝑒</m:t>
                          </m:r>
                          <m:r>
                            <a:rPr lang="fa-IR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a-IR" i="1">
                              <a:latin typeface="Cambria Math" panose="02040503050406030204" pitchFamily="18" charset="0"/>
                            </a:rPr>
                            <m:t>𝑎𝑔𝑒𝑛𝑡</m:t>
                          </m:r>
                          <m:r>
                            <a:rPr lang="fa-IR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a-IR" i="1">
                              <a:latin typeface="Cambria Math" panose="02040503050406030204" pitchFamily="18" charset="0"/>
                            </a:rPr>
                            <m:t>𝑎𝑛𝑑</m:t>
                          </m:r>
                          <m:r>
                            <a:rPr lang="fa-IR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a-IR" i="1">
                              <a:latin typeface="Cambria Math" panose="02040503050406030204" pitchFamily="18" charset="0"/>
                            </a:rPr>
                            <m:t>𝑡h𝑒</m:t>
                          </m:r>
                          <m:r>
                            <a:rPr lang="fa-IR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a-IR" i="1">
                              <a:latin typeface="Cambria Math" panose="02040503050406030204" pitchFamily="18" charset="0"/>
                            </a:rPr>
                            <m:t>𝑔𝑜𝑎𝑙</m:t>
                          </m:r>
                        </m:den>
                      </m:f>
                    </m:oMath>
                  </m:oMathPara>
                </a14:m>
                <a:endParaRPr lang="fa-IR" dirty="0">
                  <a:latin typeface="XB Zar" panose="02000506090000020003" pitchFamily="2" charset="-78"/>
                  <a:cs typeface="XB Zar" panose="02000506090000020003" pitchFamily="2" charset="-78"/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8545" y="5695015"/>
                <a:ext cx="5754228" cy="6613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5317338" y="2107017"/>
            <a:ext cx="90922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fa-IR" dirty="0" smtClean="0">
                <a:latin typeface="XB Zar" panose="02000506090000020003" pitchFamily="2" charset="-78"/>
                <a:cs typeface="XB Zar" panose="02000506090000020003" pitchFamily="2" charset="-78"/>
              </a:rPr>
              <a:t>28حالت</a:t>
            </a:r>
            <a:endParaRPr lang="fa-IR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10111558" y="3426841"/>
            <a:ext cx="443753" cy="505914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fa-IR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0" name="Down Arrow 9"/>
          <p:cNvSpPr/>
          <p:nvPr/>
        </p:nvSpPr>
        <p:spPr>
          <a:xfrm rot="10800000">
            <a:off x="10111557" y="1916882"/>
            <a:ext cx="443753" cy="505914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fa-IR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1" name="Down Arrow 10"/>
          <p:cNvSpPr/>
          <p:nvPr/>
        </p:nvSpPr>
        <p:spPr>
          <a:xfrm rot="16200000">
            <a:off x="10878967" y="2673510"/>
            <a:ext cx="443753" cy="505914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fa-IR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2" name="Down Arrow 11"/>
          <p:cNvSpPr/>
          <p:nvPr/>
        </p:nvSpPr>
        <p:spPr>
          <a:xfrm rot="5400000">
            <a:off x="9350485" y="2662895"/>
            <a:ext cx="443753" cy="505914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fa-IR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3" name="Smiley Face 12"/>
          <p:cNvSpPr/>
          <p:nvPr/>
        </p:nvSpPr>
        <p:spPr>
          <a:xfrm>
            <a:off x="9883315" y="2476349"/>
            <a:ext cx="900236" cy="900236"/>
          </a:xfrm>
          <a:prstGeom prst="smileyFac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1"/>
            <a:endParaRPr lang="fa-IR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969120" y="4059604"/>
            <a:ext cx="74090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fa-IR" dirty="0" smtClean="0">
                <a:latin typeface="XB Zar" panose="02000506090000020003" pitchFamily="2" charset="-78"/>
                <a:cs typeface="XB Zar" panose="02000506090000020003" pitchFamily="2" charset="-78"/>
              </a:rPr>
              <a:t>۴ عمل</a:t>
            </a:r>
            <a:endParaRPr lang="fa-IR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17338" y="4650290"/>
            <a:ext cx="6296642" cy="113107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>
              <a:lnSpc>
                <a:spcPct val="200000"/>
              </a:lnSpc>
            </a:pPr>
            <a:r>
              <a:rPr lang="fa-IR" dirty="0" smtClean="0">
                <a:latin typeface="XB Zar" panose="02000506090000020003" pitchFamily="2" charset="-78"/>
                <a:cs typeface="XB Zar" panose="02000506090000020003" pitchFamily="2" charset="-78"/>
              </a:rPr>
              <a:t>پاداش کشف طلا 10 و جریمه بر خورد یا موانع 1- پاداش دیگر حرکت ها بر اساس رابطه زیر</a:t>
            </a:r>
            <a:endParaRPr lang="fa-IR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37</a:t>
            </a:fld>
            <a:r>
              <a:rPr lang="fa-IR" smtClean="0"/>
              <a:t> </a:t>
            </a:r>
            <a:r>
              <a:rPr lang="en-US" smtClean="0"/>
              <a:t>/ 50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75902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7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7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9" grpId="0" animBg="1"/>
      <p:bldP spid="10" grpId="0" animBg="1"/>
      <p:bldP spid="11" grpId="0" animBg="1"/>
      <p:bldP spid="12" grpId="0" animBg="1"/>
      <p:bldP spid="16" grpId="0"/>
      <p:bldP spid="1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مقایسه‌ی نتایج – محیط پلکان مارپیچ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38</a:t>
            </a:fld>
            <a:r>
              <a:rPr lang="fa-IR" smtClean="0"/>
              <a:t> </a:t>
            </a:r>
            <a:r>
              <a:rPr lang="en-US" smtClean="0"/>
              <a:t>/ 50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7311" y="1805354"/>
            <a:ext cx="6817378" cy="443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11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مقایسه‌ی نتایج – محیط پلکان مارپیچ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39</a:t>
            </a:fld>
            <a:r>
              <a:rPr lang="fa-IR" smtClean="0"/>
              <a:t> </a:t>
            </a:r>
            <a:r>
              <a:rPr lang="en-US" smtClean="0"/>
              <a:t>/ 50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9015" y="1690688"/>
            <a:ext cx="6113969" cy="4793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78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مقدمه – یادگیری تقویتی</a:t>
            </a:r>
            <a:endParaRPr lang="fa-IR" dirty="0"/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257" y="4507263"/>
            <a:ext cx="1870359" cy="1602331"/>
          </a:xfrm>
        </p:spPr>
      </p:pic>
      <p:sp>
        <p:nvSpPr>
          <p:cNvPr id="6" name="Shape 5"/>
          <p:cNvSpPr/>
          <p:nvPr/>
        </p:nvSpPr>
        <p:spPr>
          <a:xfrm rot="7450429">
            <a:off x="1931884" y="2930310"/>
            <a:ext cx="2303901" cy="2303901"/>
          </a:xfrm>
          <a:prstGeom prst="leftCircularArrow">
            <a:avLst>
              <a:gd name="adj1" fmla="val 3886"/>
              <a:gd name="adj2" fmla="val 486698"/>
              <a:gd name="adj3" fmla="val 2262209"/>
              <a:gd name="adj4" fmla="val 8905962"/>
              <a:gd name="adj5" fmla="val 4534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7" name="Shape 6"/>
          <p:cNvSpPr/>
          <p:nvPr/>
        </p:nvSpPr>
        <p:spPr>
          <a:xfrm rot="7357186">
            <a:off x="1618939" y="2632920"/>
            <a:ext cx="2935435" cy="2900177"/>
          </a:xfrm>
          <a:prstGeom prst="leftCircularArrow">
            <a:avLst>
              <a:gd name="adj1" fmla="val 3318"/>
              <a:gd name="adj2" fmla="val 486698"/>
              <a:gd name="adj3" fmla="val 2285326"/>
              <a:gd name="adj4" fmla="val 8586645"/>
              <a:gd name="adj5" fmla="val 4534"/>
            </a:avLst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9" name="Shape 8"/>
          <p:cNvSpPr/>
          <p:nvPr/>
        </p:nvSpPr>
        <p:spPr>
          <a:xfrm rot="19161894">
            <a:off x="1931883" y="2930309"/>
            <a:ext cx="2303901" cy="2303901"/>
          </a:xfrm>
          <a:prstGeom prst="leftCircularArrow">
            <a:avLst>
              <a:gd name="adj1" fmla="val 3886"/>
              <a:gd name="adj2" fmla="val 486698"/>
              <a:gd name="adj3" fmla="val 2262209"/>
              <a:gd name="adj4" fmla="val 9252462"/>
              <a:gd name="adj5" fmla="val 4534"/>
            </a:avLst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470080" y="4926154"/>
            <a:ext cx="803425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a-IR" sz="2800" dirty="0" smtClean="0">
                <a:latin typeface="XB Zar" panose="02000506090000020003" pitchFamily="2" charset="-78"/>
                <a:cs typeface="XB Zar" panose="02000506090000020003" pitchFamily="2" charset="-78"/>
              </a:rPr>
              <a:t>عامل</a:t>
            </a:r>
            <a:endParaRPr lang="fa-IR" sz="2800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77747" y="4519807"/>
            <a:ext cx="585417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a-IR" sz="2000" dirty="0" smtClean="0">
                <a:latin typeface="XB Zar" panose="02000506090000020003" pitchFamily="2" charset="-78"/>
                <a:cs typeface="XB Zar" panose="02000506090000020003" pitchFamily="2" charset="-78"/>
              </a:rPr>
              <a:t>عمل</a:t>
            </a:r>
            <a:endParaRPr lang="fa-IR" sz="2000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23432" y="3551955"/>
            <a:ext cx="718466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a-IR" sz="2000" dirty="0" smtClean="0">
                <a:latin typeface="XB Zar" panose="02000506090000020003" pitchFamily="2" charset="-78"/>
                <a:cs typeface="XB Zar" panose="02000506090000020003" pitchFamily="2" charset="-78"/>
              </a:rPr>
              <a:t>پاداش</a:t>
            </a:r>
            <a:endParaRPr lang="fa-IR" sz="2000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38200" y="3551955"/>
            <a:ext cx="686406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a-IR" sz="2000" dirty="0" smtClean="0">
                <a:latin typeface="XB Zar" panose="02000506090000020003" pitchFamily="2" charset="-78"/>
                <a:cs typeface="XB Zar" panose="02000506090000020003" pitchFamily="2" charset="-78"/>
              </a:rPr>
              <a:t>حالت</a:t>
            </a:r>
            <a:endParaRPr lang="fa-IR" sz="2000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7790163" y="2561324"/>
          <a:ext cx="2785712" cy="3408582"/>
        </p:xfrm>
        <a:graphic>
          <a:graphicData uri="http://schemas.openxmlformats.org/drawingml/2006/table">
            <a:tbl>
              <a:tblPr rtl="1">
                <a:tableStyleId>{616DA210-FB5B-4158-B5E0-FEB733F419BA}</a:tableStyleId>
              </a:tblPr>
              <a:tblGrid>
                <a:gridCol w="6964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64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64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64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8097">
                <a:tc>
                  <a:txBody>
                    <a:bodyPr/>
                    <a:lstStyle/>
                    <a:p>
                      <a:pPr algn="ctr" rtl="1"/>
                      <a:endParaRPr lang="fa-IR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1"/>
                      <a:endParaRPr lang="fa-IR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1"/>
                      <a:endParaRPr lang="fa-IR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1"/>
                      <a:endParaRPr lang="fa-IR" sz="14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8097">
                <a:tc>
                  <a:txBody>
                    <a:bodyPr/>
                    <a:lstStyle/>
                    <a:p>
                      <a:pPr algn="ctr" rtl="1"/>
                      <a:endParaRPr lang="fa-IR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1"/>
                      <a:endParaRPr lang="fa-IR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1"/>
                      <a:endParaRPr lang="fa-IR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1"/>
                      <a:endParaRPr lang="fa-IR" sz="14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8097">
                <a:tc>
                  <a:txBody>
                    <a:bodyPr/>
                    <a:lstStyle/>
                    <a:p>
                      <a:pPr algn="ctr" rtl="1"/>
                      <a:endParaRPr lang="fa-IR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1"/>
                      <a:endParaRPr lang="fa-IR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1"/>
                      <a:endParaRPr lang="fa-IR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1"/>
                      <a:endParaRPr lang="fa-IR" sz="14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8097">
                <a:tc>
                  <a:txBody>
                    <a:bodyPr/>
                    <a:lstStyle/>
                    <a:p>
                      <a:pPr algn="ctr" rtl="1"/>
                      <a:endParaRPr lang="fa-IR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1"/>
                      <a:endParaRPr lang="fa-IR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1"/>
                      <a:endParaRPr lang="fa-IR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1"/>
                      <a:endParaRPr lang="fa-IR" sz="14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8097">
                <a:tc>
                  <a:txBody>
                    <a:bodyPr/>
                    <a:lstStyle/>
                    <a:p>
                      <a:pPr algn="ctr" rtl="1"/>
                      <a:endParaRPr lang="fa-IR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1"/>
                      <a:endParaRPr lang="fa-IR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1"/>
                      <a:endParaRPr lang="fa-IR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1"/>
                      <a:endParaRPr lang="fa-IR" sz="14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8097">
                <a:tc>
                  <a:txBody>
                    <a:bodyPr/>
                    <a:lstStyle/>
                    <a:p>
                      <a:pPr algn="ctr" rtl="1"/>
                      <a:endParaRPr lang="fa-IR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1"/>
                      <a:endParaRPr lang="fa-IR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1"/>
                      <a:endParaRPr lang="fa-IR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1"/>
                      <a:endParaRPr lang="fa-IR" sz="14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9453118" y="1857429"/>
            <a:ext cx="1478290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dirty="0" smtClean="0">
                <a:cs typeface="+mj-cs"/>
              </a:rPr>
              <a:t>Q learning</a:t>
            </a:r>
            <a:endParaRPr lang="fa-IR" sz="2400" dirty="0">
              <a:cs typeface="+mj-cs"/>
            </a:endParaRPr>
          </a:p>
        </p:txBody>
      </p:sp>
      <p:sp>
        <p:nvSpPr>
          <p:cNvPr id="16" name="Freeform 103"/>
          <p:cNvSpPr>
            <a:spLocks/>
          </p:cNvSpPr>
          <p:nvPr/>
        </p:nvSpPr>
        <p:spPr bwMode="auto">
          <a:xfrm rot="16200000" flipH="1">
            <a:off x="9036459" y="2066468"/>
            <a:ext cx="453660" cy="402586"/>
          </a:xfrm>
          <a:custGeom>
            <a:avLst/>
            <a:gdLst/>
            <a:ahLst/>
            <a:cxnLst>
              <a:cxn ang="0">
                <a:pos x="300" y="79"/>
              </a:cxn>
              <a:cxn ang="0">
                <a:pos x="220" y="1"/>
              </a:cxn>
              <a:cxn ang="0">
                <a:pos x="220" y="1"/>
              </a:cxn>
              <a:cxn ang="0">
                <a:pos x="218" y="0"/>
              </a:cxn>
              <a:cxn ang="0">
                <a:pos x="218" y="0"/>
              </a:cxn>
              <a:cxn ang="0">
                <a:pos x="216" y="3"/>
              </a:cxn>
              <a:cxn ang="0">
                <a:pos x="216" y="47"/>
              </a:cxn>
              <a:cxn ang="0">
                <a:pos x="216" y="47"/>
              </a:cxn>
              <a:cxn ang="0">
                <a:pos x="200" y="49"/>
              </a:cxn>
              <a:cxn ang="0">
                <a:pos x="185" y="50"/>
              </a:cxn>
              <a:cxn ang="0">
                <a:pos x="155" y="56"/>
              </a:cxn>
              <a:cxn ang="0">
                <a:pos x="127" y="67"/>
              </a:cxn>
              <a:cxn ang="0">
                <a:pos x="102" y="81"/>
              </a:cxn>
              <a:cxn ang="0">
                <a:pos x="102" y="81"/>
              </a:cxn>
              <a:cxn ang="0">
                <a:pos x="87" y="90"/>
              </a:cxn>
              <a:cxn ang="0">
                <a:pos x="75" y="101"/>
              </a:cxn>
              <a:cxn ang="0">
                <a:pos x="62" y="114"/>
              </a:cxn>
              <a:cxn ang="0">
                <a:pos x="49" y="127"/>
              </a:cxn>
              <a:cxn ang="0">
                <a:pos x="49" y="127"/>
              </a:cxn>
              <a:cxn ang="0">
                <a:pos x="39" y="141"/>
              </a:cxn>
              <a:cxn ang="0">
                <a:pos x="29" y="157"/>
              </a:cxn>
              <a:cxn ang="0">
                <a:pos x="20" y="172"/>
              </a:cxn>
              <a:cxn ang="0">
                <a:pos x="15" y="190"/>
              </a:cxn>
              <a:cxn ang="0">
                <a:pos x="10" y="206"/>
              </a:cxn>
              <a:cxn ang="0">
                <a:pos x="4" y="224"/>
              </a:cxn>
              <a:cxn ang="0">
                <a:pos x="2" y="244"/>
              </a:cxn>
              <a:cxn ang="0">
                <a:pos x="0" y="263"/>
              </a:cxn>
              <a:cxn ang="0">
                <a:pos x="0" y="263"/>
              </a:cxn>
              <a:cxn ang="0">
                <a:pos x="2" y="266"/>
              </a:cxn>
              <a:cxn ang="0">
                <a:pos x="4" y="266"/>
              </a:cxn>
              <a:cxn ang="0">
                <a:pos x="64" y="266"/>
              </a:cxn>
              <a:cxn ang="0">
                <a:pos x="64" y="266"/>
              </a:cxn>
              <a:cxn ang="0">
                <a:pos x="66" y="266"/>
              </a:cxn>
              <a:cxn ang="0">
                <a:pos x="66" y="266"/>
              </a:cxn>
              <a:cxn ang="0">
                <a:pos x="66" y="263"/>
              </a:cxn>
              <a:cxn ang="0">
                <a:pos x="66" y="263"/>
              </a:cxn>
              <a:cxn ang="0">
                <a:pos x="68" y="250"/>
              </a:cxn>
              <a:cxn ang="0">
                <a:pos x="69" y="237"/>
              </a:cxn>
              <a:cxn ang="0">
                <a:pos x="71" y="223"/>
              </a:cxn>
              <a:cxn ang="0">
                <a:pos x="77" y="212"/>
              </a:cxn>
              <a:cxn ang="0">
                <a:pos x="80" y="199"/>
              </a:cxn>
              <a:cxn ang="0">
                <a:pos x="87" y="188"/>
              </a:cxn>
              <a:cxn ang="0">
                <a:pos x="102" y="166"/>
              </a:cxn>
              <a:cxn ang="0">
                <a:pos x="102" y="166"/>
              </a:cxn>
              <a:cxn ang="0">
                <a:pos x="113" y="154"/>
              </a:cxn>
              <a:cxn ang="0">
                <a:pos x="126" y="145"/>
              </a:cxn>
              <a:cxn ang="0">
                <a:pos x="138" y="134"/>
              </a:cxn>
              <a:cxn ang="0">
                <a:pos x="153" y="127"/>
              </a:cxn>
              <a:cxn ang="0">
                <a:pos x="153" y="127"/>
              </a:cxn>
              <a:cxn ang="0">
                <a:pos x="167" y="121"/>
              </a:cxn>
              <a:cxn ang="0">
                <a:pos x="184" y="116"/>
              </a:cxn>
              <a:cxn ang="0">
                <a:pos x="198" y="114"/>
              </a:cxn>
              <a:cxn ang="0">
                <a:pos x="216" y="112"/>
              </a:cxn>
              <a:cxn ang="0">
                <a:pos x="216" y="161"/>
              </a:cxn>
              <a:cxn ang="0">
                <a:pos x="216" y="161"/>
              </a:cxn>
              <a:cxn ang="0">
                <a:pos x="218" y="165"/>
              </a:cxn>
              <a:cxn ang="0">
                <a:pos x="218" y="165"/>
              </a:cxn>
              <a:cxn ang="0">
                <a:pos x="220" y="165"/>
              </a:cxn>
              <a:cxn ang="0">
                <a:pos x="300" y="85"/>
              </a:cxn>
              <a:cxn ang="0">
                <a:pos x="300" y="85"/>
              </a:cxn>
              <a:cxn ang="0">
                <a:pos x="301" y="83"/>
              </a:cxn>
              <a:cxn ang="0">
                <a:pos x="300" y="79"/>
              </a:cxn>
              <a:cxn ang="0">
                <a:pos x="300" y="79"/>
              </a:cxn>
            </a:cxnLst>
            <a:rect l="0" t="0" r="r" b="b"/>
            <a:pathLst>
              <a:path w="301" h="266">
                <a:moveTo>
                  <a:pt x="300" y="79"/>
                </a:moveTo>
                <a:lnTo>
                  <a:pt x="220" y="1"/>
                </a:lnTo>
                <a:lnTo>
                  <a:pt x="220" y="1"/>
                </a:lnTo>
                <a:lnTo>
                  <a:pt x="218" y="0"/>
                </a:lnTo>
                <a:lnTo>
                  <a:pt x="218" y="0"/>
                </a:lnTo>
                <a:lnTo>
                  <a:pt x="216" y="3"/>
                </a:lnTo>
                <a:lnTo>
                  <a:pt x="216" y="47"/>
                </a:lnTo>
                <a:lnTo>
                  <a:pt x="216" y="47"/>
                </a:lnTo>
                <a:lnTo>
                  <a:pt x="200" y="49"/>
                </a:lnTo>
                <a:lnTo>
                  <a:pt x="185" y="50"/>
                </a:lnTo>
                <a:lnTo>
                  <a:pt x="155" y="56"/>
                </a:lnTo>
                <a:lnTo>
                  <a:pt x="127" y="67"/>
                </a:lnTo>
                <a:lnTo>
                  <a:pt x="102" y="81"/>
                </a:lnTo>
                <a:lnTo>
                  <a:pt x="102" y="81"/>
                </a:lnTo>
                <a:lnTo>
                  <a:pt x="87" y="90"/>
                </a:lnTo>
                <a:lnTo>
                  <a:pt x="75" y="101"/>
                </a:lnTo>
                <a:lnTo>
                  <a:pt x="62" y="114"/>
                </a:lnTo>
                <a:lnTo>
                  <a:pt x="49" y="127"/>
                </a:lnTo>
                <a:lnTo>
                  <a:pt x="49" y="127"/>
                </a:lnTo>
                <a:lnTo>
                  <a:pt x="39" y="141"/>
                </a:lnTo>
                <a:lnTo>
                  <a:pt x="29" y="157"/>
                </a:lnTo>
                <a:lnTo>
                  <a:pt x="20" y="172"/>
                </a:lnTo>
                <a:lnTo>
                  <a:pt x="15" y="190"/>
                </a:lnTo>
                <a:lnTo>
                  <a:pt x="10" y="206"/>
                </a:lnTo>
                <a:lnTo>
                  <a:pt x="4" y="224"/>
                </a:lnTo>
                <a:lnTo>
                  <a:pt x="2" y="244"/>
                </a:lnTo>
                <a:lnTo>
                  <a:pt x="0" y="263"/>
                </a:lnTo>
                <a:lnTo>
                  <a:pt x="0" y="263"/>
                </a:lnTo>
                <a:lnTo>
                  <a:pt x="2" y="266"/>
                </a:lnTo>
                <a:lnTo>
                  <a:pt x="4" y="266"/>
                </a:lnTo>
                <a:lnTo>
                  <a:pt x="64" y="266"/>
                </a:lnTo>
                <a:lnTo>
                  <a:pt x="64" y="266"/>
                </a:lnTo>
                <a:lnTo>
                  <a:pt x="66" y="266"/>
                </a:lnTo>
                <a:lnTo>
                  <a:pt x="66" y="266"/>
                </a:lnTo>
                <a:lnTo>
                  <a:pt x="66" y="263"/>
                </a:lnTo>
                <a:lnTo>
                  <a:pt x="66" y="263"/>
                </a:lnTo>
                <a:lnTo>
                  <a:pt x="68" y="250"/>
                </a:lnTo>
                <a:lnTo>
                  <a:pt x="69" y="237"/>
                </a:lnTo>
                <a:lnTo>
                  <a:pt x="71" y="223"/>
                </a:lnTo>
                <a:lnTo>
                  <a:pt x="77" y="212"/>
                </a:lnTo>
                <a:lnTo>
                  <a:pt x="80" y="199"/>
                </a:lnTo>
                <a:lnTo>
                  <a:pt x="87" y="188"/>
                </a:lnTo>
                <a:lnTo>
                  <a:pt x="102" y="166"/>
                </a:lnTo>
                <a:lnTo>
                  <a:pt x="102" y="166"/>
                </a:lnTo>
                <a:lnTo>
                  <a:pt x="113" y="154"/>
                </a:lnTo>
                <a:lnTo>
                  <a:pt x="126" y="145"/>
                </a:lnTo>
                <a:lnTo>
                  <a:pt x="138" y="134"/>
                </a:lnTo>
                <a:lnTo>
                  <a:pt x="153" y="127"/>
                </a:lnTo>
                <a:lnTo>
                  <a:pt x="153" y="127"/>
                </a:lnTo>
                <a:lnTo>
                  <a:pt x="167" y="121"/>
                </a:lnTo>
                <a:lnTo>
                  <a:pt x="184" y="116"/>
                </a:lnTo>
                <a:lnTo>
                  <a:pt x="198" y="114"/>
                </a:lnTo>
                <a:lnTo>
                  <a:pt x="216" y="112"/>
                </a:lnTo>
                <a:lnTo>
                  <a:pt x="216" y="161"/>
                </a:lnTo>
                <a:lnTo>
                  <a:pt x="216" y="161"/>
                </a:lnTo>
                <a:lnTo>
                  <a:pt x="218" y="165"/>
                </a:lnTo>
                <a:lnTo>
                  <a:pt x="218" y="165"/>
                </a:lnTo>
                <a:lnTo>
                  <a:pt x="220" y="165"/>
                </a:lnTo>
                <a:lnTo>
                  <a:pt x="300" y="85"/>
                </a:lnTo>
                <a:lnTo>
                  <a:pt x="300" y="85"/>
                </a:lnTo>
                <a:lnTo>
                  <a:pt x="301" y="83"/>
                </a:lnTo>
                <a:lnTo>
                  <a:pt x="300" y="79"/>
                </a:lnTo>
                <a:lnTo>
                  <a:pt x="300" y="7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7" name="Freeform 46"/>
          <p:cNvSpPr>
            <a:spLocks noEditPoints="1"/>
          </p:cNvSpPr>
          <p:nvPr/>
        </p:nvSpPr>
        <p:spPr bwMode="auto">
          <a:xfrm>
            <a:off x="10042569" y="6079921"/>
            <a:ext cx="427628" cy="427628"/>
          </a:xfrm>
          <a:custGeom>
            <a:avLst/>
            <a:gdLst>
              <a:gd name="T0" fmla="*/ 322089 w 256"/>
              <a:gd name="T1" fmla="*/ 420688 h 256"/>
              <a:gd name="T2" fmla="*/ 322089 w 256"/>
              <a:gd name="T3" fmla="*/ 381249 h 256"/>
              <a:gd name="T4" fmla="*/ 381249 w 256"/>
              <a:gd name="T5" fmla="*/ 322089 h 256"/>
              <a:gd name="T6" fmla="*/ 400968 w 256"/>
              <a:gd name="T7" fmla="*/ 302370 h 256"/>
              <a:gd name="T8" fmla="*/ 420688 w 256"/>
              <a:gd name="T9" fmla="*/ 400968 h 256"/>
              <a:gd name="T10" fmla="*/ 400968 w 256"/>
              <a:gd name="T11" fmla="*/ 157758 h 256"/>
              <a:gd name="T12" fmla="*/ 420688 w 256"/>
              <a:gd name="T13" fmla="*/ 243210 h 256"/>
              <a:gd name="T14" fmla="*/ 381249 w 256"/>
              <a:gd name="T15" fmla="*/ 243210 h 256"/>
              <a:gd name="T16" fmla="*/ 400968 w 256"/>
              <a:gd name="T17" fmla="*/ 157758 h 256"/>
              <a:gd name="T18" fmla="*/ 381249 w 256"/>
              <a:gd name="T19" fmla="*/ 98599 h 256"/>
              <a:gd name="T20" fmla="*/ 381249 w 256"/>
              <a:gd name="T21" fmla="*/ 39440 h 256"/>
              <a:gd name="T22" fmla="*/ 302370 w 256"/>
              <a:gd name="T23" fmla="*/ 19720 h 256"/>
              <a:gd name="T24" fmla="*/ 400968 w 256"/>
              <a:gd name="T25" fmla="*/ 0 h 256"/>
              <a:gd name="T26" fmla="*/ 420688 w 256"/>
              <a:gd name="T27" fmla="*/ 98599 h 256"/>
              <a:gd name="T28" fmla="*/ 243210 w 256"/>
              <a:gd name="T29" fmla="*/ 39440 h 256"/>
              <a:gd name="T30" fmla="*/ 157758 w 256"/>
              <a:gd name="T31" fmla="*/ 19720 h 256"/>
              <a:gd name="T32" fmla="*/ 243210 w 256"/>
              <a:gd name="T33" fmla="*/ 0 h 256"/>
              <a:gd name="T34" fmla="*/ 243210 w 256"/>
              <a:gd name="T35" fmla="*/ 39440 h 256"/>
              <a:gd name="T36" fmla="*/ 216917 w 256"/>
              <a:gd name="T37" fmla="*/ 165975 h 256"/>
              <a:gd name="T38" fmla="*/ 230064 w 256"/>
              <a:gd name="T39" fmla="*/ 131465 h 256"/>
              <a:gd name="T40" fmla="*/ 243210 w 256"/>
              <a:gd name="T41" fmla="*/ 136395 h 256"/>
              <a:gd name="T42" fmla="*/ 308943 w 256"/>
              <a:gd name="T43" fmla="*/ 195554 h 256"/>
              <a:gd name="T44" fmla="*/ 308943 w 256"/>
              <a:gd name="T45" fmla="*/ 225134 h 256"/>
              <a:gd name="T46" fmla="*/ 243210 w 256"/>
              <a:gd name="T47" fmla="*/ 284293 h 256"/>
              <a:gd name="T48" fmla="*/ 230064 w 256"/>
              <a:gd name="T49" fmla="*/ 289223 h 256"/>
              <a:gd name="T50" fmla="*/ 216917 w 256"/>
              <a:gd name="T51" fmla="*/ 254713 h 256"/>
              <a:gd name="T52" fmla="*/ 244854 w 256"/>
              <a:gd name="T53" fmla="*/ 230064 h 256"/>
              <a:gd name="T54" fmla="*/ 105172 w 256"/>
              <a:gd name="T55" fmla="*/ 210344 h 256"/>
              <a:gd name="T56" fmla="*/ 244854 w 256"/>
              <a:gd name="T57" fmla="*/ 190624 h 256"/>
              <a:gd name="T58" fmla="*/ 98599 w 256"/>
              <a:gd name="T59" fmla="*/ 39440 h 256"/>
              <a:gd name="T60" fmla="*/ 39440 w 256"/>
              <a:gd name="T61" fmla="*/ 39440 h 256"/>
              <a:gd name="T62" fmla="*/ 19720 w 256"/>
              <a:gd name="T63" fmla="*/ 118319 h 256"/>
              <a:gd name="T64" fmla="*/ 0 w 256"/>
              <a:gd name="T65" fmla="*/ 98599 h 256"/>
              <a:gd name="T66" fmla="*/ 19720 w 256"/>
              <a:gd name="T67" fmla="*/ 0 h 256"/>
              <a:gd name="T68" fmla="*/ 118319 w 256"/>
              <a:gd name="T69" fmla="*/ 19720 h 256"/>
              <a:gd name="T70" fmla="*/ 19720 w 256"/>
              <a:gd name="T71" fmla="*/ 262930 h 256"/>
              <a:gd name="T72" fmla="*/ 0 w 256"/>
              <a:gd name="T73" fmla="*/ 177478 h 256"/>
              <a:gd name="T74" fmla="*/ 39440 w 256"/>
              <a:gd name="T75" fmla="*/ 177478 h 256"/>
              <a:gd name="T76" fmla="*/ 19720 w 256"/>
              <a:gd name="T77" fmla="*/ 262930 h 256"/>
              <a:gd name="T78" fmla="*/ 39440 w 256"/>
              <a:gd name="T79" fmla="*/ 322089 h 256"/>
              <a:gd name="T80" fmla="*/ 98599 w 256"/>
              <a:gd name="T81" fmla="*/ 381249 h 256"/>
              <a:gd name="T82" fmla="*/ 98599 w 256"/>
              <a:gd name="T83" fmla="*/ 420688 h 256"/>
              <a:gd name="T84" fmla="*/ 0 w 256"/>
              <a:gd name="T85" fmla="*/ 400968 h 256"/>
              <a:gd name="T86" fmla="*/ 19720 w 256"/>
              <a:gd name="T87" fmla="*/ 302370 h 256"/>
              <a:gd name="T88" fmla="*/ 243210 w 256"/>
              <a:gd name="T89" fmla="*/ 381249 h 256"/>
              <a:gd name="T90" fmla="*/ 243210 w 256"/>
              <a:gd name="T91" fmla="*/ 420688 h 256"/>
              <a:gd name="T92" fmla="*/ 157758 w 256"/>
              <a:gd name="T93" fmla="*/ 400968 h 25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256" h="256">
                <a:moveTo>
                  <a:pt x="244" y="256"/>
                </a:moveTo>
                <a:cubicBezTo>
                  <a:pt x="196" y="256"/>
                  <a:pt x="196" y="256"/>
                  <a:pt x="196" y="256"/>
                </a:cubicBezTo>
                <a:cubicBezTo>
                  <a:pt x="189" y="256"/>
                  <a:pt x="184" y="251"/>
                  <a:pt x="184" y="244"/>
                </a:cubicBezTo>
                <a:cubicBezTo>
                  <a:pt x="184" y="237"/>
                  <a:pt x="189" y="232"/>
                  <a:pt x="196" y="232"/>
                </a:cubicBezTo>
                <a:cubicBezTo>
                  <a:pt x="232" y="232"/>
                  <a:pt x="232" y="232"/>
                  <a:pt x="232" y="232"/>
                </a:cubicBezTo>
                <a:cubicBezTo>
                  <a:pt x="232" y="196"/>
                  <a:pt x="232" y="196"/>
                  <a:pt x="232" y="196"/>
                </a:cubicBezTo>
                <a:cubicBezTo>
                  <a:pt x="232" y="196"/>
                  <a:pt x="232" y="196"/>
                  <a:pt x="232" y="196"/>
                </a:cubicBezTo>
                <a:cubicBezTo>
                  <a:pt x="232" y="189"/>
                  <a:pt x="237" y="184"/>
                  <a:pt x="244" y="184"/>
                </a:cubicBezTo>
                <a:cubicBezTo>
                  <a:pt x="251" y="184"/>
                  <a:pt x="256" y="189"/>
                  <a:pt x="256" y="196"/>
                </a:cubicBezTo>
                <a:cubicBezTo>
                  <a:pt x="256" y="244"/>
                  <a:pt x="256" y="244"/>
                  <a:pt x="256" y="244"/>
                </a:cubicBezTo>
                <a:cubicBezTo>
                  <a:pt x="256" y="251"/>
                  <a:pt x="251" y="256"/>
                  <a:pt x="244" y="256"/>
                </a:cubicBezTo>
                <a:moveTo>
                  <a:pt x="244" y="96"/>
                </a:moveTo>
                <a:cubicBezTo>
                  <a:pt x="251" y="96"/>
                  <a:pt x="256" y="101"/>
                  <a:pt x="256" y="108"/>
                </a:cubicBezTo>
                <a:cubicBezTo>
                  <a:pt x="256" y="148"/>
                  <a:pt x="256" y="148"/>
                  <a:pt x="256" y="148"/>
                </a:cubicBezTo>
                <a:cubicBezTo>
                  <a:pt x="256" y="155"/>
                  <a:pt x="251" y="160"/>
                  <a:pt x="244" y="160"/>
                </a:cubicBezTo>
                <a:cubicBezTo>
                  <a:pt x="237" y="160"/>
                  <a:pt x="232" y="155"/>
                  <a:pt x="232" y="148"/>
                </a:cubicBezTo>
                <a:cubicBezTo>
                  <a:pt x="232" y="108"/>
                  <a:pt x="232" y="108"/>
                  <a:pt x="232" y="108"/>
                </a:cubicBezTo>
                <a:cubicBezTo>
                  <a:pt x="232" y="101"/>
                  <a:pt x="237" y="96"/>
                  <a:pt x="244" y="96"/>
                </a:cubicBezTo>
                <a:moveTo>
                  <a:pt x="244" y="72"/>
                </a:moveTo>
                <a:cubicBezTo>
                  <a:pt x="237" y="72"/>
                  <a:pt x="232" y="67"/>
                  <a:pt x="232" y="60"/>
                </a:cubicBezTo>
                <a:cubicBezTo>
                  <a:pt x="232" y="60"/>
                  <a:pt x="232" y="60"/>
                  <a:pt x="232" y="60"/>
                </a:cubicBezTo>
                <a:cubicBezTo>
                  <a:pt x="232" y="24"/>
                  <a:pt x="232" y="24"/>
                  <a:pt x="232" y="24"/>
                </a:cubicBezTo>
                <a:cubicBezTo>
                  <a:pt x="196" y="24"/>
                  <a:pt x="196" y="24"/>
                  <a:pt x="196" y="24"/>
                </a:cubicBezTo>
                <a:cubicBezTo>
                  <a:pt x="189" y="24"/>
                  <a:pt x="184" y="19"/>
                  <a:pt x="184" y="12"/>
                </a:cubicBezTo>
                <a:cubicBezTo>
                  <a:pt x="184" y="5"/>
                  <a:pt x="189" y="0"/>
                  <a:pt x="196" y="0"/>
                </a:cubicBezTo>
                <a:cubicBezTo>
                  <a:pt x="244" y="0"/>
                  <a:pt x="244" y="0"/>
                  <a:pt x="244" y="0"/>
                </a:cubicBezTo>
                <a:cubicBezTo>
                  <a:pt x="251" y="0"/>
                  <a:pt x="256" y="5"/>
                  <a:pt x="256" y="12"/>
                </a:cubicBezTo>
                <a:cubicBezTo>
                  <a:pt x="256" y="60"/>
                  <a:pt x="256" y="60"/>
                  <a:pt x="256" y="60"/>
                </a:cubicBezTo>
                <a:cubicBezTo>
                  <a:pt x="256" y="67"/>
                  <a:pt x="251" y="72"/>
                  <a:pt x="244" y="72"/>
                </a:cubicBezTo>
                <a:moveTo>
                  <a:pt x="148" y="24"/>
                </a:moveTo>
                <a:cubicBezTo>
                  <a:pt x="108" y="24"/>
                  <a:pt x="108" y="24"/>
                  <a:pt x="108" y="24"/>
                </a:cubicBezTo>
                <a:cubicBezTo>
                  <a:pt x="101" y="24"/>
                  <a:pt x="96" y="19"/>
                  <a:pt x="96" y="12"/>
                </a:cubicBezTo>
                <a:cubicBezTo>
                  <a:pt x="96" y="5"/>
                  <a:pt x="101" y="0"/>
                  <a:pt x="108" y="0"/>
                </a:cubicBezTo>
                <a:cubicBezTo>
                  <a:pt x="148" y="0"/>
                  <a:pt x="148" y="0"/>
                  <a:pt x="148" y="0"/>
                </a:cubicBezTo>
                <a:cubicBezTo>
                  <a:pt x="155" y="0"/>
                  <a:pt x="160" y="5"/>
                  <a:pt x="160" y="12"/>
                </a:cubicBezTo>
                <a:cubicBezTo>
                  <a:pt x="160" y="19"/>
                  <a:pt x="155" y="24"/>
                  <a:pt x="148" y="24"/>
                </a:cubicBezTo>
                <a:moveTo>
                  <a:pt x="132" y="101"/>
                </a:moveTo>
                <a:cubicBezTo>
                  <a:pt x="132" y="101"/>
                  <a:pt x="132" y="101"/>
                  <a:pt x="132" y="101"/>
                </a:cubicBezTo>
                <a:cubicBezTo>
                  <a:pt x="130" y="99"/>
                  <a:pt x="128" y="96"/>
                  <a:pt x="128" y="92"/>
                </a:cubicBezTo>
                <a:cubicBezTo>
                  <a:pt x="128" y="85"/>
                  <a:pt x="133" y="80"/>
                  <a:pt x="140" y="80"/>
                </a:cubicBezTo>
                <a:cubicBezTo>
                  <a:pt x="143" y="80"/>
                  <a:pt x="146" y="81"/>
                  <a:pt x="148" y="83"/>
                </a:cubicBezTo>
                <a:cubicBezTo>
                  <a:pt x="148" y="83"/>
                  <a:pt x="148" y="83"/>
                  <a:pt x="148" y="83"/>
                </a:cubicBezTo>
                <a:cubicBezTo>
                  <a:pt x="188" y="119"/>
                  <a:pt x="188" y="119"/>
                  <a:pt x="188" y="119"/>
                </a:cubicBezTo>
                <a:cubicBezTo>
                  <a:pt x="188" y="119"/>
                  <a:pt x="188" y="119"/>
                  <a:pt x="188" y="119"/>
                </a:cubicBezTo>
                <a:cubicBezTo>
                  <a:pt x="190" y="121"/>
                  <a:pt x="192" y="124"/>
                  <a:pt x="192" y="128"/>
                </a:cubicBezTo>
                <a:cubicBezTo>
                  <a:pt x="192" y="132"/>
                  <a:pt x="190" y="135"/>
                  <a:pt x="188" y="137"/>
                </a:cubicBezTo>
                <a:cubicBezTo>
                  <a:pt x="188" y="137"/>
                  <a:pt x="188" y="137"/>
                  <a:pt x="188" y="137"/>
                </a:cubicBezTo>
                <a:cubicBezTo>
                  <a:pt x="148" y="173"/>
                  <a:pt x="148" y="173"/>
                  <a:pt x="148" y="173"/>
                </a:cubicBezTo>
                <a:cubicBezTo>
                  <a:pt x="148" y="173"/>
                  <a:pt x="148" y="173"/>
                  <a:pt x="148" y="173"/>
                </a:cubicBezTo>
                <a:cubicBezTo>
                  <a:pt x="146" y="175"/>
                  <a:pt x="143" y="176"/>
                  <a:pt x="140" y="176"/>
                </a:cubicBezTo>
                <a:cubicBezTo>
                  <a:pt x="133" y="176"/>
                  <a:pt x="128" y="171"/>
                  <a:pt x="128" y="164"/>
                </a:cubicBezTo>
                <a:cubicBezTo>
                  <a:pt x="128" y="160"/>
                  <a:pt x="130" y="157"/>
                  <a:pt x="132" y="155"/>
                </a:cubicBezTo>
                <a:cubicBezTo>
                  <a:pt x="132" y="155"/>
                  <a:pt x="132" y="155"/>
                  <a:pt x="132" y="155"/>
                </a:cubicBezTo>
                <a:cubicBezTo>
                  <a:pt x="149" y="140"/>
                  <a:pt x="149" y="140"/>
                  <a:pt x="149" y="140"/>
                </a:cubicBezTo>
                <a:cubicBezTo>
                  <a:pt x="76" y="140"/>
                  <a:pt x="76" y="140"/>
                  <a:pt x="76" y="140"/>
                </a:cubicBezTo>
                <a:cubicBezTo>
                  <a:pt x="69" y="140"/>
                  <a:pt x="64" y="135"/>
                  <a:pt x="64" y="128"/>
                </a:cubicBezTo>
                <a:cubicBezTo>
                  <a:pt x="64" y="121"/>
                  <a:pt x="69" y="116"/>
                  <a:pt x="76" y="116"/>
                </a:cubicBezTo>
                <a:cubicBezTo>
                  <a:pt x="149" y="116"/>
                  <a:pt x="149" y="116"/>
                  <a:pt x="149" y="116"/>
                </a:cubicBezTo>
                <a:lnTo>
                  <a:pt x="132" y="101"/>
                </a:lnTo>
                <a:close/>
                <a:moveTo>
                  <a:pt x="60" y="24"/>
                </a:moveTo>
                <a:cubicBezTo>
                  <a:pt x="60" y="24"/>
                  <a:pt x="60" y="24"/>
                  <a:pt x="60" y="24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60"/>
                  <a:pt x="24" y="60"/>
                  <a:pt x="24" y="60"/>
                </a:cubicBezTo>
                <a:cubicBezTo>
                  <a:pt x="24" y="67"/>
                  <a:pt x="19" y="72"/>
                  <a:pt x="12" y="72"/>
                </a:cubicBezTo>
                <a:cubicBezTo>
                  <a:pt x="5" y="72"/>
                  <a:pt x="0" y="67"/>
                  <a:pt x="0" y="60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5"/>
                  <a:pt x="5" y="0"/>
                  <a:pt x="12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67" y="0"/>
                  <a:pt x="72" y="5"/>
                  <a:pt x="72" y="12"/>
                </a:cubicBezTo>
                <a:cubicBezTo>
                  <a:pt x="72" y="19"/>
                  <a:pt x="67" y="24"/>
                  <a:pt x="60" y="24"/>
                </a:cubicBezTo>
                <a:moveTo>
                  <a:pt x="12" y="160"/>
                </a:moveTo>
                <a:cubicBezTo>
                  <a:pt x="5" y="160"/>
                  <a:pt x="0" y="155"/>
                  <a:pt x="0" y="148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101"/>
                  <a:pt x="5" y="96"/>
                  <a:pt x="12" y="96"/>
                </a:cubicBezTo>
                <a:cubicBezTo>
                  <a:pt x="19" y="96"/>
                  <a:pt x="24" y="101"/>
                  <a:pt x="24" y="108"/>
                </a:cubicBezTo>
                <a:cubicBezTo>
                  <a:pt x="24" y="148"/>
                  <a:pt x="24" y="148"/>
                  <a:pt x="24" y="148"/>
                </a:cubicBezTo>
                <a:cubicBezTo>
                  <a:pt x="24" y="155"/>
                  <a:pt x="19" y="160"/>
                  <a:pt x="12" y="160"/>
                </a:cubicBezTo>
                <a:moveTo>
                  <a:pt x="12" y="184"/>
                </a:moveTo>
                <a:cubicBezTo>
                  <a:pt x="19" y="184"/>
                  <a:pt x="24" y="189"/>
                  <a:pt x="24" y="196"/>
                </a:cubicBezTo>
                <a:cubicBezTo>
                  <a:pt x="24" y="232"/>
                  <a:pt x="24" y="232"/>
                  <a:pt x="24" y="232"/>
                </a:cubicBezTo>
                <a:cubicBezTo>
                  <a:pt x="60" y="232"/>
                  <a:pt x="60" y="232"/>
                  <a:pt x="60" y="232"/>
                </a:cubicBezTo>
                <a:cubicBezTo>
                  <a:pt x="67" y="232"/>
                  <a:pt x="72" y="237"/>
                  <a:pt x="72" y="244"/>
                </a:cubicBezTo>
                <a:cubicBezTo>
                  <a:pt x="72" y="251"/>
                  <a:pt x="67" y="256"/>
                  <a:pt x="60" y="256"/>
                </a:cubicBezTo>
                <a:cubicBezTo>
                  <a:pt x="12" y="256"/>
                  <a:pt x="12" y="256"/>
                  <a:pt x="12" y="256"/>
                </a:cubicBezTo>
                <a:cubicBezTo>
                  <a:pt x="5" y="256"/>
                  <a:pt x="0" y="251"/>
                  <a:pt x="0" y="244"/>
                </a:cubicBezTo>
                <a:cubicBezTo>
                  <a:pt x="0" y="196"/>
                  <a:pt x="0" y="196"/>
                  <a:pt x="0" y="196"/>
                </a:cubicBezTo>
                <a:cubicBezTo>
                  <a:pt x="0" y="189"/>
                  <a:pt x="5" y="184"/>
                  <a:pt x="12" y="184"/>
                </a:cubicBezTo>
                <a:moveTo>
                  <a:pt x="108" y="232"/>
                </a:moveTo>
                <a:cubicBezTo>
                  <a:pt x="148" y="232"/>
                  <a:pt x="148" y="232"/>
                  <a:pt x="148" y="232"/>
                </a:cubicBezTo>
                <a:cubicBezTo>
                  <a:pt x="155" y="232"/>
                  <a:pt x="160" y="237"/>
                  <a:pt x="160" y="244"/>
                </a:cubicBezTo>
                <a:cubicBezTo>
                  <a:pt x="160" y="251"/>
                  <a:pt x="155" y="256"/>
                  <a:pt x="148" y="256"/>
                </a:cubicBezTo>
                <a:cubicBezTo>
                  <a:pt x="108" y="256"/>
                  <a:pt x="108" y="256"/>
                  <a:pt x="108" y="256"/>
                </a:cubicBezTo>
                <a:cubicBezTo>
                  <a:pt x="101" y="256"/>
                  <a:pt x="96" y="251"/>
                  <a:pt x="96" y="244"/>
                </a:cubicBezTo>
                <a:cubicBezTo>
                  <a:pt x="96" y="237"/>
                  <a:pt x="101" y="232"/>
                  <a:pt x="108" y="232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8" name="Freeform 47"/>
          <p:cNvSpPr>
            <a:spLocks noEditPoints="1"/>
          </p:cNvSpPr>
          <p:nvPr/>
        </p:nvSpPr>
        <p:spPr bwMode="auto">
          <a:xfrm>
            <a:off x="9334561" y="6079921"/>
            <a:ext cx="427628" cy="427628"/>
          </a:xfrm>
          <a:custGeom>
            <a:avLst/>
            <a:gdLst>
              <a:gd name="T0" fmla="*/ 322089 w 256"/>
              <a:gd name="T1" fmla="*/ 420688 h 256"/>
              <a:gd name="T2" fmla="*/ 322089 w 256"/>
              <a:gd name="T3" fmla="*/ 381249 h 256"/>
              <a:gd name="T4" fmla="*/ 381249 w 256"/>
              <a:gd name="T5" fmla="*/ 322089 h 256"/>
              <a:gd name="T6" fmla="*/ 400968 w 256"/>
              <a:gd name="T7" fmla="*/ 302370 h 256"/>
              <a:gd name="T8" fmla="*/ 420688 w 256"/>
              <a:gd name="T9" fmla="*/ 400968 h 256"/>
              <a:gd name="T10" fmla="*/ 400968 w 256"/>
              <a:gd name="T11" fmla="*/ 157758 h 256"/>
              <a:gd name="T12" fmla="*/ 420688 w 256"/>
              <a:gd name="T13" fmla="*/ 243210 h 256"/>
              <a:gd name="T14" fmla="*/ 381249 w 256"/>
              <a:gd name="T15" fmla="*/ 243210 h 256"/>
              <a:gd name="T16" fmla="*/ 400968 w 256"/>
              <a:gd name="T17" fmla="*/ 157758 h 256"/>
              <a:gd name="T18" fmla="*/ 381249 w 256"/>
              <a:gd name="T19" fmla="*/ 98599 h 256"/>
              <a:gd name="T20" fmla="*/ 381249 w 256"/>
              <a:gd name="T21" fmla="*/ 39440 h 256"/>
              <a:gd name="T22" fmla="*/ 302370 w 256"/>
              <a:gd name="T23" fmla="*/ 19720 h 256"/>
              <a:gd name="T24" fmla="*/ 400968 w 256"/>
              <a:gd name="T25" fmla="*/ 0 h 256"/>
              <a:gd name="T26" fmla="*/ 420688 w 256"/>
              <a:gd name="T27" fmla="*/ 98599 h 256"/>
              <a:gd name="T28" fmla="*/ 315516 w 256"/>
              <a:gd name="T29" fmla="*/ 210344 h 256"/>
              <a:gd name="T30" fmla="*/ 175834 w 256"/>
              <a:gd name="T31" fmla="*/ 230064 h 256"/>
              <a:gd name="T32" fmla="*/ 203771 w 256"/>
              <a:gd name="T33" fmla="*/ 254713 h 256"/>
              <a:gd name="T34" fmla="*/ 190624 w 256"/>
              <a:gd name="T35" fmla="*/ 289223 h 256"/>
              <a:gd name="T36" fmla="*/ 177478 w 256"/>
              <a:gd name="T37" fmla="*/ 284293 h 256"/>
              <a:gd name="T38" fmla="*/ 111745 w 256"/>
              <a:gd name="T39" fmla="*/ 225134 h 256"/>
              <a:gd name="T40" fmla="*/ 111745 w 256"/>
              <a:gd name="T41" fmla="*/ 195554 h 256"/>
              <a:gd name="T42" fmla="*/ 177478 w 256"/>
              <a:gd name="T43" fmla="*/ 136395 h 256"/>
              <a:gd name="T44" fmla="*/ 190624 w 256"/>
              <a:gd name="T45" fmla="*/ 131465 h 256"/>
              <a:gd name="T46" fmla="*/ 203771 w 256"/>
              <a:gd name="T47" fmla="*/ 165975 h 256"/>
              <a:gd name="T48" fmla="*/ 175834 w 256"/>
              <a:gd name="T49" fmla="*/ 190624 h 256"/>
              <a:gd name="T50" fmla="*/ 315516 w 256"/>
              <a:gd name="T51" fmla="*/ 210344 h 256"/>
              <a:gd name="T52" fmla="*/ 177478 w 256"/>
              <a:gd name="T53" fmla="*/ 39440 h 256"/>
              <a:gd name="T54" fmla="*/ 177478 w 256"/>
              <a:gd name="T55" fmla="*/ 0 h 256"/>
              <a:gd name="T56" fmla="*/ 262930 w 256"/>
              <a:gd name="T57" fmla="*/ 19720 h 256"/>
              <a:gd name="T58" fmla="*/ 98599 w 256"/>
              <a:gd name="T59" fmla="*/ 39440 h 256"/>
              <a:gd name="T60" fmla="*/ 39440 w 256"/>
              <a:gd name="T61" fmla="*/ 39440 h 256"/>
              <a:gd name="T62" fmla="*/ 19720 w 256"/>
              <a:gd name="T63" fmla="*/ 118319 h 256"/>
              <a:gd name="T64" fmla="*/ 0 w 256"/>
              <a:gd name="T65" fmla="*/ 98599 h 256"/>
              <a:gd name="T66" fmla="*/ 19720 w 256"/>
              <a:gd name="T67" fmla="*/ 0 h 256"/>
              <a:gd name="T68" fmla="*/ 118319 w 256"/>
              <a:gd name="T69" fmla="*/ 19720 h 256"/>
              <a:gd name="T70" fmla="*/ 19720 w 256"/>
              <a:gd name="T71" fmla="*/ 262930 h 256"/>
              <a:gd name="T72" fmla="*/ 0 w 256"/>
              <a:gd name="T73" fmla="*/ 177478 h 256"/>
              <a:gd name="T74" fmla="*/ 39440 w 256"/>
              <a:gd name="T75" fmla="*/ 177478 h 256"/>
              <a:gd name="T76" fmla="*/ 19720 w 256"/>
              <a:gd name="T77" fmla="*/ 262930 h 256"/>
              <a:gd name="T78" fmla="*/ 39440 w 256"/>
              <a:gd name="T79" fmla="*/ 322089 h 256"/>
              <a:gd name="T80" fmla="*/ 98599 w 256"/>
              <a:gd name="T81" fmla="*/ 381249 h 256"/>
              <a:gd name="T82" fmla="*/ 98599 w 256"/>
              <a:gd name="T83" fmla="*/ 420688 h 256"/>
              <a:gd name="T84" fmla="*/ 0 w 256"/>
              <a:gd name="T85" fmla="*/ 400968 h 256"/>
              <a:gd name="T86" fmla="*/ 19720 w 256"/>
              <a:gd name="T87" fmla="*/ 302370 h 256"/>
              <a:gd name="T88" fmla="*/ 243210 w 256"/>
              <a:gd name="T89" fmla="*/ 381249 h 256"/>
              <a:gd name="T90" fmla="*/ 243210 w 256"/>
              <a:gd name="T91" fmla="*/ 420688 h 256"/>
              <a:gd name="T92" fmla="*/ 157758 w 256"/>
              <a:gd name="T93" fmla="*/ 400968 h 25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256" h="256">
                <a:moveTo>
                  <a:pt x="244" y="256"/>
                </a:moveTo>
                <a:cubicBezTo>
                  <a:pt x="196" y="256"/>
                  <a:pt x="196" y="256"/>
                  <a:pt x="196" y="256"/>
                </a:cubicBezTo>
                <a:cubicBezTo>
                  <a:pt x="189" y="256"/>
                  <a:pt x="184" y="251"/>
                  <a:pt x="184" y="244"/>
                </a:cubicBezTo>
                <a:cubicBezTo>
                  <a:pt x="184" y="237"/>
                  <a:pt x="189" y="232"/>
                  <a:pt x="196" y="232"/>
                </a:cubicBezTo>
                <a:cubicBezTo>
                  <a:pt x="232" y="232"/>
                  <a:pt x="232" y="232"/>
                  <a:pt x="232" y="232"/>
                </a:cubicBezTo>
                <a:cubicBezTo>
                  <a:pt x="232" y="196"/>
                  <a:pt x="232" y="196"/>
                  <a:pt x="232" y="196"/>
                </a:cubicBezTo>
                <a:cubicBezTo>
                  <a:pt x="232" y="196"/>
                  <a:pt x="232" y="196"/>
                  <a:pt x="232" y="196"/>
                </a:cubicBezTo>
                <a:cubicBezTo>
                  <a:pt x="232" y="189"/>
                  <a:pt x="237" y="184"/>
                  <a:pt x="244" y="184"/>
                </a:cubicBezTo>
                <a:cubicBezTo>
                  <a:pt x="251" y="184"/>
                  <a:pt x="256" y="189"/>
                  <a:pt x="256" y="196"/>
                </a:cubicBezTo>
                <a:cubicBezTo>
                  <a:pt x="256" y="244"/>
                  <a:pt x="256" y="244"/>
                  <a:pt x="256" y="244"/>
                </a:cubicBezTo>
                <a:cubicBezTo>
                  <a:pt x="256" y="251"/>
                  <a:pt x="251" y="256"/>
                  <a:pt x="244" y="256"/>
                </a:cubicBezTo>
                <a:moveTo>
                  <a:pt x="244" y="96"/>
                </a:moveTo>
                <a:cubicBezTo>
                  <a:pt x="251" y="96"/>
                  <a:pt x="256" y="101"/>
                  <a:pt x="256" y="108"/>
                </a:cubicBezTo>
                <a:cubicBezTo>
                  <a:pt x="256" y="148"/>
                  <a:pt x="256" y="148"/>
                  <a:pt x="256" y="148"/>
                </a:cubicBezTo>
                <a:cubicBezTo>
                  <a:pt x="256" y="155"/>
                  <a:pt x="251" y="160"/>
                  <a:pt x="244" y="160"/>
                </a:cubicBezTo>
                <a:cubicBezTo>
                  <a:pt x="237" y="160"/>
                  <a:pt x="232" y="155"/>
                  <a:pt x="232" y="148"/>
                </a:cubicBezTo>
                <a:cubicBezTo>
                  <a:pt x="232" y="108"/>
                  <a:pt x="232" y="108"/>
                  <a:pt x="232" y="108"/>
                </a:cubicBezTo>
                <a:cubicBezTo>
                  <a:pt x="232" y="101"/>
                  <a:pt x="237" y="96"/>
                  <a:pt x="244" y="96"/>
                </a:cubicBezTo>
                <a:moveTo>
                  <a:pt x="244" y="72"/>
                </a:moveTo>
                <a:cubicBezTo>
                  <a:pt x="237" y="72"/>
                  <a:pt x="232" y="67"/>
                  <a:pt x="232" y="60"/>
                </a:cubicBezTo>
                <a:cubicBezTo>
                  <a:pt x="232" y="60"/>
                  <a:pt x="232" y="60"/>
                  <a:pt x="232" y="60"/>
                </a:cubicBezTo>
                <a:cubicBezTo>
                  <a:pt x="232" y="24"/>
                  <a:pt x="232" y="24"/>
                  <a:pt x="232" y="24"/>
                </a:cubicBezTo>
                <a:cubicBezTo>
                  <a:pt x="196" y="24"/>
                  <a:pt x="196" y="24"/>
                  <a:pt x="196" y="24"/>
                </a:cubicBezTo>
                <a:cubicBezTo>
                  <a:pt x="189" y="24"/>
                  <a:pt x="184" y="19"/>
                  <a:pt x="184" y="12"/>
                </a:cubicBezTo>
                <a:cubicBezTo>
                  <a:pt x="184" y="5"/>
                  <a:pt x="189" y="0"/>
                  <a:pt x="196" y="0"/>
                </a:cubicBezTo>
                <a:cubicBezTo>
                  <a:pt x="244" y="0"/>
                  <a:pt x="244" y="0"/>
                  <a:pt x="244" y="0"/>
                </a:cubicBezTo>
                <a:cubicBezTo>
                  <a:pt x="251" y="0"/>
                  <a:pt x="256" y="5"/>
                  <a:pt x="256" y="12"/>
                </a:cubicBezTo>
                <a:cubicBezTo>
                  <a:pt x="256" y="60"/>
                  <a:pt x="256" y="60"/>
                  <a:pt x="256" y="60"/>
                </a:cubicBezTo>
                <a:cubicBezTo>
                  <a:pt x="256" y="67"/>
                  <a:pt x="251" y="72"/>
                  <a:pt x="244" y="72"/>
                </a:cubicBezTo>
                <a:moveTo>
                  <a:pt x="192" y="128"/>
                </a:moveTo>
                <a:cubicBezTo>
                  <a:pt x="192" y="135"/>
                  <a:pt x="187" y="140"/>
                  <a:pt x="180" y="140"/>
                </a:cubicBezTo>
                <a:cubicBezTo>
                  <a:pt x="107" y="140"/>
                  <a:pt x="107" y="140"/>
                  <a:pt x="107" y="140"/>
                </a:cubicBezTo>
                <a:cubicBezTo>
                  <a:pt x="124" y="155"/>
                  <a:pt x="124" y="155"/>
                  <a:pt x="124" y="155"/>
                </a:cubicBezTo>
                <a:cubicBezTo>
                  <a:pt x="124" y="155"/>
                  <a:pt x="124" y="155"/>
                  <a:pt x="124" y="155"/>
                </a:cubicBezTo>
                <a:cubicBezTo>
                  <a:pt x="126" y="157"/>
                  <a:pt x="128" y="160"/>
                  <a:pt x="128" y="164"/>
                </a:cubicBezTo>
                <a:cubicBezTo>
                  <a:pt x="128" y="171"/>
                  <a:pt x="123" y="176"/>
                  <a:pt x="116" y="176"/>
                </a:cubicBezTo>
                <a:cubicBezTo>
                  <a:pt x="113" y="176"/>
                  <a:pt x="110" y="175"/>
                  <a:pt x="108" y="173"/>
                </a:cubicBezTo>
                <a:cubicBezTo>
                  <a:pt x="108" y="173"/>
                  <a:pt x="108" y="173"/>
                  <a:pt x="108" y="173"/>
                </a:cubicBezTo>
                <a:cubicBezTo>
                  <a:pt x="68" y="137"/>
                  <a:pt x="68" y="137"/>
                  <a:pt x="68" y="137"/>
                </a:cubicBezTo>
                <a:cubicBezTo>
                  <a:pt x="68" y="137"/>
                  <a:pt x="68" y="137"/>
                  <a:pt x="68" y="137"/>
                </a:cubicBezTo>
                <a:cubicBezTo>
                  <a:pt x="66" y="135"/>
                  <a:pt x="64" y="132"/>
                  <a:pt x="64" y="128"/>
                </a:cubicBezTo>
                <a:cubicBezTo>
                  <a:pt x="64" y="124"/>
                  <a:pt x="66" y="121"/>
                  <a:pt x="68" y="119"/>
                </a:cubicBezTo>
                <a:cubicBezTo>
                  <a:pt x="68" y="119"/>
                  <a:pt x="68" y="119"/>
                  <a:pt x="68" y="119"/>
                </a:cubicBezTo>
                <a:cubicBezTo>
                  <a:pt x="108" y="83"/>
                  <a:pt x="108" y="83"/>
                  <a:pt x="108" y="83"/>
                </a:cubicBezTo>
                <a:cubicBezTo>
                  <a:pt x="108" y="83"/>
                  <a:pt x="108" y="83"/>
                  <a:pt x="108" y="83"/>
                </a:cubicBezTo>
                <a:cubicBezTo>
                  <a:pt x="110" y="81"/>
                  <a:pt x="113" y="80"/>
                  <a:pt x="116" y="80"/>
                </a:cubicBezTo>
                <a:cubicBezTo>
                  <a:pt x="123" y="80"/>
                  <a:pt x="128" y="85"/>
                  <a:pt x="128" y="92"/>
                </a:cubicBezTo>
                <a:cubicBezTo>
                  <a:pt x="128" y="96"/>
                  <a:pt x="126" y="99"/>
                  <a:pt x="124" y="101"/>
                </a:cubicBezTo>
                <a:cubicBezTo>
                  <a:pt x="124" y="101"/>
                  <a:pt x="124" y="101"/>
                  <a:pt x="124" y="101"/>
                </a:cubicBezTo>
                <a:cubicBezTo>
                  <a:pt x="107" y="116"/>
                  <a:pt x="107" y="116"/>
                  <a:pt x="107" y="116"/>
                </a:cubicBezTo>
                <a:cubicBezTo>
                  <a:pt x="180" y="116"/>
                  <a:pt x="180" y="116"/>
                  <a:pt x="180" y="116"/>
                </a:cubicBezTo>
                <a:cubicBezTo>
                  <a:pt x="187" y="116"/>
                  <a:pt x="192" y="121"/>
                  <a:pt x="192" y="128"/>
                </a:cubicBezTo>
                <a:moveTo>
                  <a:pt x="148" y="24"/>
                </a:moveTo>
                <a:cubicBezTo>
                  <a:pt x="108" y="24"/>
                  <a:pt x="108" y="24"/>
                  <a:pt x="108" y="24"/>
                </a:cubicBezTo>
                <a:cubicBezTo>
                  <a:pt x="101" y="24"/>
                  <a:pt x="96" y="19"/>
                  <a:pt x="96" y="12"/>
                </a:cubicBezTo>
                <a:cubicBezTo>
                  <a:pt x="96" y="5"/>
                  <a:pt x="101" y="0"/>
                  <a:pt x="108" y="0"/>
                </a:cubicBezTo>
                <a:cubicBezTo>
                  <a:pt x="148" y="0"/>
                  <a:pt x="148" y="0"/>
                  <a:pt x="148" y="0"/>
                </a:cubicBezTo>
                <a:cubicBezTo>
                  <a:pt x="155" y="0"/>
                  <a:pt x="160" y="5"/>
                  <a:pt x="160" y="12"/>
                </a:cubicBezTo>
                <a:cubicBezTo>
                  <a:pt x="160" y="19"/>
                  <a:pt x="155" y="24"/>
                  <a:pt x="148" y="24"/>
                </a:cubicBezTo>
                <a:moveTo>
                  <a:pt x="60" y="24"/>
                </a:moveTo>
                <a:cubicBezTo>
                  <a:pt x="60" y="24"/>
                  <a:pt x="60" y="24"/>
                  <a:pt x="60" y="24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60"/>
                  <a:pt x="24" y="60"/>
                  <a:pt x="24" y="60"/>
                </a:cubicBezTo>
                <a:cubicBezTo>
                  <a:pt x="24" y="67"/>
                  <a:pt x="19" y="72"/>
                  <a:pt x="12" y="72"/>
                </a:cubicBezTo>
                <a:cubicBezTo>
                  <a:pt x="5" y="72"/>
                  <a:pt x="0" y="67"/>
                  <a:pt x="0" y="60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5"/>
                  <a:pt x="5" y="0"/>
                  <a:pt x="12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67" y="0"/>
                  <a:pt x="72" y="5"/>
                  <a:pt x="72" y="12"/>
                </a:cubicBezTo>
                <a:cubicBezTo>
                  <a:pt x="72" y="19"/>
                  <a:pt x="67" y="24"/>
                  <a:pt x="60" y="24"/>
                </a:cubicBezTo>
                <a:moveTo>
                  <a:pt x="12" y="160"/>
                </a:moveTo>
                <a:cubicBezTo>
                  <a:pt x="5" y="160"/>
                  <a:pt x="0" y="155"/>
                  <a:pt x="0" y="148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101"/>
                  <a:pt x="5" y="96"/>
                  <a:pt x="12" y="96"/>
                </a:cubicBezTo>
                <a:cubicBezTo>
                  <a:pt x="19" y="96"/>
                  <a:pt x="24" y="101"/>
                  <a:pt x="24" y="108"/>
                </a:cubicBezTo>
                <a:cubicBezTo>
                  <a:pt x="24" y="148"/>
                  <a:pt x="24" y="148"/>
                  <a:pt x="24" y="148"/>
                </a:cubicBezTo>
                <a:cubicBezTo>
                  <a:pt x="24" y="155"/>
                  <a:pt x="19" y="160"/>
                  <a:pt x="12" y="160"/>
                </a:cubicBezTo>
                <a:moveTo>
                  <a:pt x="12" y="184"/>
                </a:moveTo>
                <a:cubicBezTo>
                  <a:pt x="19" y="184"/>
                  <a:pt x="24" y="189"/>
                  <a:pt x="24" y="196"/>
                </a:cubicBezTo>
                <a:cubicBezTo>
                  <a:pt x="24" y="232"/>
                  <a:pt x="24" y="232"/>
                  <a:pt x="24" y="232"/>
                </a:cubicBezTo>
                <a:cubicBezTo>
                  <a:pt x="60" y="232"/>
                  <a:pt x="60" y="232"/>
                  <a:pt x="60" y="232"/>
                </a:cubicBezTo>
                <a:cubicBezTo>
                  <a:pt x="67" y="232"/>
                  <a:pt x="72" y="237"/>
                  <a:pt x="72" y="244"/>
                </a:cubicBezTo>
                <a:cubicBezTo>
                  <a:pt x="72" y="251"/>
                  <a:pt x="67" y="256"/>
                  <a:pt x="60" y="256"/>
                </a:cubicBezTo>
                <a:cubicBezTo>
                  <a:pt x="12" y="256"/>
                  <a:pt x="12" y="256"/>
                  <a:pt x="12" y="256"/>
                </a:cubicBezTo>
                <a:cubicBezTo>
                  <a:pt x="5" y="256"/>
                  <a:pt x="0" y="251"/>
                  <a:pt x="0" y="244"/>
                </a:cubicBezTo>
                <a:cubicBezTo>
                  <a:pt x="0" y="196"/>
                  <a:pt x="0" y="196"/>
                  <a:pt x="0" y="196"/>
                </a:cubicBezTo>
                <a:cubicBezTo>
                  <a:pt x="0" y="189"/>
                  <a:pt x="5" y="184"/>
                  <a:pt x="12" y="184"/>
                </a:cubicBezTo>
                <a:moveTo>
                  <a:pt x="108" y="232"/>
                </a:moveTo>
                <a:cubicBezTo>
                  <a:pt x="148" y="232"/>
                  <a:pt x="148" y="232"/>
                  <a:pt x="148" y="232"/>
                </a:cubicBezTo>
                <a:cubicBezTo>
                  <a:pt x="155" y="232"/>
                  <a:pt x="160" y="237"/>
                  <a:pt x="160" y="244"/>
                </a:cubicBezTo>
                <a:cubicBezTo>
                  <a:pt x="160" y="251"/>
                  <a:pt x="155" y="256"/>
                  <a:pt x="148" y="256"/>
                </a:cubicBezTo>
                <a:cubicBezTo>
                  <a:pt x="108" y="256"/>
                  <a:pt x="108" y="256"/>
                  <a:pt x="108" y="256"/>
                </a:cubicBezTo>
                <a:cubicBezTo>
                  <a:pt x="101" y="256"/>
                  <a:pt x="96" y="251"/>
                  <a:pt x="96" y="244"/>
                </a:cubicBezTo>
                <a:cubicBezTo>
                  <a:pt x="96" y="237"/>
                  <a:pt x="101" y="232"/>
                  <a:pt x="108" y="232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9" name="Freeform 48"/>
          <p:cNvSpPr>
            <a:spLocks noEditPoints="1"/>
          </p:cNvSpPr>
          <p:nvPr/>
        </p:nvSpPr>
        <p:spPr bwMode="auto">
          <a:xfrm>
            <a:off x="8626552" y="6079921"/>
            <a:ext cx="427628" cy="427628"/>
          </a:xfrm>
          <a:custGeom>
            <a:avLst/>
            <a:gdLst>
              <a:gd name="T0" fmla="*/ 322089 w 256"/>
              <a:gd name="T1" fmla="*/ 420688 h 256"/>
              <a:gd name="T2" fmla="*/ 322089 w 256"/>
              <a:gd name="T3" fmla="*/ 381249 h 256"/>
              <a:gd name="T4" fmla="*/ 381249 w 256"/>
              <a:gd name="T5" fmla="*/ 322089 h 256"/>
              <a:gd name="T6" fmla="*/ 400968 w 256"/>
              <a:gd name="T7" fmla="*/ 302370 h 256"/>
              <a:gd name="T8" fmla="*/ 420688 w 256"/>
              <a:gd name="T9" fmla="*/ 400968 h 256"/>
              <a:gd name="T10" fmla="*/ 400968 w 256"/>
              <a:gd name="T11" fmla="*/ 157758 h 256"/>
              <a:gd name="T12" fmla="*/ 420688 w 256"/>
              <a:gd name="T13" fmla="*/ 243210 h 256"/>
              <a:gd name="T14" fmla="*/ 381249 w 256"/>
              <a:gd name="T15" fmla="*/ 243210 h 256"/>
              <a:gd name="T16" fmla="*/ 400968 w 256"/>
              <a:gd name="T17" fmla="*/ 157758 h 256"/>
              <a:gd name="T18" fmla="*/ 381249 w 256"/>
              <a:gd name="T19" fmla="*/ 98599 h 256"/>
              <a:gd name="T20" fmla="*/ 381249 w 256"/>
              <a:gd name="T21" fmla="*/ 39440 h 256"/>
              <a:gd name="T22" fmla="*/ 302370 w 256"/>
              <a:gd name="T23" fmla="*/ 19720 h 256"/>
              <a:gd name="T24" fmla="*/ 400968 w 256"/>
              <a:gd name="T25" fmla="*/ 0 h 256"/>
              <a:gd name="T26" fmla="*/ 420688 w 256"/>
              <a:gd name="T27" fmla="*/ 98599 h 256"/>
              <a:gd name="T28" fmla="*/ 269503 w 256"/>
              <a:gd name="T29" fmla="*/ 210344 h 256"/>
              <a:gd name="T30" fmla="*/ 254713 w 256"/>
              <a:gd name="T31" fmla="*/ 203771 h 256"/>
              <a:gd name="T32" fmla="*/ 230064 w 256"/>
              <a:gd name="T33" fmla="*/ 295796 h 256"/>
              <a:gd name="T34" fmla="*/ 190624 w 256"/>
              <a:gd name="T35" fmla="*/ 295796 h 256"/>
              <a:gd name="T36" fmla="*/ 165975 w 256"/>
              <a:gd name="T37" fmla="*/ 203771 h 256"/>
              <a:gd name="T38" fmla="*/ 151185 w 256"/>
              <a:gd name="T39" fmla="*/ 210344 h 256"/>
              <a:gd name="T40" fmla="*/ 136395 w 256"/>
              <a:gd name="T41" fmla="*/ 177478 h 256"/>
              <a:gd name="T42" fmla="*/ 195554 w 256"/>
              <a:gd name="T43" fmla="*/ 111745 h 256"/>
              <a:gd name="T44" fmla="*/ 210344 w 256"/>
              <a:gd name="T45" fmla="*/ 105172 h 256"/>
              <a:gd name="T46" fmla="*/ 225134 w 256"/>
              <a:gd name="T47" fmla="*/ 111745 h 256"/>
              <a:gd name="T48" fmla="*/ 284293 w 256"/>
              <a:gd name="T49" fmla="*/ 177478 h 256"/>
              <a:gd name="T50" fmla="*/ 269503 w 256"/>
              <a:gd name="T51" fmla="*/ 210344 h 256"/>
              <a:gd name="T52" fmla="*/ 177478 w 256"/>
              <a:gd name="T53" fmla="*/ 39440 h 256"/>
              <a:gd name="T54" fmla="*/ 177478 w 256"/>
              <a:gd name="T55" fmla="*/ 0 h 256"/>
              <a:gd name="T56" fmla="*/ 262930 w 256"/>
              <a:gd name="T57" fmla="*/ 19720 h 256"/>
              <a:gd name="T58" fmla="*/ 98599 w 256"/>
              <a:gd name="T59" fmla="*/ 420688 h 256"/>
              <a:gd name="T60" fmla="*/ 0 w 256"/>
              <a:gd name="T61" fmla="*/ 400968 h 256"/>
              <a:gd name="T62" fmla="*/ 19720 w 256"/>
              <a:gd name="T63" fmla="*/ 302370 h 256"/>
              <a:gd name="T64" fmla="*/ 39440 w 256"/>
              <a:gd name="T65" fmla="*/ 381249 h 256"/>
              <a:gd name="T66" fmla="*/ 118319 w 256"/>
              <a:gd name="T67" fmla="*/ 400968 h 256"/>
              <a:gd name="T68" fmla="*/ 39440 w 256"/>
              <a:gd name="T69" fmla="*/ 177478 h 256"/>
              <a:gd name="T70" fmla="*/ 19720 w 256"/>
              <a:gd name="T71" fmla="*/ 262930 h 256"/>
              <a:gd name="T72" fmla="*/ 0 w 256"/>
              <a:gd name="T73" fmla="*/ 177478 h 256"/>
              <a:gd name="T74" fmla="*/ 39440 w 256"/>
              <a:gd name="T75" fmla="*/ 177478 h 256"/>
              <a:gd name="T76" fmla="*/ 98599 w 256"/>
              <a:gd name="T77" fmla="*/ 39440 h 256"/>
              <a:gd name="T78" fmla="*/ 39440 w 256"/>
              <a:gd name="T79" fmla="*/ 98599 h 256"/>
              <a:gd name="T80" fmla="*/ 0 w 256"/>
              <a:gd name="T81" fmla="*/ 98599 h 256"/>
              <a:gd name="T82" fmla="*/ 0 w 256"/>
              <a:gd name="T83" fmla="*/ 19720 h 256"/>
              <a:gd name="T84" fmla="*/ 98599 w 256"/>
              <a:gd name="T85" fmla="*/ 0 h 256"/>
              <a:gd name="T86" fmla="*/ 98599 w 256"/>
              <a:gd name="T87" fmla="*/ 39440 h 256"/>
              <a:gd name="T88" fmla="*/ 243210 w 256"/>
              <a:gd name="T89" fmla="*/ 381249 h 256"/>
              <a:gd name="T90" fmla="*/ 243210 w 256"/>
              <a:gd name="T91" fmla="*/ 420688 h 256"/>
              <a:gd name="T92" fmla="*/ 157758 w 256"/>
              <a:gd name="T93" fmla="*/ 400968 h 25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256" h="256">
                <a:moveTo>
                  <a:pt x="244" y="256"/>
                </a:moveTo>
                <a:cubicBezTo>
                  <a:pt x="196" y="256"/>
                  <a:pt x="196" y="256"/>
                  <a:pt x="196" y="256"/>
                </a:cubicBezTo>
                <a:cubicBezTo>
                  <a:pt x="189" y="256"/>
                  <a:pt x="184" y="251"/>
                  <a:pt x="184" y="244"/>
                </a:cubicBezTo>
                <a:cubicBezTo>
                  <a:pt x="184" y="237"/>
                  <a:pt x="189" y="232"/>
                  <a:pt x="196" y="232"/>
                </a:cubicBezTo>
                <a:cubicBezTo>
                  <a:pt x="232" y="232"/>
                  <a:pt x="232" y="232"/>
                  <a:pt x="232" y="232"/>
                </a:cubicBezTo>
                <a:cubicBezTo>
                  <a:pt x="232" y="196"/>
                  <a:pt x="232" y="196"/>
                  <a:pt x="232" y="196"/>
                </a:cubicBezTo>
                <a:cubicBezTo>
                  <a:pt x="232" y="196"/>
                  <a:pt x="232" y="196"/>
                  <a:pt x="232" y="196"/>
                </a:cubicBezTo>
                <a:cubicBezTo>
                  <a:pt x="232" y="189"/>
                  <a:pt x="237" y="184"/>
                  <a:pt x="244" y="184"/>
                </a:cubicBezTo>
                <a:cubicBezTo>
                  <a:pt x="251" y="184"/>
                  <a:pt x="256" y="189"/>
                  <a:pt x="256" y="196"/>
                </a:cubicBezTo>
                <a:cubicBezTo>
                  <a:pt x="256" y="244"/>
                  <a:pt x="256" y="244"/>
                  <a:pt x="256" y="244"/>
                </a:cubicBezTo>
                <a:cubicBezTo>
                  <a:pt x="256" y="251"/>
                  <a:pt x="251" y="256"/>
                  <a:pt x="244" y="256"/>
                </a:cubicBezTo>
                <a:moveTo>
                  <a:pt x="244" y="96"/>
                </a:moveTo>
                <a:cubicBezTo>
                  <a:pt x="251" y="96"/>
                  <a:pt x="256" y="101"/>
                  <a:pt x="256" y="108"/>
                </a:cubicBezTo>
                <a:cubicBezTo>
                  <a:pt x="256" y="148"/>
                  <a:pt x="256" y="148"/>
                  <a:pt x="256" y="148"/>
                </a:cubicBezTo>
                <a:cubicBezTo>
                  <a:pt x="256" y="155"/>
                  <a:pt x="251" y="160"/>
                  <a:pt x="244" y="160"/>
                </a:cubicBezTo>
                <a:cubicBezTo>
                  <a:pt x="237" y="160"/>
                  <a:pt x="232" y="155"/>
                  <a:pt x="232" y="148"/>
                </a:cubicBezTo>
                <a:cubicBezTo>
                  <a:pt x="232" y="108"/>
                  <a:pt x="232" y="108"/>
                  <a:pt x="232" y="108"/>
                </a:cubicBezTo>
                <a:cubicBezTo>
                  <a:pt x="232" y="101"/>
                  <a:pt x="237" y="96"/>
                  <a:pt x="244" y="96"/>
                </a:cubicBezTo>
                <a:moveTo>
                  <a:pt x="244" y="72"/>
                </a:moveTo>
                <a:cubicBezTo>
                  <a:pt x="237" y="72"/>
                  <a:pt x="232" y="67"/>
                  <a:pt x="232" y="60"/>
                </a:cubicBezTo>
                <a:cubicBezTo>
                  <a:pt x="232" y="60"/>
                  <a:pt x="232" y="60"/>
                  <a:pt x="232" y="60"/>
                </a:cubicBezTo>
                <a:cubicBezTo>
                  <a:pt x="232" y="24"/>
                  <a:pt x="232" y="24"/>
                  <a:pt x="232" y="24"/>
                </a:cubicBezTo>
                <a:cubicBezTo>
                  <a:pt x="196" y="24"/>
                  <a:pt x="196" y="24"/>
                  <a:pt x="196" y="24"/>
                </a:cubicBezTo>
                <a:cubicBezTo>
                  <a:pt x="189" y="24"/>
                  <a:pt x="184" y="19"/>
                  <a:pt x="184" y="12"/>
                </a:cubicBezTo>
                <a:cubicBezTo>
                  <a:pt x="184" y="5"/>
                  <a:pt x="189" y="0"/>
                  <a:pt x="196" y="0"/>
                </a:cubicBezTo>
                <a:cubicBezTo>
                  <a:pt x="244" y="0"/>
                  <a:pt x="244" y="0"/>
                  <a:pt x="244" y="0"/>
                </a:cubicBezTo>
                <a:cubicBezTo>
                  <a:pt x="251" y="0"/>
                  <a:pt x="256" y="5"/>
                  <a:pt x="256" y="12"/>
                </a:cubicBezTo>
                <a:cubicBezTo>
                  <a:pt x="256" y="60"/>
                  <a:pt x="256" y="60"/>
                  <a:pt x="256" y="60"/>
                </a:cubicBezTo>
                <a:cubicBezTo>
                  <a:pt x="256" y="67"/>
                  <a:pt x="251" y="72"/>
                  <a:pt x="244" y="72"/>
                </a:cubicBezTo>
                <a:moveTo>
                  <a:pt x="164" y="128"/>
                </a:moveTo>
                <a:cubicBezTo>
                  <a:pt x="160" y="128"/>
                  <a:pt x="157" y="126"/>
                  <a:pt x="155" y="124"/>
                </a:cubicBezTo>
                <a:cubicBezTo>
                  <a:pt x="155" y="124"/>
                  <a:pt x="155" y="124"/>
                  <a:pt x="155" y="124"/>
                </a:cubicBezTo>
                <a:cubicBezTo>
                  <a:pt x="140" y="107"/>
                  <a:pt x="140" y="107"/>
                  <a:pt x="140" y="107"/>
                </a:cubicBezTo>
                <a:cubicBezTo>
                  <a:pt x="140" y="180"/>
                  <a:pt x="140" y="180"/>
                  <a:pt x="140" y="180"/>
                </a:cubicBezTo>
                <a:cubicBezTo>
                  <a:pt x="140" y="187"/>
                  <a:pt x="135" y="192"/>
                  <a:pt x="128" y="192"/>
                </a:cubicBezTo>
                <a:cubicBezTo>
                  <a:pt x="121" y="192"/>
                  <a:pt x="116" y="187"/>
                  <a:pt x="116" y="180"/>
                </a:cubicBezTo>
                <a:cubicBezTo>
                  <a:pt x="116" y="107"/>
                  <a:pt x="116" y="107"/>
                  <a:pt x="116" y="107"/>
                </a:cubicBezTo>
                <a:cubicBezTo>
                  <a:pt x="101" y="124"/>
                  <a:pt x="101" y="124"/>
                  <a:pt x="101" y="124"/>
                </a:cubicBezTo>
                <a:cubicBezTo>
                  <a:pt x="101" y="124"/>
                  <a:pt x="101" y="124"/>
                  <a:pt x="101" y="124"/>
                </a:cubicBezTo>
                <a:cubicBezTo>
                  <a:pt x="99" y="126"/>
                  <a:pt x="96" y="128"/>
                  <a:pt x="92" y="128"/>
                </a:cubicBezTo>
                <a:cubicBezTo>
                  <a:pt x="85" y="128"/>
                  <a:pt x="80" y="123"/>
                  <a:pt x="80" y="116"/>
                </a:cubicBezTo>
                <a:cubicBezTo>
                  <a:pt x="80" y="113"/>
                  <a:pt x="81" y="110"/>
                  <a:pt x="83" y="108"/>
                </a:cubicBezTo>
                <a:cubicBezTo>
                  <a:pt x="83" y="108"/>
                  <a:pt x="83" y="108"/>
                  <a:pt x="83" y="108"/>
                </a:cubicBezTo>
                <a:cubicBezTo>
                  <a:pt x="119" y="68"/>
                  <a:pt x="119" y="68"/>
                  <a:pt x="119" y="68"/>
                </a:cubicBezTo>
                <a:cubicBezTo>
                  <a:pt x="119" y="68"/>
                  <a:pt x="119" y="68"/>
                  <a:pt x="119" y="68"/>
                </a:cubicBezTo>
                <a:cubicBezTo>
                  <a:pt x="121" y="66"/>
                  <a:pt x="124" y="64"/>
                  <a:pt x="128" y="64"/>
                </a:cubicBezTo>
                <a:cubicBezTo>
                  <a:pt x="132" y="64"/>
                  <a:pt x="135" y="66"/>
                  <a:pt x="137" y="68"/>
                </a:cubicBezTo>
                <a:cubicBezTo>
                  <a:pt x="137" y="68"/>
                  <a:pt x="137" y="68"/>
                  <a:pt x="137" y="68"/>
                </a:cubicBezTo>
                <a:cubicBezTo>
                  <a:pt x="173" y="108"/>
                  <a:pt x="173" y="108"/>
                  <a:pt x="173" y="108"/>
                </a:cubicBezTo>
                <a:cubicBezTo>
                  <a:pt x="173" y="108"/>
                  <a:pt x="173" y="108"/>
                  <a:pt x="173" y="108"/>
                </a:cubicBezTo>
                <a:cubicBezTo>
                  <a:pt x="175" y="110"/>
                  <a:pt x="176" y="113"/>
                  <a:pt x="176" y="116"/>
                </a:cubicBezTo>
                <a:cubicBezTo>
                  <a:pt x="176" y="123"/>
                  <a:pt x="171" y="128"/>
                  <a:pt x="164" y="128"/>
                </a:cubicBezTo>
                <a:moveTo>
                  <a:pt x="148" y="24"/>
                </a:moveTo>
                <a:cubicBezTo>
                  <a:pt x="108" y="24"/>
                  <a:pt x="108" y="24"/>
                  <a:pt x="108" y="24"/>
                </a:cubicBezTo>
                <a:cubicBezTo>
                  <a:pt x="101" y="24"/>
                  <a:pt x="96" y="19"/>
                  <a:pt x="96" y="12"/>
                </a:cubicBezTo>
                <a:cubicBezTo>
                  <a:pt x="96" y="5"/>
                  <a:pt x="101" y="0"/>
                  <a:pt x="108" y="0"/>
                </a:cubicBezTo>
                <a:cubicBezTo>
                  <a:pt x="148" y="0"/>
                  <a:pt x="148" y="0"/>
                  <a:pt x="148" y="0"/>
                </a:cubicBezTo>
                <a:cubicBezTo>
                  <a:pt x="155" y="0"/>
                  <a:pt x="160" y="5"/>
                  <a:pt x="160" y="12"/>
                </a:cubicBezTo>
                <a:cubicBezTo>
                  <a:pt x="160" y="19"/>
                  <a:pt x="155" y="24"/>
                  <a:pt x="148" y="24"/>
                </a:cubicBezTo>
                <a:moveTo>
                  <a:pt x="60" y="256"/>
                </a:moveTo>
                <a:cubicBezTo>
                  <a:pt x="12" y="256"/>
                  <a:pt x="12" y="256"/>
                  <a:pt x="12" y="256"/>
                </a:cubicBezTo>
                <a:cubicBezTo>
                  <a:pt x="5" y="256"/>
                  <a:pt x="0" y="251"/>
                  <a:pt x="0" y="244"/>
                </a:cubicBezTo>
                <a:cubicBezTo>
                  <a:pt x="0" y="196"/>
                  <a:pt x="0" y="196"/>
                  <a:pt x="0" y="196"/>
                </a:cubicBezTo>
                <a:cubicBezTo>
                  <a:pt x="0" y="189"/>
                  <a:pt x="5" y="184"/>
                  <a:pt x="12" y="184"/>
                </a:cubicBezTo>
                <a:cubicBezTo>
                  <a:pt x="19" y="184"/>
                  <a:pt x="24" y="189"/>
                  <a:pt x="24" y="196"/>
                </a:cubicBezTo>
                <a:cubicBezTo>
                  <a:pt x="24" y="232"/>
                  <a:pt x="24" y="232"/>
                  <a:pt x="24" y="232"/>
                </a:cubicBezTo>
                <a:cubicBezTo>
                  <a:pt x="60" y="232"/>
                  <a:pt x="60" y="232"/>
                  <a:pt x="60" y="232"/>
                </a:cubicBezTo>
                <a:cubicBezTo>
                  <a:pt x="67" y="232"/>
                  <a:pt x="72" y="237"/>
                  <a:pt x="72" y="244"/>
                </a:cubicBezTo>
                <a:cubicBezTo>
                  <a:pt x="72" y="251"/>
                  <a:pt x="67" y="256"/>
                  <a:pt x="60" y="256"/>
                </a:cubicBezTo>
                <a:moveTo>
                  <a:pt x="24" y="108"/>
                </a:moveTo>
                <a:cubicBezTo>
                  <a:pt x="24" y="148"/>
                  <a:pt x="24" y="148"/>
                  <a:pt x="24" y="148"/>
                </a:cubicBezTo>
                <a:cubicBezTo>
                  <a:pt x="24" y="155"/>
                  <a:pt x="19" y="160"/>
                  <a:pt x="12" y="160"/>
                </a:cubicBezTo>
                <a:cubicBezTo>
                  <a:pt x="5" y="160"/>
                  <a:pt x="0" y="155"/>
                  <a:pt x="0" y="148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101"/>
                  <a:pt x="5" y="96"/>
                  <a:pt x="12" y="96"/>
                </a:cubicBezTo>
                <a:cubicBezTo>
                  <a:pt x="19" y="96"/>
                  <a:pt x="24" y="101"/>
                  <a:pt x="24" y="108"/>
                </a:cubicBezTo>
                <a:moveTo>
                  <a:pt x="60" y="24"/>
                </a:moveTo>
                <a:cubicBezTo>
                  <a:pt x="60" y="24"/>
                  <a:pt x="60" y="24"/>
                  <a:pt x="60" y="24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60"/>
                  <a:pt x="24" y="60"/>
                  <a:pt x="24" y="60"/>
                </a:cubicBezTo>
                <a:cubicBezTo>
                  <a:pt x="24" y="67"/>
                  <a:pt x="19" y="72"/>
                  <a:pt x="12" y="72"/>
                </a:cubicBezTo>
                <a:cubicBezTo>
                  <a:pt x="5" y="72"/>
                  <a:pt x="0" y="67"/>
                  <a:pt x="0" y="60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5"/>
                  <a:pt x="5" y="0"/>
                  <a:pt x="12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67" y="0"/>
                  <a:pt x="72" y="5"/>
                  <a:pt x="72" y="12"/>
                </a:cubicBezTo>
                <a:cubicBezTo>
                  <a:pt x="72" y="19"/>
                  <a:pt x="67" y="24"/>
                  <a:pt x="60" y="24"/>
                </a:cubicBezTo>
                <a:moveTo>
                  <a:pt x="108" y="232"/>
                </a:moveTo>
                <a:cubicBezTo>
                  <a:pt x="148" y="232"/>
                  <a:pt x="148" y="232"/>
                  <a:pt x="148" y="232"/>
                </a:cubicBezTo>
                <a:cubicBezTo>
                  <a:pt x="155" y="232"/>
                  <a:pt x="160" y="237"/>
                  <a:pt x="160" y="244"/>
                </a:cubicBezTo>
                <a:cubicBezTo>
                  <a:pt x="160" y="251"/>
                  <a:pt x="155" y="256"/>
                  <a:pt x="148" y="256"/>
                </a:cubicBezTo>
                <a:cubicBezTo>
                  <a:pt x="108" y="256"/>
                  <a:pt x="108" y="256"/>
                  <a:pt x="108" y="256"/>
                </a:cubicBezTo>
                <a:cubicBezTo>
                  <a:pt x="101" y="256"/>
                  <a:pt x="96" y="251"/>
                  <a:pt x="96" y="244"/>
                </a:cubicBezTo>
                <a:cubicBezTo>
                  <a:pt x="96" y="237"/>
                  <a:pt x="101" y="232"/>
                  <a:pt x="108" y="232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20" name="Freeform 49"/>
          <p:cNvSpPr>
            <a:spLocks noEditPoints="1"/>
          </p:cNvSpPr>
          <p:nvPr/>
        </p:nvSpPr>
        <p:spPr bwMode="auto">
          <a:xfrm>
            <a:off x="7918543" y="6079921"/>
            <a:ext cx="427628" cy="427628"/>
          </a:xfrm>
          <a:custGeom>
            <a:avLst/>
            <a:gdLst>
              <a:gd name="T0" fmla="*/ 322089 w 256"/>
              <a:gd name="T1" fmla="*/ 420688 h 256"/>
              <a:gd name="T2" fmla="*/ 322089 w 256"/>
              <a:gd name="T3" fmla="*/ 381249 h 256"/>
              <a:gd name="T4" fmla="*/ 381249 w 256"/>
              <a:gd name="T5" fmla="*/ 322089 h 256"/>
              <a:gd name="T6" fmla="*/ 400968 w 256"/>
              <a:gd name="T7" fmla="*/ 302370 h 256"/>
              <a:gd name="T8" fmla="*/ 420688 w 256"/>
              <a:gd name="T9" fmla="*/ 400968 h 256"/>
              <a:gd name="T10" fmla="*/ 400968 w 256"/>
              <a:gd name="T11" fmla="*/ 157758 h 256"/>
              <a:gd name="T12" fmla="*/ 420688 w 256"/>
              <a:gd name="T13" fmla="*/ 243210 h 256"/>
              <a:gd name="T14" fmla="*/ 381249 w 256"/>
              <a:gd name="T15" fmla="*/ 243210 h 256"/>
              <a:gd name="T16" fmla="*/ 400968 w 256"/>
              <a:gd name="T17" fmla="*/ 157758 h 256"/>
              <a:gd name="T18" fmla="*/ 381249 w 256"/>
              <a:gd name="T19" fmla="*/ 98599 h 256"/>
              <a:gd name="T20" fmla="*/ 381249 w 256"/>
              <a:gd name="T21" fmla="*/ 39440 h 256"/>
              <a:gd name="T22" fmla="*/ 302370 w 256"/>
              <a:gd name="T23" fmla="*/ 19720 h 256"/>
              <a:gd name="T24" fmla="*/ 400968 w 256"/>
              <a:gd name="T25" fmla="*/ 0 h 256"/>
              <a:gd name="T26" fmla="*/ 420688 w 256"/>
              <a:gd name="T27" fmla="*/ 98599 h 256"/>
              <a:gd name="T28" fmla="*/ 284293 w 256"/>
              <a:gd name="T29" fmla="*/ 243210 h 256"/>
              <a:gd name="T30" fmla="*/ 225134 w 256"/>
              <a:gd name="T31" fmla="*/ 308943 h 256"/>
              <a:gd name="T32" fmla="*/ 195554 w 256"/>
              <a:gd name="T33" fmla="*/ 308943 h 256"/>
              <a:gd name="T34" fmla="*/ 136395 w 256"/>
              <a:gd name="T35" fmla="*/ 243210 h 256"/>
              <a:gd name="T36" fmla="*/ 131465 w 256"/>
              <a:gd name="T37" fmla="*/ 230064 h 256"/>
              <a:gd name="T38" fmla="*/ 165975 w 256"/>
              <a:gd name="T39" fmla="*/ 216917 h 256"/>
              <a:gd name="T40" fmla="*/ 190624 w 256"/>
              <a:gd name="T41" fmla="*/ 244854 h 256"/>
              <a:gd name="T42" fmla="*/ 210344 w 256"/>
              <a:gd name="T43" fmla="*/ 105172 h 256"/>
              <a:gd name="T44" fmla="*/ 230064 w 256"/>
              <a:gd name="T45" fmla="*/ 244854 h 256"/>
              <a:gd name="T46" fmla="*/ 254713 w 256"/>
              <a:gd name="T47" fmla="*/ 216917 h 256"/>
              <a:gd name="T48" fmla="*/ 289223 w 256"/>
              <a:gd name="T49" fmla="*/ 230064 h 256"/>
              <a:gd name="T50" fmla="*/ 243210 w 256"/>
              <a:gd name="T51" fmla="*/ 39440 h 256"/>
              <a:gd name="T52" fmla="*/ 157758 w 256"/>
              <a:gd name="T53" fmla="*/ 19720 h 256"/>
              <a:gd name="T54" fmla="*/ 243210 w 256"/>
              <a:gd name="T55" fmla="*/ 0 h 256"/>
              <a:gd name="T56" fmla="*/ 243210 w 256"/>
              <a:gd name="T57" fmla="*/ 39440 h 256"/>
              <a:gd name="T58" fmla="*/ 19720 w 256"/>
              <a:gd name="T59" fmla="*/ 420688 h 256"/>
              <a:gd name="T60" fmla="*/ 0 w 256"/>
              <a:gd name="T61" fmla="*/ 322089 h 256"/>
              <a:gd name="T62" fmla="*/ 39440 w 256"/>
              <a:gd name="T63" fmla="*/ 322089 h 256"/>
              <a:gd name="T64" fmla="*/ 98599 w 256"/>
              <a:gd name="T65" fmla="*/ 381249 h 256"/>
              <a:gd name="T66" fmla="*/ 98599 w 256"/>
              <a:gd name="T67" fmla="*/ 420688 h 256"/>
              <a:gd name="T68" fmla="*/ 39440 w 256"/>
              <a:gd name="T69" fmla="*/ 243210 h 256"/>
              <a:gd name="T70" fmla="*/ 0 w 256"/>
              <a:gd name="T71" fmla="*/ 243210 h 256"/>
              <a:gd name="T72" fmla="*/ 19720 w 256"/>
              <a:gd name="T73" fmla="*/ 157758 h 256"/>
              <a:gd name="T74" fmla="*/ 98599 w 256"/>
              <a:gd name="T75" fmla="*/ 39440 h 256"/>
              <a:gd name="T76" fmla="*/ 39440 w 256"/>
              <a:gd name="T77" fmla="*/ 39440 h 256"/>
              <a:gd name="T78" fmla="*/ 19720 w 256"/>
              <a:gd name="T79" fmla="*/ 118319 h 256"/>
              <a:gd name="T80" fmla="*/ 0 w 256"/>
              <a:gd name="T81" fmla="*/ 98599 h 256"/>
              <a:gd name="T82" fmla="*/ 19720 w 256"/>
              <a:gd name="T83" fmla="*/ 0 h 256"/>
              <a:gd name="T84" fmla="*/ 118319 w 256"/>
              <a:gd name="T85" fmla="*/ 19720 h 256"/>
              <a:gd name="T86" fmla="*/ 177478 w 256"/>
              <a:gd name="T87" fmla="*/ 381249 h 256"/>
              <a:gd name="T88" fmla="*/ 262930 w 256"/>
              <a:gd name="T89" fmla="*/ 400968 h 256"/>
              <a:gd name="T90" fmla="*/ 177478 w 256"/>
              <a:gd name="T91" fmla="*/ 420688 h 256"/>
              <a:gd name="T92" fmla="*/ 177478 w 256"/>
              <a:gd name="T93" fmla="*/ 381249 h 25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256" h="256">
                <a:moveTo>
                  <a:pt x="244" y="256"/>
                </a:moveTo>
                <a:cubicBezTo>
                  <a:pt x="196" y="256"/>
                  <a:pt x="196" y="256"/>
                  <a:pt x="196" y="256"/>
                </a:cubicBezTo>
                <a:cubicBezTo>
                  <a:pt x="189" y="256"/>
                  <a:pt x="184" y="251"/>
                  <a:pt x="184" y="244"/>
                </a:cubicBezTo>
                <a:cubicBezTo>
                  <a:pt x="184" y="237"/>
                  <a:pt x="189" y="232"/>
                  <a:pt x="196" y="232"/>
                </a:cubicBezTo>
                <a:cubicBezTo>
                  <a:pt x="232" y="232"/>
                  <a:pt x="232" y="232"/>
                  <a:pt x="232" y="232"/>
                </a:cubicBezTo>
                <a:cubicBezTo>
                  <a:pt x="232" y="196"/>
                  <a:pt x="232" y="196"/>
                  <a:pt x="232" y="196"/>
                </a:cubicBezTo>
                <a:cubicBezTo>
                  <a:pt x="232" y="196"/>
                  <a:pt x="232" y="196"/>
                  <a:pt x="232" y="196"/>
                </a:cubicBezTo>
                <a:cubicBezTo>
                  <a:pt x="232" y="189"/>
                  <a:pt x="237" y="184"/>
                  <a:pt x="244" y="184"/>
                </a:cubicBezTo>
                <a:cubicBezTo>
                  <a:pt x="251" y="184"/>
                  <a:pt x="256" y="189"/>
                  <a:pt x="256" y="196"/>
                </a:cubicBezTo>
                <a:cubicBezTo>
                  <a:pt x="256" y="244"/>
                  <a:pt x="256" y="244"/>
                  <a:pt x="256" y="244"/>
                </a:cubicBezTo>
                <a:cubicBezTo>
                  <a:pt x="256" y="251"/>
                  <a:pt x="251" y="256"/>
                  <a:pt x="244" y="256"/>
                </a:cubicBezTo>
                <a:moveTo>
                  <a:pt x="244" y="96"/>
                </a:moveTo>
                <a:cubicBezTo>
                  <a:pt x="251" y="96"/>
                  <a:pt x="256" y="101"/>
                  <a:pt x="256" y="108"/>
                </a:cubicBezTo>
                <a:cubicBezTo>
                  <a:pt x="256" y="148"/>
                  <a:pt x="256" y="148"/>
                  <a:pt x="256" y="148"/>
                </a:cubicBezTo>
                <a:cubicBezTo>
                  <a:pt x="256" y="155"/>
                  <a:pt x="251" y="160"/>
                  <a:pt x="244" y="160"/>
                </a:cubicBezTo>
                <a:cubicBezTo>
                  <a:pt x="237" y="160"/>
                  <a:pt x="232" y="155"/>
                  <a:pt x="232" y="148"/>
                </a:cubicBezTo>
                <a:cubicBezTo>
                  <a:pt x="232" y="108"/>
                  <a:pt x="232" y="108"/>
                  <a:pt x="232" y="108"/>
                </a:cubicBezTo>
                <a:cubicBezTo>
                  <a:pt x="232" y="101"/>
                  <a:pt x="237" y="96"/>
                  <a:pt x="244" y="96"/>
                </a:cubicBezTo>
                <a:moveTo>
                  <a:pt x="244" y="72"/>
                </a:moveTo>
                <a:cubicBezTo>
                  <a:pt x="237" y="72"/>
                  <a:pt x="232" y="67"/>
                  <a:pt x="232" y="60"/>
                </a:cubicBezTo>
                <a:cubicBezTo>
                  <a:pt x="232" y="60"/>
                  <a:pt x="232" y="60"/>
                  <a:pt x="232" y="60"/>
                </a:cubicBezTo>
                <a:cubicBezTo>
                  <a:pt x="232" y="24"/>
                  <a:pt x="232" y="24"/>
                  <a:pt x="232" y="24"/>
                </a:cubicBezTo>
                <a:cubicBezTo>
                  <a:pt x="196" y="24"/>
                  <a:pt x="196" y="24"/>
                  <a:pt x="196" y="24"/>
                </a:cubicBezTo>
                <a:cubicBezTo>
                  <a:pt x="189" y="24"/>
                  <a:pt x="184" y="19"/>
                  <a:pt x="184" y="12"/>
                </a:cubicBezTo>
                <a:cubicBezTo>
                  <a:pt x="184" y="5"/>
                  <a:pt x="189" y="0"/>
                  <a:pt x="196" y="0"/>
                </a:cubicBezTo>
                <a:cubicBezTo>
                  <a:pt x="244" y="0"/>
                  <a:pt x="244" y="0"/>
                  <a:pt x="244" y="0"/>
                </a:cubicBezTo>
                <a:cubicBezTo>
                  <a:pt x="251" y="0"/>
                  <a:pt x="256" y="5"/>
                  <a:pt x="256" y="12"/>
                </a:cubicBezTo>
                <a:cubicBezTo>
                  <a:pt x="256" y="60"/>
                  <a:pt x="256" y="60"/>
                  <a:pt x="256" y="60"/>
                </a:cubicBezTo>
                <a:cubicBezTo>
                  <a:pt x="256" y="67"/>
                  <a:pt x="251" y="72"/>
                  <a:pt x="244" y="72"/>
                </a:cubicBezTo>
                <a:moveTo>
                  <a:pt x="173" y="148"/>
                </a:moveTo>
                <a:cubicBezTo>
                  <a:pt x="137" y="188"/>
                  <a:pt x="137" y="188"/>
                  <a:pt x="137" y="188"/>
                </a:cubicBezTo>
                <a:cubicBezTo>
                  <a:pt x="137" y="188"/>
                  <a:pt x="137" y="188"/>
                  <a:pt x="137" y="188"/>
                </a:cubicBezTo>
                <a:cubicBezTo>
                  <a:pt x="135" y="190"/>
                  <a:pt x="132" y="192"/>
                  <a:pt x="128" y="192"/>
                </a:cubicBezTo>
                <a:cubicBezTo>
                  <a:pt x="124" y="192"/>
                  <a:pt x="121" y="190"/>
                  <a:pt x="119" y="188"/>
                </a:cubicBezTo>
                <a:cubicBezTo>
                  <a:pt x="119" y="188"/>
                  <a:pt x="119" y="188"/>
                  <a:pt x="119" y="188"/>
                </a:cubicBezTo>
                <a:cubicBezTo>
                  <a:pt x="83" y="148"/>
                  <a:pt x="83" y="148"/>
                  <a:pt x="83" y="148"/>
                </a:cubicBezTo>
                <a:cubicBezTo>
                  <a:pt x="83" y="148"/>
                  <a:pt x="83" y="148"/>
                  <a:pt x="83" y="148"/>
                </a:cubicBezTo>
                <a:cubicBezTo>
                  <a:pt x="81" y="146"/>
                  <a:pt x="80" y="143"/>
                  <a:pt x="80" y="140"/>
                </a:cubicBezTo>
                <a:cubicBezTo>
                  <a:pt x="80" y="133"/>
                  <a:pt x="85" y="128"/>
                  <a:pt x="92" y="128"/>
                </a:cubicBezTo>
                <a:cubicBezTo>
                  <a:pt x="96" y="128"/>
                  <a:pt x="99" y="130"/>
                  <a:pt x="101" y="132"/>
                </a:cubicBezTo>
                <a:cubicBezTo>
                  <a:pt x="101" y="132"/>
                  <a:pt x="101" y="132"/>
                  <a:pt x="101" y="132"/>
                </a:cubicBezTo>
                <a:cubicBezTo>
                  <a:pt x="116" y="149"/>
                  <a:pt x="116" y="149"/>
                  <a:pt x="116" y="149"/>
                </a:cubicBezTo>
                <a:cubicBezTo>
                  <a:pt x="116" y="76"/>
                  <a:pt x="116" y="76"/>
                  <a:pt x="116" y="76"/>
                </a:cubicBezTo>
                <a:cubicBezTo>
                  <a:pt x="116" y="69"/>
                  <a:pt x="121" y="64"/>
                  <a:pt x="128" y="64"/>
                </a:cubicBezTo>
                <a:cubicBezTo>
                  <a:pt x="135" y="64"/>
                  <a:pt x="140" y="69"/>
                  <a:pt x="140" y="76"/>
                </a:cubicBezTo>
                <a:cubicBezTo>
                  <a:pt x="140" y="149"/>
                  <a:pt x="140" y="149"/>
                  <a:pt x="140" y="149"/>
                </a:cubicBezTo>
                <a:cubicBezTo>
                  <a:pt x="155" y="132"/>
                  <a:pt x="155" y="132"/>
                  <a:pt x="155" y="132"/>
                </a:cubicBezTo>
                <a:cubicBezTo>
                  <a:pt x="155" y="132"/>
                  <a:pt x="155" y="132"/>
                  <a:pt x="155" y="132"/>
                </a:cubicBezTo>
                <a:cubicBezTo>
                  <a:pt x="157" y="130"/>
                  <a:pt x="160" y="128"/>
                  <a:pt x="164" y="128"/>
                </a:cubicBezTo>
                <a:cubicBezTo>
                  <a:pt x="171" y="128"/>
                  <a:pt x="176" y="133"/>
                  <a:pt x="176" y="140"/>
                </a:cubicBezTo>
                <a:cubicBezTo>
                  <a:pt x="176" y="143"/>
                  <a:pt x="175" y="146"/>
                  <a:pt x="173" y="148"/>
                </a:cubicBezTo>
                <a:close/>
                <a:moveTo>
                  <a:pt x="148" y="24"/>
                </a:moveTo>
                <a:cubicBezTo>
                  <a:pt x="108" y="24"/>
                  <a:pt x="108" y="24"/>
                  <a:pt x="108" y="24"/>
                </a:cubicBezTo>
                <a:cubicBezTo>
                  <a:pt x="101" y="24"/>
                  <a:pt x="96" y="19"/>
                  <a:pt x="96" y="12"/>
                </a:cubicBezTo>
                <a:cubicBezTo>
                  <a:pt x="96" y="5"/>
                  <a:pt x="101" y="0"/>
                  <a:pt x="108" y="0"/>
                </a:cubicBezTo>
                <a:cubicBezTo>
                  <a:pt x="148" y="0"/>
                  <a:pt x="148" y="0"/>
                  <a:pt x="148" y="0"/>
                </a:cubicBezTo>
                <a:cubicBezTo>
                  <a:pt x="155" y="0"/>
                  <a:pt x="160" y="5"/>
                  <a:pt x="160" y="12"/>
                </a:cubicBezTo>
                <a:cubicBezTo>
                  <a:pt x="160" y="19"/>
                  <a:pt x="155" y="24"/>
                  <a:pt x="148" y="24"/>
                </a:cubicBezTo>
                <a:moveTo>
                  <a:pt x="60" y="256"/>
                </a:moveTo>
                <a:cubicBezTo>
                  <a:pt x="12" y="256"/>
                  <a:pt x="12" y="256"/>
                  <a:pt x="12" y="256"/>
                </a:cubicBezTo>
                <a:cubicBezTo>
                  <a:pt x="5" y="256"/>
                  <a:pt x="0" y="251"/>
                  <a:pt x="0" y="244"/>
                </a:cubicBezTo>
                <a:cubicBezTo>
                  <a:pt x="0" y="196"/>
                  <a:pt x="0" y="196"/>
                  <a:pt x="0" y="196"/>
                </a:cubicBezTo>
                <a:cubicBezTo>
                  <a:pt x="0" y="189"/>
                  <a:pt x="5" y="184"/>
                  <a:pt x="12" y="184"/>
                </a:cubicBezTo>
                <a:cubicBezTo>
                  <a:pt x="19" y="184"/>
                  <a:pt x="24" y="189"/>
                  <a:pt x="24" y="196"/>
                </a:cubicBezTo>
                <a:cubicBezTo>
                  <a:pt x="24" y="232"/>
                  <a:pt x="24" y="232"/>
                  <a:pt x="24" y="232"/>
                </a:cubicBezTo>
                <a:cubicBezTo>
                  <a:pt x="60" y="232"/>
                  <a:pt x="60" y="232"/>
                  <a:pt x="60" y="232"/>
                </a:cubicBezTo>
                <a:cubicBezTo>
                  <a:pt x="67" y="232"/>
                  <a:pt x="72" y="237"/>
                  <a:pt x="72" y="244"/>
                </a:cubicBezTo>
                <a:cubicBezTo>
                  <a:pt x="72" y="251"/>
                  <a:pt x="67" y="256"/>
                  <a:pt x="60" y="256"/>
                </a:cubicBezTo>
                <a:moveTo>
                  <a:pt x="24" y="108"/>
                </a:moveTo>
                <a:cubicBezTo>
                  <a:pt x="24" y="148"/>
                  <a:pt x="24" y="148"/>
                  <a:pt x="24" y="148"/>
                </a:cubicBezTo>
                <a:cubicBezTo>
                  <a:pt x="24" y="155"/>
                  <a:pt x="19" y="160"/>
                  <a:pt x="12" y="160"/>
                </a:cubicBezTo>
                <a:cubicBezTo>
                  <a:pt x="5" y="160"/>
                  <a:pt x="0" y="155"/>
                  <a:pt x="0" y="148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101"/>
                  <a:pt x="5" y="96"/>
                  <a:pt x="12" y="96"/>
                </a:cubicBezTo>
                <a:cubicBezTo>
                  <a:pt x="19" y="96"/>
                  <a:pt x="24" y="101"/>
                  <a:pt x="24" y="108"/>
                </a:cubicBezTo>
                <a:moveTo>
                  <a:pt x="60" y="24"/>
                </a:moveTo>
                <a:cubicBezTo>
                  <a:pt x="60" y="24"/>
                  <a:pt x="60" y="24"/>
                  <a:pt x="60" y="24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60"/>
                  <a:pt x="24" y="60"/>
                  <a:pt x="24" y="60"/>
                </a:cubicBezTo>
                <a:cubicBezTo>
                  <a:pt x="24" y="67"/>
                  <a:pt x="19" y="72"/>
                  <a:pt x="12" y="72"/>
                </a:cubicBezTo>
                <a:cubicBezTo>
                  <a:pt x="5" y="72"/>
                  <a:pt x="0" y="67"/>
                  <a:pt x="0" y="60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5"/>
                  <a:pt x="5" y="0"/>
                  <a:pt x="12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67" y="0"/>
                  <a:pt x="72" y="5"/>
                  <a:pt x="72" y="12"/>
                </a:cubicBezTo>
                <a:cubicBezTo>
                  <a:pt x="72" y="19"/>
                  <a:pt x="67" y="24"/>
                  <a:pt x="60" y="24"/>
                </a:cubicBezTo>
                <a:moveTo>
                  <a:pt x="108" y="232"/>
                </a:moveTo>
                <a:cubicBezTo>
                  <a:pt x="148" y="232"/>
                  <a:pt x="148" y="232"/>
                  <a:pt x="148" y="232"/>
                </a:cubicBezTo>
                <a:cubicBezTo>
                  <a:pt x="155" y="232"/>
                  <a:pt x="160" y="237"/>
                  <a:pt x="160" y="244"/>
                </a:cubicBezTo>
                <a:cubicBezTo>
                  <a:pt x="160" y="251"/>
                  <a:pt x="155" y="256"/>
                  <a:pt x="148" y="256"/>
                </a:cubicBezTo>
                <a:cubicBezTo>
                  <a:pt x="108" y="256"/>
                  <a:pt x="108" y="256"/>
                  <a:pt x="108" y="256"/>
                </a:cubicBezTo>
                <a:cubicBezTo>
                  <a:pt x="101" y="256"/>
                  <a:pt x="96" y="251"/>
                  <a:pt x="96" y="244"/>
                </a:cubicBezTo>
                <a:cubicBezTo>
                  <a:pt x="96" y="237"/>
                  <a:pt x="101" y="232"/>
                  <a:pt x="108" y="232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460080" y="2703867"/>
            <a:ext cx="26916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sz="2000" dirty="0" smtClean="0">
                <a:solidFill>
                  <a:schemeClr val="bg1">
                    <a:lumMod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1</a:t>
            </a:r>
            <a:endParaRPr lang="fa-IR" sz="2000" dirty="0">
              <a:solidFill>
                <a:schemeClr val="bg1">
                  <a:lumMod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462294" y="3240152"/>
            <a:ext cx="297228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sz="2000" dirty="0" smtClean="0">
                <a:solidFill>
                  <a:schemeClr val="bg1">
                    <a:lumMod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2</a:t>
            </a:r>
            <a:endParaRPr lang="fa-IR" sz="2000" dirty="0">
              <a:solidFill>
                <a:schemeClr val="bg1">
                  <a:lumMod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460080" y="3816807"/>
            <a:ext cx="32529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sz="2000" dirty="0" smtClean="0">
                <a:solidFill>
                  <a:schemeClr val="bg1">
                    <a:lumMod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3</a:t>
            </a:r>
            <a:endParaRPr lang="fa-IR" sz="2000" dirty="0">
              <a:solidFill>
                <a:schemeClr val="bg1">
                  <a:lumMod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452692" y="4393463"/>
            <a:ext cx="31643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sz="2000" dirty="0" smtClean="0">
                <a:solidFill>
                  <a:schemeClr val="bg1">
                    <a:lumMod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4</a:t>
            </a:r>
            <a:endParaRPr lang="fa-IR" sz="2000" dirty="0">
              <a:solidFill>
                <a:schemeClr val="bg1">
                  <a:lumMod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440137" y="4970116"/>
            <a:ext cx="309046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sz="2000" dirty="0" smtClean="0">
                <a:solidFill>
                  <a:schemeClr val="bg1">
                    <a:lumMod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5</a:t>
            </a:r>
            <a:endParaRPr lang="fa-IR" sz="2000" dirty="0">
              <a:solidFill>
                <a:schemeClr val="bg1">
                  <a:lumMod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440137" y="5546769"/>
            <a:ext cx="310524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sz="2000" dirty="0" smtClean="0">
                <a:solidFill>
                  <a:schemeClr val="bg1">
                    <a:lumMod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6</a:t>
            </a:r>
            <a:endParaRPr lang="fa-IR" sz="2000" dirty="0">
              <a:solidFill>
                <a:schemeClr val="bg1">
                  <a:lumMod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256" y="898506"/>
            <a:ext cx="4523624" cy="331651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4</a:t>
            </a:fld>
            <a:r>
              <a:rPr lang="fa-IR" smtClean="0"/>
              <a:t> </a:t>
            </a:r>
            <a:r>
              <a:rPr lang="en-US" smtClean="0"/>
              <a:t>/ 50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85827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17" grpId="0" animBg="1"/>
      <p:bldP spid="18" grpId="0" animBg="1"/>
      <p:bldP spid="19" grpId="0" animBg="1"/>
      <p:bldP spid="20" grpId="0" animBg="1"/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مقایسه‌ی نتایج – محیط پلکان مارپیچ</a:t>
            </a:r>
            <a:endParaRPr lang="fa-I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40</a:t>
            </a:fld>
            <a:r>
              <a:rPr lang="fa-IR" smtClean="0"/>
              <a:t> </a:t>
            </a:r>
            <a:r>
              <a:rPr lang="en-US" smtClean="0"/>
              <a:t>/ 50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5478" y="1523347"/>
            <a:ext cx="6021044" cy="5000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504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محیط آزمایش – صید و صیاد</a:t>
            </a:r>
            <a:endParaRPr lang="fa-IR" dirty="0"/>
          </a:p>
        </p:txBody>
      </p:sp>
      <p:sp useBgFill="1">
        <p:nvSpPr>
          <p:cNvPr id="5" name="Rectangle 4"/>
          <p:cNvSpPr/>
          <p:nvPr/>
        </p:nvSpPr>
        <p:spPr>
          <a:xfrm>
            <a:off x="838201" y="1864659"/>
            <a:ext cx="4459940" cy="445994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1"/>
            <a:endParaRPr lang="fa-IR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087439" y="2919493"/>
            <a:ext cx="833624" cy="441094"/>
            <a:chOff x="2847551" y="2652719"/>
            <a:chExt cx="1527983" cy="808499"/>
          </a:xfrm>
        </p:grpSpPr>
        <p:sp>
          <p:nvSpPr>
            <p:cNvPr id="7" name="Oval 6"/>
            <p:cNvSpPr/>
            <p:nvPr/>
          </p:nvSpPr>
          <p:spPr>
            <a:xfrm>
              <a:off x="3567035" y="2652719"/>
              <a:ext cx="808499" cy="808499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r" rtl="1"/>
              <a:endParaRPr lang="fa-IR" dirty="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 useBgFill="1">
          <p:nvSpPr>
            <p:cNvPr id="8" name="Flowchart: Decision 7"/>
            <p:cNvSpPr/>
            <p:nvPr/>
          </p:nvSpPr>
          <p:spPr>
            <a:xfrm>
              <a:off x="2847551" y="2668403"/>
              <a:ext cx="1164075" cy="779930"/>
            </a:xfrm>
            <a:prstGeom prst="flowChartDecisi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fa-IR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610598" y="2019349"/>
            <a:ext cx="2176803" cy="2241383"/>
            <a:chOff x="7535161" y="2842302"/>
            <a:chExt cx="2176803" cy="2241383"/>
          </a:xfrm>
        </p:grpSpPr>
        <p:sp>
          <p:nvSpPr>
            <p:cNvPr id="10" name="Oval 9"/>
            <p:cNvSpPr/>
            <p:nvPr/>
          </p:nvSpPr>
          <p:spPr>
            <a:xfrm>
              <a:off x="7746825" y="3060246"/>
              <a:ext cx="1753476" cy="180549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fa-IR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7535161" y="2842302"/>
              <a:ext cx="2176803" cy="224138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fa-IR" dirty="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7964676" y="3284560"/>
              <a:ext cx="1317773" cy="135686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fa-IR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8176220" y="3502379"/>
              <a:ext cx="894684" cy="92122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fa-IR" dirty="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8379002" y="3711178"/>
              <a:ext cx="489121" cy="50363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fa-IR" dirty="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cxnSp>
          <p:nvCxnSpPr>
            <p:cNvPr id="15" name="Straight Connector 14"/>
            <p:cNvCxnSpPr>
              <a:stCxn id="14" idx="2"/>
              <a:endCxn id="11" idx="2"/>
            </p:cNvCxnSpPr>
            <p:nvPr/>
          </p:nvCxnSpPr>
          <p:spPr>
            <a:xfrm flipH="1">
              <a:off x="7535161" y="3962994"/>
              <a:ext cx="843841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14" idx="6"/>
              <a:endCxn id="11" idx="6"/>
            </p:cNvCxnSpPr>
            <p:nvPr/>
          </p:nvCxnSpPr>
          <p:spPr>
            <a:xfrm>
              <a:off x="8868123" y="3962994"/>
              <a:ext cx="843841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14" idx="0"/>
              <a:endCxn id="11" idx="0"/>
            </p:cNvCxnSpPr>
            <p:nvPr/>
          </p:nvCxnSpPr>
          <p:spPr>
            <a:xfrm flipV="1">
              <a:off x="8623563" y="2842302"/>
              <a:ext cx="0" cy="868876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14" idx="4"/>
              <a:endCxn id="11" idx="4"/>
            </p:cNvCxnSpPr>
            <p:nvPr/>
          </p:nvCxnSpPr>
          <p:spPr>
            <a:xfrm>
              <a:off x="8623563" y="4214810"/>
              <a:ext cx="0" cy="868875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3040113" y="2461606"/>
            <a:ext cx="1317773" cy="1356868"/>
            <a:chOff x="9685255" y="3464392"/>
            <a:chExt cx="1317773" cy="1356868"/>
          </a:xfrm>
        </p:grpSpPr>
        <p:sp>
          <p:nvSpPr>
            <p:cNvPr id="20" name="Oval 19"/>
            <p:cNvSpPr/>
            <p:nvPr/>
          </p:nvSpPr>
          <p:spPr>
            <a:xfrm>
              <a:off x="9685255" y="3464392"/>
              <a:ext cx="1317773" cy="135686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fa-IR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9896799" y="3682211"/>
              <a:ext cx="894684" cy="92122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fa-IR" dirty="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10099581" y="3891010"/>
              <a:ext cx="489121" cy="50363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fa-IR" dirty="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cxnSp>
          <p:nvCxnSpPr>
            <p:cNvPr id="23" name="Straight Connector 22"/>
            <p:cNvCxnSpPr>
              <a:stCxn id="22" idx="2"/>
              <a:endCxn id="20" idx="2"/>
            </p:cNvCxnSpPr>
            <p:nvPr/>
          </p:nvCxnSpPr>
          <p:spPr>
            <a:xfrm flipH="1">
              <a:off x="9685255" y="4142826"/>
              <a:ext cx="4143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22" idx="6"/>
              <a:endCxn id="20" idx="6"/>
            </p:cNvCxnSpPr>
            <p:nvPr/>
          </p:nvCxnSpPr>
          <p:spPr>
            <a:xfrm>
              <a:off x="10588702" y="4142826"/>
              <a:ext cx="4143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22" idx="0"/>
              <a:endCxn id="20" idx="0"/>
            </p:cNvCxnSpPr>
            <p:nvPr/>
          </p:nvCxnSpPr>
          <p:spPr>
            <a:xfrm flipV="1">
              <a:off x="10344142" y="3464392"/>
              <a:ext cx="0" cy="42661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22" idx="4"/>
              <a:endCxn id="20" idx="4"/>
            </p:cNvCxnSpPr>
            <p:nvPr/>
          </p:nvCxnSpPr>
          <p:spPr>
            <a:xfrm>
              <a:off x="10344142" y="4394642"/>
              <a:ext cx="0" cy="42661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22" idx="1"/>
              <a:endCxn id="20" idx="1"/>
            </p:cNvCxnSpPr>
            <p:nvPr/>
          </p:nvCxnSpPr>
          <p:spPr>
            <a:xfrm flipH="1" flipV="1">
              <a:off x="9878238" y="3663101"/>
              <a:ext cx="292973" cy="3016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22" idx="7"/>
              <a:endCxn id="20" idx="7"/>
            </p:cNvCxnSpPr>
            <p:nvPr/>
          </p:nvCxnSpPr>
          <p:spPr>
            <a:xfrm flipV="1">
              <a:off x="10517072" y="3663101"/>
              <a:ext cx="292973" cy="3016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22" idx="5"/>
              <a:endCxn id="20" idx="5"/>
            </p:cNvCxnSpPr>
            <p:nvPr/>
          </p:nvCxnSpPr>
          <p:spPr>
            <a:xfrm>
              <a:off x="10517072" y="4320887"/>
              <a:ext cx="292973" cy="3016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22" idx="3"/>
              <a:endCxn id="20" idx="3"/>
            </p:cNvCxnSpPr>
            <p:nvPr/>
          </p:nvCxnSpPr>
          <p:spPr>
            <a:xfrm flipH="1">
              <a:off x="9878238" y="4320887"/>
              <a:ext cx="292973" cy="3016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Oval 30"/>
          <p:cNvSpPr/>
          <p:nvPr/>
        </p:nvSpPr>
        <p:spPr>
          <a:xfrm>
            <a:off x="1261298" y="5351738"/>
            <a:ext cx="441094" cy="4410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r" rtl="1"/>
            <a:endParaRPr lang="fa-IR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8769587" y="6095087"/>
            <a:ext cx="833624" cy="441094"/>
            <a:chOff x="2847551" y="2652722"/>
            <a:chExt cx="1527983" cy="808500"/>
          </a:xfrm>
        </p:grpSpPr>
        <p:sp>
          <p:nvSpPr>
            <p:cNvPr id="33" name="Oval 32"/>
            <p:cNvSpPr/>
            <p:nvPr/>
          </p:nvSpPr>
          <p:spPr>
            <a:xfrm>
              <a:off x="3567035" y="2652722"/>
              <a:ext cx="808499" cy="8085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r" rtl="1"/>
              <a:endParaRPr lang="fa-IR" dirty="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 useBgFill="1">
          <p:nvSpPr>
            <p:cNvPr id="34" name="Flowchart: Decision 33"/>
            <p:cNvSpPr/>
            <p:nvPr/>
          </p:nvSpPr>
          <p:spPr>
            <a:xfrm>
              <a:off x="2847551" y="2668403"/>
              <a:ext cx="1164075" cy="779930"/>
            </a:xfrm>
            <a:prstGeom prst="flowChartDecisi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fa-IR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</p:grpSp>
      <p:sp>
        <p:nvSpPr>
          <p:cNvPr id="35" name="Oval 34"/>
          <p:cNvSpPr/>
          <p:nvPr/>
        </p:nvSpPr>
        <p:spPr>
          <a:xfrm>
            <a:off x="7610294" y="6088055"/>
            <a:ext cx="441094" cy="4410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r" rtl="1"/>
            <a:endParaRPr lang="fa-IR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123453" y="6130968"/>
            <a:ext cx="527709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fa-IR" dirty="0" smtClean="0">
                <a:latin typeface="XB Zar" panose="02000506090000020003" pitchFamily="2" charset="-78"/>
                <a:cs typeface="XB Zar" panose="02000506090000020003" pitchFamily="2" charset="-78"/>
              </a:rPr>
              <a:t>صید</a:t>
            </a:r>
            <a:endParaRPr lang="fa-IR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588515" y="6166849"/>
            <a:ext cx="575799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fa-IR" dirty="0" smtClean="0">
                <a:latin typeface="XB Zar" panose="02000506090000020003" pitchFamily="2" charset="-78"/>
                <a:cs typeface="XB Zar" panose="02000506090000020003" pitchFamily="2" charset="-78"/>
              </a:rPr>
              <a:t>صیاد</a:t>
            </a:r>
            <a:endParaRPr lang="fa-IR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390734" y="2019349"/>
            <a:ext cx="97013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fa-IR" dirty="0" smtClean="0">
                <a:latin typeface="XB Zar" panose="02000506090000020003" pitchFamily="2" charset="-78"/>
                <a:cs typeface="XB Zar" panose="02000506090000020003" pitchFamily="2" charset="-78"/>
              </a:rPr>
              <a:t>1۷ حالت</a:t>
            </a:r>
            <a:endParaRPr lang="fa-IR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760351" y="2281747"/>
            <a:ext cx="87556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fa-IR" dirty="0" smtClean="0">
                <a:latin typeface="XB Zar" panose="02000506090000020003" pitchFamily="2" charset="-78"/>
                <a:cs typeface="XB Zar" panose="02000506090000020003" pitchFamily="2" charset="-78"/>
              </a:rPr>
              <a:t>16 عمل</a:t>
            </a:r>
            <a:endParaRPr lang="fa-IR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873118" y="5235050"/>
            <a:ext cx="489749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fa-IR" dirty="0" smtClean="0">
                <a:latin typeface="XB Zar" panose="02000506090000020003" pitchFamily="2" charset="-78"/>
                <a:cs typeface="XB Zar" panose="02000506090000020003" pitchFamily="2" charset="-78"/>
              </a:rPr>
              <a:t>پاداش هر شکار 10 و جریمه 0.1 برای هر حرکت بی حاصل</a:t>
            </a:r>
            <a:endParaRPr lang="fa-IR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41</a:t>
            </a:fld>
            <a:r>
              <a:rPr lang="fa-IR" smtClean="0"/>
              <a:t> </a:t>
            </a:r>
            <a:r>
              <a:rPr lang="en-US" smtClean="0"/>
              <a:t>/ 50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38276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3.7037E-7 L 0.27656 -0.00301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28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3.7037E-7 L 0.51835 -0.00301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911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مقایسه‌ی نتایج – محیط صید و صیاد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42</a:t>
            </a:fld>
            <a:r>
              <a:rPr lang="fa-IR" smtClean="0"/>
              <a:t> </a:t>
            </a:r>
            <a:r>
              <a:rPr lang="en-US" smtClean="0"/>
              <a:t>/ 50</a:t>
            </a: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7221" y="1690688"/>
            <a:ext cx="7377558" cy="4825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64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مقایسه‌ی نتایج – محیط صید و صیاد</a:t>
            </a:r>
            <a:endParaRPr lang="fa-I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43</a:t>
            </a:fld>
            <a:r>
              <a:rPr lang="fa-IR" smtClean="0"/>
              <a:t> </a:t>
            </a:r>
            <a:r>
              <a:rPr lang="en-US" smtClean="0"/>
              <a:t>/ 50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7553" y="1562380"/>
            <a:ext cx="6456893" cy="4976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07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مقایسه‌ی نتایج – محیط صید و صیاد</a:t>
            </a:r>
            <a:endParaRPr lang="fa-I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44</a:t>
            </a:fld>
            <a:r>
              <a:rPr lang="fa-IR" smtClean="0"/>
              <a:t> </a:t>
            </a:r>
            <a:r>
              <a:rPr lang="en-US" smtClean="0"/>
              <a:t>/ 50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8618" y="1534460"/>
            <a:ext cx="6254764" cy="5187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356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2366" y="1657384"/>
            <a:ext cx="9144000" cy="2387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a-IR" sz="3600" dirty="0" smtClean="0"/>
              <a:t>بررسی تاثیر اندازه‌ی نواحی </a:t>
            </a:r>
            <a:r>
              <a:rPr lang="fa-IR" sz="3600" dirty="0" smtClean="0"/>
              <a:t>محیط</a:t>
            </a:r>
            <a:br>
              <a:rPr lang="fa-IR" sz="3600" dirty="0" smtClean="0"/>
            </a:br>
            <a:r>
              <a:rPr lang="fa-IR" sz="3600" dirty="0" smtClean="0"/>
              <a:t>در </a:t>
            </a:r>
            <a:r>
              <a:rPr lang="fa-IR" sz="3600" dirty="0" smtClean="0"/>
              <a:t>کیفیت و سرعت یادگیری</a:t>
            </a:r>
            <a:endParaRPr lang="fa-IR" sz="3600" dirty="0"/>
          </a:p>
        </p:txBody>
      </p:sp>
    </p:spTree>
    <p:extLst>
      <p:ext uri="{BB962C8B-B14F-4D97-AF65-F5344CB8AC3E}">
        <p14:creationId xmlns:p14="http://schemas.microsoft.com/office/powerpoint/2010/main" val="89572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46</a:t>
            </a:fld>
            <a:r>
              <a:rPr lang="fa-IR" smtClean="0"/>
              <a:t> </a:t>
            </a:r>
            <a:r>
              <a:rPr lang="en-US" smtClean="0"/>
              <a:t>/ 50</a:t>
            </a: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101" y="0"/>
            <a:ext cx="7327270" cy="6850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02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47</a:t>
            </a:fld>
            <a:r>
              <a:rPr lang="fa-IR" smtClean="0"/>
              <a:t> </a:t>
            </a:r>
            <a:r>
              <a:rPr lang="en-US" smtClean="0"/>
              <a:t>/ 50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315" y="0"/>
            <a:ext cx="74672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856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44475" y="255804"/>
            <a:ext cx="6452316" cy="6452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>
              <a:lnSpc>
                <a:spcPct val="150000"/>
              </a:lnSpc>
            </a:pPr>
            <a:r>
              <a:rPr lang="fa-IR" sz="7200" dirty="0" smtClean="0">
                <a:latin typeface="XB Zar" panose="02000506090000020003" pitchFamily="2" charset="-78"/>
                <a:cs typeface="XB Zar" panose="02000506090000020003" pitchFamily="2" charset="-78"/>
              </a:rPr>
              <a:t>نتیجه‌گیری و جمع‌بندی</a:t>
            </a:r>
            <a:endParaRPr lang="fa-IR" sz="7200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693827" y="863569"/>
            <a:ext cx="7332708" cy="7497016"/>
            <a:chOff x="5693827" y="863569"/>
            <a:chExt cx="7332708" cy="7497016"/>
          </a:xfrm>
        </p:grpSpPr>
        <p:sp>
          <p:nvSpPr>
            <p:cNvPr id="3" name="Freeform 5"/>
            <p:cNvSpPr>
              <a:spLocks/>
            </p:cNvSpPr>
            <p:nvPr/>
          </p:nvSpPr>
          <p:spPr bwMode="auto">
            <a:xfrm>
              <a:off x="6341028" y="1675560"/>
              <a:ext cx="6685507" cy="6685025"/>
            </a:xfrm>
            <a:custGeom>
              <a:avLst/>
              <a:gdLst>
                <a:gd name="T0" fmla="*/ 86 w 485"/>
                <a:gd name="T1" fmla="*/ 86 h 485"/>
                <a:gd name="T2" fmla="*/ 86 w 485"/>
                <a:gd name="T3" fmla="*/ 399 h 485"/>
                <a:gd name="T4" fmla="*/ 399 w 485"/>
                <a:gd name="T5" fmla="*/ 399 h 485"/>
                <a:gd name="T6" fmla="*/ 399 w 485"/>
                <a:gd name="T7" fmla="*/ 86 h 485"/>
                <a:gd name="T8" fmla="*/ 86 w 485"/>
                <a:gd name="T9" fmla="*/ 86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" h="485">
                  <a:moveTo>
                    <a:pt x="86" y="86"/>
                  </a:moveTo>
                  <a:cubicBezTo>
                    <a:pt x="0" y="172"/>
                    <a:pt x="0" y="312"/>
                    <a:pt x="86" y="399"/>
                  </a:cubicBezTo>
                  <a:cubicBezTo>
                    <a:pt x="172" y="485"/>
                    <a:pt x="312" y="485"/>
                    <a:pt x="399" y="399"/>
                  </a:cubicBezTo>
                  <a:cubicBezTo>
                    <a:pt x="485" y="312"/>
                    <a:pt x="485" y="172"/>
                    <a:pt x="399" y="86"/>
                  </a:cubicBezTo>
                  <a:cubicBezTo>
                    <a:pt x="312" y="0"/>
                    <a:pt x="172" y="0"/>
                    <a:pt x="86" y="86"/>
                  </a:cubicBez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Freeform 8"/>
            <p:cNvSpPr>
              <a:spLocks/>
            </p:cNvSpPr>
            <p:nvPr/>
          </p:nvSpPr>
          <p:spPr bwMode="auto">
            <a:xfrm>
              <a:off x="6369940" y="1593249"/>
              <a:ext cx="6629907" cy="6629409"/>
            </a:xfrm>
            <a:custGeom>
              <a:avLst/>
              <a:gdLst>
                <a:gd name="T0" fmla="*/ 85 w 481"/>
                <a:gd name="T1" fmla="*/ 86 h 481"/>
                <a:gd name="T2" fmla="*/ 85 w 481"/>
                <a:gd name="T3" fmla="*/ 396 h 481"/>
                <a:gd name="T4" fmla="*/ 395 w 481"/>
                <a:gd name="T5" fmla="*/ 396 h 481"/>
                <a:gd name="T6" fmla="*/ 395 w 481"/>
                <a:gd name="T7" fmla="*/ 86 h 481"/>
                <a:gd name="T8" fmla="*/ 85 w 481"/>
                <a:gd name="T9" fmla="*/ 86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1" h="481">
                  <a:moveTo>
                    <a:pt x="85" y="86"/>
                  </a:moveTo>
                  <a:cubicBezTo>
                    <a:pt x="0" y="171"/>
                    <a:pt x="0" y="310"/>
                    <a:pt x="85" y="396"/>
                  </a:cubicBezTo>
                  <a:cubicBezTo>
                    <a:pt x="171" y="481"/>
                    <a:pt x="310" y="481"/>
                    <a:pt x="395" y="396"/>
                  </a:cubicBezTo>
                  <a:cubicBezTo>
                    <a:pt x="481" y="310"/>
                    <a:pt x="481" y="171"/>
                    <a:pt x="395" y="86"/>
                  </a:cubicBezTo>
                  <a:cubicBezTo>
                    <a:pt x="310" y="0"/>
                    <a:pt x="171" y="0"/>
                    <a:pt x="85" y="86"/>
                  </a:cubicBez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9"/>
            <p:cNvSpPr>
              <a:spLocks/>
            </p:cNvSpPr>
            <p:nvPr/>
          </p:nvSpPr>
          <p:spPr bwMode="auto">
            <a:xfrm>
              <a:off x="6438886" y="1648864"/>
              <a:ext cx="6478671" cy="6475910"/>
            </a:xfrm>
            <a:custGeom>
              <a:avLst/>
              <a:gdLst>
                <a:gd name="T0" fmla="*/ 84 w 470"/>
                <a:gd name="T1" fmla="*/ 84 h 470"/>
                <a:gd name="T2" fmla="*/ 84 w 470"/>
                <a:gd name="T3" fmla="*/ 387 h 470"/>
                <a:gd name="T4" fmla="*/ 387 w 470"/>
                <a:gd name="T5" fmla="*/ 387 h 470"/>
                <a:gd name="T6" fmla="*/ 387 w 470"/>
                <a:gd name="T7" fmla="*/ 84 h 470"/>
                <a:gd name="T8" fmla="*/ 84 w 470"/>
                <a:gd name="T9" fmla="*/ 84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0" h="470">
                  <a:moveTo>
                    <a:pt x="84" y="84"/>
                  </a:moveTo>
                  <a:cubicBezTo>
                    <a:pt x="0" y="167"/>
                    <a:pt x="0" y="303"/>
                    <a:pt x="84" y="387"/>
                  </a:cubicBezTo>
                  <a:cubicBezTo>
                    <a:pt x="168" y="470"/>
                    <a:pt x="303" y="470"/>
                    <a:pt x="387" y="387"/>
                  </a:cubicBezTo>
                  <a:cubicBezTo>
                    <a:pt x="470" y="303"/>
                    <a:pt x="470" y="167"/>
                    <a:pt x="387" y="84"/>
                  </a:cubicBezTo>
                  <a:cubicBezTo>
                    <a:pt x="303" y="0"/>
                    <a:pt x="168" y="0"/>
                    <a:pt x="84" y="84"/>
                  </a:cubicBez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auto">
            <a:xfrm>
              <a:off x="6478919" y="1675560"/>
              <a:ext cx="6409725" cy="6409171"/>
            </a:xfrm>
            <a:custGeom>
              <a:avLst/>
              <a:gdLst>
                <a:gd name="T0" fmla="*/ 83 w 465"/>
                <a:gd name="T1" fmla="*/ 82 h 465"/>
                <a:gd name="T2" fmla="*/ 83 w 465"/>
                <a:gd name="T3" fmla="*/ 382 h 465"/>
                <a:gd name="T4" fmla="*/ 382 w 465"/>
                <a:gd name="T5" fmla="*/ 382 h 465"/>
                <a:gd name="T6" fmla="*/ 382 w 465"/>
                <a:gd name="T7" fmla="*/ 82 h 465"/>
                <a:gd name="T8" fmla="*/ 83 w 465"/>
                <a:gd name="T9" fmla="*/ 82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5" h="465">
                  <a:moveTo>
                    <a:pt x="83" y="82"/>
                  </a:moveTo>
                  <a:cubicBezTo>
                    <a:pt x="0" y="165"/>
                    <a:pt x="0" y="299"/>
                    <a:pt x="83" y="382"/>
                  </a:cubicBezTo>
                  <a:cubicBezTo>
                    <a:pt x="165" y="465"/>
                    <a:pt x="299" y="465"/>
                    <a:pt x="382" y="382"/>
                  </a:cubicBezTo>
                  <a:cubicBezTo>
                    <a:pt x="465" y="299"/>
                    <a:pt x="465" y="165"/>
                    <a:pt x="382" y="82"/>
                  </a:cubicBezTo>
                  <a:cubicBezTo>
                    <a:pt x="299" y="0"/>
                    <a:pt x="165" y="0"/>
                    <a:pt x="83" y="8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1"/>
            <p:cNvSpPr>
              <a:spLocks noEditPoints="1"/>
            </p:cNvSpPr>
            <p:nvPr/>
          </p:nvSpPr>
          <p:spPr bwMode="auto">
            <a:xfrm>
              <a:off x="7114998" y="2227269"/>
              <a:ext cx="5139790" cy="5141129"/>
            </a:xfrm>
            <a:custGeom>
              <a:avLst/>
              <a:gdLst>
                <a:gd name="T0" fmla="*/ 66 w 373"/>
                <a:gd name="T1" fmla="*/ 66 h 373"/>
                <a:gd name="T2" fmla="*/ 306 w 373"/>
                <a:gd name="T3" fmla="*/ 66 h 373"/>
                <a:gd name="T4" fmla="*/ 306 w 373"/>
                <a:gd name="T5" fmla="*/ 306 h 373"/>
                <a:gd name="T6" fmla="*/ 66 w 373"/>
                <a:gd name="T7" fmla="*/ 306 h 373"/>
                <a:gd name="T8" fmla="*/ 66 w 373"/>
                <a:gd name="T9" fmla="*/ 66 h 373"/>
                <a:gd name="T10" fmla="*/ 93 w 373"/>
                <a:gd name="T11" fmla="*/ 93 h 373"/>
                <a:gd name="T12" fmla="*/ 93 w 373"/>
                <a:gd name="T13" fmla="*/ 279 h 373"/>
                <a:gd name="T14" fmla="*/ 279 w 373"/>
                <a:gd name="T15" fmla="*/ 279 h 373"/>
                <a:gd name="T16" fmla="*/ 279 w 373"/>
                <a:gd name="T17" fmla="*/ 93 h 373"/>
                <a:gd name="T18" fmla="*/ 93 w 373"/>
                <a:gd name="T19" fmla="*/ 93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3" h="373">
                  <a:moveTo>
                    <a:pt x="66" y="66"/>
                  </a:moveTo>
                  <a:cubicBezTo>
                    <a:pt x="132" y="0"/>
                    <a:pt x="240" y="0"/>
                    <a:pt x="306" y="66"/>
                  </a:cubicBezTo>
                  <a:cubicBezTo>
                    <a:pt x="373" y="133"/>
                    <a:pt x="373" y="240"/>
                    <a:pt x="306" y="306"/>
                  </a:cubicBezTo>
                  <a:cubicBezTo>
                    <a:pt x="240" y="373"/>
                    <a:pt x="132" y="373"/>
                    <a:pt x="66" y="306"/>
                  </a:cubicBezTo>
                  <a:cubicBezTo>
                    <a:pt x="0" y="240"/>
                    <a:pt x="0" y="133"/>
                    <a:pt x="66" y="66"/>
                  </a:cubicBezTo>
                  <a:moveTo>
                    <a:pt x="93" y="93"/>
                  </a:moveTo>
                  <a:cubicBezTo>
                    <a:pt x="42" y="145"/>
                    <a:pt x="42" y="228"/>
                    <a:pt x="93" y="279"/>
                  </a:cubicBezTo>
                  <a:cubicBezTo>
                    <a:pt x="145" y="331"/>
                    <a:pt x="228" y="331"/>
                    <a:pt x="279" y="279"/>
                  </a:cubicBezTo>
                  <a:cubicBezTo>
                    <a:pt x="331" y="228"/>
                    <a:pt x="331" y="145"/>
                    <a:pt x="279" y="93"/>
                  </a:cubicBezTo>
                  <a:cubicBezTo>
                    <a:pt x="228" y="42"/>
                    <a:pt x="145" y="42"/>
                    <a:pt x="93" y="93"/>
                  </a:cubicBez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12"/>
            <p:cNvSpPr>
              <a:spLocks noEditPoints="1"/>
            </p:cNvSpPr>
            <p:nvPr/>
          </p:nvSpPr>
          <p:spPr bwMode="auto">
            <a:xfrm>
              <a:off x="8367140" y="3481962"/>
              <a:ext cx="2633280" cy="2631743"/>
            </a:xfrm>
            <a:custGeom>
              <a:avLst/>
              <a:gdLst>
                <a:gd name="T0" fmla="*/ 34 w 191"/>
                <a:gd name="T1" fmla="*/ 34 h 191"/>
                <a:gd name="T2" fmla="*/ 157 w 191"/>
                <a:gd name="T3" fmla="*/ 34 h 191"/>
                <a:gd name="T4" fmla="*/ 157 w 191"/>
                <a:gd name="T5" fmla="*/ 157 h 191"/>
                <a:gd name="T6" fmla="*/ 34 w 191"/>
                <a:gd name="T7" fmla="*/ 157 h 191"/>
                <a:gd name="T8" fmla="*/ 34 w 191"/>
                <a:gd name="T9" fmla="*/ 34 h 191"/>
                <a:gd name="T10" fmla="*/ 61 w 191"/>
                <a:gd name="T11" fmla="*/ 61 h 191"/>
                <a:gd name="T12" fmla="*/ 61 w 191"/>
                <a:gd name="T13" fmla="*/ 130 h 191"/>
                <a:gd name="T14" fmla="*/ 130 w 191"/>
                <a:gd name="T15" fmla="*/ 130 h 191"/>
                <a:gd name="T16" fmla="*/ 130 w 191"/>
                <a:gd name="T17" fmla="*/ 61 h 191"/>
                <a:gd name="T18" fmla="*/ 61 w 191"/>
                <a:gd name="T19" fmla="*/ 6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1" h="191">
                  <a:moveTo>
                    <a:pt x="34" y="34"/>
                  </a:moveTo>
                  <a:cubicBezTo>
                    <a:pt x="68" y="0"/>
                    <a:pt x="123" y="0"/>
                    <a:pt x="157" y="34"/>
                  </a:cubicBezTo>
                  <a:cubicBezTo>
                    <a:pt x="191" y="68"/>
                    <a:pt x="191" y="123"/>
                    <a:pt x="157" y="157"/>
                  </a:cubicBezTo>
                  <a:cubicBezTo>
                    <a:pt x="123" y="191"/>
                    <a:pt x="68" y="191"/>
                    <a:pt x="34" y="157"/>
                  </a:cubicBezTo>
                  <a:cubicBezTo>
                    <a:pt x="0" y="123"/>
                    <a:pt x="0" y="68"/>
                    <a:pt x="34" y="34"/>
                  </a:cubicBezTo>
                  <a:moveTo>
                    <a:pt x="61" y="61"/>
                  </a:moveTo>
                  <a:cubicBezTo>
                    <a:pt x="42" y="80"/>
                    <a:pt x="42" y="111"/>
                    <a:pt x="61" y="130"/>
                  </a:cubicBezTo>
                  <a:cubicBezTo>
                    <a:pt x="80" y="149"/>
                    <a:pt x="111" y="149"/>
                    <a:pt x="130" y="130"/>
                  </a:cubicBezTo>
                  <a:cubicBezTo>
                    <a:pt x="149" y="111"/>
                    <a:pt x="149" y="80"/>
                    <a:pt x="130" y="61"/>
                  </a:cubicBezTo>
                  <a:cubicBezTo>
                    <a:pt x="111" y="42"/>
                    <a:pt x="80" y="42"/>
                    <a:pt x="61" y="61"/>
                  </a:cubicBez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3"/>
            <p:cNvSpPr>
              <a:spLocks noEditPoints="1"/>
            </p:cNvSpPr>
            <p:nvPr/>
          </p:nvSpPr>
          <p:spPr bwMode="auto">
            <a:xfrm>
              <a:off x="7114998" y="2309581"/>
              <a:ext cx="5139790" cy="5141129"/>
            </a:xfrm>
            <a:custGeom>
              <a:avLst/>
              <a:gdLst>
                <a:gd name="T0" fmla="*/ 66 w 373"/>
                <a:gd name="T1" fmla="*/ 66 h 373"/>
                <a:gd name="T2" fmla="*/ 306 w 373"/>
                <a:gd name="T3" fmla="*/ 66 h 373"/>
                <a:gd name="T4" fmla="*/ 306 w 373"/>
                <a:gd name="T5" fmla="*/ 306 h 373"/>
                <a:gd name="T6" fmla="*/ 66 w 373"/>
                <a:gd name="T7" fmla="*/ 306 h 373"/>
                <a:gd name="T8" fmla="*/ 66 w 373"/>
                <a:gd name="T9" fmla="*/ 66 h 373"/>
                <a:gd name="T10" fmla="*/ 93 w 373"/>
                <a:gd name="T11" fmla="*/ 93 h 373"/>
                <a:gd name="T12" fmla="*/ 93 w 373"/>
                <a:gd name="T13" fmla="*/ 279 h 373"/>
                <a:gd name="T14" fmla="*/ 279 w 373"/>
                <a:gd name="T15" fmla="*/ 279 h 373"/>
                <a:gd name="T16" fmla="*/ 279 w 373"/>
                <a:gd name="T17" fmla="*/ 93 h 373"/>
                <a:gd name="T18" fmla="*/ 93 w 373"/>
                <a:gd name="T19" fmla="*/ 93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3" h="373">
                  <a:moveTo>
                    <a:pt x="66" y="66"/>
                  </a:moveTo>
                  <a:cubicBezTo>
                    <a:pt x="132" y="0"/>
                    <a:pt x="240" y="0"/>
                    <a:pt x="306" y="66"/>
                  </a:cubicBezTo>
                  <a:cubicBezTo>
                    <a:pt x="373" y="132"/>
                    <a:pt x="373" y="240"/>
                    <a:pt x="306" y="306"/>
                  </a:cubicBezTo>
                  <a:cubicBezTo>
                    <a:pt x="240" y="373"/>
                    <a:pt x="132" y="373"/>
                    <a:pt x="66" y="306"/>
                  </a:cubicBezTo>
                  <a:cubicBezTo>
                    <a:pt x="0" y="240"/>
                    <a:pt x="0" y="132"/>
                    <a:pt x="66" y="66"/>
                  </a:cubicBezTo>
                  <a:moveTo>
                    <a:pt x="93" y="93"/>
                  </a:moveTo>
                  <a:cubicBezTo>
                    <a:pt x="42" y="145"/>
                    <a:pt x="42" y="228"/>
                    <a:pt x="93" y="279"/>
                  </a:cubicBezTo>
                  <a:cubicBezTo>
                    <a:pt x="145" y="330"/>
                    <a:pt x="228" y="330"/>
                    <a:pt x="279" y="279"/>
                  </a:cubicBezTo>
                  <a:cubicBezTo>
                    <a:pt x="331" y="228"/>
                    <a:pt x="331" y="145"/>
                    <a:pt x="279" y="93"/>
                  </a:cubicBezTo>
                  <a:cubicBezTo>
                    <a:pt x="228" y="42"/>
                    <a:pt x="145" y="42"/>
                    <a:pt x="93" y="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4"/>
            <p:cNvSpPr>
              <a:spLocks noEditPoints="1"/>
            </p:cNvSpPr>
            <p:nvPr/>
          </p:nvSpPr>
          <p:spPr bwMode="auto">
            <a:xfrm>
              <a:off x="8367140" y="3564274"/>
              <a:ext cx="2633280" cy="2618395"/>
            </a:xfrm>
            <a:custGeom>
              <a:avLst/>
              <a:gdLst>
                <a:gd name="T0" fmla="*/ 34 w 191"/>
                <a:gd name="T1" fmla="*/ 34 h 190"/>
                <a:gd name="T2" fmla="*/ 157 w 191"/>
                <a:gd name="T3" fmla="*/ 34 h 190"/>
                <a:gd name="T4" fmla="*/ 157 w 191"/>
                <a:gd name="T5" fmla="*/ 157 h 190"/>
                <a:gd name="T6" fmla="*/ 34 w 191"/>
                <a:gd name="T7" fmla="*/ 157 h 190"/>
                <a:gd name="T8" fmla="*/ 34 w 191"/>
                <a:gd name="T9" fmla="*/ 34 h 190"/>
                <a:gd name="T10" fmla="*/ 61 w 191"/>
                <a:gd name="T11" fmla="*/ 61 h 190"/>
                <a:gd name="T12" fmla="*/ 61 w 191"/>
                <a:gd name="T13" fmla="*/ 130 h 190"/>
                <a:gd name="T14" fmla="*/ 130 w 191"/>
                <a:gd name="T15" fmla="*/ 130 h 190"/>
                <a:gd name="T16" fmla="*/ 130 w 191"/>
                <a:gd name="T17" fmla="*/ 61 h 190"/>
                <a:gd name="T18" fmla="*/ 61 w 191"/>
                <a:gd name="T19" fmla="*/ 61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1" h="190">
                  <a:moveTo>
                    <a:pt x="34" y="34"/>
                  </a:moveTo>
                  <a:cubicBezTo>
                    <a:pt x="68" y="0"/>
                    <a:pt x="123" y="0"/>
                    <a:pt x="157" y="34"/>
                  </a:cubicBezTo>
                  <a:cubicBezTo>
                    <a:pt x="191" y="68"/>
                    <a:pt x="191" y="123"/>
                    <a:pt x="157" y="157"/>
                  </a:cubicBezTo>
                  <a:cubicBezTo>
                    <a:pt x="123" y="190"/>
                    <a:pt x="68" y="190"/>
                    <a:pt x="34" y="157"/>
                  </a:cubicBezTo>
                  <a:cubicBezTo>
                    <a:pt x="0" y="123"/>
                    <a:pt x="0" y="68"/>
                    <a:pt x="34" y="34"/>
                  </a:cubicBezTo>
                  <a:moveTo>
                    <a:pt x="61" y="61"/>
                  </a:moveTo>
                  <a:cubicBezTo>
                    <a:pt x="42" y="80"/>
                    <a:pt x="42" y="111"/>
                    <a:pt x="61" y="130"/>
                  </a:cubicBezTo>
                  <a:cubicBezTo>
                    <a:pt x="80" y="148"/>
                    <a:pt x="111" y="148"/>
                    <a:pt x="130" y="130"/>
                  </a:cubicBezTo>
                  <a:cubicBezTo>
                    <a:pt x="149" y="111"/>
                    <a:pt x="149" y="80"/>
                    <a:pt x="130" y="61"/>
                  </a:cubicBezTo>
                  <a:cubicBezTo>
                    <a:pt x="111" y="42"/>
                    <a:pt x="80" y="42"/>
                    <a:pt x="61" y="6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5"/>
            <p:cNvSpPr>
              <a:spLocks/>
            </p:cNvSpPr>
            <p:nvPr/>
          </p:nvSpPr>
          <p:spPr bwMode="auto">
            <a:xfrm>
              <a:off x="9347949" y="4514192"/>
              <a:ext cx="673889" cy="676289"/>
            </a:xfrm>
            <a:custGeom>
              <a:avLst/>
              <a:gdLst>
                <a:gd name="T0" fmla="*/ 8 w 49"/>
                <a:gd name="T1" fmla="*/ 9 h 49"/>
                <a:gd name="T2" fmla="*/ 8 w 49"/>
                <a:gd name="T3" fmla="*/ 41 h 49"/>
                <a:gd name="T4" fmla="*/ 40 w 49"/>
                <a:gd name="T5" fmla="*/ 41 h 49"/>
                <a:gd name="T6" fmla="*/ 40 w 49"/>
                <a:gd name="T7" fmla="*/ 9 h 49"/>
                <a:gd name="T8" fmla="*/ 8 w 49"/>
                <a:gd name="T9" fmla="*/ 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49">
                  <a:moveTo>
                    <a:pt x="8" y="9"/>
                  </a:moveTo>
                  <a:cubicBezTo>
                    <a:pt x="0" y="18"/>
                    <a:pt x="0" y="32"/>
                    <a:pt x="8" y="41"/>
                  </a:cubicBezTo>
                  <a:cubicBezTo>
                    <a:pt x="17" y="49"/>
                    <a:pt x="31" y="49"/>
                    <a:pt x="40" y="41"/>
                  </a:cubicBezTo>
                  <a:cubicBezTo>
                    <a:pt x="49" y="32"/>
                    <a:pt x="49" y="18"/>
                    <a:pt x="40" y="9"/>
                  </a:cubicBezTo>
                  <a:cubicBezTo>
                    <a:pt x="31" y="0"/>
                    <a:pt x="17" y="0"/>
                    <a:pt x="8" y="9"/>
                  </a:cubicBez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8"/>
            <p:cNvSpPr>
              <a:spLocks/>
            </p:cNvSpPr>
            <p:nvPr/>
          </p:nvSpPr>
          <p:spPr bwMode="auto">
            <a:xfrm>
              <a:off x="9125544" y="4859011"/>
              <a:ext cx="524877" cy="522790"/>
            </a:xfrm>
            <a:custGeom>
              <a:avLst/>
              <a:gdLst>
                <a:gd name="T0" fmla="*/ 18 w 38"/>
                <a:gd name="T1" fmla="*/ 0 h 38"/>
                <a:gd name="T2" fmla="*/ 0 w 38"/>
                <a:gd name="T3" fmla="*/ 18 h 38"/>
                <a:gd name="T4" fmla="*/ 9 w 38"/>
                <a:gd name="T5" fmla="*/ 29 h 38"/>
                <a:gd name="T6" fmla="*/ 22 w 38"/>
                <a:gd name="T7" fmla="*/ 38 h 38"/>
                <a:gd name="T8" fmla="*/ 38 w 38"/>
                <a:gd name="T9" fmla="*/ 22 h 38"/>
                <a:gd name="T10" fmla="*/ 24 w 38"/>
                <a:gd name="T11" fmla="*/ 16 h 38"/>
                <a:gd name="T12" fmla="*/ 18 w 38"/>
                <a:gd name="T13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38">
                  <a:moveTo>
                    <a:pt x="18" y="0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3" y="22"/>
                    <a:pt x="5" y="26"/>
                    <a:pt x="9" y="29"/>
                  </a:cubicBezTo>
                  <a:cubicBezTo>
                    <a:pt x="13" y="33"/>
                    <a:pt x="17" y="36"/>
                    <a:pt x="22" y="38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33" y="21"/>
                    <a:pt x="28" y="19"/>
                    <a:pt x="24" y="16"/>
                  </a:cubicBezTo>
                  <a:cubicBezTo>
                    <a:pt x="20" y="11"/>
                    <a:pt x="18" y="6"/>
                    <a:pt x="18" y="0"/>
                  </a:cubicBezTo>
                </a:path>
              </a:pathLst>
            </a:custGeom>
            <a:solidFill>
              <a:schemeClr val="accent2">
                <a:lumMod val="75000"/>
                <a:alpha val="29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9"/>
            <p:cNvSpPr>
              <a:spLocks/>
            </p:cNvSpPr>
            <p:nvPr/>
          </p:nvSpPr>
          <p:spPr bwMode="auto">
            <a:xfrm>
              <a:off x="9374638" y="4652120"/>
              <a:ext cx="522653" cy="509442"/>
            </a:xfrm>
            <a:custGeom>
              <a:avLst/>
              <a:gdLst>
                <a:gd name="T0" fmla="*/ 21 w 38"/>
                <a:gd name="T1" fmla="*/ 0 h 37"/>
                <a:gd name="T2" fmla="*/ 11 w 38"/>
                <a:gd name="T3" fmla="*/ 4 h 37"/>
                <a:gd name="T4" fmla="*/ 0 w 38"/>
                <a:gd name="T5" fmla="*/ 15 h 37"/>
                <a:gd name="T6" fmla="*/ 6 w 38"/>
                <a:gd name="T7" fmla="*/ 31 h 37"/>
                <a:gd name="T8" fmla="*/ 20 w 38"/>
                <a:gd name="T9" fmla="*/ 37 h 37"/>
                <a:gd name="T10" fmla="*/ 32 w 38"/>
                <a:gd name="T11" fmla="*/ 25 h 37"/>
                <a:gd name="T12" fmla="*/ 32 w 38"/>
                <a:gd name="T13" fmla="*/ 4 h 37"/>
                <a:gd name="T14" fmla="*/ 21 w 38"/>
                <a:gd name="T1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37">
                  <a:moveTo>
                    <a:pt x="21" y="0"/>
                  </a:moveTo>
                  <a:cubicBezTo>
                    <a:pt x="18" y="0"/>
                    <a:pt x="14" y="1"/>
                    <a:pt x="11" y="4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21"/>
                    <a:pt x="2" y="26"/>
                    <a:pt x="6" y="31"/>
                  </a:cubicBezTo>
                  <a:cubicBezTo>
                    <a:pt x="10" y="34"/>
                    <a:pt x="15" y="36"/>
                    <a:pt x="20" y="37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8" y="19"/>
                    <a:pt x="38" y="10"/>
                    <a:pt x="32" y="4"/>
                  </a:cubicBezTo>
                  <a:cubicBezTo>
                    <a:pt x="29" y="1"/>
                    <a:pt x="25" y="0"/>
                    <a:pt x="21" y="0"/>
                  </a:cubicBezTo>
                </a:path>
              </a:pathLst>
            </a:custGeom>
            <a:solidFill>
              <a:schemeClr val="accent2">
                <a:lumMod val="75000"/>
                <a:alpha val="29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21"/>
            <p:cNvSpPr>
              <a:spLocks/>
            </p:cNvSpPr>
            <p:nvPr/>
          </p:nvSpPr>
          <p:spPr bwMode="auto">
            <a:xfrm>
              <a:off x="8698525" y="5161562"/>
              <a:ext cx="649424" cy="662941"/>
            </a:xfrm>
            <a:custGeom>
              <a:avLst/>
              <a:gdLst>
                <a:gd name="T0" fmla="*/ 27 w 47"/>
                <a:gd name="T1" fmla="*/ 0 h 48"/>
                <a:gd name="T2" fmla="*/ 0 w 47"/>
                <a:gd name="T3" fmla="*/ 27 h 48"/>
                <a:gd name="T4" fmla="*/ 8 w 47"/>
                <a:gd name="T5" fmla="*/ 37 h 48"/>
                <a:gd name="T6" fmla="*/ 21 w 47"/>
                <a:gd name="T7" fmla="*/ 48 h 48"/>
                <a:gd name="T8" fmla="*/ 47 w 47"/>
                <a:gd name="T9" fmla="*/ 21 h 48"/>
                <a:gd name="T10" fmla="*/ 37 w 47"/>
                <a:gd name="T11" fmla="*/ 14 h 48"/>
                <a:gd name="T12" fmla="*/ 27 w 47"/>
                <a:gd name="T1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48">
                  <a:moveTo>
                    <a:pt x="27" y="0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2" y="31"/>
                    <a:pt x="5" y="34"/>
                    <a:pt x="8" y="37"/>
                  </a:cubicBezTo>
                  <a:cubicBezTo>
                    <a:pt x="12" y="41"/>
                    <a:pt x="17" y="45"/>
                    <a:pt x="21" y="48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44" y="19"/>
                    <a:pt x="40" y="17"/>
                    <a:pt x="37" y="14"/>
                  </a:cubicBezTo>
                  <a:cubicBezTo>
                    <a:pt x="33" y="9"/>
                    <a:pt x="30" y="5"/>
                    <a:pt x="27" y="0"/>
                  </a:cubicBezTo>
                </a:path>
              </a:pathLst>
            </a:custGeom>
            <a:solidFill>
              <a:schemeClr val="accent2">
                <a:lumMod val="75000"/>
                <a:alpha val="29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22"/>
            <p:cNvSpPr>
              <a:spLocks noEditPoints="1"/>
            </p:cNvSpPr>
            <p:nvPr/>
          </p:nvSpPr>
          <p:spPr bwMode="auto">
            <a:xfrm>
              <a:off x="8284851" y="5561996"/>
              <a:ext cx="676113" cy="676289"/>
            </a:xfrm>
            <a:custGeom>
              <a:avLst/>
              <a:gdLst>
                <a:gd name="T0" fmla="*/ 0 w 49"/>
                <a:gd name="T1" fmla="*/ 28 h 49"/>
                <a:gd name="T2" fmla="*/ 0 w 49"/>
                <a:gd name="T3" fmla="*/ 28 h 49"/>
                <a:gd name="T4" fmla="*/ 8 w 49"/>
                <a:gd name="T5" fmla="*/ 37 h 49"/>
                <a:gd name="T6" fmla="*/ 21 w 49"/>
                <a:gd name="T7" fmla="*/ 49 h 49"/>
                <a:gd name="T8" fmla="*/ 21 w 49"/>
                <a:gd name="T9" fmla="*/ 48 h 49"/>
                <a:gd name="T10" fmla="*/ 9 w 49"/>
                <a:gd name="T11" fmla="*/ 37 h 49"/>
                <a:gd name="T12" fmla="*/ 0 w 49"/>
                <a:gd name="T13" fmla="*/ 28 h 49"/>
                <a:gd name="T14" fmla="*/ 28 w 49"/>
                <a:gd name="T15" fmla="*/ 0 h 49"/>
                <a:gd name="T16" fmla="*/ 2 w 49"/>
                <a:gd name="T17" fmla="*/ 26 h 49"/>
                <a:gd name="T18" fmla="*/ 11 w 49"/>
                <a:gd name="T19" fmla="*/ 35 h 49"/>
                <a:gd name="T20" fmla="*/ 23 w 49"/>
                <a:gd name="T21" fmla="*/ 46 h 49"/>
                <a:gd name="T22" fmla="*/ 49 w 49"/>
                <a:gd name="T23" fmla="*/ 21 h 49"/>
                <a:gd name="T24" fmla="*/ 36 w 49"/>
                <a:gd name="T25" fmla="*/ 10 h 49"/>
                <a:gd name="T26" fmla="*/ 28 w 49"/>
                <a:gd name="T27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9" h="49">
                  <a:moveTo>
                    <a:pt x="0" y="28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3" y="31"/>
                    <a:pt x="5" y="34"/>
                    <a:pt x="8" y="37"/>
                  </a:cubicBezTo>
                  <a:cubicBezTo>
                    <a:pt x="12" y="41"/>
                    <a:pt x="17" y="45"/>
                    <a:pt x="21" y="49"/>
                  </a:cubicBezTo>
                  <a:cubicBezTo>
                    <a:pt x="21" y="48"/>
                    <a:pt x="21" y="48"/>
                    <a:pt x="21" y="48"/>
                  </a:cubicBezTo>
                  <a:cubicBezTo>
                    <a:pt x="17" y="45"/>
                    <a:pt x="13" y="41"/>
                    <a:pt x="9" y="37"/>
                  </a:cubicBezTo>
                  <a:cubicBezTo>
                    <a:pt x="6" y="34"/>
                    <a:pt x="3" y="31"/>
                    <a:pt x="0" y="28"/>
                  </a:cubicBezTo>
                  <a:moveTo>
                    <a:pt x="28" y="0"/>
                  </a:moveTo>
                  <a:cubicBezTo>
                    <a:pt x="2" y="26"/>
                    <a:pt x="2" y="26"/>
                    <a:pt x="2" y="26"/>
                  </a:cubicBezTo>
                  <a:cubicBezTo>
                    <a:pt x="5" y="29"/>
                    <a:pt x="8" y="32"/>
                    <a:pt x="11" y="35"/>
                  </a:cubicBezTo>
                  <a:cubicBezTo>
                    <a:pt x="15" y="39"/>
                    <a:pt x="19" y="43"/>
                    <a:pt x="23" y="46"/>
                  </a:cubicBezTo>
                  <a:cubicBezTo>
                    <a:pt x="49" y="21"/>
                    <a:pt x="49" y="21"/>
                    <a:pt x="49" y="21"/>
                  </a:cubicBezTo>
                  <a:cubicBezTo>
                    <a:pt x="44" y="18"/>
                    <a:pt x="40" y="14"/>
                    <a:pt x="36" y="10"/>
                  </a:cubicBezTo>
                  <a:cubicBezTo>
                    <a:pt x="33" y="7"/>
                    <a:pt x="30" y="4"/>
                    <a:pt x="28" y="0"/>
                  </a:cubicBezTo>
                </a:path>
              </a:pathLst>
            </a:custGeom>
            <a:solidFill>
              <a:schemeClr val="accent2">
                <a:lumMod val="75000"/>
                <a:alpha val="29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24"/>
            <p:cNvSpPr>
              <a:spLocks/>
            </p:cNvSpPr>
            <p:nvPr/>
          </p:nvSpPr>
          <p:spPr bwMode="auto">
            <a:xfrm>
              <a:off x="7913433" y="5989125"/>
              <a:ext cx="620512" cy="620674"/>
            </a:xfrm>
            <a:custGeom>
              <a:avLst/>
              <a:gdLst>
                <a:gd name="T0" fmla="*/ 24 w 45"/>
                <a:gd name="T1" fmla="*/ 0 h 45"/>
                <a:gd name="T2" fmla="*/ 0 w 45"/>
                <a:gd name="T3" fmla="*/ 25 h 45"/>
                <a:gd name="T4" fmla="*/ 8 w 45"/>
                <a:gd name="T5" fmla="*/ 34 h 45"/>
                <a:gd name="T6" fmla="*/ 21 w 45"/>
                <a:gd name="T7" fmla="*/ 45 h 45"/>
                <a:gd name="T8" fmla="*/ 45 w 45"/>
                <a:gd name="T9" fmla="*/ 21 h 45"/>
                <a:gd name="T10" fmla="*/ 35 w 45"/>
                <a:gd name="T11" fmla="*/ 12 h 45"/>
                <a:gd name="T12" fmla="*/ 24 w 45"/>
                <a:gd name="T13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45">
                  <a:moveTo>
                    <a:pt x="24" y="0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2" y="28"/>
                    <a:pt x="5" y="31"/>
                    <a:pt x="8" y="34"/>
                  </a:cubicBezTo>
                  <a:cubicBezTo>
                    <a:pt x="12" y="38"/>
                    <a:pt x="16" y="42"/>
                    <a:pt x="21" y="45"/>
                  </a:cubicBezTo>
                  <a:cubicBezTo>
                    <a:pt x="45" y="21"/>
                    <a:pt x="45" y="21"/>
                    <a:pt x="45" y="21"/>
                  </a:cubicBezTo>
                  <a:cubicBezTo>
                    <a:pt x="42" y="18"/>
                    <a:pt x="38" y="15"/>
                    <a:pt x="35" y="12"/>
                  </a:cubicBezTo>
                  <a:cubicBezTo>
                    <a:pt x="31" y="8"/>
                    <a:pt x="28" y="4"/>
                    <a:pt x="24" y="0"/>
                  </a:cubicBezTo>
                </a:path>
              </a:pathLst>
            </a:custGeom>
            <a:solidFill>
              <a:schemeClr val="accent2">
                <a:lumMod val="75000"/>
                <a:alpha val="29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5"/>
            <p:cNvSpPr>
              <a:spLocks/>
            </p:cNvSpPr>
            <p:nvPr/>
          </p:nvSpPr>
          <p:spPr bwMode="auto">
            <a:xfrm>
              <a:off x="7457503" y="6360638"/>
              <a:ext cx="705026" cy="702984"/>
            </a:xfrm>
            <a:custGeom>
              <a:avLst/>
              <a:gdLst>
                <a:gd name="T0" fmla="*/ 30 w 51"/>
                <a:gd name="T1" fmla="*/ 0 h 51"/>
                <a:gd name="T2" fmla="*/ 0 w 51"/>
                <a:gd name="T3" fmla="*/ 30 h 51"/>
                <a:gd name="T4" fmla="*/ 12 w 51"/>
                <a:gd name="T5" fmla="*/ 42 h 51"/>
                <a:gd name="T6" fmla="*/ 21 w 51"/>
                <a:gd name="T7" fmla="*/ 51 h 51"/>
                <a:gd name="T8" fmla="*/ 51 w 51"/>
                <a:gd name="T9" fmla="*/ 21 h 51"/>
                <a:gd name="T10" fmla="*/ 41 w 51"/>
                <a:gd name="T11" fmla="*/ 12 h 51"/>
                <a:gd name="T12" fmla="*/ 41 w 51"/>
                <a:gd name="T13" fmla="*/ 12 h 51"/>
                <a:gd name="T14" fmla="*/ 41 w 51"/>
                <a:gd name="T15" fmla="*/ 12 h 51"/>
                <a:gd name="T16" fmla="*/ 41 w 51"/>
                <a:gd name="T17" fmla="*/ 12 h 51"/>
                <a:gd name="T18" fmla="*/ 40 w 51"/>
                <a:gd name="T19" fmla="*/ 12 h 51"/>
                <a:gd name="T20" fmla="*/ 40 w 51"/>
                <a:gd name="T21" fmla="*/ 12 h 51"/>
                <a:gd name="T22" fmla="*/ 40 w 51"/>
                <a:gd name="T23" fmla="*/ 11 h 51"/>
                <a:gd name="T24" fmla="*/ 40 w 51"/>
                <a:gd name="T25" fmla="*/ 11 h 51"/>
                <a:gd name="T26" fmla="*/ 40 w 51"/>
                <a:gd name="T27" fmla="*/ 11 h 51"/>
                <a:gd name="T28" fmla="*/ 40 w 51"/>
                <a:gd name="T29" fmla="*/ 11 h 51"/>
                <a:gd name="T30" fmla="*/ 40 w 51"/>
                <a:gd name="T31" fmla="*/ 11 h 51"/>
                <a:gd name="T32" fmla="*/ 40 w 51"/>
                <a:gd name="T33" fmla="*/ 11 h 51"/>
                <a:gd name="T34" fmla="*/ 40 w 51"/>
                <a:gd name="T35" fmla="*/ 11 h 51"/>
                <a:gd name="T36" fmla="*/ 40 w 51"/>
                <a:gd name="T37" fmla="*/ 11 h 51"/>
                <a:gd name="T38" fmla="*/ 40 w 51"/>
                <a:gd name="T39" fmla="*/ 11 h 51"/>
                <a:gd name="T40" fmla="*/ 40 w 51"/>
                <a:gd name="T41" fmla="*/ 11 h 51"/>
                <a:gd name="T42" fmla="*/ 39 w 51"/>
                <a:gd name="T43" fmla="*/ 10 h 51"/>
                <a:gd name="T44" fmla="*/ 39 w 51"/>
                <a:gd name="T45" fmla="*/ 10 h 51"/>
                <a:gd name="T46" fmla="*/ 39 w 51"/>
                <a:gd name="T47" fmla="*/ 10 h 51"/>
                <a:gd name="T48" fmla="*/ 39 w 51"/>
                <a:gd name="T49" fmla="*/ 10 h 51"/>
                <a:gd name="T50" fmla="*/ 39 w 51"/>
                <a:gd name="T51" fmla="*/ 10 h 51"/>
                <a:gd name="T52" fmla="*/ 39 w 51"/>
                <a:gd name="T53" fmla="*/ 10 h 51"/>
                <a:gd name="T54" fmla="*/ 39 w 51"/>
                <a:gd name="T55" fmla="*/ 10 h 51"/>
                <a:gd name="T56" fmla="*/ 39 w 51"/>
                <a:gd name="T57" fmla="*/ 10 h 51"/>
                <a:gd name="T58" fmla="*/ 39 w 51"/>
                <a:gd name="T59" fmla="*/ 10 h 51"/>
                <a:gd name="T60" fmla="*/ 39 w 51"/>
                <a:gd name="T61" fmla="*/ 10 h 51"/>
                <a:gd name="T62" fmla="*/ 38 w 51"/>
                <a:gd name="T63" fmla="*/ 9 h 51"/>
                <a:gd name="T64" fmla="*/ 38 w 51"/>
                <a:gd name="T65" fmla="*/ 9 h 51"/>
                <a:gd name="T66" fmla="*/ 38 w 51"/>
                <a:gd name="T67" fmla="*/ 9 h 51"/>
                <a:gd name="T68" fmla="*/ 38 w 51"/>
                <a:gd name="T69" fmla="*/ 9 h 51"/>
                <a:gd name="T70" fmla="*/ 38 w 51"/>
                <a:gd name="T71" fmla="*/ 9 h 51"/>
                <a:gd name="T72" fmla="*/ 38 w 51"/>
                <a:gd name="T73" fmla="*/ 9 h 51"/>
                <a:gd name="T74" fmla="*/ 38 w 51"/>
                <a:gd name="T75" fmla="*/ 9 h 51"/>
                <a:gd name="T76" fmla="*/ 38 w 51"/>
                <a:gd name="T77" fmla="*/ 9 h 51"/>
                <a:gd name="T78" fmla="*/ 38 w 51"/>
                <a:gd name="T79" fmla="*/ 9 h 51"/>
                <a:gd name="T80" fmla="*/ 38 w 51"/>
                <a:gd name="T81" fmla="*/ 9 h 51"/>
                <a:gd name="T82" fmla="*/ 38 w 51"/>
                <a:gd name="T83" fmla="*/ 8 h 51"/>
                <a:gd name="T84" fmla="*/ 37 w 51"/>
                <a:gd name="T85" fmla="*/ 8 h 51"/>
                <a:gd name="T86" fmla="*/ 37 w 51"/>
                <a:gd name="T87" fmla="*/ 8 h 51"/>
                <a:gd name="T88" fmla="*/ 37 w 51"/>
                <a:gd name="T89" fmla="*/ 8 h 51"/>
                <a:gd name="T90" fmla="*/ 37 w 51"/>
                <a:gd name="T91" fmla="*/ 8 h 51"/>
                <a:gd name="T92" fmla="*/ 30 w 51"/>
                <a:gd name="T93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1" h="51">
                  <a:moveTo>
                    <a:pt x="30" y="0"/>
                  </a:moveTo>
                  <a:cubicBezTo>
                    <a:pt x="0" y="30"/>
                    <a:pt x="0" y="30"/>
                    <a:pt x="0" y="30"/>
                  </a:cubicBezTo>
                  <a:cubicBezTo>
                    <a:pt x="4" y="34"/>
                    <a:pt x="8" y="38"/>
                    <a:pt x="12" y="42"/>
                  </a:cubicBezTo>
                  <a:cubicBezTo>
                    <a:pt x="15" y="45"/>
                    <a:pt x="18" y="48"/>
                    <a:pt x="21" y="51"/>
                  </a:cubicBezTo>
                  <a:cubicBezTo>
                    <a:pt x="51" y="21"/>
                    <a:pt x="51" y="21"/>
                    <a:pt x="51" y="21"/>
                  </a:cubicBezTo>
                  <a:cubicBezTo>
                    <a:pt x="47" y="18"/>
                    <a:pt x="44" y="15"/>
                    <a:pt x="41" y="1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12"/>
                    <a:pt x="41" y="12"/>
                    <a:pt x="40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9" y="10"/>
                    <a:pt x="38" y="9"/>
                    <a:pt x="38" y="9"/>
                  </a:cubicBezTo>
                  <a:cubicBezTo>
                    <a:pt x="38" y="9"/>
                    <a:pt x="38" y="9"/>
                    <a:pt x="38" y="9"/>
                  </a:cubicBezTo>
                  <a:cubicBezTo>
                    <a:pt x="38" y="9"/>
                    <a:pt x="38" y="9"/>
                    <a:pt x="38" y="9"/>
                  </a:cubicBezTo>
                  <a:cubicBezTo>
                    <a:pt x="38" y="9"/>
                    <a:pt x="38" y="9"/>
                    <a:pt x="38" y="9"/>
                  </a:cubicBezTo>
                  <a:cubicBezTo>
                    <a:pt x="38" y="9"/>
                    <a:pt x="38" y="9"/>
                    <a:pt x="38" y="9"/>
                  </a:cubicBezTo>
                  <a:cubicBezTo>
                    <a:pt x="38" y="9"/>
                    <a:pt x="38" y="9"/>
                    <a:pt x="38" y="9"/>
                  </a:cubicBezTo>
                  <a:cubicBezTo>
                    <a:pt x="38" y="9"/>
                    <a:pt x="38" y="9"/>
                    <a:pt x="38" y="9"/>
                  </a:cubicBezTo>
                  <a:cubicBezTo>
                    <a:pt x="38" y="9"/>
                    <a:pt x="38" y="9"/>
                    <a:pt x="38" y="9"/>
                  </a:cubicBezTo>
                  <a:cubicBezTo>
                    <a:pt x="38" y="9"/>
                    <a:pt x="38" y="9"/>
                    <a:pt x="38" y="9"/>
                  </a:cubicBezTo>
                  <a:cubicBezTo>
                    <a:pt x="38" y="9"/>
                    <a:pt x="38" y="9"/>
                    <a:pt x="38" y="9"/>
                  </a:cubicBezTo>
                  <a:cubicBezTo>
                    <a:pt x="38" y="9"/>
                    <a:pt x="38" y="9"/>
                    <a:pt x="38" y="8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5" y="5"/>
                    <a:pt x="32" y="3"/>
                    <a:pt x="30" y="0"/>
                  </a:cubicBezTo>
                </a:path>
              </a:pathLst>
            </a:custGeom>
            <a:solidFill>
              <a:schemeClr val="accent2">
                <a:lumMod val="75000"/>
                <a:alpha val="29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 noEditPoints="1"/>
            </p:cNvSpPr>
            <p:nvPr/>
          </p:nvSpPr>
          <p:spPr bwMode="auto">
            <a:xfrm>
              <a:off x="7871177" y="6360638"/>
              <a:ext cx="291352" cy="289202"/>
            </a:xfrm>
            <a:custGeom>
              <a:avLst/>
              <a:gdLst>
                <a:gd name="T0" fmla="*/ 11 w 21"/>
                <a:gd name="T1" fmla="*/ 12 h 21"/>
                <a:gd name="T2" fmla="*/ 21 w 21"/>
                <a:gd name="T3" fmla="*/ 21 h 21"/>
                <a:gd name="T4" fmla="*/ 11 w 21"/>
                <a:gd name="T5" fmla="*/ 12 h 21"/>
                <a:gd name="T6" fmla="*/ 11 w 21"/>
                <a:gd name="T7" fmla="*/ 12 h 21"/>
                <a:gd name="T8" fmla="*/ 10 w 21"/>
                <a:gd name="T9" fmla="*/ 12 h 21"/>
                <a:gd name="T10" fmla="*/ 10 w 21"/>
                <a:gd name="T11" fmla="*/ 12 h 21"/>
                <a:gd name="T12" fmla="*/ 10 w 21"/>
                <a:gd name="T13" fmla="*/ 11 h 21"/>
                <a:gd name="T14" fmla="*/ 10 w 21"/>
                <a:gd name="T15" fmla="*/ 11 h 21"/>
                <a:gd name="T16" fmla="*/ 10 w 21"/>
                <a:gd name="T17" fmla="*/ 11 h 21"/>
                <a:gd name="T18" fmla="*/ 10 w 21"/>
                <a:gd name="T19" fmla="*/ 11 h 21"/>
                <a:gd name="T20" fmla="*/ 10 w 21"/>
                <a:gd name="T21" fmla="*/ 11 h 21"/>
                <a:gd name="T22" fmla="*/ 10 w 21"/>
                <a:gd name="T23" fmla="*/ 11 h 21"/>
                <a:gd name="T24" fmla="*/ 10 w 21"/>
                <a:gd name="T25" fmla="*/ 11 h 21"/>
                <a:gd name="T26" fmla="*/ 9 w 21"/>
                <a:gd name="T27" fmla="*/ 10 h 21"/>
                <a:gd name="T28" fmla="*/ 9 w 21"/>
                <a:gd name="T29" fmla="*/ 10 h 21"/>
                <a:gd name="T30" fmla="*/ 9 w 21"/>
                <a:gd name="T31" fmla="*/ 10 h 21"/>
                <a:gd name="T32" fmla="*/ 9 w 21"/>
                <a:gd name="T33" fmla="*/ 10 h 21"/>
                <a:gd name="T34" fmla="*/ 9 w 21"/>
                <a:gd name="T35" fmla="*/ 10 h 21"/>
                <a:gd name="T36" fmla="*/ 9 w 21"/>
                <a:gd name="T37" fmla="*/ 10 h 21"/>
                <a:gd name="T38" fmla="*/ 9 w 21"/>
                <a:gd name="T39" fmla="*/ 10 h 21"/>
                <a:gd name="T40" fmla="*/ 9 w 21"/>
                <a:gd name="T41" fmla="*/ 10 h 21"/>
                <a:gd name="T42" fmla="*/ 8 w 21"/>
                <a:gd name="T43" fmla="*/ 9 h 21"/>
                <a:gd name="T44" fmla="*/ 8 w 21"/>
                <a:gd name="T45" fmla="*/ 9 h 21"/>
                <a:gd name="T46" fmla="*/ 8 w 21"/>
                <a:gd name="T47" fmla="*/ 9 h 21"/>
                <a:gd name="T48" fmla="*/ 8 w 21"/>
                <a:gd name="T49" fmla="*/ 9 h 21"/>
                <a:gd name="T50" fmla="*/ 8 w 21"/>
                <a:gd name="T51" fmla="*/ 9 h 21"/>
                <a:gd name="T52" fmla="*/ 8 w 21"/>
                <a:gd name="T53" fmla="*/ 9 h 21"/>
                <a:gd name="T54" fmla="*/ 8 w 21"/>
                <a:gd name="T55" fmla="*/ 9 h 21"/>
                <a:gd name="T56" fmla="*/ 7 w 21"/>
                <a:gd name="T57" fmla="*/ 8 h 21"/>
                <a:gd name="T58" fmla="*/ 7 w 21"/>
                <a:gd name="T59" fmla="*/ 8 h 21"/>
                <a:gd name="T60" fmla="*/ 7 w 21"/>
                <a:gd name="T61" fmla="*/ 8 h 21"/>
                <a:gd name="T62" fmla="*/ 0 w 21"/>
                <a:gd name="T63" fmla="*/ 0 h 21"/>
                <a:gd name="T64" fmla="*/ 7 w 21"/>
                <a:gd name="T65" fmla="*/ 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1" h="21">
                  <a:moveTo>
                    <a:pt x="11" y="12"/>
                  </a:moveTo>
                  <a:cubicBezTo>
                    <a:pt x="11" y="12"/>
                    <a:pt x="11" y="12"/>
                    <a:pt x="11" y="12"/>
                  </a:cubicBezTo>
                  <a:cubicBezTo>
                    <a:pt x="14" y="15"/>
                    <a:pt x="17" y="18"/>
                    <a:pt x="21" y="21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17" y="18"/>
                    <a:pt x="14" y="15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moveTo>
                    <a:pt x="11" y="12"/>
                  </a:move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moveTo>
                    <a:pt x="10" y="12"/>
                  </a:move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0" y="12"/>
                    <a:pt x="10" y="12"/>
                  </a:cubicBezTo>
                  <a:moveTo>
                    <a:pt x="10" y="11"/>
                  </a:moveTo>
                  <a:cubicBezTo>
                    <a:pt x="10" y="11"/>
                    <a:pt x="10" y="11"/>
                    <a:pt x="10" y="11"/>
                  </a:cubicBezTo>
                  <a:cubicBezTo>
                    <a:pt x="10" y="11"/>
                    <a:pt x="10" y="11"/>
                    <a:pt x="10" y="11"/>
                  </a:cubicBezTo>
                  <a:moveTo>
                    <a:pt x="10" y="11"/>
                  </a:moveTo>
                  <a:cubicBezTo>
                    <a:pt x="10" y="11"/>
                    <a:pt x="10" y="11"/>
                    <a:pt x="10" y="11"/>
                  </a:cubicBezTo>
                  <a:cubicBezTo>
                    <a:pt x="10" y="11"/>
                    <a:pt x="10" y="11"/>
                    <a:pt x="10" y="11"/>
                  </a:cubicBezTo>
                  <a:moveTo>
                    <a:pt x="10" y="11"/>
                  </a:moveTo>
                  <a:cubicBezTo>
                    <a:pt x="10" y="11"/>
                    <a:pt x="10" y="11"/>
                    <a:pt x="10" y="11"/>
                  </a:cubicBezTo>
                  <a:cubicBezTo>
                    <a:pt x="10" y="11"/>
                    <a:pt x="10" y="11"/>
                    <a:pt x="10" y="11"/>
                  </a:cubicBezTo>
                  <a:moveTo>
                    <a:pt x="10" y="11"/>
                  </a:moveTo>
                  <a:cubicBezTo>
                    <a:pt x="10" y="11"/>
                    <a:pt x="10" y="11"/>
                    <a:pt x="10" y="11"/>
                  </a:cubicBezTo>
                  <a:cubicBezTo>
                    <a:pt x="10" y="11"/>
                    <a:pt x="10" y="11"/>
                    <a:pt x="10" y="11"/>
                  </a:cubicBezTo>
                  <a:moveTo>
                    <a:pt x="10" y="11"/>
                  </a:moveTo>
                  <a:cubicBezTo>
                    <a:pt x="10" y="11"/>
                    <a:pt x="10" y="11"/>
                    <a:pt x="10" y="11"/>
                  </a:cubicBezTo>
                  <a:cubicBezTo>
                    <a:pt x="10" y="11"/>
                    <a:pt x="10" y="11"/>
                    <a:pt x="10" y="11"/>
                  </a:cubicBezTo>
                  <a:moveTo>
                    <a:pt x="9" y="10"/>
                  </a:moveTo>
                  <a:cubicBezTo>
                    <a:pt x="9" y="10"/>
                    <a:pt x="9" y="10"/>
                    <a:pt x="9" y="10"/>
                  </a:cubicBezTo>
                  <a:cubicBezTo>
                    <a:pt x="9" y="10"/>
                    <a:pt x="9" y="10"/>
                    <a:pt x="9" y="10"/>
                  </a:cubicBezTo>
                  <a:moveTo>
                    <a:pt x="9" y="10"/>
                  </a:moveTo>
                  <a:cubicBezTo>
                    <a:pt x="9" y="10"/>
                    <a:pt x="9" y="10"/>
                    <a:pt x="9" y="10"/>
                  </a:cubicBezTo>
                  <a:cubicBezTo>
                    <a:pt x="9" y="10"/>
                    <a:pt x="9" y="10"/>
                    <a:pt x="9" y="10"/>
                  </a:cubicBezTo>
                  <a:moveTo>
                    <a:pt x="9" y="10"/>
                  </a:moveTo>
                  <a:cubicBezTo>
                    <a:pt x="9" y="10"/>
                    <a:pt x="9" y="10"/>
                    <a:pt x="9" y="10"/>
                  </a:cubicBezTo>
                  <a:cubicBezTo>
                    <a:pt x="9" y="10"/>
                    <a:pt x="9" y="10"/>
                    <a:pt x="9" y="10"/>
                  </a:cubicBezTo>
                  <a:moveTo>
                    <a:pt x="9" y="10"/>
                  </a:moveTo>
                  <a:cubicBezTo>
                    <a:pt x="9" y="10"/>
                    <a:pt x="9" y="10"/>
                    <a:pt x="9" y="10"/>
                  </a:cubicBezTo>
                  <a:cubicBezTo>
                    <a:pt x="9" y="10"/>
                    <a:pt x="9" y="10"/>
                    <a:pt x="9" y="10"/>
                  </a:cubicBezTo>
                  <a:moveTo>
                    <a:pt x="9" y="10"/>
                  </a:moveTo>
                  <a:cubicBezTo>
                    <a:pt x="9" y="10"/>
                    <a:pt x="9" y="10"/>
                    <a:pt x="9" y="10"/>
                  </a:cubicBezTo>
                  <a:cubicBezTo>
                    <a:pt x="9" y="10"/>
                    <a:pt x="9" y="10"/>
                    <a:pt x="9" y="10"/>
                  </a:cubicBezTo>
                  <a:moveTo>
                    <a:pt x="8" y="9"/>
                  </a:move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moveTo>
                    <a:pt x="8" y="9"/>
                  </a:move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moveTo>
                    <a:pt x="8" y="9"/>
                  </a:move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moveTo>
                    <a:pt x="8" y="9"/>
                  </a:move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moveTo>
                    <a:pt x="8" y="9"/>
                  </a:move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moveTo>
                    <a:pt x="7" y="8"/>
                  </a:moveTo>
                  <a:cubicBezTo>
                    <a:pt x="7" y="8"/>
                    <a:pt x="7" y="8"/>
                    <a:pt x="8" y="8"/>
                  </a:cubicBezTo>
                  <a:cubicBezTo>
                    <a:pt x="7" y="8"/>
                    <a:pt x="7" y="8"/>
                    <a:pt x="7" y="8"/>
                  </a:cubicBezTo>
                  <a:moveTo>
                    <a:pt x="7" y="8"/>
                  </a:move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3"/>
                    <a:pt x="5" y="5"/>
                    <a:pt x="7" y="8"/>
                  </a:cubicBezTo>
                  <a:cubicBezTo>
                    <a:pt x="5" y="5"/>
                    <a:pt x="2" y="3"/>
                    <a:pt x="0" y="0"/>
                  </a:cubicBezTo>
                </a:path>
              </a:pathLst>
            </a:custGeom>
            <a:solidFill>
              <a:srgbClr val="D6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30"/>
            <p:cNvSpPr>
              <a:spLocks noEditPoints="1"/>
            </p:cNvSpPr>
            <p:nvPr/>
          </p:nvSpPr>
          <p:spPr bwMode="auto">
            <a:xfrm>
              <a:off x="7335179" y="4845664"/>
              <a:ext cx="4686083" cy="2315845"/>
            </a:xfrm>
            <a:custGeom>
              <a:avLst/>
              <a:gdLst>
                <a:gd name="T0" fmla="*/ 340 w 340"/>
                <a:gd name="T1" fmla="*/ 5 h 168"/>
                <a:gd name="T2" fmla="*/ 290 w 340"/>
                <a:gd name="T3" fmla="*/ 117 h 168"/>
                <a:gd name="T4" fmla="*/ 170 w 340"/>
                <a:gd name="T5" fmla="*/ 167 h 168"/>
                <a:gd name="T6" fmla="*/ 63 w 340"/>
                <a:gd name="T7" fmla="*/ 128 h 168"/>
                <a:gd name="T8" fmla="*/ 62 w 340"/>
                <a:gd name="T9" fmla="*/ 129 h 168"/>
                <a:gd name="T10" fmla="*/ 170 w 340"/>
                <a:gd name="T11" fmla="*/ 168 h 168"/>
                <a:gd name="T12" fmla="*/ 290 w 340"/>
                <a:gd name="T13" fmla="*/ 118 h 168"/>
                <a:gd name="T14" fmla="*/ 340 w 340"/>
                <a:gd name="T15" fmla="*/ 5 h 168"/>
                <a:gd name="T16" fmla="*/ 1 w 340"/>
                <a:gd name="T17" fmla="*/ 5 h 168"/>
                <a:gd name="T18" fmla="*/ 41 w 340"/>
                <a:gd name="T19" fmla="*/ 108 h 168"/>
                <a:gd name="T20" fmla="*/ 42 w 340"/>
                <a:gd name="T21" fmla="*/ 108 h 168"/>
                <a:gd name="T22" fmla="*/ 1 w 340"/>
                <a:gd name="T23" fmla="*/ 5 h 168"/>
                <a:gd name="T24" fmla="*/ 340 w 340"/>
                <a:gd name="T25" fmla="*/ 0 h 168"/>
                <a:gd name="T26" fmla="*/ 340 w 340"/>
                <a:gd name="T27" fmla="*/ 2 h 168"/>
                <a:gd name="T28" fmla="*/ 314 w 340"/>
                <a:gd name="T29" fmla="*/ 92 h 168"/>
                <a:gd name="T30" fmla="*/ 314 w 340"/>
                <a:gd name="T31" fmla="*/ 92 h 168"/>
                <a:gd name="T32" fmla="*/ 340 w 340"/>
                <a:gd name="T33" fmla="*/ 0 h 168"/>
                <a:gd name="T34" fmla="*/ 1 w 340"/>
                <a:gd name="T35" fmla="*/ 0 h 168"/>
                <a:gd name="T36" fmla="*/ 26 w 340"/>
                <a:gd name="T37" fmla="*/ 92 h 168"/>
                <a:gd name="T38" fmla="*/ 26 w 340"/>
                <a:gd name="T39" fmla="*/ 92 h 168"/>
                <a:gd name="T40" fmla="*/ 1 w 340"/>
                <a:gd name="T41" fmla="*/ 1 h 168"/>
                <a:gd name="T42" fmla="*/ 1 w 340"/>
                <a:gd name="T43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40" h="168">
                  <a:moveTo>
                    <a:pt x="340" y="5"/>
                  </a:moveTo>
                  <a:cubicBezTo>
                    <a:pt x="338" y="47"/>
                    <a:pt x="320" y="87"/>
                    <a:pt x="290" y="117"/>
                  </a:cubicBezTo>
                  <a:cubicBezTo>
                    <a:pt x="258" y="149"/>
                    <a:pt x="216" y="167"/>
                    <a:pt x="170" y="167"/>
                  </a:cubicBezTo>
                  <a:cubicBezTo>
                    <a:pt x="131" y="167"/>
                    <a:pt x="93" y="153"/>
                    <a:pt x="63" y="128"/>
                  </a:cubicBezTo>
                  <a:cubicBezTo>
                    <a:pt x="62" y="129"/>
                    <a:pt x="62" y="129"/>
                    <a:pt x="62" y="129"/>
                  </a:cubicBezTo>
                  <a:cubicBezTo>
                    <a:pt x="93" y="155"/>
                    <a:pt x="132" y="168"/>
                    <a:pt x="170" y="168"/>
                  </a:cubicBezTo>
                  <a:cubicBezTo>
                    <a:pt x="214" y="168"/>
                    <a:pt x="257" y="152"/>
                    <a:pt x="290" y="118"/>
                  </a:cubicBezTo>
                  <a:cubicBezTo>
                    <a:pt x="322" y="87"/>
                    <a:pt x="338" y="46"/>
                    <a:pt x="340" y="5"/>
                  </a:cubicBezTo>
                  <a:moveTo>
                    <a:pt x="1" y="5"/>
                  </a:moveTo>
                  <a:cubicBezTo>
                    <a:pt x="2" y="42"/>
                    <a:pt x="15" y="78"/>
                    <a:pt x="41" y="108"/>
                  </a:cubicBezTo>
                  <a:cubicBezTo>
                    <a:pt x="42" y="108"/>
                    <a:pt x="42" y="108"/>
                    <a:pt x="42" y="108"/>
                  </a:cubicBezTo>
                  <a:cubicBezTo>
                    <a:pt x="17" y="79"/>
                    <a:pt x="2" y="43"/>
                    <a:pt x="1" y="5"/>
                  </a:cubicBezTo>
                  <a:moveTo>
                    <a:pt x="340" y="0"/>
                  </a:moveTo>
                  <a:cubicBezTo>
                    <a:pt x="340" y="1"/>
                    <a:pt x="340" y="1"/>
                    <a:pt x="340" y="2"/>
                  </a:cubicBezTo>
                  <a:cubicBezTo>
                    <a:pt x="340" y="33"/>
                    <a:pt x="332" y="65"/>
                    <a:pt x="314" y="92"/>
                  </a:cubicBezTo>
                  <a:cubicBezTo>
                    <a:pt x="314" y="92"/>
                    <a:pt x="314" y="92"/>
                    <a:pt x="314" y="92"/>
                  </a:cubicBezTo>
                  <a:cubicBezTo>
                    <a:pt x="332" y="64"/>
                    <a:pt x="340" y="32"/>
                    <a:pt x="340" y="0"/>
                  </a:cubicBezTo>
                  <a:moveTo>
                    <a:pt x="1" y="0"/>
                  </a:moveTo>
                  <a:cubicBezTo>
                    <a:pt x="0" y="32"/>
                    <a:pt x="9" y="64"/>
                    <a:pt x="26" y="92"/>
                  </a:cubicBezTo>
                  <a:cubicBezTo>
                    <a:pt x="26" y="92"/>
                    <a:pt x="26" y="92"/>
                    <a:pt x="26" y="92"/>
                  </a:cubicBezTo>
                  <a:cubicBezTo>
                    <a:pt x="9" y="64"/>
                    <a:pt x="0" y="33"/>
                    <a:pt x="1" y="1"/>
                  </a:cubicBezTo>
                  <a:cubicBezTo>
                    <a:pt x="1" y="1"/>
                    <a:pt x="1" y="1"/>
                    <a:pt x="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32"/>
            <p:cNvSpPr>
              <a:spLocks/>
            </p:cNvSpPr>
            <p:nvPr/>
          </p:nvSpPr>
          <p:spPr bwMode="auto">
            <a:xfrm>
              <a:off x="7900089" y="6333943"/>
              <a:ext cx="302471" cy="289202"/>
            </a:xfrm>
            <a:custGeom>
              <a:avLst/>
              <a:gdLst>
                <a:gd name="T0" fmla="*/ 1 w 22"/>
                <a:gd name="T1" fmla="*/ 0 h 21"/>
                <a:gd name="T2" fmla="*/ 0 w 22"/>
                <a:gd name="T3" fmla="*/ 0 h 21"/>
                <a:gd name="T4" fmla="*/ 9 w 22"/>
                <a:gd name="T5" fmla="*/ 10 h 21"/>
                <a:gd name="T6" fmla="*/ 21 w 22"/>
                <a:gd name="T7" fmla="*/ 21 h 21"/>
                <a:gd name="T8" fmla="*/ 22 w 22"/>
                <a:gd name="T9" fmla="*/ 20 h 21"/>
                <a:gd name="T10" fmla="*/ 9 w 22"/>
                <a:gd name="T11" fmla="*/ 9 h 21"/>
                <a:gd name="T12" fmla="*/ 1 w 22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2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4"/>
                    <a:pt x="6" y="7"/>
                    <a:pt x="9" y="10"/>
                  </a:cubicBezTo>
                  <a:cubicBezTo>
                    <a:pt x="13" y="14"/>
                    <a:pt x="17" y="18"/>
                    <a:pt x="21" y="21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17" y="17"/>
                    <a:pt x="13" y="13"/>
                    <a:pt x="9" y="9"/>
                  </a:cubicBezTo>
                  <a:cubicBezTo>
                    <a:pt x="6" y="6"/>
                    <a:pt x="3" y="3"/>
                    <a:pt x="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35"/>
            <p:cNvSpPr>
              <a:spLocks noEditPoints="1"/>
            </p:cNvSpPr>
            <p:nvPr/>
          </p:nvSpPr>
          <p:spPr bwMode="auto">
            <a:xfrm>
              <a:off x="8215905" y="2999217"/>
              <a:ext cx="2922407" cy="756376"/>
            </a:xfrm>
            <a:custGeom>
              <a:avLst/>
              <a:gdLst>
                <a:gd name="T0" fmla="*/ 203 w 212"/>
                <a:gd name="T1" fmla="*/ 47 h 55"/>
                <a:gd name="T2" fmla="*/ 203 w 212"/>
                <a:gd name="T3" fmla="*/ 47 h 55"/>
                <a:gd name="T4" fmla="*/ 203 w 212"/>
                <a:gd name="T5" fmla="*/ 47 h 55"/>
                <a:gd name="T6" fmla="*/ 202 w 212"/>
                <a:gd name="T7" fmla="*/ 47 h 55"/>
                <a:gd name="T8" fmla="*/ 202 w 212"/>
                <a:gd name="T9" fmla="*/ 46 h 55"/>
                <a:gd name="T10" fmla="*/ 202 w 212"/>
                <a:gd name="T11" fmla="*/ 46 h 55"/>
                <a:gd name="T12" fmla="*/ 202 w 212"/>
                <a:gd name="T13" fmla="*/ 46 h 55"/>
                <a:gd name="T14" fmla="*/ 202 w 212"/>
                <a:gd name="T15" fmla="*/ 46 h 55"/>
                <a:gd name="T16" fmla="*/ 202 w 212"/>
                <a:gd name="T17" fmla="*/ 46 h 55"/>
                <a:gd name="T18" fmla="*/ 202 w 212"/>
                <a:gd name="T19" fmla="*/ 46 h 55"/>
                <a:gd name="T20" fmla="*/ 202 w 212"/>
                <a:gd name="T21" fmla="*/ 46 h 55"/>
                <a:gd name="T22" fmla="*/ 202 w 212"/>
                <a:gd name="T23" fmla="*/ 46 h 55"/>
                <a:gd name="T24" fmla="*/ 202 w 212"/>
                <a:gd name="T25" fmla="*/ 46 h 55"/>
                <a:gd name="T26" fmla="*/ 201 w 212"/>
                <a:gd name="T27" fmla="*/ 45 h 55"/>
                <a:gd name="T28" fmla="*/ 201 w 212"/>
                <a:gd name="T29" fmla="*/ 45 h 55"/>
                <a:gd name="T30" fmla="*/ 201 w 212"/>
                <a:gd name="T31" fmla="*/ 45 h 55"/>
                <a:gd name="T32" fmla="*/ 201 w 212"/>
                <a:gd name="T33" fmla="*/ 45 h 55"/>
                <a:gd name="T34" fmla="*/ 201 w 212"/>
                <a:gd name="T35" fmla="*/ 45 h 55"/>
                <a:gd name="T36" fmla="*/ 201 w 212"/>
                <a:gd name="T37" fmla="*/ 45 h 55"/>
                <a:gd name="T38" fmla="*/ 201 w 212"/>
                <a:gd name="T39" fmla="*/ 45 h 55"/>
                <a:gd name="T40" fmla="*/ 201 w 212"/>
                <a:gd name="T41" fmla="*/ 45 h 55"/>
                <a:gd name="T42" fmla="*/ 12 w 212"/>
                <a:gd name="T43" fmla="*/ 45 h 55"/>
                <a:gd name="T44" fmla="*/ 201 w 212"/>
                <a:gd name="T45" fmla="*/ 45 h 55"/>
                <a:gd name="T46" fmla="*/ 201 w 212"/>
                <a:gd name="T47" fmla="*/ 45 h 55"/>
                <a:gd name="T48" fmla="*/ 12 w 212"/>
                <a:gd name="T49" fmla="*/ 45 h 55"/>
                <a:gd name="T50" fmla="*/ 201 w 212"/>
                <a:gd name="T51" fmla="*/ 44 h 55"/>
                <a:gd name="T52" fmla="*/ 201 w 212"/>
                <a:gd name="T53" fmla="*/ 44 h 55"/>
                <a:gd name="T54" fmla="*/ 12 w 212"/>
                <a:gd name="T55" fmla="*/ 44 h 55"/>
                <a:gd name="T56" fmla="*/ 200 w 212"/>
                <a:gd name="T57" fmla="*/ 44 h 55"/>
                <a:gd name="T58" fmla="*/ 200 w 212"/>
                <a:gd name="T59" fmla="*/ 44 h 55"/>
                <a:gd name="T60" fmla="*/ 12 w 212"/>
                <a:gd name="T61" fmla="*/ 44 h 55"/>
                <a:gd name="T62" fmla="*/ 12 w 212"/>
                <a:gd name="T63" fmla="*/ 44 h 55"/>
                <a:gd name="T64" fmla="*/ 12 w 212"/>
                <a:gd name="T65" fmla="*/ 44 h 55"/>
                <a:gd name="T66" fmla="*/ 13 w 212"/>
                <a:gd name="T67" fmla="*/ 44 h 55"/>
                <a:gd name="T68" fmla="*/ 13 w 212"/>
                <a:gd name="T69" fmla="*/ 44 h 55"/>
                <a:gd name="T70" fmla="*/ 13 w 212"/>
                <a:gd name="T71" fmla="*/ 44 h 55"/>
                <a:gd name="T72" fmla="*/ 13 w 212"/>
                <a:gd name="T73" fmla="*/ 44 h 55"/>
                <a:gd name="T74" fmla="*/ 13 w 212"/>
                <a:gd name="T75" fmla="*/ 43 h 55"/>
                <a:gd name="T76" fmla="*/ 13 w 212"/>
                <a:gd name="T77" fmla="*/ 43 h 55"/>
                <a:gd name="T78" fmla="*/ 198 w 212"/>
                <a:gd name="T79" fmla="*/ 42 h 55"/>
                <a:gd name="T80" fmla="*/ 200 w 212"/>
                <a:gd name="T81" fmla="*/ 44 h 55"/>
                <a:gd name="T82" fmla="*/ 198 w 212"/>
                <a:gd name="T83" fmla="*/ 42 h 55"/>
                <a:gd name="T84" fmla="*/ 13 w 212"/>
                <a:gd name="T85" fmla="*/ 43 h 55"/>
                <a:gd name="T86" fmla="*/ 13 w 212"/>
                <a:gd name="T87" fmla="*/ 43 h 55"/>
                <a:gd name="T88" fmla="*/ 14 w 212"/>
                <a:gd name="T89" fmla="*/ 42 h 55"/>
                <a:gd name="T90" fmla="*/ 14 w 212"/>
                <a:gd name="T91" fmla="*/ 39 h 55"/>
                <a:gd name="T92" fmla="*/ 13 w 212"/>
                <a:gd name="T93" fmla="*/ 39 h 55"/>
                <a:gd name="T94" fmla="*/ 199 w 212"/>
                <a:gd name="T95" fmla="*/ 39 h 55"/>
                <a:gd name="T96" fmla="*/ 199 w 212"/>
                <a:gd name="T97" fmla="*/ 39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12" h="55">
                  <a:moveTo>
                    <a:pt x="203" y="47"/>
                  </a:moveTo>
                  <a:cubicBezTo>
                    <a:pt x="203" y="47"/>
                    <a:pt x="203" y="47"/>
                    <a:pt x="203" y="47"/>
                  </a:cubicBezTo>
                  <a:cubicBezTo>
                    <a:pt x="203" y="47"/>
                    <a:pt x="203" y="47"/>
                    <a:pt x="203" y="47"/>
                  </a:cubicBezTo>
                  <a:moveTo>
                    <a:pt x="203" y="47"/>
                  </a:moveTo>
                  <a:cubicBezTo>
                    <a:pt x="203" y="47"/>
                    <a:pt x="203" y="47"/>
                    <a:pt x="203" y="47"/>
                  </a:cubicBezTo>
                  <a:cubicBezTo>
                    <a:pt x="203" y="47"/>
                    <a:pt x="203" y="47"/>
                    <a:pt x="203" y="47"/>
                  </a:cubicBezTo>
                  <a:moveTo>
                    <a:pt x="202" y="47"/>
                  </a:moveTo>
                  <a:cubicBezTo>
                    <a:pt x="202" y="47"/>
                    <a:pt x="202" y="47"/>
                    <a:pt x="202" y="47"/>
                  </a:cubicBezTo>
                  <a:cubicBezTo>
                    <a:pt x="202" y="47"/>
                    <a:pt x="202" y="47"/>
                    <a:pt x="202" y="47"/>
                  </a:cubicBezTo>
                  <a:moveTo>
                    <a:pt x="202" y="46"/>
                  </a:moveTo>
                  <a:cubicBezTo>
                    <a:pt x="202" y="46"/>
                    <a:pt x="202" y="46"/>
                    <a:pt x="202" y="46"/>
                  </a:cubicBezTo>
                  <a:cubicBezTo>
                    <a:pt x="202" y="46"/>
                    <a:pt x="202" y="46"/>
                    <a:pt x="202" y="46"/>
                  </a:cubicBezTo>
                  <a:moveTo>
                    <a:pt x="202" y="46"/>
                  </a:moveTo>
                  <a:cubicBezTo>
                    <a:pt x="202" y="46"/>
                    <a:pt x="202" y="46"/>
                    <a:pt x="202" y="46"/>
                  </a:cubicBezTo>
                  <a:cubicBezTo>
                    <a:pt x="202" y="46"/>
                    <a:pt x="202" y="46"/>
                    <a:pt x="202" y="46"/>
                  </a:cubicBezTo>
                  <a:moveTo>
                    <a:pt x="202" y="46"/>
                  </a:moveTo>
                  <a:cubicBezTo>
                    <a:pt x="202" y="46"/>
                    <a:pt x="202" y="46"/>
                    <a:pt x="202" y="46"/>
                  </a:cubicBezTo>
                  <a:cubicBezTo>
                    <a:pt x="202" y="46"/>
                    <a:pt x="202" y="46"/>
                    <a:pt x="202" y="46"/>
                  </a:cubicBezTo>
                  <a:moveTo>
                    <a:pt x="202" y="46"/>
                  </a:moveTo>
                  <a:cubicBezTo>
                    <a:pt x="202" y="46"/>
                    <a:pt x="202" y="46"/>
                    <a:pt x="202" y="46"/>
                  </a:cubicBezTo>
                  <a:cubicBezTo>
                    <a:pt x="202" y="46"/>
                    <a:pt x="202" y="46"/>
                    <a:pt x="202" y="46"/>
                  </a:cubicBezTo>
                  <a:moveTo>
                    <a:pt x="202" y="46"/>
                  </a:moveTo>
                  <a:cubicBezTo>
                    <a:pt x="202" y="46"/>
                    <a:pt x="202" y="46"/>
                    <a:pt x="202" y="46"/>
                  </a:cubicBezTo>
                  <a:cubicBezTo>
                    <a:pt x="202" y="46"/>
                    <a:pt x="202" y="46"/>
                    <a:pt x="202" y="46"/>
                  </a:cubicBezTo>
                  <a:moveTo>
                    <a:pt x="202" y="46"/>
                  </a:moveTo>
                  <a:cubicBezTo>
                    <a:pt x="202" y="46"/>
                    <a:pt x="202" y="46"/>
                    <a:pt x="202" y="46"/>
                  </a:cubicBezTo>
                  <a:cubicBezTo>
                    <a:pt x="202" y="46"/>
                    <a:pt x="202" y="46"/>
                    <a:pt x="202" y="46"/>
                  </a:cubicBezTo>
                  <a:moveTo>
                    <a:pt x="201" y="45"/>
                  </a:moveTo>
                  <a:cubicBezTo>
                    <a:pt x="201" y="45"/>
                    <a:pt x="201" y="45"/>
                    <a:pt x="202" y="45"/>
                  </a:cubicBezTo>
                  <a:cubicBezTo>
                    <a:pt x="201" y="45"/>
                    <a:pt x="201" y="45"/>
                    <a:pt x="201" y="45"/>
                  </a:cubicBezTo>
                  <a:moveTo>
                    <a:pt x="201" y="45"/>
                  </a:moveTo>
                  <a:cubicBezTo>
                    <a:pt x="201" y="45"/>
                    <a:pt x="201" y="45"/>
                    <a:pt x="201" y="45"/>
                  </a:cubicBezTo>
                  <a:cubicBezTo>
                    <a:pt x="201" y="45"/>
                    <a:pt x="201" y="45"/>
                    <a:pt x="201" y="45"/>
                  </a:cubicBezTo>
                  <a:moveTo>
                    <a:pt x="201" y="45"/>
                  </a:moveTo>
                  <a:cubicBezTo>
                    <a:pt x="201" y="45"/>
                    <a:pt x="201" y="45"/>
                    <a:pt x="201" y="45"/>
                  </a:cubicBezTo>
                  <a:cubicBezTo>
                    <a:pt x="201" y="45"/>
                    <a:pt x="201" y="45"/>
                    <a:pt x="201" y="45"/>
                  </a:cubicBezTo>
                  <a:moveTo>
                    <a:pt x="201" y="45"/>
                  </a:moveTo>
                  <a:cubicBezTo>
                    <a:pt x="201" y="45"/>
                    <a:pt x="201" y="45"/>
                    <a:pt x="201" y="45"/>
                  </a:cubicBezTo>
                  <a:cubicBezTo>
                    <a:pt x="201" y="45"/>
                    <a:pt x="201" y="45"/>
                    <a:pt x="201" y="45"/>
                  </a:cubicBezTo>
                  <a:moveTo>
                    <a:pt x="201" y="45"/>
                  </a:moveTo>
                  <a:cubicBezTo>
                    <a:pt x="201" y="45"/>
                    <a:pt x="201" y="45"/>
                    <a:pt x="201" y="45"/>
                  </a:cubicBezTo>
                  <a:cubicBezTo>
                    <a:pt x="201" y="45"/>
                    <a:pt x="201" y="45"/>
                    <a:pt x="201" y="45"/>
                  </a:cubicBezTo>
                  <a:moveTo>
                    <a:pt x="12" y="45"/>
                  </a:moveTo>
                  <a:cubicBezTo>
                    <a:pt x="12" y="45"/>
                    <a:pt x="12" y="45"/>
                    <a:pt x="12" y="45"/>
                  </a:cubicBezTo>
                  <a:cubicBezTo>
                    <a:pt x="12" y="45"/>
                    <a:pt x="12" y="45"/>
                    <a:pt x="12" y="45"/>
                  </a:cubicBezTo>
                  <a:moveTo>
                    <a:pt x="201" y="45"/>
                  </a:moveTo>
                  <a:cubicBezTo>
                    <a:pt x="201" y="45"/>
                    <a:pt x="201" y="45"/>
                    <a:pt x="201" y="45"/>
                  </a:cubicBezTo>
                  <a:cubicBezTo>
                    <a:pt x="201" y="45"/>
                    <a:pt x="201" y="45"/>
                    <a:pt x="201" y="45"/>
                  </a:cubicBezTo>
                  <a:moveTo>
                    <a:pt x="12" y="45"/>
                  </a:moveTo>
                  <a:cubicBezTo>
                    <a:pt x="12" y="45"/>
                    <a:pt x="12" y="45"/>
                    <a:pt x="12" y="45"/>
                  </a:cubicBezTo>
                  <a:cubicBezTo>
                    <a:pt x="12" y="45"/>
                    <a:pt x="12" y="45"/>
                    <a:pt x="12" y="45"/>
                  </a:cubicBezTo>
                  <a:moveTo>
                    <a:pt x="201" y="44"/>
                  </a:moveTo>
                  <a:cubicBezTo>
                    <a:pt x="201" y="45"/>
                    <a:pt x="201" y="45"/>
                    <a:pt x="201" y="45"/>
                  </a:cubicBezTo>
                  <a:cubicBezTo>
                    <a:pt x="201" y="45"/>
                    <a:pt x="201" y="45"/>
                    <a:pt x="201" y="44"/>
                  </a:cubicBezTo>
                  <a:moveTo>
                    <a:pt x="12" y="44"/>
                  </a:moveTo>
                  <a:cubicBezTo>
                    <a:pt x="12" y="44"/>
                    <a:pt x="12" y="44"/>
                    <a:pt x="12" y="44"/>
                  </a:cubicBezTo>
                  <a:cubicBezTo>
                    <a:pt x="12" y="44"/>
                    <a:pt x="12" y="44"/>
                    <a:pt x="12" y="44"/>
                  </a:cubicBezTo>
                  <a:moveTo>
                    <a:pt x="200" y="44"/>
                  </a:moveTo>
                  <a:cubicBezTo>
                    <a:pt x="200" y="44"/>
                    <a:pt x="200" y="44"/>
                    <a:pt x="200" y="44"/>
                  </a:cubicBezTo>
                  <a:cubicBezTo>
                    <a:pt x="200" y="44"/>
                    <a:pt x="200" y="44"/>
                    <a:pt x="200" y="44"/>
                  </a:cubicBezTo>
                  <a:moveTo>
                    <a:pt x="12" y="44"/>
                  </a:moveTo>
                  <a:cubicBezTo>
                    <a:pt x="12" y="44"/>
                    <a:pt x="12" y="44"/>
                    <a:pt x="12" y="44"/>
                  </a:cubicBezTo>
                  <a:cubicBezTo>
                    <a:pt x="12" y="44"/>
                    <a:pt x="12" y="44"/>
                    <a:pt x="12" y="44"/>
                  </a:cubicBezTo>
                  <a:moveTo>
                    <a:pt x="12" y="44"/>
                  </a:moveTo>
                  <a:cubicBezTo>
                    <a:pt x="12" y="44"/>
                    <a:pt x="12" y="44"/>
                    <a:pt x="12" y="44"/>
                  </a:cubicBezTo>
                  <a:cubicBezTo>
                    <a:pt x="12" y="44"/>
                    <a:pt x="12" y="44"/>
                    <a:pt x="12" y="44"/>
                  </a:cubicBezTo>
                  <a:moveTo>
                    <a:pt x="13" y="44"/>
                  </a:move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moveTo>
                    <a:pt x="13" y="44"/>
                  </a:move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moveTo>
                    <a:pt x="13" y="44"/>
                  </a:move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moveTo>
                    <a:pt x="13" y="43"/>
                  </a:moveTo>
                  <a:cubicBezTo>
                    <a:pt x="13" y="43"/>
                    <a:pt x="13" y="44"/>
                    <a:pt x="13" y="44"/>
                  </a:cubicBezTo>
                  <a:cubicBezTo>
                    <a:pt x="13" y="44"/>
                    <a:pt x="13" y="43"/>
                    <a:pt x="13" y="43"/>
                  </a:cubicBezTo>
                  <a:moveTo>
                    <a:pt x="198" y="42"/>
                  </a:moveTo>
                  <a:cubicBezTo>
                    <a:pt x="198" y="42"/>
                    <a:pt x="198" y="42"/>
                    <a:pt x="198" y="42"/>
                  </a:cubicBezTo>
                  <a:cubicBezTo>
                    <a:pt x="199" y="43"/>
                    <a:pt x="199" y="43"/>
                    <a:pt x="199" y="43"/>
                  </a:cubicBezTo>
                  <a:cubicBezTo>
                    <a:pt x="200" y="44"/>
                    <a:pt x="200" y="44"/>
                    <a:pt x="200" y="44"/>
                  </a:cubicBezTo>
                  <a:cubicBezTo>
                    <a:pt x="200" y="44"/>
                    <a:pt x="200" y="44"/>
                    <a:pt x="199" y="43"/>
                  </a:cubicBezTo>
                  <a:cubicBezTo>
                    <a:pt x="199" y="43"/>
                    <a:pt x="199" y="43"/>
                    <a:pt x="198" y="42"/>
                  </a:cubicBezTo>
                  <a:moveTo>
                    <a:pt x="14" y="42"/>
                  </a:moveTo>
                  <a:cubicBezTo>
                    <a:pt x="14" y="42"/>
                    <a:pt x="14" y="43"/>
                    <a:pt x="13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4" y="43"/>
                    <a:pt x="14" y="42"/>
                    <a:pt x="14" y="42"/>
                  </a:cubicBezTo>
                  <a:cubicBezTo>
                    <a:pt x="14" y="42"/>
                    <a:pt x="14" y="42"/>
                    <a:pt x="14" y="42"/>
                  </a:cubicBezTo>
                  <a:moveTo>
                    <a:pt x="106" y="0"/>
                  </a:moveTo>
                  <a:cubicBezTo>
                    <a:pt x="71" y="0"/>
                    <a:pt x="39" y="14"/>
                    <a:pt x="14" y="39"/>
                  </a:cubicBezTo>
                  <a:cubicBezTo>
                    <a:pt x="9" y="44"/>
                    <a:pt x="4" y="49"/>
                    <a:pt x="0" y="55"/>
                  </a:cubicBezTo>
                  <a:cubicBezTo>
                    <a:pt x="4" y="49"/>
                    <a:pt x="8" y="44"/>
                    <a:pt x="13" y="39"/>
                  </a:cubicBezTo>
                  <a:cubicBezTo>
                    <a:pt x="39" y="14"/>
                    <a:pt x="73" y="1"/>
                    <a:pt x="106" y="1"/>
                  </a:cubicBezTo>
                  <a:cubicBezTo>
                    <a:pt x="140" y="1"/>
                    <a:pt x="174" y="14"/>
                    <a:pt x="199" y="39"/>
                  </a:cubicBezTo>
                  <a:cubicBezTo>
                    <a:pt x="204" y="44"/>
                    <a:pt x="209" y="49"/>
                    <a:pt x="212" y="55"/>
                  </a:cubicBezTo>
                  <a:cubicBezTo>
                    <a:pt x="208" y="49"/>
                    <a:pt x="204" y="44"/>
                    <a:pt x="199" y="39"/>
                  </a:cubicBezTo>
                  <a:cubicBezTo>
                    <a:pt x="174" y="14"/>
                    <a:pt x="141" y="0"/>
                    <a:pt x="106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39"/>
            <p:cNvSpPr>
              <a:spLocks noEditPoints="1"/>
            </p:cNvSpPr>
            <p:nvPr/>
          </p:nvSpPr>
          <p:spPr bwMode="auto">
            <a:xfrm>
              <a:off x="8602890" y="5381800"/>
              <a:ext cx="2164006" cy="689636"/>
            </a:xfrm>
            <a:custGeom>
              <a:avLst/>
              <a:gdLst>
                <a:gd name="T0" fmla="*/ 157 w 157"/>
                <a:gd name="T1" fmla="*/ 0 h 50"/>
                <a:gd name="T2" fmla="*/ 141 w 157"/>
                <a:gd name="T3" fmla="*/ 21 h 50"/>
                <a:gd name="T4" fmla="*/ 78 w 157"/>
                <a:gd name="T5" fmla="*/ 47 h 50"/>
                <a:gd name="T6" fmla="*/ 28 w 157"/>
                <a:gd name="T7" fmla="*/ 32 h 50"/>
                <a:gd name="T8" fmla="*/ 27 w 157"/>
                <a:gd name="T9" fmla="*/ 33 h 50"/>
                <a:gd name="T10" fmla="*/ 71 w 157"/>
                <a:gd name="T11" fmla="*/ 50 h 50"/>
                <a:gd name="T12" fmla="*/ 78 w 157"/>
                <a:gd name="T13" fmla="*/ 50 h 50"/>
                <a:gd name="T14" fmla="*/ 85 w 157"/>
                <a:gd name="T15" fmla="*/ 50 h 50"/>
                <a:gd name="T16" fmla="*/ 140 w 157"/>
                <a:gd name="T17" fmla="*/ 25 h 50"/>
                <a:gd name="T18" fmla="*/ 157 w 157"/>
                <a:gd name="T19" fmla="*/ 0 h 50"/>
                <a:gd name="T20" fmla="*/ 0 w 157"/>
                <a:gd name="T21" fmla="*/ 0 h 50"/>
                <a:gd name="T22" fmla="*/ 6 w 157"/>
                <a:gd name="T23" fmla="*/ 12 h 50"/>
                <a:gd name="T24" fmla="*/ 7 w 157"/>
                <a:gd name="T25" fmla="*/ 11 h 50"/>
                <a:gd name="T26" fmla="*/ 0 w 157"/>
                <a:gd name="T27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7" h="50">
                  <a:moveTo>
                    <a:pt x="157" y="0"/>
                  </a:moveTo>
                  <a:cubicBezTo>
                    <a:pt x="153" y="7"/>
                    <a:pt x="148" y="15"/>
                    <a:pt x="141" y="21"/>
                  </a:cubicBezTo>
                  <a:cubicBezTo>
                    <a:pt x="125" y="38"/>
                    <a:pt x="102" y="47"/>
                    <a:pt x="78" y="47"/>
                  </a:cubicBezTo>
                  <a:cubicBezTo>
                    <a:pt x="60" y="47"/>
                    <a:pt x="43" y="42"/>
                    <a:pt x="28" y="32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40" y="43"/>
                    <a:pt x="55" y="48"/>
                    <a:pt x="71" y="50"/>
                  </a:cubicBezTo>
                  <a:cubicBezTo>
                    <a:pt x="74" y="50"/>
                    <a:pt x="76" y="50"/>
                    <a:pt x="78" y="50"/>
                  </a:cubicBezTo>
                  <a:cubicBezTo>
                    <a:pt x="81" y="50"/>
                    <a:pt x="83" y="50"/>
                    <a:pt x="85" y="50"/>
                  </a:cubicBezTo>
                  <a:cubicBezTo>
                    <a:pt x="105" y="48"/>
                    <a:pt x="125" y="40"/>
                    <a:pt x="140" y="25"/>
                  </a:cubicBezTo>
                  <a:cubicBezTo>
                    <a:pt x="147" y="17"/>
                    <a:pt x="153" y="9"/>
                    <a:pt x="157" y="0"/>
                  </a:cubicBezTo>
                  <a:moveTo>
                    <a:pt x="0" y="0"/>
                  </a:moveTo>
                  <a:cubicBezTo>
                    <a:pt x="2" y="4"/>
                    <a:pt x="4" y="8"/>
                    <a:pt x="6" y="12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4" y="8"/>
                    <a:pt x="2" y="4"/>
                    <a:pt x="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44"/>
            <p:cNvSpPr>
              <a:spLocks/>
            </p:cNvSpPr>
            <p:nvPr/>
          </p:nvSpPr>
          <p:spPr bwMode="auto">
            <a:xfrm>
              <a:off x="9056597" y="4169375"/>
              <a:ext cx="1241022" cy="456051"/>
            </a:xfrm>
            <a:custGeom>
              <a:avLst/>
              <a:gdLst>
                <a:gd name="T0" fmla="*/ 45 w 90"/>
                <a:gd name="T1" fmla="*/ 0 h 33"/>
                <a:gd name="T2" fmla="*/ 12 w 90"/>
                <a:gd name="T3" fmla="*/ 14 h 33"/>
                <a:gd name="T4" fmla="*/ 0 w 90"/>
                <a:gd name="T5" fmla="*/ 33 h 33"/>
                <a:gd name="T6" fmla="*/ 11 w 90"/>
                <a:gd name="T7" fmla="*/ 17 h 33"/>
                <a:gd name="T8" fmla="*/ 45 w 90"/>
                <a:gd name="T9" fmla="*/ 3 h 33"/>
                <a:gd name="T10" fmla="*/ 80 w 90"/>
                <a:gd name="T11" fmla="*/ 17 h 33"/>
                <a:gd name="T12" fmla="*/ 90 w 90"/>
                <a:gd name="T13" fmla="*/ 33 h 33"/>
                <a:gd name="T14" fmla="*/ 79 w 90"/>
                <a:gd name="T15" fmla="*/ 14 h 33"/>
                <a:gd name="T16" fmla="*/ 45 w 90"/>
                <a:gd name="T1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33">
                  <a:moveTo>
                    <a:pt x="45" y="0"/>
                  </a:moveTo>
                  <a:cubicBezTo>
                    <a:pt x="33" y="0"/>
                    <a:pt x="21" y="5"/>
                    <a:pt x="12" y="14"/>
                  </a:cubicBezTo>
                  <a:cubicBezTo>
                    <a:pt x="6" y="20"/>
                    <a:pt x="3" y="26"/>
                    <a:pt x="0" y="33"/>
                  </a:cubicBezTo>
                  <a:cubicBezTo>
                    <a:pt x="3" y="27"/>
                    <a:pt x="6" y="22"/>
                    <a:pt x="11" y="17"/>
                  </a:cubicBezTo>
                  <a:cubicBezTo>
                    <a:pt x="20" y="7"/>
                    <a:pt x="33" y="3"/>
                    <a:pt x="45" y="3"/>
                  </a:cubicBezTo>
                  <a:cubicBezTo>
                    <a:pt x="58" y="3"/>
                    <a:pt x="70" y="7"/>
                    <a:pt x="80" y="17"/>
                  </a:cubicBezTo>
                  <a:cubicBezTo>
                    <a:pt x="84" y="22"/>
                    <a:pt x="88" y="27"/>
                    <a:pt x="90" y="33"/>
                  </a:cubicBezTo>
                  <a:cubicBezTo>
                    <a:pt x="88" y="26"/>
                    <a:pt x="84" y="20"/>
                    <a:pt x="79" y="14"/>
                  </a:cubicBezTo>
                  <a:cubicBezTo>
                    <a:pt x="70" y="5"/>
                    <a:pt x="58" y="0"/>
                    <a:pt x="45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47"/>
            <p:cNvSpPr>
              <a:spLocks/>
            </p:cNvSpPr>
            <p:nvPr/>
          </p:nvSpPr>
          <p:spPr bwMode="auto">
            <a:xfrm>
              <a:off x="6287650" y="1455322"/>
              <a:ext cx="3556264" cy="3568313"/>
            </a:xfrm>
            <a:custGeom>
              <a:avLst/>
              <a:gdLst>
                <a:gd name="T0" fmla="*/ 4 w 258"/>
                <a:gd name="T1" fmla="*/ 23 h 259"/>
                <a:gd name="T2" fmla="*/ 236 w 258"/>
                <a:gd name="T3" fmla="*/ 254 h 259"/>
                <a:gd name="T4" fmla="*/ 253 w 258"/>
                <a:gd name="T5" fmla="*/ 254 h 259"/>
                <a:gd name="T6" fmla="*/ 253 w 258"/>
                <a:gd name="T7" fmla="*/ 237 h 259"/>
                <a:gd name="T8" fmla="*/ 22 w 258"/>
                <a:gd name="T9" fmla="*/ 5 h 259"/>
                <a:gd name="T10" fmla="*/ 4 w 258"/>
                <a:gd name="T11" fmla="*/ 5 h 259"/>
                <a:gd name="T12" fmla="*/ 4 w 258"/>
                <a:gd name="T13" fmla="*/ 23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8" h="259">
                  <a:moveTo>
                    <a:pt x="4" y="23"/>
                  </a:moveTo>
                  <a:cubicBezTo>
                    <a:pt x="236" y="254"/>
                    <a:pt x="236" y="254"/>
                    <a:pt x="236" y="254"/>
                  </a:cubicBezTo>
                  <a:cubicBezTo>
                    <a:pt x="241" y="259"/>
                    <a:pt x="249" y="259"/>
                    <a:pt x="253" y="254"/>
                  </a:cubicBezTo>
                  <a:cubicBezTo>
                    <a:pt x="258" y="249"/>
                    <a:pt x="258" y="242"/>
                    <a:pt x="253" y="237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17" y="0"/>
                    <a:pt x="9" y="0"/>
                    <a:pt x="4" y="5"/>
                  </a:cubicBezTo>
                  <a:cubicBezTo>
                    <a:pt x="0" y="10"/>
                    <a:pt x="0" y="18"/>
                    <a:pt x="4" y="23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48"/>
            <p:cNvSpPr>
              <a:spLocks/>
            </p:cNvSpPr>
            <p:nvPr/>
          </p:nvSpPr>
          <p:spPr bwMode="auto">
            <a:xfrm>
              <a:off x="6672411" y="863569"/>
              <a:ext cx="1405602" cy="1886489"/>
            </a:xfrm>
            <a:custGeom>
              <a:avLst/>
              <a:gdLst>
                <a:gd name="T0" fmla="*/ 137 w 632"/>
                <a:gd name="T1" fmla="*/ 0 h 848"/>
                <a:gd name="T2" fmla="*/ 632 w 632"/>
                <a:gd name="T3" fmla="*/ 495 h 848"/>
                <a:gd name="T4" fmla="*/ 496 w 632"/>
                <a:gd name="T5" fmla="*/ 848 h 848"/>
                <a:gd name="T6" fmla="*/ 477 w 632"/>
                <a:gd name="T7" fmla="*/ 848 h 848"/>
                <a:gd name="T8" fmla="*/ 0 w 632"/>
                <a:gd name="T9" fmla="*/ 353 h 848"/>
                <a:gd name="T10" fmla="*/ 118 w 632"/>
                <a:gd name="T11" fmla="*/ 0 h 848"/>
                <a:gd name="T12" fmla="*/ 137 w 632"/>
                <a:gd name="T13" fmla="*/ 0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2" h="848">
                  <a:moveTo>
                    <a:pt x="137" y="0"/>
                  </a:moveTo>
                  <a:lnTo>
                    <a:pt x="632" y="495"/>
                  </a:lnTo>
                  <a:lnTo>
                    <a:pt x="496" y="848"/>
                  </a:lnTo>
                  <a:lnTo>
                    <a:pt x="477" y="848"/>
                  </a:lnTo>
                  <a:lnTo>
                    <a:pt x="0" y="353"/>
                  </a:lnTo>
                  <a:lnTo>
                    <a:pt x="118" y="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FF5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49"/>
            <p:cNvSpPr>
              <a:spLocks/>
            </p:cNvSpPr>
            <p:nvPr/>
          </p:nvSpPr>
          <p:spPr bwMode="auto">
            <a:xfrm>
              <a:off x="6632378" y="863569"/>
              <a:ext cx="1405602" cy="1886489"/>
            </a:xfrm>
            <a:custGeom>
              <a:avLst/>
              <a:gdLst>
                <a:gd name="T0" fmla="*/ 136 w 632"/>
                <a:gd name="T1" fmla="*/ 0 h 848"/>
                <a:gd name="T2" fmla="*/ 632 w 632"/>
                <a:gd name="T3" fmla="*/ 495 h 848"/>
                <a:gd name="T4" fmla="*/ 495 w 632"/>
                <a:gd name="T5" fmla="*/ 848 h 848"/>
                <a:gd name="T6" fmla="*/ 0 w 632"/>
                <a:gd name="T7" fmla="*/ 353 h 848"/>
                <a:gd name="T8" fmla="*/ 136 w 632"/>
                <a:gd name="T9" fmla="*/ 0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2" h="848">
                  <a:moveTo>
                    <a:pt x="136" y="0"/>
                  </a:moveTo>
                  <a:lnTo>
                    <a:pt x="632" y="495"/>
                  </a:lnTo>
                  <a:lnTo>
                    <a:pt x="495" y="848"/>
                  </a:lnTo>
                  <a:lnTo>
                    <a:pt x="0" y="353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50"/>
            <p:cNvSpPr>
              <a:spLocks/>
            </p:cNvSpPr>
            <p:nvPr/>
          </p:nvSpPr>
          <p:spPr bwMode="auto">
            <a:xfrm>
              <a:off x="5693827" y="1813487"/>
              <a:ext cx="1888223" cy="1405969"/>
            </a:xfrm>
            <a:custGeom>
              <a:avLst/>
              <a:gdLst>
                <a:gd name="T0" fmla="*/ 0 w 849"/>
                <a:gd name="T1" fmla="*/ 136 h 632"/>
                <a:gd name="T2" fmla="*/ 496 w 849"/>
                <a:gd name="T3" fmla="*/ 632 h 632"/>
                <a:gd name="T4" fmla="*/ 849 w 849"/>
                <a:gd name="T5" fmla="*/ 496 h 632"/>
                <a:gd name="T6" fmla="*/ 353 w 849"/>
                <a:gd name="T7" fmla="*/ 0 h 632"/>
                <a:gd name="T8" fmla="*/ 0 w 849"/>
                <a:gd name="T9" fmla="*/ 136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9" h="632">
                  <a:moveTo>
                    <a:pt x="0" y="136"/>
                  </a:moveTo>
                  <a:lnTo>
                    <a:pt x="496" y="632"/>
                  </a:lnTo>
                  <a:lnTo>
                    <a:pt x="849" y="496"/>
                  </a:lnTo>
                  <a:lnTo>
                    <a:pt x="353" y="0"/>
                  </a:lnTo>
                  <a:lnTo>
                    <a:pt x="0" y="13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51"/>
            <p:cNvSpPr>
              <a:spLocks/>
            </p:cNvSpPr>
            <p:nvPr/>
          </p:nvSpPr>
          <p:spPr bwMode="auto">
            <a:xfrm>
              <a:off x="6409973" y="1550980"/>
              <a:ext cx="3349426" cy="3334727"/>
            </a:xfrm>
            <a:custGeom>
              <a:avLst/>
              <a:gdLst>
                <a:gd name="T0" fmla="*/ 241 w 243"/>
                <a:gd name="T1" fmla="*/ 242 h 242"/>
                <a:gd name="T2" fmla="*/ 240 w 243"/>
                <a:gd name="T3" fmla="*/ 233 h 242"/>
                <a:gd name="T4" fmla="*/ 10 w 243"/>
                <a:gd name="T5" fmla="*/ 3 h 242"/>
                <a:gd name="T6" fmla="*/ 0 w 243"/>
                <a:gd name="T7" fmla="*/ 2 h 242"/>
                <a:gd name="T8" fmla="*/ 241 w 243"/>
                <a:gd name="T9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3" h="242">
                  <a:moveTo>
                    <a:pt x="241" y="242"/>
                  </a:moveTo>
                  <a:cubicBezTo>
                    <a:pt x="243" y="239"/>
                    <a:pt x="243" y="235"/>
                    <a:pt x="240" y="23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7" y="0"/>
                    <a:pt x="3" y="0"/>
                    <a:pt x="0" y="2"/>
                  </a:cubicBezTo>
                  <a:lnTo>
                    <a:pt x="241" y="242"/>
                  </a:lnTo>
                  <a:close/>
                </a:path>
              </a:pathLst>
            </a:custGeom>
            <a:solidFill>
              <a:srgbClr val="5855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52"/>
            <p:cNvSpPr>
              <a:spLocks/>
            </p:cNvSpPr>
            <p:nvPr/>
          </p:nvSpPr>
          <p:spPr bwMode="auto">
            <a:xfrm>
              <a:off x="5693827" y="2116037"/>
              <a:ext cx="1103131" cy="1143462"/>
            </a:xfrm>
            <a:custGeom>
              <a:avLst/>
              <a:gdLst>
                <a:gd name="T0" fmla="*/ 496 w 496"/>
                <a:gd name="T1" fmla="*/ 496 h 514"/>
                <a:gd name="T2" fmla="*/ 0 w 496"/>
                <a:gd name="T3" fmla="*/ 0 h 514"/>
                <a:gd name="T4" fmla="*/ 0 w 496"/>
                <a:gd name="T5" fmla="*/ 25 h 514"/>
                <a:gd name="T6" fmla="*/ 496 w 496"/>
                <a:gd name="T7" fmla="*/ 514 h 514"/>
                <a:gd name="T8" fmla="*/ 496 w 496"/>
                <a:gd name="T9" fmla="*/ 496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6" h="514">
                  <a:moveTo>
                    <a:pt x="496" y="496"/>
                  </a:moveTo>
                  <a:lnTo>
                    <a:pt x="0" y="0"/>
                  </a:lnTo>
                  <a:lnTo>
                    <a:pt x="0" y="25"/>
                  </a:lnTo>
                  <a:lnTo>
                    <a:pt x="496" y="514"/>
                  </a:lnTo>
                  <a:lnTo>
                    <a:pt x="496" y="49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53"/>
            <p:cNvSpPr>
              <a:spLocks/>
            </p:cNvSpPr>
            <p:nvPr/>
          </p:nvSpPr>
          <p:spPr bwMode="auto">
            <a:xfrm>
              <a:off x="6796958" y="2916905"/>
              <a:ext cx="785092" cy="342594"/>
            </a:xfrm>
            <a:custGeom>
              <a:avLst/>
              <a:gdLst>
                <a:gd name="T0" fmla="*/ 353 w 353"/>
                <a:gd name="T1" fmla="*/ 0 h 154"/>
                <a:gd name="T2" fmla="*/ 353 w 353"/>
                <a:gd name="T3" fmla="*/ 24 h 154"/>
                <a:gd name="T4" fmla="*/ 0 w 353"/>
                <a:gd name="T5" fmla="*/ 154 h 154"/>
                <a:gd name="T6" fmla="*/ 0 w 353"/>
                <a:gd name="T7" fmla="*/ 136 h 154"/>
                <a:gd name="T8" fmla="*/ 353 w 353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3" h="154">
                  <a:moveTo>
                    <a:pt x="353" y="0"/>
                  </a:moveTo>
                  <a:lnTo>
                    <a:pt x="353" y="24"/>
                  </a:lnTo>
                  <a:lnTo>
                    <a:pt x="0" y="154"/>
                  </a:lnTo>
                  <a:lnTo>
                    <a:pt x="0" y="136"/>
                  </a:lnTo>
                  <a:lnTo>
                    <a:pt x="353" y="0"/>
                  </a:lnTo>
                  <a:close/>
                </a:path>
              </a:pathLst>
            </a:custGeom>
            <a:solidFill>
              <a:srgbClr val="FFF5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54"/>
            <p:cNvSpPr>
              <a:spLocks/>
            </p:cNvSpPr>
            <p:nvPr/>
          </p:nvSpPr>
          <p:spPr bwMode="auto">
            <a:xfrm>
              <a:off x="6632378" y="1373009"/>
              <a:ext cx="1212110" cy="1377049"/>
            </a:xfrm>
            <a:custGeom>
              <a:avLst/>
              <a:gdLst>
                <a:gd name="T0" fmla="*/ 8 w 88"/>
                <a:gd name="T1" fmla="*/ 0 h 100"/>
                <a:gd name="T2" fmla="*/ 0 w 88"/>
                <a:gd name="T3" fmla="*/ 20 h 100"/>
                <a:gd name="T4" fmla="*/ 80 w 88"/>
                <a:gd name="T5" fmla="*/ 100 h 100"/>
                <a:gd name="T6" fmla="*/ 88 w 88"/>
                <a:gd name="T7" fmla="*/ 80 h 100"/>
                <a:gd name="T8" fmla="*/ 8 w 88"/>
                <a:gd name="T9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100">
                  <a:moveTo>
                    <a:pt x="8" y="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80" y="100"/>
                    <a:pt x="80" y="100"/>
                    <a:pt x="80" y="100"/>
                  </a:cubicBezTo>
                  <a:cubicBezTo>
                    <a:pt x="88" y="80"/>
                    <a:pt x="88" y="80"/>
                    <a:pt x="88" y="80"/>
                  </a:cubicBezTo>
                  <a:cubicBezTo>
                    <a:pt x="61" y="53"/>
                    <a:pt x="34" y="26"/>
                    <a:pt x="8" y="0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55"/>
            <p:cNvSpPr>
              <a:spLocks/>
            </p:cNvSpPr>
            <p:nvPr/>
          </p:nvSpPr>
          <p:spPr bwMode="auto">
            <a:xfrm>
              <a:off x="6810302" y="1054888"/>
              <a:ext cx="373641" cy="840912"/>
            </a:xfrm>
            <a:custGeom>
              <a:avLst/>
              <a:gdLst>
                <a:gd name="T0" fmla="*/ 137 w 168"/>
                <a:gd name="T1" fmla="*/ 0 h 378"/>
                <a:gd name="T2" fmla="*/ 0 w 168"/>
                <a:gd name="T3" fmla="*/ 347 h 378"/>
                <a:gd name="T4" fmla="*/ 31 w 168"/>
                <a:gd name="T5" fmla="*/ 378 h 378"/>
                <a:gd name="T6" fmla="*/ 168 w 168"/>
                <a:gd name="T7" fmla="*/ 31 h 378"/>
                <a:gd name="T8" fmla="*/ 137 w 168"/>
                <a:gd name="T9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" h="378">
                  <a:moveTo>
                    <a:pt x="137" y="0"/>
                  </a:moveTo>
                  <a:lnTo>
                    <a:pt x="0" y="347"/>
                  </a:lnTo>
                  <a:lnTo>
                    <a:pt x="31" y="378"/>
                  </a:lnTo>
                  <a:lnTo>
                    <a:pt x="168" y="31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56"/>
            <p:cNvSpPr>
              <a:spLocks/>
            </p:cNvSpPr>
            <p:nvPr/>
          </p:nvSpPr>
          <p:spPr bwMode="auto">
            <a:xfrm>
              <a:off x="7030484" y="1275126"/>
              <a:ext cx="373641" cy="840912"/>
            </a:xfrm>
            <a:custGeom>
              <a:avLst/>
              <a:gdLst>
                <a:gd name="T0" fmla="*/ 137 w 168"/>
                <a:gd name="T1" fmla="*/ 0 h 378"/>
                <a:gd name="T2" fmla="*/ 0 w 168"/>
                <a:gd name="T3" fmla="*/ 347 h 378"/>
                <a:gd name="T4" fmla="*/ 31 w 168"/>
                <a:gd name="T5" fmla="*/ 378 h 378"/>
                <a:gd name="T6" fmla="*/ 168 w 168"/>
                <a:gd name="T7" fmla="*/ 25 h 378"/>
                <a:gd name="T8" fmla="*/ 137 w 168"/>
                <a:gd name="T9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" h="378">
                  <a:moveTo>
                    <a:pt x="137" y="0"/>
                  </a:moveTo>
                  <a:lnTo>
                    <a:pt x="0" y="347"/>
                  </a:lnTo>
                  <a:lnTo>
                    <a:pt x="31" y="378"/>
                  </a:lnTo>
                  <a:lnTo>
                    <a:pt x="168" y="25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57"/>
            <p:cNvSpPr>
              <a:spLocks/>
            </p:cNvSpPr>
            <p:nvPr/>
          </p:nvSpPr>
          <p:spPr bwMode="auto">
            <a:xfrm>
              <a:off x="7252890" y="1482017"/>
              <a:ext cx="371418" cy="840912"/>
            </a:xfrm>
            <a:custGeom>
              <a:avLst/>
              <a:gdLst>
                <a:gd name="T0" fmla="*/ 136 w 167"/>
                <a:gd name="T1" fmla="*/ 0 h 378"/>
                <a:gd name="T2" fmla="*/ 0 w 167"/>
                <a:gd name="T3" fmla="*/ 353 h 378"/>
                <a:gd name="T4" fmla="*/ 30 w 167"/>
                <a:gd name="T5" fmla="*/ 378 h 378"/>
                <a:gd name="T6" fmla="*/ 167 w 167"/>
                <a:gd name="T7" fmla="*/ 31 h 378"/>
                <a:gd name="T8" fmla="*/ 136 w 167"/>
                <a:gd name="T9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7" h="378">
                  <a:moveTo>
                    <a:pt x="136" y="0"/>
                  </a:moveTo>
                  <a:lnTo>
                    <a:pt x="0" y="353"/>
                  </a:lnTo>
                  <a:lnTo>
                    <a:pt x="30" y="378"/>
                  </a:lnTo>
                  <a:lnTo>
                    <a:pt x="167" y="31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58"/>
            <p:cNvSpPr>
              <a:spLocks/>
            </p:cNvSpPr>
            <p:nvPr/>
          </p:nvSpPr>
          <p:spPr bwMode="auto">
            <a:xfrm>
              <a:off x="7473071" y="1702255"/>
              <a:ext cx="371418" cy="840912"/>
            </a:xfrm>
            <a:custGeom>
              <a:avLst/>
              <a:gdLst>
                <a:gd name="T0" fmla="*/ 136 w 167"/>
                <a:gd name="T1" fmla="*/ 0 h 378"/>
                <a:gd name="T2" fmla="*/ 0 w 167"/>
                <a:gd name="T3" fmla="*/ 347 h 378"/>
                <a:gd name="T4" fmla="*/ 24 w 167"/>
                <a:gd name="T5" fmla="*/ 378 h 378"/>
                <a:gd name="T6" fmla="*/ 167 w 167"/>
                <a:gd name="T7" fmla="*/ 31 h 378"/>
                <a:gd name="T8" fmla="*/ 136 w 167"/>
                <a:gd name="T9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7" h="378">
                  <a:moveTo>
                    <a:pt x="136" y="0"/>
                  </a:moveTo>
                  <a:lnTo>
                    <a:pt x="0" y="347"/>
                  </a:lnTo>
                  <a:lnTo>
                    <a:pt x="24" y="378"/>
                  </a:lnTo>
                  <a:lnTo>
                    <a:pt x="167" y="31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59"/>
            <p:cNvSpPr>
              <a:spLocks/>
            </p:cNvSpPr>
            <p:nvPr/>
          </p:nvSpPr>
          <p:spPr bwMode="auto">
            <a:xfrm>
              <a:off x="5887320" y="2007031"/>
              <a:ext cx="840693" cy="371515"/>
            </a:xfrm>
            <a:custGeom>
              <a:avLst/>
              <a:gdLst>
                <a:gd name="T0" fmla="*/ 0 w 378"/>
                <a:gd name="T1" fmla="*/ 136 h 167"/>
                <a:gd name="T2" fmla="*/ 347 w 378"/>
                <a:gd name="T3" fmla="*/ 0 h 167"/>
                <a:gd name="T4" fmla="*/ 378 w 378"/>
                <a:gd name="T5" fmla="*/ 31 h 167"/>
                <a:gd name="T6" fmla="*/ 31 w 378"/>
                <a:gd name="T7" fmla="*/ 167 h 167"/>
                <a:gd name="T8" fmla="*/ 0 w 378"/>
                <a:gd name="T9" fmla="*/ 136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167">
                  <a:moveTo>
                    <a:pt x="0" y="136"/>
                  </a:moveTo>
                  <a:lnTo>
                    <a:pt x="347" y="0"/>
                  </a:lnTo>
                  <a:lnTo>
                    <a:pt x="378" y="31"/>
                  </a:lnTo>
                  <a:lnTo>
                    <a:pt x="31" y="167"/>
                  </a:lnTo>
                  <a:lnTo>
                    <a:pt x="0" y="13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60"/>
            <p:cNvSpPr>
              <a:spLocks/>
            </p:cNvSpPr>
            <p:nvPr/>
          </p:nvSpPr>
          <p:spPr bwMode="auto">
            <a:xfrm>
              <a:off x="6107501" y="2227269"/>
              <a:ext cx="840693" cy="371515"/>
            </a:xfrm>
            <a:custGeom>
              <a:avLst/>
              <a:gdLst>
                <a:gd name="T0" fmla="*/ 0 w 378"/>
                <a:gd name="T1" fmla="*/ 136 h 167"/>
                <a:gd name="T2" fmla="*/ 347 w 378"/>
                <a:gd name="T3" fmla="*/ 0 h 167"/>
                <a:gd name="T4" fmla="*/ 378 w 378"/>
                <a:gd name="T5" fmla="*/ 25 h 167"/>
                <a:gd name="T6" fmla="*/ 31 w 378"/>
                <a:gd name="T7" fmla="*/ 167 h 167"/>
                <a:gd name="T8" fmla="*/ 0 w 378"/>
                <a:gd name="T9" fmla="*/ 136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167">
                  <a:moveTo>
                    <a:pt x="0" y="136"/>
                  </a:moveTo>
                  <a:lnTo>
                    <a:pt x="347" y="0"/>
                  </a:lnTo>
                  <a:lnTo>
                    <a:pt x="378" y="25"/>
                  </a:lnTo>
                  <a:lnTo>
                    <a:pt x="31" y="167"/>
                  </a:lnTo>
                  <a:lnTo>
                    <a:pt x="0" y="13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61"/>
            <p:cNvSpPr>
              <a:spLocks/>
            </p:cNvSpPr>
            <p:nvPr/>
          </p:nvSpPr>
          <p:spPr bwMode="auto">
            <a:xfrm>
              <a:off x="6327683" y="2447508"/>
              <a:ext cx="840693" cy="371515"/>
            </a:xfrm>
            <a:custGeom>
              <a:avLst/>
              <a:gdLst>
                <a:gd name="T0" fmla="*/ 0 w 378"/>
                <a:gd name="T1" fmla="*/ 136 h 167"/>
                <a:gd name="T2" fmla="*/ 347 w 378"/>
                <a:gd name="T3" fmla="*/ 0 h 167"/>
                <a:gd name="T4" fmla="*/ 378 w 378"/>
                <a:gd name="T5" fmla="*/ 25 h 167"/>
                <a:gd name="T6" fmla="*/ 31 w 378"/>
                <a:gd name="T7" fmla="*/ 167 h 167"/>
                <a:gd name="T8" fmla="*/ 0 w 378"/>
                <a:gd name="T9" fmla="*/ 136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167">
                  <a:moveTo>
                    <a:pt x="0" y="136"/>
                  </a:moveTo>
                  <a:lnTo>
                    <a:pt x="347" y="0"/>
                  </a:lnTo>
                  <a:lnTo>
                    <a:pt x="378" y="25"/>
                  </a:lnTo>
                  <a:lnTo>
                    <a:pt x="31" y="167"/>
                  </a:lnTo>
                  <a:lnTo>
                    <a:pt x="0" y="13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62"/>
            <p:cNvSpPr>
              <a:spLocks/>
            </p:cNvSpPr>
            <p:nvPr/>
          </p:nvSpPr>
          <p:spPr bwMode="auto">
            <a:xfrm>
              <a:off x="6547864" y="2654399"/>
              <a:ext cx="840693" cy="384862"/>
            </a:xfrm>
            <a:custGeom>
              <a:avLst/>
              <a:gdLst>
                <a:gd name="T0" fmla="*/ 0 w 378"/>
                <a:gd name="T1" fmla="*/ 142 h 173"/>
                <a:gd name="T2" fmla="*/ 347 w 378"/>
                <a:gd name="T3" fmla="*/ 0 h 173"/>
                <a:gd name="T4" fmla="*/ 378 w 378"/>
                <a:gd name="T5" fmla="*/ 31 h 173"/>
                <a:gd name="T6" fmla="*/ 31 w 378"/>
                <a:gd name="T7" fmla="*/ 173 h 173"/>
                <a:gd name="T8" fmla="*/ 0 w 378"/>
                <a:gd name="T9" fmla="*/ 142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173">
                  <a:moveTo>
                    <a:pt x="0" y="142"/>
                  </a:moveTo>
                  <a:lnTo>
                    <a:pt x="347" y="0"/>
                  </a:lnTo>
                  <a:lnTo>
                    <a:pt x="378" y="31"/>
                  </a:lnTo>
                  <a:lnTo>
                    <a:pt x="31" y="173"/>
                  </a:lnTo>
                  <a:lnTo>
                    <a:pt x="0" y="142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5411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نتیجه‌گیری و جمع‌بندی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94110"/>
            <a:ext cx="10515600" cy="2298903"/>
          </a:xfrm>
        </p:spPr>
        <p:txBody>
          <a:bodyPr/>
          <a:lstStyle/>
          <a:p>
            <a:r>
              <a:rPr lang="fa-IR" dirty="0" smtClean="0"/>
              <a:t>معیارهای زیادی را می‌توان با استفاده از فرضیه خبرگی ارائه شده تولید کرد.</a:t>
            </a:r>
          </a:p>
          <a:p>
            <a:r>
              <a:rPr lang="fa-IR" dirty="0" smtClean="0"/>
              <a:t>از انتگرال فازی می‌توان عنوان ترکیب کننده قوی دانش‌ عامل‌ها استفاده کرد.</a:t>
            </a:r>
          </a:p>
          <a:p>
            <a:r>
              <a:rPr lang="fa-IR" dirty="0" smtClean="0"/>
              <a:t>روش و معیاری پیشنهادی برای بهبود دانش جمعی به طرز چشم‌گیری موثر واقع شد.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49</a:t>
            </a:fld>
            <a:r>
              <a:rPr lang="fa-IR" smtClean="0"/>
              <a:t> </a:t>
            </a:r>
            <a:r>
              <a:rPr lang="en-US" smtClean="0"/>
              <a:t>/ 50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91964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مقدمه - یادگیری مشارکتی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dirty="0" smtClean="0"/>
              <a:t>این نوع از یادگیری مبتنی بر اشتراک گذاری دانش می‌باشد.</a:t>
            </a:r>
          </a:p>
          <a:p>
            <a:r>
              <a:rPr lang="fa-IR" dirty="0" smtClean="0"/>
              <a:t>عامل‌ها بعد از طی یک یا چند چرخه یادگیری، دانش خود را به اشتراک می‌گذارند.</a:t>
            </a:r>
          </a:p>
          <a:p>
            <a:r>
              <a:rPr lang="fa-IR" dirty="0" smtClean="0"/>
              <a:t>هدف:</a:t>
            </a:r>
          </a:p>
          <a:p>
            <a:pPr lvl="1"/>
            <a:r>
              <a:rPr lang="fa-IR" dirty="0" smtClean="0"/>
              <a:t>افزایش دانش جمعی با استفاده از به اشتراک گذاری دانش.</a:t>
            </a:r>
          </a:p>
          <a:p>
            <a:r>
              <a:rPr lang="fa-IR" dirty="0" smtClean="0"/>
              <a:t>چالش‌ها:</a:t>
            </a:r>
          </a:p>
          <a:p>
            <a:pPr lvl="1"/>
            <a:r>
              <a:rPr lang="fa-IR" dirty="0" smtClean="0"/>
              <a:t>دانش عامل‌ها کی و چگونه به اشتراک گذاشته شوند؟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5</a:t>
            </a:fld>
            <a:r>
              <a:rPr lang="fa-IR" smtClean="0"/>
              <a:t> </a:t>
            </a:r>
            <a:r>
              <a:rPr lang="en-US" smtClean="0"/>
              <a:t>/ 50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10394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پیشنهادات برای کارهای بعدی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94110"/>
            <a:ext cx="10515600" cy="2298903"/>
          </a:xfrm>
        </p:spPr>
        <p:txBody>
          <a:bodyPr/>
          <a:lstStyle/>
          <a:p>
            <a:r>
              <a:rPr lang="fa-IR" dirty="0" smtClean="0"/>
              <a:t>ارائه معیار خبرگی جدید مبتنی بر فرضیه خبرگی ارائه شده در این پژوهش.</a:t>
            </a:r>
          </a:p>
          <a:p>
            <a:r>
              <a:rPr lang="fa-IR" dirty="0" smtClean="0"/>
              <a:t>بررسی تاثیر انتگرال فازی چوکت بروی نتایج پژوهش‌های گذشته.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50</a:t>
            </a:fld>
            <a:r>
              <a:rPr lang="fa-IR" smtClean="0"/>
              <a:t> </a:t>
            </a:r>
            <a:r>
              <a:rPr lang="en-US" smtClean="0"/>
              <a:t>/ 50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18703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 smtClean="0"/>
              <a:t>با تشکر</a:t>
            </a:r>
            <a:endParaRPr lang="fa-IR" dirty="0"/>
          </a:p>
        </p:txBody>
      </p:sp>
      <p:pic>
        <p:nvPicPr>
          <p:cNvPr id="2050" name="Picture 2" descr="questions-resized-600.jpg (480×405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690688"/>
            <a:ext cx="4572000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5325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542486" y="4983967"/>
            <a:ext cx="4017819" cy="1399309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2000" dirty="0" smtClean="0">
                <a:solidFill>
                  <a:schemeClr val="bg1">
                    <a:lumMod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چرخه همکاری</a:t>
            </a:r>
            <a:endParaRPr lang="fa-IR" sz="2000" dirty="0">
              <a:solidFill>
                <a:schemeClr val="bg1">
                  <a:lumMod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259782" y="2639310"/>
            <a:ext cx="4176042" cy="3044312"/>
            <a:chOff x="2259782" y="2639310"/>
            <a:chExt cx="4176042" cy="3044312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5905490" y="2644499"/>
              <a:ext cx="0" cy="303455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564115" y="5683622"/>
              <a:ext cx="353877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2259782" y="2649071"/>
              <a:ext cx="365440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endCxn id="21" idx="0"/>
            </p:cNvCxnSpPr>
            <p:nvPr/>
          </p:nvCxnSpPr>
          <p:spPr>
            <a:xfrm>
              <a:off x="2273498" y="2639310"/>
              <a:ext cx="0" cy="250215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3551396" y="2639310"/>
              <a:ext cx="0" cy="240454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4835010" y="2639310"/>
              <a:ext cx="0" cy="240454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5974159" y="3803977"/>
              <a:ext cx="461665" cy="1639231"/>
            </a:xfrm>
            <a:prstGeom prst="rect">
              <a:avLst/>
            </a:prstGeom>
            <a:noFill/>
            <a:ln>
              <a:noFill/>
            </a:ln>
          </p:spPr>
          <p:txBody>
            <a:bodyPr vert="vert270" wrap="none" rtlCol="1">
              <a:spAutoFit/>
            </a:bodyPr>
            <a:lstStyle/>
            <a:p>
              <a:pPr algn="r" rtl="1"/>
              <a:r>
                <a:rPr lang="fa-IR" dirty="0" smtClean="0">
                  <a:solidFill>
                    <a:schemeClr val="bg1">
                      <a:lumMod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 جدول 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Q</a:t>
              </a:r>
              <a:r>
                <a:rPr lang="fa-IR" dirty="0" smtClean="0">
                  <a:solidFill>
                    <a:schemeClr val="bg1">
                      <a:lumMod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 مشارکتی </a:t>
              </a:r>
              <a:endParaRPr lang="fa-IR" dirty="0">
                <a:solidFill>
                  <a:schemeClr val="bg1">
                    <a:lumMod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07794" y="4316857"/>
            <a:ext cx="3873287" cy="662405"/>
            <a:chOff x="107794" y="4316857"/>
            <a:chExt cx="3873287" cy="662405"/>
          </a:xfrm>
        </p:grpSpPr>
        <p:sp>
          <p:nvSpPr>
            <p:cNvPr id="20" name="Down Arrow 19"/>
            <p:cNvSpPr/>
            <p:nvPr/>
          </p:nvSpPr>
          <p:spPr>
            <a:xfrm>
              <a:off x="3121709" y="4316857"/>
              <a:ext cx="859372" cy="662405"/>
            </a:xfrm>
            <a:prstGeom prst="downArrow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fa-IR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07794" y="4438927"/>
              <a:ext cx="2951506" cy="369332"/>
            </a:xfrm>
            <a:prstGeom prst="rect">
              <a:avLst/>
            </a:prstGeom>
            <a:noFill/>
          </p:spPr>
          <p:txBody>
            <a:bodyPr vert="horz" wrap="square" rtlCol="1">
              <a:spAutoFit/>
            </a:bodyPr>
            <a:lstStyle/>
            <a:p>
              <a:pPr algn="r" rtl="1"/>
              <a:r>
                <a:rPr lang="fa-IR" dirty="0" smtClean="0">
                  <a:solidFill>
                    <a:srgbClr val="C00000"/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انتقال دانش و میزان خبرگی عامل‌ها</a:t>
              </a:r>
              <a:endParaRPr lang="fa-IR" dirty="0">
                <a:solidFill>
                  <a:srgbClr val="C00000"/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594924" y="831101"/>
            <a:ext cx="5874188" cy="3477013"/>
            <a:chOff x="594924" y="831101"/>
            <a:chExt cx="5874188" cy="3477013"/>
          </a:xfrm>
        </p:grpSpPr>
        <p:sp>
          <p:nvSpPr>
            <p:cNvPr id="15" name="Rectangle 14"/>
            <p:cNvSpPr/>
            <p:nvPr/>
          </p:nvSpPr>
          <p:spPr>
            <a:xfrm>
              <a:off x="1542487" y="2296262"/>
              <a:ext cx="4017818" cy="2011852"/>
            </a:xfrm>
            <a:prstGeom prst="rect">
              <a:avLst/>
            </a:prstGeom>
            <a:noFill/>
            <a:ln w="19050">
              <a:solidFill>
                <a:schemeClr val="tx1">
                  <a:lumMod val="90000"/>
                  <a:lumOff val="10000"/>
                </a:schemeClr>
              </a:solidFill>
              <a:prstDash val="lg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fa-IR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213146" y="831101"/>
              <a:ext cx="1347159" cy="819431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fa-IR" sz="2000" b="1" dirty="0" smtClean="0">
                  <a:solidFill>
                    <a:schemeClr val="accent3"/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نقاد</a:t>
              </a:r>
              <a:endParaRPr lang="fa-IR" sz="2000" b="1" dirty="0">
                <a:solidFill>
                  <a:schemeClr val="accent3"/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21" name="Smiley Face 20"/>
            <p:cNvSpPr/>
            <p:nvPr/>
          </p:nvSpPr>
          <p:spPr>
            <a:xfrm>
              <a:off x="1991110" y="2889525"/>
              <a:ext cx="564776" cy="564776"/>
            </a:xfrm>
            <a:prstGeom prst="smileyFac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fa-IR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22" name="Smiley Face 21"/>
            <p:cNvSpPr/>
            <p:nvPr/>
          </p:nvSpPr>
          <p:spPr>
            <a:xfrm>
              <a:off x="3269008" y="2889525"/>
              <a:ext cx="564776" cy="564776"/>
            </a:xfrm>
            <a:prstGeom prst="smileyFac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fa-IR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542487" y="831101"/>
              <a:ext cx="1347159" cy="81943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fa-IR" dirty="0" smtClean="0">
                  <a:solidFill>
                    <a:srgbClr val="FF0000"/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محیط آموزشی</a:t>
              </a:r>
              <a:endParaRPr lang="fa-IR" dirty="0">
                <a:solidFill>
                  <a:srgbClr val="FF0000"/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4823005" y="3454301"/>
              <a:ext cx="6289" cy="27501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>
              <a:off x="1185634" y="3729318"/>
              <a:ext cx="3654400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22" idx="4"/>
            </p:cNvCxnSpPr>
            <p:nvPr/>
          </p:nvCxnSpPr>
          <p:spPr>
            <a:xfrm>
              <a:off x="3551396" y="3454301"/>
              <a:ext cx="5024" cy="266274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2271470" y="3461739"/>
              <a:ext cx="5024" cy="266274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197690" y="1240816"/>
              <a:ext cx="0" cy="248719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endCxn id="27" idx="1"/>
            </p:cNvCxnSpPr>
            <p:nvPr/>
          </p:nvCxnSpPr>
          <p:spPr>
            <a:xfrm>
              <a:off x="1185634" y="1240816"/>
              <a:ext cx="356853" cy="1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17" idx="2"/>
            </p:cNvCxnSpPr>
            <p:nvPr/>
          </p:nvCxnSpPr>
          <p:spPr>
            <a:xfrm flipH="1">
              <a:off x="4881472" y="1650532"/>
              <a:ext cx="5254" cy="523653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V="1">
              <a:off x="1613808" y="2168419"/>
              <a:ext cx="3276584" cy="495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2898272" y="2172878"/>
              <a:ext cx="13889" cy="101175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endCxn id="22" idx="2"/>
            </p:cNvCxnSpPr>
            <p:nvPr/>
          </p:nvCxnSpPr>
          <p:spPr>
            <a:xfrm>
              <a:off x="2898272" y="3171913"/>
              <a:ext cx="370736" cy="0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1599919" y="2160156"/>
              <a:ext cx="13889" cy="101175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endCxn id="21" idx="2"/>
            </p:cNvCxnSpPr>
            <p:nvPr/>
          </p:nvCxnSpPr>
          <p:spPr>
            <a:xfrm>
              <a:off x="1599919" y="3159191"/>
              <a:ext cx="391191" cy="12722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4179140" y="2178608"/>
              <a:ext cx="13889" cy="101175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endCxn id="58" idx="2"/>
            </p:cNvCxnSpPr>
            <p:nvPr/>
          </p:nvCxnSpPr>
          <p:spPr>
            <a:xfrm flipV="1">
              <a:off x="4179140" y="3171913"/>
              <a:ext cx="367766" cy="5730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27" idx="2"/>
            </p:cNvCxnSpPr>
            <p:nvPr/>
          </p:nvCxnSpPr>
          <p:spPr>
            <a:xfrm>
              <a:off x="2216067" y="1650532"/>
              <a:ext cx="2880" cy="83388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V="1">
              <a:off x="2209401" y="2474504"/>
              <a:ext cx="3634559" cy="743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2784754" y="2481938"/>
              <a:ext cx="7709" cy="69683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endCxn id="21" idx="6"/>
            </p:cNvCxnSpPr>
            <p:nvPr/>
          </p:nvCxnSpPr>
          <p:spPr>
            <a:xfrm flipH="1">
              <a:off x="2555886" y="3171912"/>
              <a:ext cx="246565" cy="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4074961" y="2477833"/>
              <a:ext cx="7709" cy="69683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endCxn id="22" idx="6"/>
            </p:cNvCxnSpPr>
            <p:nvPr/>
          </p:nvCxnSpPr>
          <p:spPr>
            <a:xfrm flipH="1">
              <a:off x="3833784" y="3167807"/>
              <a:ext cx="258875" cy="410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5343048" y="2476394"/>
              <a:ext cx="7709" cy="69683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endCxn id="58" idx="6"/>
            </p:cNvCxnSpPr>
            <p:nvPr/>
          </p:nvCxnSpPr>
          <p:spPr>
            <a:xfrm flipH="1">
              <a:off x="5111682" y="3166368"/>
              <a:ext cx="252023" cy="554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endCxn id="17" idx="3"/>
            </p:cNvCxnSpPr>
            <p:nvPr/>
          </p:nvCxnSpPr>
          <p:spPr>
            <a:xfrm flipH="1">
              <a:off x="5560305" y="1240816"/>
              <a:ext cx="283655" cy="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5829193" y="1237639"/>
              <a:ext cx="5211" cy="124989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2606264" y="3832297"/>
              <a:ext cx="1890261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fa-IR" dirty="0" smtClean="0">
                  <a:latin typeface="XB Zar" panose="02000506090000020003" pitchFamily="2" charset="-78"/>
                  <a:cs typeface="XB Zar" panose="02000506090000020003" pitchFamily="2" charset="-78"/>
                </a:rPr>
                <a:t>چرخه یادگیری مستقل</a:t>
              </a:r>
              <a:endParaRPr lang="fa-IR" dirty="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829193" y="1650532"/>
              <a:ext cx="639919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fa-IR" dirty="0" smtClean="0">
                  <a:solidFill>
                    <a:srgbClr val="FF0000"/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حالت</a:t>
              </a:r>
              <a:endParaRPr lang="fa-IR" dirty="0">
                <a:solidFill>
                  <a:srgbClr val="FF0000"/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833855" y="1731587"/>
              <a:ext cx="132935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fa-IR" dirty="0" smtClean="0">
                  <a:solidFill>
                    <a:schemeClr val="accent3"/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سیگنال تقویتی</a:t>
              </a:r>
              <a:endParaRPr lang="fa-IR" dirty="0">
                <a:solidFill>
                  <a:schemeClr val="accent3"/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94924" y="2994110"/>
              <a:ext cx="545342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fa-IR" dirty="0" smtClean="0">
                  <a:solidFill>
                    <a:schemeClr val="accent1"/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عمل</a:t>
              </a:r>
              <a:endParaRPr lang="fa-IR" dirty="0">
                <a:solidFill>
                  <a:schemeClr val="accent1"/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8" name="Smiley Face 57"/>
            <p:cNvSpPr/>
            <p:nvPr/>
          </p:nvSpPr>
          <p:spPr>
            <a:xfrm>
              <a:off x="4546906" y="2889525"/>
              <a:ext cx="564776" cy="564776"/>
            </a:xfrm>
            <a:prstGeom prst="smileyFac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fa-IR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560302" y="1306380"/>
            <a:ext cx="3855479" cy="2105803"/>
            <a:chOff x="5560302" y="1306380"/>
            <a:chExt cx="3855479" cy="2105803"/>
          </a:xfrm>
        </p:grpSpPr>
        <p:sp>
          <p:nvSpPr>
            <p:cNvPr id="5" name="Block Arc 4"/>
            <p:cNvSpPr/>
            <p:nvPr/>
          </p:nvSpPr>
          <p:spPr>
            <a:xfrm rot="10800000" flipH="1">
              <a:off x="6933408" y="2513221"/>
              <a:ext cx="836649" cy="898961"/>
            </a:xfrm>
            <a:prstGeom prst="blockArc">
              <a:avLst>
                <a:gd name="adj1" fmla="val 16241323"/>
                <a:gd name="adj2" fmla="val 124422"/>
                <a:gd name="adj3" fmla="val 1746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schemeClr val="tx1"/>
                </a:solidFill>
                <a:cs typeface="XB Zar" panose="02000506090000020003" pitchFamily="2" charset="-78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 flipH="1">
              <a:off x="5560302" y="3263503"/>
              <a:ext cx="1828611" cy="14868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cs typeface="XB Zar" panose="02000506090000020003" pitchFamily="2" charset="-78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7620000" y="1721600"/>
              <a:ext cx="150057" cy="126400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cs typeface="XB Zar" panose="02000506090000020003" pitchFamily="2" charset="-78"/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7499741" y="1306380"/>
              <a:ext cx="399257" cy="399257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2000" b="1" dirty="0" smtClean="0">
                  <a:solidFill>
                    <a:schemeClr val="tx1"/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</a:t>
              </a:r>
              <a:endParaRPr lang="vi-VN" sz="2000" b="1" dirty="0">
                <a:solidFill>
                  <a:schemeClr val="tx1"/>
                </a:solidFill>
                <a:cs typeface="XB Zar" panose="02000506090000020003" pitchFamily="2" charset="-78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937491" y="1320983"/>
              <a:ext cx="1478290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fa-IR" dirty="0" smtClean="0">
                  <a:latin typeface="XB Zar" panose="02000506090000020003" pitchFamily="2" charset="-78"/>
                  <a:cs typeface="XB Zar" panose="02000506090000020003" pitchFamily="2" charset="-78"/>
                </a:rPr>
                <a:t>محاسبه‌ی خبرگی</a:t>
              </a:r>
              <a:endParaRPr lang="fa-IR" dirty="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560303" y="2888689"/>
            <a:ext cx="6398682" cy="3112530"/>
            <a:chOff x="5560303" y="2888689"/>
            <a:chExt cx="6398682" cy="3112530"/>
          </a:xfrm>
        </p:grpSpPr>
        <p:sp>
          <p:nvSpPr>
            <p:cNvPr id="8" name="Rectangle 7"/>
            <p:cNvSpPr/>
            <p:nvPr/>
          </p:nvSpPr>
          <p:spPr>
            <a:xfrm flipH="1">
              <a:off x="9410595" y="3263501"/>
              <a:ext cx="149623" cy="23076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cs typeface="XB Zar" panose="02000506090000020003" pitchFamily="2" charset="-78"/>
              </a:endParaRPr>
            </a:p>
          </p:txBody>
        </p:sp>
        <p:sp>
          <p:nvSpPr>
            <p:cNvPr id="9" name="Block Arc 8"/>
            <p:cNvSpPr/>
            <p:nvPr/>
          </p:nvSpPr>
          <p:spPr>
            <a:xfrm rot="10800000" flipH="1">
              <a:off x="8638017" y="5086819"/>
              <a:ext cx="923267" cy="914400"/>
            </a:xfrm>
            <a:prstGeom prst="blockArc">
              <a:avLst>
                <a:gd name="adj1" fmla="val 16241323"/>
                <a:gd name="adj2" fmla="val 0"/>
                <a:gd name="adj3" fmla="val 1630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schemeClr val="tx1"/>
                </a:solidFill>
                <a:cs typeface="XB Zar" panose="02000506090000020003" pitchFamily="2" charset="-78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 flipH="1">
              <a:off x="5560303" y="5850016"/>
              <a:ext cx="3547016" cy="15030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cs typeface="XB Zar" panose="02000506090000020003" pitchFamily="2" charset="-78"/>
              </a:endParaRPr>
            </a:p>
          </p:txBody>
        </p:sp>
        <p:sp>
          <p:nvSpPr>
            <p:cNvPr id="59" name="Oval 58"/>
            <p:cNvSpPr/>
            <p:nvPr/>
          </p:nvSpPr>
          <p:spPr>
            <a:xfrm>
              <a:off x="9285777" y="2888689"/>
              <a:ext cx="399257" cy="399257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2000" b="1" dirty="0" smtClean="0">
                  <a:solidFill>
                    <a:schemeClr val="tx1"/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</a:t>
              </a:r>
              <a:endParaRPr lang="vi-VN" sz="2000" b="1" dirty="0">
                <a:solidFill>
                  <a:schemeClr val="tx1"/>
                </a:solidFill>
                <a:cs typeface="XB Zar" panose="02000506090000020003" pitchFamily="2" charset="-78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9781786" y="2907085"/>
              <a:ext cx="2177199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fa-IR" dirty="0" smtClean="0">
                  <a:latin typeface="XB Zar" panose="02000506090000020003" pitchFamily="2" charset="-78"/>
                  <a:cs typeface="XB Zar" panose="02000506090000020003" pitchFamily="2" charset="-78"/>
                </a:rPr>
                <a:t>به اشتراک‌گذاری دانش‌ها</a:t>
              </a:r>
              <a:endParaRPr lang="fa-IR" dirty="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6</a:t>
            </a:fld>
            <a:r>
              <a:rPr lang="fa-IR" smtClean="0"/>
              <a:t> </a:t>
            </a:r>
            <a:r>
              <a:rPr lang="en-US" smtClean="0"/>
              <a:t>/ 50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8814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170598" y="202842"/>
            <a:ext cx="6452316" cy="6452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>
              <a:lnSpc>
                <a:spcPct val="150000"/>
              </a:lnSpc>
            </a:pPr>
            <a:r>
              <a:rPr lang="fa-IR" sz="7200" dirty="0" smtClean="0">
                <a:latin typeface="XB Zar" panose="02000506090000020003" pitchFamily="2" charset="-78"/>
                <a:cs typeface="XB Zar" panose="02000506090000020003" pitchFamily="2" charset="-78"/>
              </a:rPr>
              <a:t>کارهای پیشین</a:t>
            </a:r>
            <a:endParaRPr lang="fa-IR" sz="7200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3" name="Freeform 37"/>
          <p:cNvSpPr>
            <a:spLocks/>
          </p:cNvSpPr>
          <p:nvPr/>
        </p:nvSpPr>
        <p:spPr bwMode="auto">
          <a:xfrm>
            <a:off x="8744912" y="3429000"/>
            <a:ext cx="1994806" cy="3427899"/>
          </a:xfrm>
          <a:custGeom>
            <a:avLst/>
            <a:gdLst>
              <a:gd name="T0" fmla="*/ 470 w 588"/>
              <a:gd name="T1" fmla="*/ 274 h 1010"/>
              <a:gd name="T2" fmla="*/ 543 w 588"/>
              <a:gd name="T3" fmla="*/ 164 h 1010"/>
              <a:gd name="T4" fmla="*/ 588 w 588"/>
              <a:gd name="T5" fmla="*/ 13 h 1010"/>
              <a:gd name="T6" fmla="*/ 580 w 588"/>
              <a:gd name="T7" fmla="*/ 9 h 1010"/>
              <a:gd name="T8" fmla="*/ 531 w 588"/>
              <a:gd name="T9" fmla="*/ 143 h 1010"/>
              <a:gd name="T10" fmla="*/ 456 w 588"/>
              <a:gd name="T11" fmla="*/ 237 h 1010"/>
              <a:gd name="T12" fmla="*/ 454 w 588"/>
              <a:gd name="T13" fmla="*/ 238 h 1010"/>
              <a:gd name="T14" fmla="*/ 310 w 588"/>
              <a:gd name="T15" fmla="*/ 0 h 1010"/>
              <a:gd name="T16" fmla="*/ 272 w 588"/>
              <a:gd name="T17" fmla="*/ 25 h 1010"/>
              <a:gd name="T18" fmla="*/ 401 w 588"/>
              <a:gd name="T19" fmla="*/ 434 h 1010"/>
              <a:gd name="T20" fmla="*/ 234 w 588"/>
              <a:gd name="T21" fmla="*/ 365 h 1010"/>
              <a:gd name="T22" fmla="*/ 106 w 588"/>
              <a:gd name="T23" fmla="*/ 257 h 1010"/>
              <a:gd name="T24" fmla="*/ 12 w 588"/>
              <a:gd name="T25" fmla="*/ 95 h 1010"/>
              <a:gd name="T26" fmla="*/ 0 w 588"/>
              <a:gd name="T27" fmla="*/ 101 h 1010"/>
              <a:gd name="T28" fmla="*/ 90 w 588"/>
              <a:gd name="T29" fmla="*/ 284 h 1010"/>
              <a:gd name="T30" fmla="*/ 218 w 588"/>
              <a:gd name="T31" fmla="*/ 413 h 1010"/>
              <a:gd name="T32" fmla="*/ 406 w 588"/>
              <a:gd name="T33" fmla="*/ 511 h 1010"/>
              <a:gd name="T34" fmla="*/ 331 w 588"/>
              <a:gd name="T35" fmla="*/ 1010 h 1010"/>
              <a:gd name="T36" fmla="*/ 557 w 588"/>
              <a:gd name="T37" fmla="*/ 1010 h 1010"/>
              <a:gd name="T38" fmla="*/ 546 w 588"/>
              <a:gd name="T39" fmla="*/ 509 h 1010"/>
              <a:gd name="T40" fmla="*/ 470 w 588"/>
              <a:gd name="T41" fmla="*/ 274 h 1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88" h="1010">
                <a:moveTo>
                  <a:pt x="470" y="274"/>
                </a:moveTo>
                <a:cubicBezTo>
                  <a:pt x="498" y="243"/>
                  <a:pt x="523" y="207"/>
                  <a:pt x="543" y="164"/>
                </a:cubicBezTo>
                <a:cubicBezTo>
                  <a:pt x="564" y="120"/>
                  <a:pt x="581" y="71"/>
                  <a:pt x="588" y="13"/>
                </a:cubicBezTo>
                <a:cubicBezTo>
                  <a:pt x="580" y="9"/>
                  <a:pt x="580" y="9"/>
                  <a:pt x="580" y="9"/>
                </a:cubicBezTo>
                <a:cubicBezTo>
                  <a:pt x="571" y="60"/>
                  <a:pt x="552" y="106"/>
                  <a:pt x="531" y="143"/>
                </a:cubicBezTo>
                <a:cubicBezTo>
                  <a:pt x="509" y="181"/>
                  <a:pt x="483" y="212"/>
                  <a:pt x="456" y="237"/>
                </a:cubicBezTo>
                <a:cubicBezTo>
                  <a:pt x="455" y="238"/>
                  <a:pt x="455" y="238"/>
                  <a:pt x="454" y="238"/>
                </a:cubicBezTo>
                <a:cubicBezTo>
                  <a:pt x="415" y="153"/>
                  <a:pt x="366" y="73"/>
                  <a:pt x="310" y="0"/>
                </a:cubicBezTo>
                <a:cubicBezTo>
                  <a:pt x="272" y="25"/>
                  <a:pt x="272" y="25"/>
                  <a:pt x="272" y="25"/>
                </a:cubicBezTo>
                <a:cubicBezTo>
                  <a:pt x="346" y="158"/>
                  <a:pt x="386" y="295"/>
                  <a:pt x="401" y="434"/>
                </a:cubicBezTo>
                <a:cubicBezTo>
                  <a:pt x="344" y="419"/>
                  <a:pt x="287" y="397"/>
                  <a:pt x="234" y="365"/>
                </a:cubicBezTo>
                <a:cubicBezTo>
                  <a:pt x="188" y="337"/>
                  <a:pt x="145" y="301"/>
                  <a:pt x="106" y="257"/>
                </a:cubicBezTo>
                <a:cubicBezTo>
                  <a:pt x="68" y="212"/>
                  <a:pt x="32" y="157"/>
                  <a:pt x="12" y="95"/>
                </a:cubicBezTo>
                <a:cubicBezTo>
                  <a:pt x="0" y="101"/>
                  <a:pt x="0" y="101"/>
                  <a:pt x="0" y="101"/>
                </a:cubicBezTo>
                <a:cubicBezTo>
                  <a:pt x="18" y="172"/>
                  <a:pt x="52" y="232"/>
                  <a:pt x="90" y="284"/>
                </a:cubicBezTo>
                <a:cubicBezTo>
                  <a:pt x="128" y="335"/>
                  <a:pt x="172" y="378"/>
                  <a:pt x="218" y="413"/>
                </a:cubicBezTo>
                <a:cubicBezTo>
                  <a:pt x="278" y="457"/>
                  <a:pt x="341" y="489"/>
                  <a:pt x="406" y="511"/>
                </a:cubicBezTo>
                <a:cubicBezTo>
                  <a:pt x="412" y="679"/>
                  <a:pt x="383" y="847"/>
                  <a:pt x="331" y="1010"/>
                </a:cubicBezTo>
                <a:cubicBezTo>
                  <a:pt x="557" y="1010"/>
                  <a:pt x="557" y="1010"/>
                  <a:pt x="557" y="1010"/>
                </a:cubicBezTo>
                <a:cubicBezTo>
                  <a:pt x="583" y="820"/>
                  <a:pt x="587" y="695"/>
                  <a:pt x="546" y="509"/>
                </a:cubicBezTo>
                <a:cubicBezTo>
                  <a:pt x="528" y="428"/>
                  <a:pt x="503" y="349"/>
                  <a:pt x="470" y="274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" name="TextBox 1"/>
          <p:cNvSpPr txBox="1"/>
          <p:nvPr/>
        </p:nvSpPr>
        <p:spPr>
          <a:xfrm rot="1167161">
            <a:off x="9913660" y="3012753"/>
            <a:ext cx="867546" cy="76944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400" dirty="0" smtClean="0">
                <a:solidFill>
                  <a:schemeClr val="accent5">
                    <a:lumMod val="50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SA</a:t>
            </a:r>
            <a:endParaRPr lang="fa-IR" sz="4400" dirty="0">
              <a:solidFill>
                <a:schemeClr val="accent5">
                  <a:lumMod val="50000"/>
                </a:schemeClr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 rot="19959256">
            <a:off x="7853491" y="3221443"/>
            <a:ext cx="1324402" cy="76944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WSS</a:t>
            </a:r>
            <a:endParaRPr lang="fa-IR" sz="4400" dirty="0">
              <a:solidFill>
                <a:schemeClr val="accent4">
                  <a:lumMod val="60000"/>
                  <a:lumOff val="40000"/>
                </a:schemeClr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 rot="20589497">
            <a:off x="10389042" y="3957918"/>
            <a:ext cx="1322799" cy="76944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MCE</a:t>
            </a:r>
            <a:endParaRPr lang="fa-IR" sz="4400" dirty="0">
              <a:solidFill>
                <a:schemeClr val="accent3">
                  <a:lumMod val="60000"/>
                  <a:lumOff val="40000"/>
                </a:schemeClr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 rot="976371">
            <a:off x="8157717" y="2609250"/>
            <a:ext cx="1980029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3600" dirty="0">
                <a:solidFill>
                  <a:schemeClr val="accent2"/>
                </a:solidFill>
              </a:rPr>
              <a:t>Absolute</a:t>
            </a:r>
            <a:endParaRPr lang="fa-IR" sz="3600" dirty="0">
              <a:solidFill>
                <a:schemeClr val="accent2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 rot="2054144">
            <a:off x="8088774" y="4517764"/>
            <a:ext cx="2002472" cy="76944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400" dirty="0">
                <a:solidFill>
                  <a:srgbClr val="FFC000"/>
                </a:solidFill>
              </a:rPr>
              <a:t>Normal</a:t>
            </a:r>
            <a:endParaRPr lang="fa-IR" sz="4400" dirty="0">
              <a:solidFill>
                <a:srgbClr val="FFC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rot="20396794">
            <a:off x="8375319" y="1532391"/>
            <a:ext cx="2161169" cy="76944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400" dirty="0">
                <a:solidFill>
                  <a:schemeClr val="accent5"/>
                </a:solidFill>
              </a:rPr>
              <a:t>Positive</a:t>
            </a:r>
            <a:endParaRPr lang="fa-IR" sz="4400" dirty="0">
              <a:solidFill>
                <a:schemeClr val="accent5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 rot="3193484">
            <a:off x="9655690" y="2528891"/>
            <a:ext cx="2412840" cy="76944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Negative</a:t>
            </a:r>
            <a:endParaRPr lang="fa-IR" sz="4400" dirty="0">
              <a:solidFill>
                <a:schemeClr val="accent1">
                  <a:lumMod val="60000"/>
                  <a:lumOff val="40000"/>
                </a:schemeClr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12" name="TextBox 11"/>
          <p:cNvSpPr txBox="1"/>
          <p:nvPr/>
        </p:nvSpPr>
        <p:spPr>
          <a:xfrm rot="3114174">
            <a:off x="8821471" y="3643498"/>
            <a:ext cx="1138453" cy="76944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400" dirty="0" smtClean="0">
                <a:solidFill>
                  <a:srgbClr val="C0000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SEP</a:t>
            </a:r>
            <a:endParaRPr lang="fa-IR" sz="4400" dirty="0">
              <a:solidFill>
                <a:srgbClr val="C00000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901992" y="2229533"/>
            <a:ext cx="1348447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Imitation</a:t>
            </a:r>
            <a:endParaRPr lang="fa-IR" sz="2400" dirty="0">
              <a:solidFill>
                <a:srgbClr val="7030A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 rot="2766801">
            <a:off x="10525686" y="2157417"/>
            <a:ext cx="1109599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Advice</a:t>
            </a:r>
            <a:endParaRPr lang="fa-I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567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Freeform 66"/>
          <p:cNvSpPr>
            <a:spLocks noEditPoints="1"/>
          </p:cNvSpPr>
          <p:nvPr/>
        </p:nvSpPr>
        <p:spPr bwMode="auto">
          <a:xfrm>
            <a:off x="11119054" y="737805"/>
            <a:ext cx="497646" cy="727925"/>
          </a:xfrm>
          <a:custGeom>
            <a:avLst/>
            <a:gdLst>
              <a:gd name="T0" fmla="*/ 32 w 32"/>
              <a:gd name="T1" fmla="*/ 16 h 48"/>
              <a:gd name="T2" fmla="*/ 16 w 32"/>
              <a:gd name="T3" fmla="*/ 0 h 48"/>
              <a:gd name="T4" fmla="*/ 0 w 32"/>
              <a:gd name="T5" fmla="*/ 16 h 48"/>
              <a:gd name="T6" fmla="*/ 2 w 32"/>
              <a:gd name="T7" fmla="*/ 24 h 48"/>
              <a:gd name="T8" fmla="*/ 2 w 32"/>
              <a:gd name="T9" fmla="*/ 24 h 48"/>
              <a:gd name="T10" fmla="*/ 16 w 32"/>
              <a:gd name="T11" fmla="*/ 48 h 48"/>
              <a:gd name="T12" fmla="*/ 30 w 32"/>
              <a:gd name="T13" fmla="*/ 24 h 48"/>
              <a:gd name="T14" fmla="*/ 30 w 32"/>
              <a:gd name="T15" fmla="*/ 24 h 48"/>
              <a:gd name="T16" fmla="*/ 32 w 32"/>
              <a:gd name="T17" fmla="*/ 16 h 48"/>
              <a:gd name="T18" fmla="*/ 16 w 32"/>
              <a:gd name="T19" fmla="*/ 29 h 48"/>
              <a:gd name="T20" fmla="*/ 3 w 32"/>
              <a:gd name="T21" fmla="*/ 16 h 48"/>
              <a:gd name="T22" fmla="*/ 16 w 32"/>
              <a:gd name="T23" fmla="*/ 3 h 48"/>
              <a:gd name="T24" fmla="*/ 29 w 32"/>
              <a:gd name="T25" fmla="*/ 16 h 48"/>
              <a:gd name="T26" fmla="*/ 16 w 32"/>
              <a:gd name="T27" fmla="*/ 29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2" h="48">
                <a:moveTo>
                  <a:pt x="32" y="16"/>
                </a:moveTo>
                <a:cubicBezTo>
                  <a:pt x="32" y="7"/>
                  <a:pt x="25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9"/>
                  <a:pt x="1" y="22"/>
                  <a:pt x="2" y="24"/>
                </a:cubicBezTo>
                <a:cubicBezTo>
                  <a:pt x="2" y="24"/>
                  <a:pt x="2" y="24"/>
                  <a:pt x="2" y="24"/>
                </a:cubicBezTo>
                <a:cubicBezTo>
                  <a:pt x="16" y="48"/>
                  <a:pt x="16" y="48"/>
                  <a:pt x="16" y="48"/>
                </a:cubicBezTo>
                <a:cubicBezTo>
                  <a:pt x="30" y="24"/>
                  <a:pt x="30" y="24"/>
                  <a:pt x="30" y="24"/>
                </a:cubicBezTo>
                <a:cubicBezTo>
                  <a:pt x="30" y="24"/>
                  <a:pt x="30" y="24"/>
                  <a:pt x="30" y="24"/>
                </a:cubicBezTo>
                <a:cubicBezTo>
                  <a:pt x="31" y="22"/>
                  <a:pt x="32" y="19"/>
                  <a:pt x="32" y="16"/>
                </a:cubicBezTo>
                <a:close/>
                <a:moveTo>
                  <a:pt x="16" y="29"/>
                </a:moveTo>
                <a:cubicBezTo>
                  <a:pt x="9" y="29"/>
                  <a:pt x="3" y="23"/>
                  <a:pt x="3" y="16"/>
                </a:cubicBezTo>
                <a:cubicBezTo>
                  <a:pt x="3" y="9"/>
                  <a:pt x="9" y="3"/>
                  <a:pt x="16" y="3"/>
                </a:cubicBezTo>
                <a:cubicBezTo>
                  <a:pt x="23" y="3"/>
                  <a:pt x="29" y="9"/>
                  <a:pt x="29" y="16"/>
                </a:cubicBezTo>
                <a:cubicBezTo>
                  <a:pt x="29" y="23"/>
                  <a:pt x="23" y="29"/>
                  <a:pt x="16" y="2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1062484" y="1488188"/>
            <a:ext cx="5969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SA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71131" y="737805"/>
            <a:ext cx="4745708" cy="5704831"/>
            <a:chOff x="671131" y="737805"/>
            <a:chExt cx="4745708" cy="5704831"/>
          </a:xfrm>
        </p:grpSpPr>
        <p:cxnSp>
          <p:nvCxnSpPr>
            <p:cNvPr id="67" name="Straight Connector 66"/>
            <p:cNvCxnSpPr/>
            <p:nvPr/>
          </p:nvCxnSpPr>
          <p:spPr>
            <a:xfrm>
              <a:off x="1418882" y="3601618"/>
              <a:ext cx="3132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none"/>
            </a:ln>
          </p:spPr>
        </p:cxnSp>
        <p:sp>
          <p:nvSpPr>
            <p:cNvPr id="32" name="TextBox 31"/>
            <p:cNvSpPr txBox="1"/>
            <p:nvPr/>
          </p:nvSpPr>
          <p:spPr>
            <a:xfrm>
              <a:off x="1482220" y="74432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1991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cxnSp>
          <p:nvCxnSpPr>
            <p:cNvPr id="34" name="Straight Connector 33"/>
            <p:cNvCxnSpPr/>
            <p:nvPr/>
          </p:nvCxnSpPr>
          <p:spPr>
            <a:xfrm>
              <a:off x="671131" y="1287300"/>
              <a:ext cx="3816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headEnd type="oval"/>
              <a:tailEnd type="none"/>
            </a:ln>
          </p:spPr>
        </p:cxnSp>
        <p:cxnSp>
          <p:nvCxnSpPr>
            <p:cNvPr id="35" name="Straight Connector 34"/>
            <p:cNvCxnSpPr/>
            <p:nvPr/>
          </p:nvCxnSpPr>
          <p:spPr>
            <a:xfrm>
              <a:off x="1446239" y="2437865"/>
              <a:ext cx="3132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none"/>
            </a:ln>
          </p:spPr>
        </p:cxnSp>
        <p:sp>
          <p:nvSpPr>
            <p:cNvPr id="37" name="Arc 36"/>
            <p:cNvSpPr/>
            <p:nvPr/>
          </p:nvSpPr>
          <p:spPr>
            <a:xfrm>
              <a:off x="3932867" y="1285955"/>
              <a:ext cx="1165195" cy="1156000"/>
            </a:xfrm>
            <a:prstGeom prst="arc">
              <a:avLst>
                <a:gd name="adj1" fmla="val 1591914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38" name="Arc 37"/>
            <p:cNvSpPr/>
            <p:nvPr/>
          </p:nvSpPr>
          <p:spPr>
            <a:xfrm flipH="1">
              <a:off x="887272" y="2435641"/>
              <a:ext cx="1165195" cy="1165195"/>
            </a:xfrm>
            <a:prstGeom prst="arc">
              <a:avLst>
                <a:gd name="adj1" fmla="val 1620000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42" name="Oval 42"/>
            <p:cNvSpPr>
              <a:spLocks noChangeArrowheads="1"/>
            </p:cNvSpPr>
            <p:nvPr/>
          </p:nvSpPr>
          <p:spPr bwMode="auto">
            <a:xfrm>
              <a:off x="2324469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43" name="Oval 42"/>
            <p:cNvSpPr>
              <a:spLocks noChangeArrowheads="1"/>
            </p:cNvSpPr>
            <p:nvPr/>
          </p:nvSpPr>
          <p:spPr bwMode="auto">
            <a:xfrm>
              <a:off x="2913902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44" name="Oval 42"/>
            <p:cNvSpPr>
              <a:spLocks noChangeArrowheads="1"/>
            </p:cNvSpPr>
            <p:nvPr/>
          </p:nvSpPr>
          <p:spPr bwMode="auto">
            <a:xfrm>
              <a:off x="3513862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2" name="Oval 42"/>
            <p:cNvSpPr>
              <a:spLocks noChangeArrowheads="1"/>
            </p:cNvSpPr>
            <p:nvPr/>
          </p:nvSpPr>
          <p:spPr bwMode="auto">
            <a:xfrm>
              <a:off x="1726483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cxnSp>
          <p:nvCxnSpPr>
            <p:cNvPr id="56" name="Straight Connector 55"/>
            <p:cNvCxnSpPr/>
            <p:nvPr/>
          </p:nvCxnSpPr>
          <p:spPr>
            <a:xfrm>
              <a:off x="1446239" y="4758152"/>
              <a:ext cx="3132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none"/>
            </a:ln>
          </p:spPr>
        </p:cxnSp>
        <p:sp>
          <p:nvSpPr>
            <p:cNvPr id="57" name="Arc 56"/>
            <p:cNvSpPr/>
            <p:nvPr/>
          </p:nvSpPr>
          <p:spPr>
            <a:xfrm>
              <a:off x="3932867" y="3601540"/>
              <a:ext cx="1165195" cy="1156000"/>
            </a:xfrm>
            <a:prstGeom prst="arc">
              <a:avLst>
                <a:gd name="adj1" fmla="val 1591914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cxnSp>
          <p:nvCxnSpPr>
            <p:cNvPr id="70" name="Straight Connector 69"/>
            <p:cNvCxnSpPr/>
            <p:nvPr/>
          </p:nvCxnSpPr>
          <p:spPr>
            <a:xfrm>
              <a:off x="1420839" y="5921444"/>
              <a:ext cx="3996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triangle"/>
            </a:ln>
          </p:spPr>
        </p:cxnSp>
        <p:sp>
          <p:nvSpPr>
            <p:cNvPr id="71" name="Arc 70"/>
            <p:cNvSpPr/>
            <p:nvPr/>
          </p:nvSpPr>
          <p:spPr>
            <a:xfrm flipH="1">
              <a:off x="887272" y="4758579"/>
              <a:ext cx="1165195" cy="1165195"/>
            </a:xfrm>
            <a:prstGeom prst="arc">
              <a:avLst>
                <a:gd name="adj1" fmla="val 1620000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034322" y="139708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1992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642705" y="742064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1993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239542" y="140966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1994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1" name="Oval 42"/>
            <p:cNvSpPr>
              <a:spLocks noChangeArrowheads="1"/>
            </p:cNvSpPr>
            <p:nvPr/>
          </p:nvSpPr>
          <p:spPr bwMode="auto">
            <a:xfrm>
              <a:off x="4104662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829685" y="737805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1995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456753" y="190214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2000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66" name="Oval 42"/>
            <p:cNvSpPr>
              <a:spLocks noChangeArrowheads="1"/>
            </p:cNvSpPr>
            <p:nvPr/>
          </p:nvSpPr>
          <p:spPr bwMode="auto">
            <a:xfrm>
              <a:off x="2324469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68" name="Oval 67"/>
            <p:cNvSpPr>
              <a:spLocks noChangeArrowheads="1"/>
            </p:cNvSpPr>
            <p:nvPr/>
          </p:nvSpPr>
          <p:spPr bwMode="auto">
            <a:xfrm>
              <a:off x="2913902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69" name="Oval 42"/>
            <p:cNvSpPr>
              <a:spLocks noChangeArrowheads="1"/>
            </p:cNvSpPr>
            <p:nvPr/>
          </p:nvSpPr>
          <p:spPr bwMode="auto">
            <a:xfrm>
              <a:off x="3513862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72" name="Oval 42"/>
            <p:cNvSpPr>
              <a:spLocks noChangeArrowheads="1"/>
            </p:cNvSpPr>
            <p:nvPr/>
          </p:nvSpPr>
          <p:spPr bwMode="auto">
            <a:xfrm>
              <a:off x="1726483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034811" y="256711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1999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643194" y="1912096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1998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240031" y="257969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1997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86" name="Oval 42"/>
            <p:cNvSpPr>
              <a:spLocks noChangeArrowheads="1"/>
            </p:cNvSpPr>
            <p:nvPr/>
          </p:nvSpPr>
          <p:spPr bwMode="auto">
            <a:xfrm>
              <a:off x="4104662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830174" y="190783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1996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1483377" y="307047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2001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1" name="Oval 42"/>
            <p:cNvSpPr>
              <a:spLocks noChangeArrowheads="1"/>
            </p:cNvSpPr>
            <p:nvPr/>
          </p:nvSpPr>
          <p:spPr bwMode="auto">
            <a:xfrm>
              <a:off x="2324469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2" name="Oval 91"/>
            <p:cNvSpPr>
              <a:spLocks noChangeArrowheads="1"/>
            </p:cNvSpPr>
            <p:nvPr/>
          </p:nvSpPr>
          <p:spPr bwMode="auto">
            <a:xfrm>
              <a:off x="2913902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3" name="Oval 42"/>
            <p:cNvSpPr>
              <a:spLocks noChangeArrowheads="1"/>
            </p:cNvSpPr>
            <p:nvPr/>
          </p:nvSpPr>
          <p:spPr bwMode="auto">
            <a:xfrm>
              <a:off x="3513862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4" name="Oval 42"/>
            <p:cNvSpPr>
              <a:spLocks noChangeArrowheads="1"/>
            </p:cNvSpPr>
            <p:nvPr/>
          </p:nvSpPr>
          <p:spPr bwMode="auto">
            <a:xfrm>
              <a:off x="1726483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2061435" y="3735444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2002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2643194" y="3080421"/>
              <a:ext cx="732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2003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3266655" y="3748024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2004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8" name="Oval 42"/>
            <p:cNvSpPr>
              <a:spLocks noChangeArrowheads="1"/>
            </p:cNvSpPr>
            <p:nvPr/>
          </p:nvSpPr>
          <p:spPr bwMode="auto">
            <a:xfrm>
              <a:off x="4104662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856798" y="307616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2005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456753" y="421838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2010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1" name="Oval 42"/>
            <p:cNvSpPr>
              <a:spLocks noChangeArrowheads="1"/>
            </p:cNvSpPr>
            <p:nvPr/>
          </p:nvSpPr>
          <p:spPr bwMode="auto">
            <a:xfrm>
              <a:off x="2324469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2" name="Oval 101"/>
            <p:cNvSpPr>
              <a:spLocks noChangeArrowheads="1"/>
            </p:cNvSpPr>
            <p:nvPr/>
          </p:nvSpPr>
          <p:spPr bwMode="auto">
            <a:xfrm>
              <a:off x="2913902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3" name="Oval 42"/>
            <p:cNvSpPr>
              <a:spLocks noChangeArrowheads="1"/>
            </p:cNvSpPr>
            <p:nvPr/>
          </p:nvSpPr>
          <p:spPr bwMode="auto">
            <a:xfrm>
              <a:off x="3513862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4" name="Oval 42"/>
            <p:cNvSpPr>
              <a:spLocks noChangeArrowheads="1"/>
            </p:cNvSpPr>
            <p:nvPr/>
          </p:nvSpPr>
          <p:spPr bwMode="auto">
            <a:xfrm>
              <a:off x="1726483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2034811" y="488335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2009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616570" y="4228336"/>
              <a:ext cx="732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2008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240031" y="489593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2007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8" name="Oval 42"/>
            <p:cNvSpPr>
              <a:spLocks noChangeArrowheads="1"/>
            </p:cNvSpPr>
            <p:nvPr/>
          </p:nvSpPr>
          <p:spPr bwMode="auto">
            <a:xfrm>
              <a:off x="4104662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3830174" y="422407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2006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1443323" y="5409520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2011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6" name="Oval 42"/>
            <p:cNvSpPr>
              <a:spLocks noChangeArrowheads="1"/>
            </p:cNvSpPr>
            <p:nvPr/>
          </p:nvSpPr>
          <p:spPr bwMode="auto">
            <a:xfrm>
              <a:off x="2324469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7" name="Oval 116"/>
            <p:cNvSpPr>
              <a:spLocks noChangeArrowheads="1"/>
            </p:cNvSpPr>
            <p:nvPr/>
          </p:nvSpPr>
          <p:spPr bwMode="auto">
            <a:xfrm>
              <a:off x="2913902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8" name="Oval 42"/>
            <p:cNvSpPr>
              <a:spLocks noChangeArrowheads="1"/>
            </p:cNvSpPr>
            <p:nvPr/>
          </p:nvSpPr>
          <p:spPr bwMode="auto">
            <a:xfrm>
              <a:off x="3513862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9" name="Oval 42"/>
            <p:cNvSpPr>
              <a:spLocks noChangeArrowheads="1"/>
            </p:cNvSpPr>
            <p:nvPr/>
          </p:nvSpPr>
          <p:spPr bwMode="auto">
            <a:xfrm>
              <a:off x="1726483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2021381" y="607449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2012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2603140" y="5419469"/>
              <a:ext cx="732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2013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3226601" y="608707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2014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3" name="Oval 42"/>
            <p:cNvSpPr>
              <a:spLocks noChangeArrowheads="1"/>
            </p:cNvSpPr>
            <p:nvPr/>
          </p:nvSpPr>
          <p:spPr bwMode="auto">
            <a:xfrm>
              <a:off x="4104662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3816744" y="5415210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2015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5" name="Oval 42"/>
            <p:cNvSpPr>
              <a:spLocks noChangeArrowheads="1"/>
            </p:cNvSpPr>
            <p:nvPr/>
          </p:nvSpPr>
          <p:spPr bwMode="auto">
            <a:xfrm>
              <a:off x="4698944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4434833" y="610408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2016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5764274" y="2862172"/>
            <a:ext cx="5737145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 rtl="1">
              <a:lnSpc>
                <a:spcPct val="150000"/>
              </a:lnSpc>
            </a:pPr>
            <a:r>
              <a:rPr lang="fa-IR" sz="2000" dirty="0">
                <a:latin typeface="XB Zar" panose="02000506090000020003" pitchFamily="2" charset="-78"/>
                <a:cs typeface="XB Zar" panose="02000506090000020003" pitchFamily="2" charset="-78"/>
              </a:rPr>
              <a:t>اگر مشارکت </a:t>
            </a:r>
            <a:r>
              <a:rPr lang="fa-IR" sz="2000" dirty="0" err="1">
                <a:latin typeface="XB Zar" panose="02000506090000020003" pitchFamily="2" charset="-78"/>
                <a:cs typeface="XB Zar" panose="02000506090000020003" pitchFamily="2" charset="-78"/>
              </a:rPr>
              <a:t>به‌خوبی</a:t>
            </a:r>
            <a:r>
              <a:rPr lang="fa-IR" sz="2000" dirty="0">
                <a:latin typeface="XB Zar" panose="02000506090000020003" pitchFamily="2" charset="-78"/>
                <a:cs typeface="XB Zar" panose="02000506090000020003" pitchFamily="2" charset="-78"/>
              </a:rPr>
              <a:t> </a:t>
            </a:r>
            <a:r>
              <a:rPr lang="fa-IR" sz="2000" dirty="0" err="1">
                <a:latin typeface="XB Zar" panose="02000506090000020003" pitchFamily="2" charset="-78"/>
                <a:cs typeface="XB Zar" panose="02000506090000020003" pitchFamily="2" charset="-78"/>
              </a:rPr>
              <a:t>پیاده‌سازی</a:t>
            </a:r>
            <a:r>
              <a:rPr lang="fa-IR" sz="2000" dirty="0">
                <a:latin typeface="XB Zar" panose="02000506090000020003" pitchFamily="2" charset="-78"/>
                <a:cs typeface="XB Zar" panose="02000506090000020003" pitchFamily="2" charset="-78"/>
              </a:rPr>
              <a:t> شود هر عامل </a:t>
            </a:r>
            <a:r>
              <a:rPr lang="fa-IR" sz="2000" dirty="0" err="1">
                <a:latin typeface="XB Zar" panose="02000506090000020003" pitchFamily="2" charset="-78"/>
                <a:cs typeface="XB Zar" panose="02000506090000020003" pitchFamily="2" charset="-78"/>
              </a:rPr>
              <a:t>می‌تواند</a:t>
            </a:r>
            <a:r>
              <a:rPr lang="fa-IR" sz="2000" dirty="0">
                <a:latin typeface="XB Zar" panose="02000506090000020003" pitchFamily="2" charset="-78"/>
                <a:cs typeface="XB Zar" panose="02000506090000020003" pitchFamily="2" charset="-78"/>
              </a:rPr>
              <a:t> از تجربیات </a:t>
            </a:r>
            <a:r>
              <a:rPr lang="fa-IR" sz="2000" dirty="0" err="1">
                <a:latin typeface="XB Zar" panose="02000506090000020003" pitchFamily="2" charset="-78"/>
                <a:cs typeface="XB Zar" panose="02000506090000020003" pitchFamily="2" charset="-78"/>
              </a:rPr>
              <a:t>عامل‌های</a:t>
            </a:r>
            <a:r>
              <a:rPr lang="fa-IR" sz="2000" dirty="0">
                <a:latin typeface="XB Zar" panose="02000506090000020003" pitchFamily="2" charset="-78"/>
                <a:cs typeface="XB Zar" panose="02000506090000020003" pitchFamily="2" charset="-78"/>
              </a:rPr>
              <a:t> دیگر استفاده بهینه </a:t>
            </a:r>
            <a:r>
              <a:rPr lang="fa-IR" sz="2000" dirty="0" smtClean="0">
                <a:latin typeface="XB Zar" panose="02000506090000020003" pitchFamily="2" charset="-78"/>
                <a:cs typeface="XB Zar" panose="02000506090000020003" pitchFamily="2" charset="-78"/>
              </a:rPr>
              <a:t>نماید .</a:t>
            </a:r>
            <a:endParaRPr lang="fa-IR" sz="2000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510818" y="1422659"/>
            <a:ext cx="5580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>
                <a:latin typeface="XB Zar" panose="02000506090000020003" pitchFamily="2" charset="-78"/>
                <a:ea typeface="Calibri" panose="020F0502020204030204" pitchFamily="34" charset="0"/>
                <a:cs typeface="XB Zar" panose="02000506090000020003" pitchFamily="2" charset="-78"/>
              </a:rPr>
              <a:t>M. Tan, “Multi-Agent Reinforcement Learning: Independent vs. Cooperative Agents,” Proc. Tenth Int. Conf. Mach. Learn., pp. 330–337, 1993.</a:t>
            </a:r>
            <a:endParaRPr lang="fa-IR" dirty="0">
              <a:latin typeface="XB Zar" panose="02000506090000020003" pitchFamily="2" charset="-78"/>
              <a:ea typeface="Calibri" panose="020F0502020204030204" pitchFamily="34" charset="0"/>
              <a:cs typeface="XB Zar" panose="02000506090000020003" pitchFamily="2" charset="-78"/>
            </a:endParaRPr>
          </a:p>
        </p:txBody>
      </p:sp>
      <p:sp>
        <p:nvSpPr>
          <p:cNvPr id="79" name="Freeform 66"/>
          <p:cNvSpPr>
            <a:spLocks noEditPoints="1"/>
          </p:cNvSpPr>
          <p:nvPr/>
        </p:nvSpPr>
        <p:spPr bwMode="auto">
          <a:xfrm>
            <a:off x="2753413" y="591677"/>
            <a:ext cx="497646" cy="727925"/>
          </a:xfrm>
          <a:custGeom>
            <a:avLst/>
            <a:gdLst>
              <a:gd name="T0" fmla="*/ 32 w 32"/>
              <a:gd name="T1" fmla="*/ 16 h 48"/>
              <a:gd name="T2" fmla="*/ 16 w 32"/>
              <a:gd name="T3" fmla="*/ 0 h 48"/>
              <a:gd name="T4" fmla="*/ 0 w 32"/>
              <a:gd name="T5" fmla="*/ 16 h 48"/>
              <a:gd name="T6" fmla="*/ 2 w 32"/>
              <a:gd name="T7" fmla="*/ 24 h 48"/>
              <a:gd name="T8" fmla="*/ 2 w 32"/>
              <a:gd name="T9" fmla="*/ 24 h 48"/>
              <a:gd name="T10" fmla="*/ 16 w 32"/>
              <a:gd name="T11" fmla="*/ 48 h 48"/>
              <a:gd name="T12" fmla="*/ 30 w 32"/>
              <a:gd name="T13" fmla="*/ 24 h 48"/>
              <a:gd name="T14" fmla="*/ 30 w 32"/>
              <a:gd name="T15" fmla="*/ 24 h 48"/>
              <a:gd name="T16" fmla="*/ 32 w 32"/>
              <a:gd name="T17" fmla="*/ 16 h 48"/>
              <a:gd name="T18" fmla="*/ 16 w 32"/>
              <a:gd name="T19" fmla="*/ 29 h 48"/>
              <a:gd name="T20" fmla="*/ 3 w 32"/>
              <a:gd name="T21" fmla="*/ 16 h 48"/>
              <a:gd name="T22" fmla="*/ 16 w 32"/>
              <a:gd name="T23" fmla="*/ 3 h 48"/>
              <a:gd name="T24" fmla="*/ 29 w 32"/>
              <a:gd name="T25" fmla="*/ 16 h 48"/>
              <a:gd name="T26" fmla="*/ 16 w 32"/>
              <a:gd name="T27" fmla="*/ 29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2" h="48">
                <a:moveTo>
                  <a:pt x="32" y="16"/>
                </a:moveTo>
                <a:cubicBezTo>
                  <a:pt x="32" y="7"/>
                  <a:pt x="25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9"/>
                  <a:pt x="1" y="22"/>
                  <a:pt x="2" y="24"/>
                </a:cubicBezTo>
                <a:cubicBezTo>
                  <a:pt x="2" y="24"/>
                  <a:pt x="2" y="24"/>
                  <a:pt x="2" y="24"/>
                </a:cubicBezTo>
                <a:cubicBezTo>
                  <a:pt x="16" y="48"/>
                  <a:pt x="16" y="48"/>
                  <a:pt x="16" y="48"/>
                </a:cubicBezTo>
                <a:cubicBezTo>
                  <a:pt x="30" y="24"/>
                  <a:pt x="30" y="24"/>
                  <a:pt x="30" y="24"/>
                </a:cubicBezTo>
                <a:cubicBezTo>
                  <a:pt x="30" y="24"/>
                  <a:pt x="30" y="24"/>
                  <a:pt x="30" y="24"/>
                </a:cubicBezTo>
                <a:cubicBezTo>
                  <a:pt x="31" y="22"/>
                  <a:pt x="32" y="19"/>
                  <a:pt x="32" y="16"/>
                </a:cubicBezTo>
                <a:close/>
                <a:moveTo>
                  <a:pt x="16" y="29"/>
                </a:moveTo>
                <a:cubicBezTo>
                  <a:pt x="9" y="29"/>
                  <a:pt x="3" y="23"/>
                  <a:pt x="3" y="16"/>
                </a:cubicBezTo>
                <a:cubicBezTo>
                  <a:pt x="3" y="9"/>
                  <a:pt x="9" y="3"/>
                  <a:pt x="16" y="3"/>
                </a:cubicBezTo>
                <a:cubicBezTo>
                  <a:pt x="23" y="3"/>
                  <a:pt x="29" y="9"/>
                  <a:pt x="29" y="16"/>
                </a:cubicBezTo>
                <a:cubicBezTo>
                  <a:pt x="29" y="23"/>
                  <a:pt x="23" y="29"/>
                  <a:pt x="16" y="2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73" name="Freeform 88"/>
          <p:cNvSpPr>
            <a:spLocks noChangeArrowheads="1"/>
          </p:cNvSpPr>
          <p:nvPr/>
        </p:nvSpPr>
        <p:spPr bwMode="auto">
          <a:xfrm>
            <a:off x="10063574" y="4671498"/>
            <a:ext cx="1027244" cy="1042354"/>
          </a:xfrm>
          <a:custGeom>
            <a:avLst/>
            <a:gdLst>
              <a:gd name="T0" fmla="*/ 38327818 w 601"/>
              <a:gd name="T1" fmla="*/ 78678142 h 609"/>
              <a:gd name="T2" fmla="*/ 38327818 w 601"/>
              <a:gd name="T3" fmla="*/ 78678142 h 609"/>
              <a:gd name="T4" fmla="*/ 0 w 601"/>
              <a:gd name="T5" fmla="*/ 39339251 h 609"/>
              <a:gd name="T6" fmla="*/ 38327818 w 601"/>
              <a:gd name="T7" fmla="*/ 0 h 609"/>
              <a:gd name="T8" fmla="*/ 77429787 w 601"/>
              <a:gd name="T9" fmla="*/ 39339251 h 609"/>
              <a:gd name="T10" fmla="*/ 38327818 w 601"/>
              <a:gd name="T11" fmla="*/ 78678142 h 609"/>
              <a:gd name="T12" fmla="*/ 38327818 w 601"/>
              <a:gd name="T13" fmla="*/ 7376244 h 609"/>
              <a:gd name="T14" fmla="*/ 38327818 w 601"/>
              <a:gd name="T15" fmla="*/ 7376244 h 609"/>
              <a:gd name="T16" fmla="*/ 7226723 w 601"/>
              <a:gd name="T17" fmla="*/ 39339251 h 609"/>
              <a:gd name="T18" fmla="*/ 15485886 w 601"/>
              <a:gd name="T19" fmla="*/ 60431965 h 609"/>
              <a:gd name="T20" fmla="*/ 23616083 w 601"/>
              <a:gd name="T21" fmla="*/ 57714571 h 609"/>
              <a:gd name="T22" fmla="*/ 31875246 w 601"/>
              <a:gd name="T23" fmla="*/ 54091380 h 609"/>
              <a:gd name="T24" fmla="*/ 31875246 w 601"/>
              <a:gd name="T25" fmla="*/ 48526731 h 609"/>
              <a:gd name="T26" fmla="*/ 28261705 w 601"/>
              <a:gd name="T27" fmla="*/ 41280349 h 609"/>
              <a:gd name="T28" fmla="*/ 26455114 w 601"/>
              <a:gd name="T29" fmla="*/ 38433453 h 609"/>
              <a:gd name="T30" fmla="*/ 27358589 w 601"/>
              <a:gd name="T31" fmla="*/ 32998307 h 609"/>
              <a:gd name="T32" fmla="*/ 27358589 w 601"/>
              <a:gd name="T33" fmla="*/ 26527860 h 609"/>
              <a:gd name="T34" fmla="*/ 38327818 w 601"/>
              <a:gd name="T35" fmla="*/ 17469523 h 609"/>
              <a:gd name="T36" fmla="*/ 50200163 w 601"/>
              <a:gd name="T37" fmla="*/ 26527860 h 609"/>
              <a:gd name="T38" fmla="*/ 49167722 w 601"/>
              <a:gd name="T39" fmla="*/ 32998307 h 609"/>
              <a:gd name="T40" fmla="*/ 50200163 w 601"/>
              <a:gd name="T41" fmla="*/ 38433453 h 609"/>
              <a:gd name="T42" fmla="*/ 48264607 w 601"/>
              <a:gd name="T43" fmla="*/ 41280349 h 609"/>
              <a:gd name="T44" fmla="*/ 45554541 w 601"/>
              <a:gd name="T45" fmla="*/ 48526731 h 609"/>
              <a:gd name="T46" fmla="*/ 45554541 w 601"/>
              <a:gd name="T47" fmla="*/ 54091380 h 609"/>
              <a:gd name="T48" fmla="*/ 52910229 w 601"/>
              <a:gd name="T49" fmla="*/ 57714571 h 609"/>
              <a:gd name="T50" fmla="*/ 61943901 w 601"/>
              <a:gd name="T51" fmla="*/ 60431965 h 609"/>
              <a:gd name="T52" fmla="*/ 70203064 w 601"/>
              <a:gd name="T53" fmla="*/ 39339251 h 609"/>
              <a:gd name="T54" fmla="*/ 38327818 w 601"/>
              <a:gd name="T55" fmla="*/ 7376244 h 609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601" h="609">
                <a:moveTo>
                  <a:pt x="297" y="608"/>
                </a:moveTo>
                <a:lnTo>
                  <a:pt x="297" y="608"/>
                </a:lnTo>
                <a:cubicBezTo>
                  <a:pt x="134" y="608"/>
                  <a:pt x="0" y="474"/>
                  <a:pt x="0" y="304"/>
                </a:cubicBezTo>
                <a:cubicBezTo>
                  <a:pt x="0" y="135"/>
                  <a:pt x="134" y="0"/>
                  <a:pt x="297" y="0"/>
                </a:cubicBezTo>
                <a:cubicBezTo>
                  <a:pt x="466" y="0"/>
                  <a:pt x="600" y="135"/>
                  <a:pt x="600" y="304"/>
                </a:cubicBezTo>
                <a:cubicBezTo>
                  <a:pt x="600" y="474"/>
                  <a:pt x="466" y="608"/>
                  <a:pt x="297" y="608"/>
                </a:cubicBezTo>
                <a:close/>
                <a:moveTo>
                  <a:pt x="297" y="57"/>
                </a:moveTo>
                <a:lnTo>
                  <a:pt x="297" y="57"/>
                </a:lnTo>
                <a:cubicBezTo>
                  <a:pt x="162" y="57"/>
                  <a:pt x="56" y="170"/>
                  <a:pt x="56" y="304"/>
                </a:cubicBezTo>
                <a:cubicBezTo>
                  <a:pt x="56" y="368"/>
                  <a:pt x="78" y="425"/>
                  <a:pt x="120" y="467"/>
                </a:cubicBezTo>
                <a:cubicBezTo>
                  <a:pt x="155" y="453"/>
                  <a:pt x="141" y="467"/>
                  <a:pt x="183" y="446"/>
                </a:cubicBezTo>
                <a:cubicBezTo>
                  <a:pt x="233" y="425"/>
                  <a:pt x="247" y="418"/>
                  <a:pt x="247" y="418"/>
                </a:cubicBezTo>
                <a:cubicBezTo>
                  <a:pt x="247" y="375"/>
                  <a:pt x="247" y="375"/>
                  <a:pt x="247" y="375"/>
                </a:cubicBezTo>
                <a:cubicBezTo>
                  <a:pt x="247" y="375"/>
                  <a:pt x="226" y="361"/>
                  <a:pt x="219" y="319"/>
                </a:cubicBezTo>
                <a:cubicBezTo>
                  <a:pt x="212" y="326"/>
                  <a:pt x="205" y="304"/>
                  <a:pt x="205" y="297"/>
                </a:cubicBezTo>
                <a:cubicBezTo>
                  <a:pt x="205" y="283"/>
                  <a:pt x="198" y="255"/>
                  <a:pt x="212" y="255"/>
                </a:cubicBezTo>
                <a:cubicBezTo>
                  <a:pt x="212" y="234"/>
                  <a:pt x="212" y="220"/>
                  <a:pt x="212" y="205"/>
                </a:cubicBezTo>
                <a:cubicBezTo>
                  <a:pt x="212" y="177"/>
                  <a:pt x="247" y="135"/>
                  <a:pt x="297" y="135"/>
                </a:cubicBezTo>
                <a:cubicBezTo>
                  <a:pt x="360" y="135"/>
                  <a:pt x="381" y="177"/>
                  <a:pt x="389" y="205"/>
                </a:cubicBezTo>
                <a:cubicBezTo>
                  <a:pt x="389" y="220"/>
                  <a:pt x="389" y="234"/>
                  <a:pt x="381" y="255"/>
                </a:cubicBezTo>
                <a:cubicBezTo>
                  <a:pt x="396" y="255"/>
                  <a:pt x="389" y="283"/>
                  <a:pt x="389" y="297"/>
                </a:cubicBezTo>
                <a:cubicBezTo>
                  <a:pt x="389" y="304"/>
                  <a:pt x="389" y="326"/>
                  <a:pt x="374" y="319"/>
                </a:cubicBezTo>
                <a:cubicBezTo>
                  <a:pt x="367" y="361"/>
                  <a:pt x="353" y="375"/>
                  <a:pt x="353" y="375"/>
                </a:cubicBezTo>
                <a:cubicBezTo>
                  <a:pt x="353" y="418"/>
                  <a:pt x="353" y="418"/>
                  <a:pt x="353" y="418"/>
                </a:cubicBezTo>
                <a:cubicBezTo>
                  <a:pt x="353" y="418"/>
                  <a:pt x="367" y="425"/>
                  <a:pt x="410" y="446"/>
                </a:cubicBezTo>
                <a:cubicBezTo>
                  <a:pt x="459" y="467"/>
                  <a:pt x="445" y="453"/>
                  <a:pt x="480" y="467"/>
                </a:cubicBezTo>
                <a:cubicBezTo>
                  <a:pt x="523" y="425"/>
                  <a:pt x="544" y="368"/>
                  <a:pt x="544" y="304"/>
                </a:cubicBezTo>
                <a:cubicBezTo>
                  <a:pt x="544" y="170"/>
                  <a:pt x="431" y="57"/>
                  <a:pt x="297" y="57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xtLst/>
        </p:spPr>
        <p:txBody>
          <a:bodyPr wrap="none" anchor="ctr"/>
          <a:lstStyle/>
          <a:p>
            <a:endParaRPr lang="en-US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78" name="Freeform 77"/>
          <p:cNvSpPr>
            <a:spLocks noChangeArrowheads="1"/>
          </p:cNvSpPr>
          <p:nvPr/>
        </p:nvSpPr>
        <p:spPr bwMode="auto">
          <a:xfrm>
            <a:off x="8125539" y="4671498"/>
            <a:ext cx="1027244" cy="1042354"/>
          </a:xfrm>
          <a:custGeom>
            <a:avLst/>
            <a:gdLst>
              <a:gd name="T0" fmla="*/ 38327818 w 601"/>
              <a:gd name="T1" fmla="*/ 78678142 h 609"/>
              <a:gd name="T2" fmla="*/ 38327818 w 601"/>
              <a:gd name="T3" fmla="*/ 78678142 h 609"/>
              <a:gd name="T4" fmla="*/ 0 w 601"/>
              <a:gd name="T5" fmla="*/ 39339251 h 609"/>
              <a:gd name="T6" fmla="*/ 38327818 w 601"/>
              <a:gd name="T7" fmla="*/ 0 h 609"/>
              <a:gd name="T8" fmla="*/ 77429787 w 601"/>
              <a:gd name="T9" fmla="*/ 39339251 h 609"/>
              <a:gd name="T10" fmla="*/ 38327818 w 601"/>
              <a:gd name="T11" fmla="*/ 78678142 h 609"/>
              <a:gd name="T12" fmla="*/ 38327818 w 601"/>
              <a:gd name="T13" fmla="*/ 7376244 h 609"/>
              <a:gd name="T14" fmla="*/ 38327818 w 601"/>
              <a:gd name="T15" fmla="*/ 7376244 h 609"/>
              <a:gd name="T16" fmla="*/ 7226723 w 601"/>
              <a:gd name="T17" fmla="*/ 39339251 h 609"/>
              <a:gd name="T18" fmla="*/ 15485886 w 601"/>
              <a:gd name="T19" fmla="*/ 60431965 h 609"/>
              <a:gd name="T20" fmla="*/ 23616083 w 601"/>
              <a:gd name="T21" fmla="*/ 57714571 h 609"/>
              <a:gd name="T22" fmla="*/ 31875246 w 601"/>
              <a:gd name="T23" fmla="*/ 54091380 h 609"/>
              <a:gd name="T24" fmla="*/ 31875246 w 601"/>
              <a:gd name="T25" fmla="*/ 48526731 h 609"/>
              <a:gd name="T26" fmla="*/ 28261705 w 601"/>
              <a:gd name="T27" fmla="*/ 41280349 h 609"/>
              <a:gd name="T28" fmla="*/ 26455114 w 601"/>
              <a:gd name="T29" fmla="*/ 38433453 h 609"/>
              <a:gd name="T30" fmla="*/ 27358589 w 601"/>
              <a:gd name="T31" fmla="*/ 32998307 h 609"/>
              <a:gd name="T32" fmla="*/ 27358589 w 601"/>
              <a:gd name="T33" fmla="*/ 26527860 h 609"/>
              <a:gd name="T34" fmla="*/ 38327818 w 601"/>
              <a:gd name="T35" fmla="*/ 17469523 h 609"/>
              <a:gd name="T36" fmla="*/ 50200163 w 601"/>
              <a:gd name="T37" fmla="*/ 26527860 h 609"/>
              <a:gd name="T38" fmla="*/ 49167722 w 601"/>
              <a:gd name="T39" fmla="*/ 32998307 h 609"/>
              <a:gd name="T40" fmla="*/ 50200163 w 601"/>
              <a:gd name="T41" fmla="*/ 38433453 h 609"/>
              <a:gd name="T42" fmla="*/ 48264607 w 601"/>
              <a:gd name="T43" fmla="*/ 41280349 h 609"/>
              <a:gd name="T44" fmla="*/ 45554541 w 601"/>
              <a:gd name="T45" fmla="*/ 48526731 h 609"/>
              <a:gd name="T46" fmla="*/ 45554541 w 601"/>
              <a:gd name="T47" fmla="*/ 54091380 h 609"/>
              <a:gd name="T48" fmla="*/ 52910229 w 601"/>
              <a:gd name="T49" fmla="*/ 57714571 h 609"/>
              <a:gd name="T50" fmla="*/ 61943901 w 601"/>
              <a:gd name="T51" fmla="*/ 60431965 h 609"/>
              <a:gd name="T52" fmla="*/ 70203064 w 601"/>
              <a:gd name="T53" fmla="*/ 39339251 h 609"/>
              <a:gd name="T54" fmla="*/ 38327818 w 601"/>
              <a:gd name="T55" fmla="*/ 7376244 h 609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601" h="609">
                <a:moveTo>
                  <a:pt x="297" y="608"/>
                </a:moveTo>
                <a:lnTo>
                  <a:pt x="297" y="608"/>
                </a:lnTo>
                <a:cubicBezTo>
                  <a:pt x="134" y="608"/>
                  <a:pt x="0" y="474"/>
                  <a:pt x="0" y="304"/>
                </a:cubicBezTo>
                <a:cubicBezTo>
                  <a:pt x="0" y="135"/>
                  <a:pt x="134" y="0"/>
                  <a:pt x="297" y="0"/>
                </a:cubicBezTo>
                <a:cubicBezTo>
                  <a:pt x="466" y="0"/>
                  <a:pt x="600" y="135"/>
                  <a:pt x="600" y="304"/>
                </a:cubicBezTo>
                <a:cubicBezTo>
                  <a:pt x="600" y="474"/>
                  <a:pt x="466" y="608"/>
                  <a:pt x="297" y="608"/>
                </a:cubicBezTo>
                <a:close/>
                <a:moveTo>
                  <a:pt x="297" y="57"/>
                </a:moveTo>
                <a:lnTo>
                  <a:pt x="297" y="57"/>
                </a:lnTo>
                <a:cubicBezTo>
                  <a:pt x="162" y="57"/>
                  <a:pt x="56" y="170"/>
                  <a:pt x="56" y="304"/>
                </a:cubicBezTo>
                <a:cubicBezTo>
                  <a:pt x="56" y="368"/>
                  <a:pt x="78" y="425"/>
                  <a:pt x="120" y="467"/>
                </a:cubicBezTo>
                <a:cubicBezTo>
                  <a:pt x="155" y="453"/>
                  <a:pt x="141" y="467"/>
                  <a:pt x="183" y="446"/>
                </a:cubicBezTo>
                <a:cubicBezTo>
                  <a:pt x="233" y="425"/>
                  <a:pt x="247" y="418"/>
                  <a:pt x="247" y="418"/>
                </a:cubicBezTo>
                <a:cubicBezTo>
                  <a:pt x="247" y="375"/>
                  <a:pt x="247" y="375"/>
                  <a:pt x="247" y="375"/>
                </a:cubicBezTo>
                <a:cubicBezTo>
                  <a:pt x="247" y="375"/>
                  <a:pt x="226" y="361"/>
                  <a:pt x="219" y="319"/>
                </a:cubicBezTo>
                <a:cubicBezTo>
                  <a:pt x="212" y="326"/>
                  <a:pt x="205" y="304"/>
                  <a:pt x="205" y="297"/>
                </a:cubicBezTo>
                <a:cubicBezTo>
                  <a:pt x="205" y="283"/>
                  <a:pt x="198" y="255"/>
                  <a:pt x="212" y="255"/>
                </a:cubicBezTo>
                <a:cubicBezTo>
                  <a:pt x="212" y="234"/>
                  <a:pt x="212" y="220"/>
                  <a:pt x="212" y="205"/>
                </a:cubicBezTo>
                <a:cubicBezTo>
                  <a:pt x="212" y="177"/>
                  <a:pt x="247" y="135"/>
                  <a:pt x="297" y="135"/>
                </a:cubicBezTo>
                <a:cubicBezTo>
                  <a:pt x="360" y="135"/>
                  <a:pt x="381" y="177"/>
                  <a:pt x="389" y="205"/>
                </a:cubicBezTo>
                <a:cubicBezTo>
                  <a:pt x="389" y="220"/>
                  <a:pt x="389" y="234"/>
                  <a:pt x="381" y="255"/>
                </a:cubicBezTo>
                <a:cubicBezTo>
                  <a:pt x="396" y="255"/>
                  <a:pt x="389" y="283"/>
                  <a:pt x="389" y="297"/>
                </a:cubicBezTo>
                <a:cubicBezTo>
                  <a:pt x="389" y="304"/>
                  <a:pt x="389" y="326"/>
                  <a:pt x="374" y="319"/>
                </a:cubicBezTo>
                <a:cubicBezTo>
                  <a:pt x="367" y="361"/>
                  <a:pt x="353" y="375"/>
                  <a:pt x="353" y="375"/>
                </a:cubicBezTo>
                <a:cubicBezTo>
                  <a:pt x="353" y="418"/>
                  <a:pt x="353" y="418"/>
                  <a:pt x="353" y="418"/>
                </a:cubicBezTo>
                <a:cubicBezTo>
                  <a:pt x="353" y="418"/>
                  <a:pt x="367" y="425"/>
                  <a:pt x="410" y="446"/>
                </a:cubicBezTo>
                <a:cubicBezTo>
                  <a:pt x="459" y="467"/>
                  <a:pt x="445" y="453"/>
                  <a:pt x="480" y="467"/>
                </a:cubicBezTo>
                <a:cubicBezTo>
                  <a:pt x="523" y="425"/>
                  <a:pt x="544" y="368"/>
                  <a:pt x="544" y="304"/>
                </a:cubicBezTo>
                <a:cubicBezTo>
                  <a:pt x="544" y="170"/>
                  <a:pt x="431" y="57"/>
                  <a:pt x="297" y="57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xtLst/>
        </p:spPr>
        <p:txBody>
          <a:bodyPr wrap="none" anchor="ctr"/>
          <a:lstStyle/>
          <a:p>
            <a:endParaRPr lang="en-US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80" name="Freeform 88"/>
          <p:cNvSpPr>
            <a:spLocks noChangeArrowheads="1"/>
          </p:cNvSpPr>
          <p:nvPr/>
        </p:nvSpPr>
        <p:spPr bwMode="auto">
          <a:xfrm>
            <a:off x="6187504" y="4671498"/>
            <a:ext cx="1027245" cy="1042354"/>
          </a:xfrm>
          <a:custGeom>
            <a:avLst/>
            <a:gdLst>
              <a:gd name="T0" fmla="*/ 38327818 w 601"/>
              <a:gd name="T1" fmla="*/ 78678142 h 609"/>
              <a:gd name="T2" fmla="*/ 38327818 w 601"/>
              <a:gd name="T3" fmla="*/ 78678142 h 609"/>
              <a:gd name="T4" fmla="*/ 0 w 601"/>
              <a:gd name="T5" fmla="*/ 39339251 h 609"/>
              <a:gd name="T6" fmla="*/ 38327818 w 601"/>
              <a:gd name="T7" fmla="*/ 0 h 609"/>
              <a:gd name="T8" fmla="*/ 77429787 w 601"/>
              <a:gd name="T9" fmla="*/ 39339251 h 609"/>
              <a:gd name="T10" fmla="*/ 38327818 w 601"/>
              <a:gd name="T11" fmla="*/ 78678142 h 609"/>
              <a:gd name="T12" fmla="*/ 38327818 w 601"/>
              <a:gd name="T13" fmla="*/ 7376244 h 609"/>
              <a:gd name="T14" fmla="*/ 38327818 w 601"/>
              <a:gd name="T15" fmla="*/ 7376244 h 609"/>
              <a:gd name="T16" fmla="*/ 7226723 w 601"/>
              <a:gd name="T17" fmla="*/ 39339251 h 609"/>
              <a:gd name="T18" fmla="*/ 15485886 w 601"/>
              <a:gd name="T19" fmla="*/ 60431965 h 609"/>
              <a:gd name="T20" fmla="*/ 23616083 w 601"/>
              <a:gd name="T21" fmla="*/ 57714571 h 609"/>
              <a:gd name="T22" fmla="*/ 31875246 w 601"/>
              <a:gd name="T23" fmla="*/ 54091380 h 609"/>
              <a:gd name="T24" fmla="*/ 31875246 w 601"/>
              <a:gd name="T25" fmla="*/ 48526731 h 609"/>
              <a:gd name="T26" fmla="*/ 28261705 w 601"/>
              <a:gd name="T27" fmla="*/ 41280349 h 609"/>
              <a:gd name="T28" fmla="*/ 26455114 w 601"/>
              <a:gd name="T29" fmla="*/ 38433453 h 609"/>
              <a:gd name="T30" fmla="*/ 27358589 w 601"/>
              <a:gd name="T31" fmla="*/ 32998307 h 609"/>
              <a:gd name="T32" fmla="*/ 27358589 w 601"/>
              <a:gd name="T33" fmla="*/ 26527860 h 609"/>
              <a:gd name="T34" fmla="*/ 38327818 w 601"/>
              <a:gd name="T35" fmla="*/ 17469523 h 609"/>
              <a:gd name="T36" fmla="*/ 50200163 w 601"/>
              <a:gd name="T37" fmla="*/ 26527860 h 609"/>
              <a:gd name="T38" fmla="*/ 49167722 w 601"/>
              <a:gd name="T39" fmla="*/ 32998307 h 609"/>
              <a:gd name="T40" fmla="*/ 50200163 w 601"/>
              <a:gd name="T41" fmla="*/ 38433453 h 609"/>
              <a:gd name="T42" fmla="*/ 48264607 w 601"/>
              <a:gd name="T43" fmla="*/ 41280349 h 609"/>
              <a:gd name="T44" fmla="*/ 45554541 w 601"/>
              <a:gd name="T45" fmla="*/ 48526731 h 609"/>
              <a:gd name="T46" fmla="*/ 45554541 w 601"/>
              <a:gd name="T47" fmla="*/ 54091380 h 609"/>
              <a:gd name="T48" fmla="*/ 52910229 w 601"/>
              <a:gd name="T49" fmla="*/ 57714571 h 609"/>
              <a:gd name="T50" fmla="*/ 61943901 w 601"/>
              <a:gd name="T51" fmla="*/ 60431965 h 609"/>
              <a:gd name="T52" fmla="*/ 70203064 w 601"/>
              <a:gd name="T53" fmla="*/ 39339251 h 609"/>
              <a:gd name="T54" fmla="*/ 38327818 w 601"/>
              <a:gd name="T55" fmla="*/ 7376244 h 609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601" h="609">
                <a:moveTo>
                  <a:pt x="297" y="608"/>
                </a:moveTo>
                <a:lnTo>
                  <a:pt x="297" y="608"/>
                </a:lnTo>
                <a:cubicBezTo>
                  <a:pt x="134" y="608"/>
                  <a:pt x="0" y="474"/>
                  <a:pt x="0" y="304"/>
                </a:cubicBezTo>
                <a:cubicBezTo>
                  <a:pt x="0" y="135"/>
                  <a:pt x="134" y="0"/>
                  <a:pt x="297" y="0"/>
                </a:cubicBezTo>
                <a:cubicBezTo>
                  <a:pt x="466" y="0"/>
                  <a:pt x="600" y="135"/>
                  <a:pt x="600" y="304"/>
                </a:cubicBezTo>
                <a:cubicBezTo>
                  <a:pt x="600" y="474"/>
                  <a:pt x="466" y="608"/>
                  <a:pt x="297" y="608"/>
                </a:cubicBezTo>
                <a:close/>
                <a:moveTo>
                  <a:pt x="297" y="57"/>
                </a:moveTo>
                <a:lnTo>
                  <a:pt x="297" y="57"/>
                </a:lnTo>
                <a:cubicBezTo>
                  <a:pt x="162" y="57"/>
                  <a:pt x="56" y="170"/>
                  <a:pt x="56" y="304"/>
                </a:cubicBezTo>
                <a:cubicBezTo>
                  <a:pt x="56" y="368"/>
                  <a:pt x="78" y="425"/>
                  <a:pt x="120" y="467"/>
                </a:cubicBezTo>
                <a:cubicBezTo>
                  <a:pt x="155" y="453"/>
                  <a:pt x="141" y="467"/>
                  <a:pt x="183" y="446"/>
                </a:cubicBezTo>
                <a:cubicBezTo>
                  <a:pt x="233" y="425"/>
                  <a:pt x="247" y="418"/>
                  <a:pt x="247" y="418"/>
                </a:cubicBezTo>
                <a:cubicBezTo>
                  <a:pt x="247" y="375"/>
                  <a:pt x="247" y="375"/>
                  <a:pt x="247" y="375"/>
                </a:cubicBezTo>
                <a:cubicBezTo>
                  <a:pt x="247" y="375"/>
                  <a:pt x="226" y="361"/>
                  <a:pt x="219" y="319"/>
                </a:cubicBezTo>
                <a:cubicBezTo>
                  <a:pt x="212" y="326"/>
                  <a:pt x="205" y="304"/>
                  <a:pt x="205" y="297"/>
                </a:cubicBezTo>
                <a:cubicBezTo>
                  <a:pt x="205" y="283"/>
                  <a:pt x="198" y="255"/>
                  <a:pt x="212" y="255"/>
                </a:cubicBezTo>
                <a:cubicBezTo>
                  <a:pt x="212" y="234"/>
                  <a:pt x="212" y="220"/>
                  <a:pt x="212" y="205"/>
                </a:cubicBezTo>
                <a:cubicBezTo>
                  <a:pt x="212" y="177"/>
                  <a:pt x="247" y="135"/>
                  <a:pt x="297" y="135"/>
                </a:cubicBezTo>
                <a:cubicBezTo>
                  <a:pt x="360" y="135"/>
                  <a:pt x="381" y="177"/>
                  <a:pt x="389" y="205"/>
                </a:cubicBezTo>
                <a:cubicBezTo>
                  <a:pt x="389" y="220"/>
                  <a:pt x="389" y="234"/>
                  <a:pt x="381" y="255"/>
                </a:cubicBezTo>
                <a:cubicBezTo>
                  <a:pt x="396" y="255"/>
                  <a:pt x="389" y="283"/>
                  <a:pt x="389" y="297"/>
                </a:cubicBezTo>
                <a:cubicBezTo>
                  <a:pt x="389" y="304"/>
                  <a:pt x="389" y="326"/>
                  <a:pt x="374" y="319"/>
                </a:cubicBezTo>
                <a:cubicBezTo>
                  <a:pt x="367" y="361"/>
                  <a:pt x="353" y="375"/>
                  <a:pt x="353" y="375"/>
                </a:cubicBezTo>
                <a:cubicBezTo>
                  <a:pt x="353" y="418"/>
                  <a:pt x="353" y="418"/>
                  <a:pt x="353" y="418"/>
                </a:cubicBezTo>
                <a:cubicBezTo>
                  <a:pt x="353" y="418"/>
                  <a:pt x="367" y="425"/>
                  <a:pt x="410" y="446"/>
                </a:cubicBezTo>
                <a:cubicBezTo>
                  <a:pt x="459" y="467"/>
                  <a:pt x="445" y="453"/>
                  <a:pt x="480" y="467"/>
                </a:cubicBezTo>
                <a:cubicBezTo>
                  <a:pt x="523" y="425"/>
                  <a:pt x="544" y="368"/>
                  <a:pt x="544" y="304"/>
                </a:cubicBezTo>
                <a:cubicBezTo>
                  <a:pt x="544" y="170"/>
                  <a:pt x="431" y="57"/>
                  <a:pt x="297" y="57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xtLst/>
        </p:spPr>
        <p:txBody>
          <a:bodyPr wrap="none" anchor="ctr"/>
          <a:lstStyle/>
          <a:p>
            <a:endParaRPr lang="en-US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384447" y="5029738"/>
            <a:ext cx="571394" cy="325874"/>
            <a:chOff x="7345591" y="5049056"/>
            <a:chExt cx="571394" cy="325874"/>
          </a:xfrm>
        </p:grpSpPr>
        <p:sp>
          <p:nvSpPr>
            <p:cNvPr id="5" name="Rectangle 4"/>
            <p:cNvSpPr/>
            <p:nvPr/>
          </p:nvSpPr>
          <p:spPr>
            <a:xfrm>
              <a:off x="7345591" y="5049056"/>
              <a:ext cx="571394" cy="10229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7345591" y="5272637"/>
              <a:ext cx="571394" cy="10229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9322481" y="5029738"/>
            <a:ext cx="571394" cy="325874"/>
            <a:chOff x="7345591" y="5049056"/>
            <a:chExt cx="571394" cy="325874"/>
          </a:xfrm>
        </p:grpSpPr>
        <p:sp>
          <p:nvSpPr>
            <p:cNvPr id="84" name="Rectangle 83"/>
            <p:cNvSpPr/>
            <p:nvPr/>
          </p:nvSpPr>
          <p:spPr>
            <a:xfrm>
              <a:off x="7345591" y="5049056"/>
              <a:ext cx="571394" cy="10229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7345591" y="5272637"/>
              <a:ext cx="571394" cy="10229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8</a:t>
            </a:fld>
            <a:r>
              <a:rPr lang="fa-IR" smtClean="0"/>
              <a:t> </a:t>
            </a:r>
            <a:r>
              <a:rPr lang="en-US" smtClean="0"/>
              <a:t>/ 50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5226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Freeform 66"/>
          <p:cNvSpPr>
            <a:spLocks noEditPoints="1"/>
          </p:cNvSpPr>
          <p:nvPr/>
        </p:nvSpPr>
        <p:spPr bwMode="auto">
          <a:xfrm>
            <a:off x="11119054" y="737805"/>
            <a:ext cx="497646" cy="727925"/>
          </a:xfrm>
          <a:custGeom>
            <a:avLst/>
            <a:gdLst>
              <a:gd name="T0" fmla="*/ 32 w 32"/>
              <a:gd name="T1" fmla="*/ 16 h 48"/>
              <a:gd name="T2" fmla="*/ 16 w 32"/>
              <a:gd name="T3" fmla="*/ 0 h 48"/>
              <a:gd name="T4" fmla="*/ 0 w 32"/>
              <a:gd name="T5" fmla="*/ 16 h 48"/>
              <a:gd name="T6" fmla="*/ 2 w 32"/>
              <a:gd name="T7" fmla="*/ 24 h 48"/>
              <a:gd name="T8" fmla="*/ 2 w 32"/>
              <a:gd name="T9" fmla="*/ 24 h 48"/>
              <a:gd name="T10" fmla="*/ 16 w 32"/>
              <a:gd name="T11" fmla="*/ 48 h 48"/>
              <a:gd name="T12" fmla="*/ 30 w 32"/>
              <a:gd name="T13" fmla="*/ 24 h 48"/>
              <a:gd name="T14" fmla="*/ 30 w 32"/>
              <a:gd name="T15" fmla="*/ 24 h 48"/>
              <a:gd name="T16" fmla="*/ 32 w 32"/>
              <a:gd name="T17" fmla="*/ 16 h 48"/>
              <a:gd name="T18" fmla="*/ 16 w 32"/>
              <a:gd name="T19" fmla="*/ 29 h 48"/>
              <a:gd name="T20" fmla="*/ 3 w 32"/>
              <a:gd name="T21" fmla="*/ 16 h 48"/>
              <a:gd name="T22" fmla="*/ 16 w 32"/>
              <a:gd name="T23" fmla="*/ 3 h 48"/>
              <a:gd name="T24" fmla="*/ 29 w 32"/>
              <a:gd name="T25" fmla="*/ 16 h 48"/>
              <a:gd name="T26" fmla="*/ 16 w 32"/>
              <a:gd name="T27" fmla="*/ 29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2" h="48">
                <a:moveTo>
                  <a:pt x="32" y="16"/>
                </a:moveTo>
                <a:cubicBezTo>
                  <a:pt x="32" y="7"/>
                  <a:pt x="25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9"/>
                  <a:pt x="1" y="22"/>
                  <a:pt x="2" y="24"/>
                </a:cubicBezTo>
                <a:cubicBezTo>
                  <a:pt x="2" y="24"/>
                  <a:pt x="2" y="24"/>
                  <a:pt x="2" y="24"/>
                </a:cubicBezTo>
                <a:cubicBezTo>
                  <a:pt x="16" y="48"/>
                  <a:pt x="16" y="48"/>
                  <a:pt x="16" y="48"/>
                </a:cubicBezTo>
                <a:cubicBezTo>
                  <a:pt x="30" y="24"/>
                  <a:pt x="30" y="24"/>
                  <a:pt x="30" y="24"/>
                </a:cubicBezTo>
                <a:cubicBezTo>
                  <a:pt x="30" y="24"/>
                  <a:pt x="30" y="24"/>
                  <a:pt x="30" y="24"/>
                </a:cubicBezTo>
                <a:cubicBezTo>
                  <a:pt x="31" y="22"/>
                  <a:pt x="32" y="19"/>
                  <a:pt x="32" y="16"/>
                </a:cubicBezTo>
                <a:close/>
                <a:moveTo>
                  <a:pt x="16" y="29"/>
                </a:moveTo>
                <a:cubicBezTo>
                  <a:pt x="9" y="29"/>
                  <a:pt x="3" y="23"/>
                  <a:pt x="3" y="16"/>
                </a:cubicBezTo>
                <a:cubicBezTo>
                  <a:pt x="3" y="9"/>
                  <a:pt x="9" y="3"/>
                  <a:pt x="16" y="3"/>
                </a:cubicBezTo>
                <a:cubicBezTo>
                  <a:pt x="23" y="3"/>
                  <a:pt x="29" y="9"/>
                  <a:pt x="29" y="16"/>
                </a:cubicBezTo>
                <a:cubicBezTo>
                  <a:pt x="29" y="23"/>
                  <a:pt x="23" y="29"/>
                  <a:pt x="16" y="2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71131" y="737805"/>
            <a:ext cx="4745708" cy="5704831"/>
            <a:chOff x="671131" y="737805"/>
            <a:chExt cx="4745708" cy="5704831"/>
          </a:xfrm>
        </p:grpSpPr>
        <p:cxnSp>
          <p:nvCxnSpPr>
            <p:cNvPr id="67" name="Straight Connector 66"/>
            <p:cNvCxnSpPr/>
            <p:nvPr/>
          </p:nvCxnSpPr>
          <p:spPr>
            <a:xfrm>
              <a:off x="1418882" y="3601618"/>
              <a:ext cx="3132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none"/>
            </a:ln>
          </p:spPr>
        </p:cxnSp>
        <p:sp>
          <p:nvSpPr>
            <p:cNvPr id="32" name="TextBox 31"/>
            <p:cNvSpPr txBox="1"/>
            <p:nvPr/>
          </p:nvSpPr>
          <p:spPr>
            <a:xfrm>
              <a:off x="1482220" y="74432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1991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cxnSp>
          <p:nvCxnSpPr>
            <p:cNvPr id="34" name="Straight Connector 33"/>
            <p:cNvCxnSpPr/>
            <p:nvPr/>
          </p:nvCxnSpPr>
          <p:spPr>
            <a:xfrm>
              <a:off x="671131" y="1287300"/>
              <a:ext cx="3816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headEnd type="oval"/>
              <a:tailEnd type="none"/>
            </a:ln>
          </p:spPr>
        </p:cxnSp>
        <p:cxnSp>
          <p:nvCxnSpPr>
            <p:cNvPr id="35" name="Straight Connector 34"/>
            <p:cNvCxnSpPr/>
            <p:nvPr/>
          </p:nvCxnSpPr>
          <p:spPr>
            <a:xfrm>
              <a:off x="1446239" y="2437865"/>
              <a:ext cx="3132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none"/>
            </a:ln>
          </p:spPr>
        </p:cxnSp>
        <p:sp>
          <p:nvSpPr>
            <p:cNvPr id="37" name="Arc 36"/>
            <p:cNvSpPr/>
            <p:nvPr/>
          </p:nvSpPr>
          <p:spPr>
            <a:xfrm>
              <a:off x="3932867" y="1285955"/>
              <a:ext cx="1165195" cy="1156000"/>
            </a:xfrm>
            <a:prstGeom prst="arc">
              <a:avLst>
                <a:gd name="adj1" fmla="val 1591914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38" name="Arc 37"/>
            <p:cNvSpPr/>
            <p:nvPr/>
          </p:nvSpPr>
          <p:spPr>
            <a:xfrm flipH="1">
              <a:off x="887272" y="2435641"/>
              <a:ext cx="1165195" cy="1165195"/>
            </a:xfrm>
            <a:prstGeom prst="arc">
              <a:avLst>
                <a:gd name="adj1" fmla="val 1620000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42" name="Oval 42"/>
            <p:cNvSpPr>
              <a:spLocks noChangeArrowheads="1"/>
            </p:cNvSpPr>
            <p:nvPr/>
          </p:nvSpPr>
          <p:spPr bwMode="auto">
            <a:xfrm>
              <a:off x="2324469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43" name="Oval 42"/>
            <p:cNvSpPr>
              <a:spLocks noChangeArrowheads="1"/>
            </p:cNvSpPr>
            <p:nvPr/>
          </p:nvSpPr>
          <p:spPr bwMode="auto">
            <a:xfrm>
              <a:off x="2913902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44" name="Oval 42"/>
            <p:cNvSpPr>
              <a:spLocks noChangeArrowheads="1"/>
            </p:cNvSpPr>
            <p:nvPr/>
          </p:nvSpPr>
          <p:spPr bwMode="auto">
            <a:xfrm>
              <a:off x="3513862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2" name="Oval 42"/>
            <p:cNvSpPr>
              <a:spLocks noChangeArrowheads="1"/>
            </p:cNvSpPr>
            <p:nvPr/>
          </p:nvSpPr>
          <p:spPr bwMode="auto">
            <a:xfrm>
              <a:off x="1726483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cxnSp>
          <p:nvCxnSpPr>
            <p:cNvPr id="56" name="Straight Connector 55"/>
            <p:cNvCxnSpPr/>
            <p:nvPr/>
          </p:nvCxnSpPr>
          <p:spPr>
            <a:xfrm>
              <a:off x="1446239" y="4758152"/>
              <a:ext cx="3132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none"/>
            </a:ln>
          </p:spPr>
        </p:cxnSp>
        <p:sp>
          <p:nvSpPr>
            <p:cNvPr id="57" name="Arc 56"/>
            <p:cNvSpPr/>
            <p:nvPr/>
          </p:nvSpPr>
          <p:spPr>
            <a:xfrm>
              <a:off x="3932867" y="3601540"/>
              <a:ext cx="1165195" cy="1156000"/>
            </a:xfrm>
            <a:prstGeom prst="arc">
              <a:avLst>
                <a:gd name="adj1" fmla="val 1591914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cxnSp>
          <p:nvCxnSpPr>
            <p:cNvPr id="70" name="Straight Connector 69"/>
            <p:cNvCxnSpPr/>
            <p:nvPr/>
          </p:nvCxnSpPr>
          <p:spPr>
            <a:xfrm>
              <a:off x="1420839" y="5921444"/>
              <a:ext cx="3996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triangle"/>
            </a:ln>
          </p:spPr>
        </p:cxnSp>
        <p:sp>
          <p:nvSpPr>
            <p:cNvPr id="71" name="Arc 70"/>
            <p:cNvSpPr/>
            <p:nvPr/>
          </p:nvSpPr>
          <p:spPr>
            <a:xfrm flipH="1">
              <a:off x="887272" y="4758579"/>
              <a:ext cx="1165195" cy="1165195"/>
            </a:xfrm>
            <a:prstGeom prst="arc">
              <a:avLst>
                <a:gd name="adj1" fmla="val 1620000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034322" y="139708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1992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642705" y="742064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1993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239542" y="140966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1994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1" name="Oval 42"/>
            <p:cNvSpPr>
              <a:spLocks noChangeArrowheads="1"/>
            </p:cNvSpPr>
            <p:nvPr/>
          </p:nvSpPr>
          <p:spPr bwMode="auto">
            <a:xfrm>
              <a:off x="4104662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829685" y="737805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1995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456753" y="190214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2000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66" name="Oval 42"/>
            <p:cNvSpPr>
              <a:spLocks noChangeArrowheads="1"/>
            </p:cNvSpPr>
            <p:nvPr/>
          </p:nvSpPr>
          <p:spPr bwMode="auto">
            <a:xfrm>
              <a:off x="2324469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68" name="Oval 67"/>
            <p:cNvSpPr>
              <a:spLocks noChangeArrowheads="1"/>
            </p:cNvSpPr>
            <p:nvPr/>
          </p:nvSpPr>
          <p:spPr bwMode="auto">
            <a:xfrm>
              <a:off x="2913902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69" name="Oval 42"/>
            <p:cNvSpPr>
              <a:spLocks noChangeArrowheads="1"/>
            </p:cNvSpPr>
            <p:nvPr/>
          </p:nvSpPr>
          <p:spPr bwMode="auto">
            <a:xfrm>
              <a:off x="3513862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72" name="Oval 42"/>
            <p:cNvSpPr>
              <a:spLocks noChangeArrowheads="1"/>
            </p:cNvSpPr>
            <p:nvPr/>
          </p:nvSpPr>
          <p:spPr bwMode="auto">
            <a:xfrm>
              <a:off x="1726483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034811" y="256711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1999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643194" y="1912096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1998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240031" y="257969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1997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86" name="Oval 42"/>
            <p:cNvSpPr>
              <a:spLocks noChangeArrowheads="1"/>
            </p:cNvSpPr>
            <p:nvPr/>
          </p:nvSpPr>
          <p:spPr bwMode="auto">
            <a:xfrm>
              <a:off x="4104662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830174" y="190783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1996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1483377" y="307047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2001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1" name="Oval 42"/>
            <p:cNvSpPr>
              <a:spLocks noChangeArrowheads="1"/>
            </p:cNvSpPr>
            <p:nvPr/>
          </p:nvSpPr>
          <p:spPr bwMode="auto">
            <a:xfrm>
              <a:off x="2324469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2" name="Oval 91"/>
            <p:cNvSpPr>
              <a:spLocks noChangeArrowheads="1"/>
            </p:cNvSpPr>
            <p:nvPr/>
          </p:nvSpPr>
          <p:spPr bwMode="auto">
            <a:xfrm>
              <a:off x="2913902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3" name="Oval 42"/>
            <p:cNvSpPr>
              <a:spLocks noChangeArrowheads="1"/>
            </p:cNvSpPr>
            <p:nvPr/>
          </p:nvSpPr>
          <p:spPr bwMode="auto">
            <a:xfrm>
              <a:off x="3513862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4" name="Oval 42"/>
            <p:cNvSpPr>
              <a:spLocks noChangeArrowheads="1"/>
            </p:cNvSpPr>
            <p:nvPr/>
          </p:nvSpPr>
          <p:spPr bwMode="auto">
            <a:xfrm>
              <a:off x="1726483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2061435" y="3735444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2002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2643194" y="3080421"/>
              <a:ext cx="732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2003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3266655" y="3748024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2004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8" name="Oval 42"/>
            <p:cNvSpPr>
              <a:spLocks noChangeArrowheads="1"/>
            </p:cNvSpPr>
            <p:nvPr/>
          </p:nvSpPr>
          <p:spPr bwMode="auto">
            <a:xfrm>
              <a:off x="4104662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856798" y="307616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2005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456753" y="421838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2010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1" name="Oval 42"/>
            <p:cNvSpPr>
              <a:spLocks noChangeArrowheads="1"/>
            </p:cNvSpPr>
            <p:nvPr/>
          </p:nvSpPr>
          <p:spPr bwMode="auto">
            <a:xfrm>
              <a:off x="2324469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2" name="Oval 101"/>
            <p:cNvSpPr>
              <a:spLocks noChangeArrowheads="1"/>
            </p:cNvSpPr>
            <p:nvPr/>
          </p:nvSpPr>
          <p:spPr bwMode="auto">
            <a:xfrm>
              <a:off x="2913902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3" name="Oval 42"/>
            <p:cNvSpPr>
              <a:spLocks noChangeArrowheads="1"/>
            </p:cNvSpPr>
            <p:nvPr/>
          </p:nvSpPr>
          <p:spPr bwMode="auto">
            <a:xfrm>
              <a:off x="3513862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4" name="Oval 42"/>
            <p:cNvSpPr>
              <a:spLocks noChangeArrowheads="1"/>
            </p:cNvSpPr>
            <p:nvPr/>
          </p:nvSpPr>
          <p:spPr bwMode="auto">
            <a:xfrm>
              <a:off x="1726483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2034811" y="488335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2009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616570" y="4228336"/>
              <a:ext cx="732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2008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240031" y="489593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2007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8" name="Oval 42"/>
            <p:cNvSpPr>
              <a:spLocks noChangeArrowheads="1"/>
            </p:cNvSpPr>
            <p:nvPr/>
          </p:nvSpPr>
          <p:spPr bwMode="auto">
            <a:xfrm>
              <a:off x="4104662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3830174" y="422407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2006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1443323" y="5409520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2011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6" name="Oval 42"/>
            <p:cNvSpPr>
              <a:spLocks noChangeArrowheads="1"/>
            </p:cNvSpPr>
            <p:nvPr/>
          </p:nvSpPr>
          <p:spPr bwMode="auto">
            <a:xfrm>
              <a:off x="2324469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7" name="Oval 116"/>
            <p:cNvSpPr>
              <a:spLocks noChangeArrowheads="1"/>
            </p:cNvSpPr>
            <p:nvPr/>
          </p:nvSpPr>
          <p:spPr bwMode="auto">
            <a:xfrm>
              <a:off x="2913902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8" name="Oval 42"/>
            <p:cNvSpPr>
              <a:spLocks noChangeArrowheads="1"/>
            </p:cNvSpPr>
            <p:nvPr/>
          </p:nvSpPr>
          <p:spPr bwMode="auto">
            <a:xfrm>
              <a:off x="3513862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9" name="Oval 42"/>
            <p:cNvSpPr>
              <a:spLocks noChangeArrowheads="1"/>
            </p:cNvSpPr>
            <p:nvPr/>
          </p:nvSpPr>
          <p:spPr bwMode="auto">
            <a:xfrm>
              <a:off x="1726483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2021381" y="607449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2012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2603140" y="5419469"/>
              <a:ext cx="732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2013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3226601" y="608707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2014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3" name="Oval 42"/>
            <p:cNvSpPr>
              <a:spLocks noChangeArrowheads="1"/>
            </p:cNvSpPr>
            <p:nvPr/>
          </p:nvSpPr>
          <p:spPr bwMode="auto">
            <a:xfrm>
              <a:off x="4104662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3816744" y="5415210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2015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5" name="Oval 42"/>
            <p:cNvSpPr>
              <a:spLocks noChangeArrowheads="1"/>
            </p:cNvSpPr>
            <p:nvPr/>
          </p:nvSpPr>
          <p:spPr bwMode="auto">
            <a:xfrm>
              <a:off x="4698944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4434833" y="610408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2016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</p:grpSp>
      <p:sp>
        <p:nvSpPr>
          <p:cNvPr id="4" name="Rectangle 3"/>
          <p:cNvSpPr/>
          <p:nvPr/>
        </p:nvSpPr>
        <p:spPr>
          <a:xfrm>
            <a:off x="5267926" y="1422659"/>
            <a:ext cx="5580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>
                <a:latin typeface="XB Zar" panose="02000506090000020003" pitchFamily="2" charset="-78"/>
                <a:cs typeface="XB Zar" panose="02000506090000020003" pitchFamily="2" charset="-78"/>
              </a:rPr>
              <a:t>N. Carver and V. Lesser, “Evolution of blackboard control architectures,” </a:t>
            </a:r>
            <a:r>
              <a:rPr lang="en-US" i="1" dirty="0">
                <a:latin typeface="XB Zar" panose="02000506090000020003" pitchFamily="2" charset="-78"/>
                <a:cs typeface="XB Zar" panose="02000506090000020003" pitchFamily="2" charset="-78"/>
              </a:rPr>
              <a:t>Expert Syst. Appl.</a:t>
            </a:r>
            <a:r>
              <a:rPr lang="en-US" dirty="0">
                <a:latin typeface="XB Zar" panose="02000506090000020003" pitchFamily="2" charset="-78"/>
                <a:cs typeface="XB Zar" panose="02000506090000020003" pitchFamily="2" charset="-78"/>
              </a:rPr>
              <a:t>, vol. 7, no. 1, pp. 1–30, Jan. 1994.</a:t>
            </a:r>
            <a:endParaRPr lang="fa-IR" dirty="0">
              <a:latin typeface="XB Zar" panose="02000506090000020003" pitchFamily="2" charset="-78"/>
              <a:ea typeface="Calibri" panose="020F0502020204030204" pitchFamily="34" charset="0"/>
              <a:cs typeface="XB Zar" panose="02000506090000020003" pitchFamily="2" charset="-78"/>
            </a:endParaRPr>
          </a:p>
        </p:txBody>
      </p:sp>
      <p:sp>
        <p:nvSpPr>
          <p:cNvPr id="79" name="Freeform 66"/>
          <p:cNvSpPr>
            <a:spLocks noEditPoints="1"/>
          </p:cNvSpPr>
          <p:nvPr/>
        </p:nvSpPr>
        <p:spPr bwMode="auto">
          <a:xfrm>
            <a:off x="3364230" y="562615"/>
            <a:ext cx="497646" cy="727925"/>
          </a:xfrm>
          <a:custGeom>
            <a:avLst/>
            <a:gdLst>
              <a:gd name="T0" fmla="*/ 32 w 32"/>
              <a:gd name="T1" fmla="*/ 16 h 48"/>
              <a:gd name="T2" fmla="*/ 16 w 32"/>
              <a:gd name="T3" fmla="*/ 0 h 48"/>
              <a:gd name="T4" fmla="*/ 0 w 32"/>
              <a:gd name="T5" fmla="*/ 16 h 48"/>
              <a:gd name="T6" fmla="*/ 2 w 32"/>
              <a:gd name="T7" fmla="*/ 24 h 48"/>
              <a:gd name="T8" fmla="*/ 2 w 32"/>
              <a:gd name="T9" fmla="*/ 24 h 48"/>
              <a:gd name="T10" fmla="*/ 16 w 32"/>
              <a:gd name="T11" fmla="*/ 48 h 48"/>
              <a:gd name="T12" fmla="*/ 30 w 32"/>
              <a:gd name="T13" fmla="*/ 24 h 48"/>
              <a:gd name="T14" fmla="*/ 30 w 32"/>
              <a:gd name="T15" fmla="*/ 24 h 48"/>
              <a:gd name="T16" fmla="*/ 32 w 32"/>
              <a:gd name="T17" fmla="*/ 16 h 48"/>
              <a:gd name="T18" fmla="*/ 16 w 32"/>
              <a:gd name="T19" fmla="*/ 29 h 48"/>
              <a:gd name="T20" fmla="*/ 3 w 32"/>
              <a:gd name="T21" fmla="*/ 16 h 48"/>
              <a:gd name="T22" fmla="*/ 16 w 32"/>
              <a:gd name="T23" fmla="*/ 3 h 48"/>
              <a:gd name="T24" fmla="*/ 29 w 32"/>
              <a:gd name="T25" fmla="*/ 16 h 48"/>
              <a:gd name="T26" fmla="*/ 16 w 32"/>
              <a:gd name="T27" fmla="*/ 29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2" h="48">
                <a:moveTo>
                  <a:pt x="32" y="16"/>
                </a:moveTo>
                <a:cubicBezTo>
                  <a:pt x="32" y="7"/>
                  <a:pt x="25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9"/>
                  <a:pt x="1" y="22"/>
                  <a:pt x="2" y="24"/>
                </a:cubicBezTo>
                <a:cubicBezTo>
                  <a:pt x="2" y="24"/>
                  <a:pt x="2" y="24"/>
                  <a:pt x="2" y="24"/>
                </a:cubicBezTo>
                <a:cubicBezTo>
                  <a:pt x="16" y="48"/>
                  <a:pt x="16" y="48"/>
                  <a:pt x="16" y="48"/>
                </a:cubicBezTo>
                <a:cubicBezTo>
                  <a:pt x="30" y="24"/>
                  <a:pt x="30" y="24"/>
                  <a:pt x="30" y="24"/>
                </a:cubicBezTo>
                <a:cubicBezTo>
                  <a:pt x="30" y="24"/>
                  <a:pt x="30" y="24"/>
                  <a:pt x="30" y="24"/>
                </a:cubicBezTo>
                <a:cubicBezTo>
                  <a:pt x="31" y="22"/>
                  <a:pt x="32" y="19"/>
                  <a:pt x="32" y="16"/>
                </a:cubicBezTo>
                <a:close/>
                <a:moveTo>
                  <a:pt x="16" y="29"/>
                </a:moveTo>
                <a:cubicBezTo>
                  <a:pt x="9" y="29"/>
                  <a:pt x="3" y="23"/>
                  <a:pt x="3" y="16"/>
                </a:cubicBezTo>
                <a:cubicBezTo>
                  <a:pt x="3" y="9"/>
                  <a:pt x="9" y="3"/>
                  <a:pt x="16" y="3"/>
                </a:cubicBezTo>
                <a:cubicBezTo>
                  <a:pt x="23" y="3"/>
                  <a:pt x="29" y="9"/>
                  <a:pt x="29" y="16"/>
                </a:cubicBezTo>
                <a:cubicBezTo>
                  <a:pt x="29" y="23"/>
                  <a:pt x="23" y="29"/>
                  <a:pt x="16" y="2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0717489" y="1527376"/>
            <a:ext cx="1300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Blackboard 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78" name="Title 1"/>
          <p:cNvSpPr>
            <a:spLocks noGrp="1"/>
          </p:cNvSpPr>
          <p:nvPr>
            <p:ph type="title"/>
          </p:nvPr>
        </p:nvSpPr>
        <p:spPr>
          <a:xfrm>
            <a:off x="6662425" y="645211"/>
            <a:ext cx="2847588" cy="913112"/>
          </a:xfrm>
        </p:spPr>
        <p:txBody>
          <a:bodyPr>
            <a:normAutofit/>
          </a:bodyPr>
          <a:lstStyle/>
          <a:p>
            <a:pPr algn="ctr"/>
            <a:r>
              <a:rPr lang="fa-IR" sz="4400" dirty="0" smtClean="0"/>
              <a:t>تخته سیاه</a:t>
            </a:r>
            <a:endParaRPr lang="fa-IR" sz="4400" dirty="0"/>
          </a:p>
        </p:txBody>
      </p:sp>
      <p:sp>
        <p:nvSpPr>
          <p:cNvPr id="5" name="Rectangle 4"/>
          <p:cNvSpPr/>
          <p:nvPr/>
        </p:nvSpPr>
        <p:spPr>
          <a:xfrm>
            <a:off x="6131859" y="2668402"/>
            <a:ext cx="1370171" cy="22904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fa-IR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8242937" y="2668402"/>
            <a:ext cx="2474552" cy="22904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fa-IR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01236" y="5833037"/>
            <a:ext cx="673582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en-US" sz="2400" b="1" dirty="0" smtClean="0">
                <a:latin typeface="XB Zar" panose="02000506090000020003" pitchFamily="2" charset="-78"/>
                <a:cs typeface="XB Zar" panose="02000506090000020003" pitchFamily="2" charset="-78"/>
              </a:rPr>
              <a:t>. . .</a:t>
            </a:r>
            <a:endParaRPr lang="fa-IR" sz="2400" b="1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cxnSp>
        <p:nvCxnSpPr>
          <p:cNvPr id="8" name="Straight Arrow Connector 7"/>
          <p:cNvCxnSpPr>
            <a:stCxn id="85" idx="1"/>
            <a:endCxn id="84" idx="3"/>
          </p:cNvCxnSpPr>
          <p:nvPr/>
        </p:nvCxnSpPr>
        <p:spPr>
          <a:xfrm flipH="1" flipV="1">
            <a:off x="7417779" y="3227721"/>
            <a:ext cx="1056726" cy="5372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7417779" y="3555506"/>
            <a:ext cx="1056726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7648130" y="3935499"/>
            <a:ext cx="1409081" cy="1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7648130" y="3555506"/>
            <a:ext cx="0" cy="392573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endCxn id="87" idx="1"/>
          </p:cNvCxnSpPr>
          <p:nvPr/>
        </p:nvCxnSpPr>
        <p:spPr>
          <a:xfrm>
            <a:off x="7417779" y="4079472"/>
            <a:ext cx="163943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 flipH="1">
            <a:off x="7424415" y="4662102"/>
            <a:ext cx="2391126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87" idx="2"/>
          </p:cNvCxnSpPr>
          <p:nvPr/>
        </p:nvCxnSpPr>
        <p:spPr>
          <a:xfrm>
            <a:off x="9815541" y="4453370"/>
            <a:ext cx="0" cy="134965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H="1" flipV="1">
            <a:off x="6400537" y="5419469"/>
            <a:ext cx="3406128" cy="75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 flipH="1">
            <a:off x="6409414" y="5409520"/>
            <a:ext cx="3671" cy="39751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 flipH="1">
            <a:off x="7855967" y="5409519"/>
            <a:ext cx="3671" cy="39751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 flipV="1">
            <a:off x="8801236" y="3627732"/>
            <a:ext cx="1" cy="1980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111" idx="0"/>
          </p:cNvCxnSpPr>
          <p:nvPr/>
        </p:nvCxnSpPr>
        <p:spPr>
          <a:xfrm flipV="1">
            <a:off x="6732817" y="5614851"/>
            <a:ext cx="4645" cy="19218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flipV="1">
            <a:off x="8157579" y="5608277"/>
            <a:ext cx="4645" cy="19218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 flipV="1">
            <a:off x="10109106" y="5608771"/>
            <a:ext cx="4645" cy="19218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9510013" y="5809630"/>
            <a:ext cx="1207476" cy="497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fa-IR" dirty="0">
                <a:solidFill>
                  <a:schemeClr val="tx1"/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ربات </a:t>
            </a:r>
            <a:r>
              <a:rPr lang="en-US" dirty="0" smtClean="0">
                <a:solidFill>
                  <a:schemeClr val="tx1"/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n</a:t>
            </a:r>
            <a:endParaRPr lang="fa-IR" dirty="0">
              <a:solidFill>
                <a:schemeClr val="tx1"/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7560189" y="5815320"/>
            <a:ext cx="1207476" cy="497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fa-IR" dirty="0" err="1">
                <a:solidFill>
                  <a:schemeClr val="tx1"/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ربات</a:t>
            </a:r>
            <a:r>
              <a:rPr lang="fa-IR" dirty="0">
                <a:solidFill>
                  <a:schemeClr val="tx1"/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 2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6129079" y="5807037"/>
            <a:ext cx="1207476" cy="497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fa-IR" dirty="0" err="1" smtClean="0">
                <a:solidFill>
                  <a:schemeClr val="tx1"/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ربات</a:t>
            </a:r>
            <a:r>
              <a:rPr lang="fa-IR" dirty="0" smtClean="0">
                <a:solidFill>
                  <a:schemeClr val="tx1"/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 1</a:t>
            </a:r>
            <a:endParaRPr lang="fa-IR" dirty="0">
              <a:solidFill>
                <a:schemeClr val="tx1"/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230219" y="3787040"/>
            <a:ext cx="1187560" cy="10633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fa-IR" sz="1400" dirty="0" smtClean="0">
                <a:solidFill>
                  <a:schemeClr val="tx1"/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جدول حالت – عمل های انجام شده</a:t>
            </a:r>
            <a:endParaRPr lang="fa-IR" sz="1400" dirty="0">
              <a:solidFill>
                <a:schemeClr val="tx1"/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8474505" y="2838455"/>
            <a:ext cx="1516660" cy="7892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lnSpc>
                <a:spcPct val="150000"/>
              </a:lnSpc>
            </a:pPr>
            <a:r>
              <a:rPr lang="fa-IR" sz="1400" dirty="0" err="1" smtClean="0">
                <a:solidFill>
                  <a:schemeClr val="tx1"/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بروزرسانی</a:t>
            </a:r>
            <a:r>
              <a:rPr lang="fa-IR" sz="1400" dirty="0" smtClean="0">
                <a:solidFill>
                  <a:schemeClr val="tx1"/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 مقادیر </a:t>
            </a:r>
            <a:r>
              <a:rPr lang="en-US" sz="1400" dirty="0" smtClean="0">
                <a:solidFill>
                  <a:schemeClr val="tx1"/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Q</a:t>
            </a:r>
            <a:endParaRPr lang="fa-IR" sz="1400" dirty="0">
              <a:solidFill>
                <a:schemeClr val="tx1"/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9057211" y="3705574"/>
            <a:ext cx="1516660" cy="7477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fa-IR" sz="1600" dirty="0" smtClean="0">
                <a:solidFill>
                  <a:schemeClr val="tx1"/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مدل انتخاب عمل</a:t>
            </a:r>
            <a:endParaRPr lang="fa-IR" sz="1600" dirty="0">
              <a:solidFill>
                <a:schemeClr val="tx1"/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6230219" y="2757772"/>
            <a:ext cx="1187560" cy="9398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fa-IR" dirty="0" smtClean="0">
                <a:solidFill>
                  <a:schemeClr val="tx1"/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جدول مقادیر </a:t>
            </a:r>
            <a:r>
              <a:rPr lang="en-US" dirty="0" smtClean="0">
                <a:solidFill>
                  <a:schemeClr val="tx1"/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Q</a:t>
            </a:r>
            <a:endParaRPr lang="fa-IR" dirty="0">
              <a:solidFill>
                <a:schemeClr val="tx1"/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9800199" y="5032524"/>
            <a:ext cx="54534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fa-IR" dirty="0" smtClean="0">
                <a:latin typeface="XB Zar" panose="02000506090000020003" pitchFamily="2" charset="-78"/>
                <a:cs typeface="XB Zar" panose="02000506090000020003" pitchFamily="2" charset="-78"/>
              </a:rPr>
              <a:t>عمل</a:t>
            </a:r>
            <a:endParaRPr lang="fa-IR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cxnSp>
        <p:nvCxnSpPr>
          <p:cNvPr id="139" name="Straight Arrow Connector 138"/>
          <p:cNvCxnSpPr/>
          <p:nvPr/>
        </p:nvCxnSpPr>
        <p:spPr>
          <a:xfrm flipV="1">
            <a:off x="9459515" y="4453371"/>
            <a:ext cx="8584" cy="1168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 flipH="1" flipV="1">
            <a:off x="6721939" y="5614851"/>
            <a:ext cx="3406128" cy="750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8826602" y="5026070"/>
            <a:ext cx="639919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fa-IR" dirty="0" smtClean="0">
                <a:latin typeface="XB Zar" panose="02000506090000020003" pitchFamily="2" charset="-78"/>
                <a:cs typeface="XB Zar" panose="02000506090000020003" pitchFamily="2" charset="-78"/>
              </a:rPr>
              <a:t>حالت</a:t>
            </a:r>
            <a:endParaRPr lang="fa-IR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8085812" y="5026070"/>
            <a:ext cx="6671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fa-IR" dirty="0" smtClean="0">
                <a:latin typeface="XB Zar" panose="02000506090000020003" pitchFamily="2" charset="-78"/>
                <a:cs typeface="XB Zar" panose="02000506090000020003" pitchFamily="2" charset="-78"/>
              </a:rPr>
              <a:t>پاداش</a:t>
            </a:r>
            <a:endParaRPr lang="fa-IR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9</a:t>
            </a:fld>
            <a:r>
              <a:rPr lang="fa-IR" smtClean="0"/>
              <a:t> </a:t>
            </a:r>
            <a:r>
              <a:rPr lang="en-US" smtClean="0"/>
              <a:t>/ 50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82232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758</TotalTime>
  <Words>1441</Words>
  <Application>Microsoft Office PowerPoint</Application>
  <PresentationFormat>Widescreen</PresentationFormat>
  <Paragraphs>448</Paragraphs>
  <Slides>51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4" baseType="lpstr">
      <vt:lpstr>Adobe Gothic Std B</vt:lpstr>
      <vt:lpstr>Arial</vt:lpstr>
      <vt:lpstr>Brush Script MT</vt:lpstr>
      <vt:lpstr>Calibri</vt:lpstr>
      <vt:lpstr>Calibri Light</vt:lpstr>
      <vt:lpstr>Cambria Math</vt:lpstr>
      <vt:lpstr>等线</vt:lpstr>
      <vt:lpstr>Lato</vt:lpstr>
      <vt:lpstr>Roboto</vt:lpstr>
      <vt:lpstr>Times New Roman</vt:lpstr>
      <vt:lpstr>Wingdings</vt:lpstr>
      <vt:lpstr>XB Zar</vt:lpstr>
      <vt:lpstr>Office Theme</vt:lpstr>
      <vt:lpstr>بهبود کیفیت و سرعت یادگیری در سیستم‌های چندعامله با استفاده از  فرضیه خبرگی و انتگرال فازی  </vt:lpstr>
      <vt:lpstr>فهرست مطالب</vt:lpstr>
      <vt:lpstr>مقدمه</vt:lpstr>
      <vt:lpstr>مقدمه – یادگیری تقویتی</vt:lpstr>
      <vt:lpstr>مقدمه - یادگیری مشارکتی</vt:lpstr>
      <vt:lpstr>PowerPoint Presentation</vt:lpstr>
      <vt:lpstr>PowerPoint Presentation</vt:lpstr>
      <vt:lpstr>PowerPoint Presentation</vt:lpstr>
      <vt:lpstr>تخته سیاه</vt:lpstr>
      <vt:lpstr>تقلید</vt:lpstr>
      <vt:lpstr>خبرگی</vt:lpstr>
      <vt:lpstr>پند</vt:lpstr>
      <vt:lpstr>PowerPoint Presentation</vt:lpstr>
      <vt:lpstr>PowerPoint Presentation</vt:lpstr>
      <vt:lpstr>PowerPoint Presentation</vt:lpstr>
      <vt:lpstr>انتگرال فازی چوکت</vt:lpstr>
      <vt:lpstr>شرایط مرزی و یکنوایی تابع g(.) </vt:lpstr>
      <vt:lpstr>PowerPoint Presentation</vt:lpstr>
      <vt:lpstr>روش پیشنهادی – یادگیری تقویتی مشارکتی</vt:lpstr>
      <vt:lpstr>فرضیه خبرگی</vt:lpstr>
      <vt:lpstr>معیار خبرگی پیشنهادی</vt:lpstr>
      <vt:lpstr>معیار خبرگی پیشنهادی</vt:lpstr>
      <vt:lpstr>معیار خبرگی پیشنهادی</vt:lpstr>
      <vt:lpstr>PowerPoint Presentation</vt:lpstr>
      <vt:lpstr>الگوریتم پیشنهادی – ادامه.</vt:lpstr>
      <vt:lpstr>الگوریتم پیشنهادی – ادامه.</vt:lpstr>
      <vt:lpstr>تعیین توابع f(.) و g(.) در انتگرال فازی چوکت</vt:lpstr>
      <vt:lpstr>تعیین توابع f(.) و g(.) در انتگرال فازی چوکت</vt:lpstr>
      <vt:lpstr>توابع معرفی شده برای g(.)</vt:lpstr>
      <vt:lpstr>توابع معرفی شده برای g(.)</vt:lpstr>
      <vt:lpstr>توابع معرفی شده برای g(.)</vt:lpstr>
      <vt:lpstr>توابع معرفی شده برای g(.)</vt:lpstr>
      <vt:lpstr>چرا انتگرال فازی چوکت؟</vt:lpstr>
      <vt:lpstr>PowerPoint Presentation</vt:lpstr>
      <vt:lpstr>آزمایش‌ها و نتایج عملی</vt:lpstr>
      <vt:lpstr>معیار سنجش - کیفیت و سرعت یادگیری</vt:lpstr>
      <vt:lpstr>محیط آزمایش – پلکان مارپیچ</vt:lpstr>
      <vt:lpstr>مقایسه‌ی نتایج – محیط پلکان مارپیچ</vt:lpstr>
      <vt:lpstr>مقایسه‌ی نتایج – محیط پلکان مارپیچ</vt:lpstr>
      <vt:lpstr>مقایسه‌ی نتایج – محیط پلکان مارپیچ</vt:lpstr>
      <vt:lpstr>محیط آزمایش – صید و صیاد</vt:lpstr>
      <vt:lpstr>مقایسه‌ی نتایج – محیط صید و صیاد</vt:lpstr>
      <vt:lpstr>مقایسه‌ی نتایج – محیط صید و صیاد</vt:lpstr>
      <vt:lpstr>مقایسه‌ی نتایج – محیط صید و صیاد</vt:lpstr>
      <vt:lpstr>بررسی تاثیر اندازه‌ی نواحی محیط در کیفیت و سرعت یادگیری</vt:lpstr>
      <vt:lpstr>PowerPoint Presentation</vt:lpstr>
      <vt:lpstr>PowerPoint Presentation</vt:lpstr>
      <vt:lpstr>PowerPoint Presentation</vt:lpstr>
      <vt:lpstr>نتیجه‌گیری و جمع‌بندی</vt:lpstr>
      <vt:lpstr>پیشنهادات برای کارهای بعدی</vt:lpstr>
      <vt:lpstr>با تشکر</vt:lpstr>
    </vt:vector>
  </TitlesOfParts>
  <Company>Virahub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Dariush Hasanpour</dc:creator>
  <cp:lastModifiedBy>Dariush Hasanpour</cp:lastModifiedBy>
  <cp:revision>236</cp:revision>
  <cp:lastPrinted>2016-11-01T19:05:04Z</cp:lastPrinted>
  <dcterms:created xsi:type="dcterms:W3CDTF">2016-10-30T17:05:31Z</dcterms:created>
  <dcterms:modified xsi:type="dcterms:W3CDTF">2016-11-30T17:18:24Z</dcterms:modified>
</cp:coreProperties>
</file>