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0" r:id="rId3"/>
    <p:sldId id="273" r:id="rId4"/>
    <p:sldId id="275" r:id="rId5"/>
    <p:sldId id="258" r:id="rId6"/>
    <p:sldId id="259" r:id="rId7"/>
    <p:sldId id="261" r:id="rId8"/>
    <p:sldId id="263" r:id="rId9"/>
    <p:sldId id="276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D26-C6D1-4BEC-B399-559AC48D3793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CC9E-4FFC-4422-AD39-B43A5D4D1344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A782-E828-4D58-ADFC-0B10CBA04E9B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DD24-EF9B-4044-9684-6BE9C5CC02BD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4EB7-52EF-4C32-9623-D9918CFFE67D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A837-8039-4795-BE3F-1B54813CE9ED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D18C-F34C-4323-B43F-EC76D9303FCA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F0EA-E7AC-405E-A5A5-CC74DCF952A5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3A4B-0ED9-47F6-8B56-5F9A7580F97E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662C-911E-4CB2-88B4-FAF426C0C847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C39-D996-45C9-BADF-03C2144BAAF9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D0CB-40F7-401B-ACB9-90D484EAF7F1}" type="datetime1">
              <a:rPr lang="en-US" smtClean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7646"/>
            <a:ext cx="9144000" cy="2387600"/>
          </a:xfrm>
        </p:spPr>
        <p:txBody>
          <a:bodyPr>
            <a:normAutofit/>
          </a:bodyPr>
          <a:lstStyle/>
          <a:p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پیاده سازی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سامانه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اجتناب از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مانع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بروی ربات شش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پره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5246"/>
            <a:ext cx="9144000" cy="2129118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fa-IR" dirty="0" smtClean="0"/>
          </a:p>
          <a:p>
            <a:r>
              <a:rPr lang="fa-IR" dirty="0" smtClean="0"/>
              <a:t>استاد راهنما: دکتر پالهنگ</a:t>
            </a:r>
            <a:endParaRPr lang="en-US" dirty="0" smtClean="0"/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/>
              <a:t>الگوریتم های </a:t>
            </a:r>
            <a:r>
              <a:rPr lang="fa-IR" sz="4000" dirty="0" smtClean="0"/>
              <a:t>اولیه - الگوریتم هیستوگرام میدان برداری</a:t>
            </a:r>
            <a:endParaRPr lang="fa-IR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3" y="1847850"/>
            <a:ext cx="5766263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58" y="2592234"/>
            <a:ext cx="4838742" cy="324378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4102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الگوریتم های مبتنی بر بینایی </a:t>
            </a:r>
            <a:r>
              <a:rPr lang="fa-IR" dirty="0" smtClean="0"/>
              <a:t>ماشین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معمولا بر مبنای عمق سنجی از تصاویر استریو اقدام به تشخیص مانع میکنند.</a:t>
            </a:r>
          </a:p>
          <a:p>
            <a:r>
              <a:rPr lang="fa-IR" sz="2400" dirty="0" smtClean="0"/>
              <a:t>میزان جابجایی پیکسل های متناظر در تصاویر استریو رابطه معکوسی با عمق هر پیکسل دارد.</a:t>
            </a:r>
            <a:endParaRPr lang="fa-IR" sz="2400" dirty="0"/>
          </a:p>
        </p:txBody>
      </p:sp>
      <p:pic>
        <p:nvPicPr>
          <p:cNvPr id="1028" name="Picture 4" descr="epipolar.png (1297×47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07" y="3370822"/>
            <a:ext cx="8083985" cy="29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4112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الگوریتم های مبتنی بر بینایی ماشین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این الگوریتم ها بعد از عمق سنجی اقدام به تشخیص موانع و حفره های فرار میکنند.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14" y="2920999"/>
            <a:ext cx="3907157" cy="3255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63" y="2922735"/>
            <a:ext cx="3905074" cy="325422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2520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الگوریتم های مبتنی بر بینایی ماشین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چالش استفاده از بینایی ماشین در اجتناب مانع پهپادها: نیاز به سرعت بسیار بالا!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14" y="2904938"/>
            <a:ext cx="4830486" cy="34514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9834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اجتناب از مانع در پهپادهای چندپره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الگوریتم های مورد استفاده در این دسته از پهپادها: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سامانه تشخیص مانع باید سازگار با محدودیت های فنی این نوع از پهپادها باشد.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سامانه اجتناب از مانع باید سازگار با دینامیک این نوع پهپاد باشد.</a:t>
            </a:r>
          </a:p>
          <a:p>
            <a:pPr marL="914400" lvl="1" indent="-457200">
              <a:buFont typeface="+mj-lt"/>
              <a:buAutoNum type="arabicPeriod"/>
            </a:pP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964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اجتناب از مانع در پهپادهای چندپره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سرشکن کردن مساله:</a:t>
            </a:r>
          </a:p>
          <a:p>
            <a:pPr lvl="1"/>
            <a:r>
              <a:rPr lang="fa-IR" dirty="0" smtClean="0"/>
              <a:t>تشخیص مانع :</a:t>
            </a:r>
          </a:p>
          <a:p>
            <a:pPr marL="914400" lvl="2" indent="0">
              <a:buNone/>
            </a:pPr>
            <a:r>
              <a:rPr lang="fa-IR" dirty="0" smtClean="0"/>
              <a:t>با استفاده از الگوریتم هایی که مرور شد اقدام به این کار میکنند.</a:t>
            </a:r>
          </a:p>
          <a:p>
            <a:pPr lvl="1"/>
            <a:r>
              <a:rPr lang="fa-IR" dirty="0" smtClean="0"/>
              <a:t>اجتناب از مانع:</a:t>
            </a:r>
          </a:p>
          <a:p>
            <a:pPr marL="914400" lvl="2" indent="0">
              <a:buNone/>
            </a:pPr>
            <a:r>
              <a:rPr lang="fa-IR" dirty="0" smtClean="0"/>
              <a:t>به دلیل توانایی معلق ماندن این دسته از پهپادها کل مسیر پرواز را میتوان به صورت گام های حرکتی کوچک طرح ریزی کرد.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15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9760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XB Zar" panose="02000506090000020003" pitchFamily="2" charset="-78"/>
                <a:cs typeface="XB Zar" panose="02000506090000020003" pitchFamily="2" charset="-78"/>
              </a:rPr>
              <a:t>اجتناب از مانع در پهپادهای چندپره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3200" b="0" dirty="0" smtClean="0">
                <a:latin typeface="XB Zar" panose="02000506090000020003" pitchFamily="2" charset="-78"/>
                <a:cs typeface="XB Zar" panose="02000506090000020003" pitchFamily="2" charset="-78"/>
              </a:rPr>
              <a:t>جستجوی حفره فرار</a:t>
            </a:r>
            <a:endParaRPr lang="fa-IR" sz="3200" b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3200" b="0" dirty="0" smtClean="0">
                <a:latin typeface="XB Zar" panose="02000506090000020003" pitchFamily="2" charset="-78"/>
                <a:cs typeface="XB Zar" panose="02000506090000020003" pitchFamily="2" charset="-78"/>
              </a:rPr>
              <a:t>طرح ریزی گام های پرواز</a:t>
            </a:r>
            <a:endParaRPr lang="fa-IR" sz="3200" b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46" y="2644138"/>
            <a:ext cx="3020096" cy="340646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3" y="2546001"/>
            <a:ext cx="5157216" cy="360273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 بندی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38" y="1847850"/>
            <a:ext cx="10515600" cy="4351338"/>
          </a:xfrm>
        </p:spPr>
        <p:txBody>
          <a:bodyPr/>
          <a:lstStyle/>
          <a:p>
            <a:r>
              <a:rPr lang="fa-IR" dirty="0" smtClean="0"/>
              <a:t>معرفی پهپادهای چندپره.</a:t>
            </a:r>
          </a:p>
          <a:p>
            <a:r>
              <a:rPr lang="fa-IR" dirty="0" smtClean="0"/>
              <a:t>ضرورت وجود سامانه اجتناب از مانع در پهپادها.</a:t>
            </a:r>
          </a:p>
          <a:p>
            <a:r>
              <a:rPr lang="fa-IR" dirty="0" smtClean="0"/>
              <a:t>دسته بندی و معرفی الگوریتم های موجود در این زمینه.</a:t>
            </a:r>
          </a:p>
          <a:p>
            <a:pPr lvl="1"/>
            <a:r>
              <a:rPr lang="fa-IR" dirty="0"/>
              <a:t>الگورتیم های اولیه</a:t>
            </a:r>
          </a:p>
          <a:p>
            <a:pPr lvl="1"/>
            <a:r>
              <a:rPr lang="fa-IR" dirty="0" smtClean="0"/>
              <a:t>الگوریتم </a:t>
            </a:r>
            <a:r>
              <a:rPr lang="fa-IR" dirty="0"/>
              <a:t>های مبتنی بر بینایی </a:t>
            </a:r>
            <a:r>
              <a:rPr lang="fa-IR" dirty="0" smtClean="0"/>
              <a:t>ماشین</a:t>
            </a:r>
          </a:p>
          <a:p>
            <a:r>
              <a:rPr lang="fa-IR" dirty="0"/>
              <a:t>اجتناب از مانع در پهپادهای چندپره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5633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پهپادهای چندپره</a:t>
            </a:r>
          </a:p>
          <a:p>
            <a:r>
              <a:rPr lang="fa-IR" dirty="0" smtClean="0"/>
              <a:t>تعریف و تقیسم بندی مسئله</a:t>
            </a:r>
          </a:p>
          <a:p>
            <a:r>
              <a:rPr lang="fa-IR" dirty="0"/>
              <a:t>دسته بندی </a:t>
            </a:r>
            <a:r>
              <a:rPr lang="fa-IR" dirty="0" smtClean="0"/>
              <a:t>عمده الگوریتم </a:t>
            </a:r>
            <a:r>
              <a:rPr lang="fa-IR" dirty="0"/>
              <a:t>های اجتناب از مانع در </a:t>
            </a:r>
            <a:r>
              <a:rPr lang="fa-IR" dirty="0" smtClean="0"/>
              <a:t>پهپادها</a:t>
            </a:r>
          </a:p>
          <a:p>
            <a:pPr lvl="1"/>
            <a:r>
              <a:rPr lang="fa-IR" dirty="0" smtClean="0"/>
              <a:t>الگورتیم های </a:t>
            </a:r>
            <a:r>
              <a:rPr lang="fa-IR" dirty="0" smtClean="0"/>
              <a:t>اولیه</a:t>
            </a:r>
            <a:r>
              <a:rPr lang="fa-IR" dirty="0"/>
              <a:t> </a:t>
            </a:r>
            <a:r>
              <a:rPr lang="fa-IR" dirty="0" smtClean="0"/>
              <a:t>و تعمیم های آنها</a:t>
            </a:r>
            <a:endParaRPr lang="fa-IR" dirty="0" smtClean="0"/>
          </a:p>
          <a:p>
            <a:pPr lvl="1"/>
            <a:r>
              <a:rPr lang="fa-IR" dirty="0" smtClean="0"/>
              <a:t>الگوریتم </a:t>
            </a:r>
            <a:r>
              <a:rPr lang="fa-IR" dirty="0"/>
              <a:t>های مبتنی بر </a:t>
            </a:r>
            <a:r>
              <a:rPr lang="fa-IR" dirty="0" smtClean="0"/>
              <a:t>بینایی ماشین</a:t>
            </a:r>
          </a:p>
          <a:p>
            <a:r>
              <a:rPr lang="fa-IR" dirty="0" smtClean="0"/>
              <a:t>اجتناب از مانع در پهپادها</a:t>
            </a:r>
          </a:p>
          <a:p>
            <a:r>
              <a:rPr lang="fa-IR" dirty="0" smtClean="0"/>
              <a:t>جمع بندی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6648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پهپادهای </a:t>
            </a:r>
            <a:r>
              <a:rPr lang="fa-IR" dirty="0" smtClean="0"/>
              <a:t>چندپره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200000"/>
              </a:lnSpc>
            </a:pPr>
            <a:r>
              <a:rPr lang="fa-IR" dirty="0" smtClean="0"/>
              <a:t>پهپادهای </a:t>
            </a:r>
            <a:r>
              <a:rPr lang="fa-IR" dirty="0"/>
              <a:t>چندموتوره به پهپادهایی گفته می شود که برای پرواز به بیش از دو موتور نیازمند هستند.</a:t>
            </a:r>
          </a:p>
          <a:p>
            <a:pPr marL="285750" indent="-285750">
              <a:lnSpc>
                <a:spcPct val="200000"/>
              </a:lnSpc>
            </a:pPr>
            <a:r>
              <a:rPr lang="fa-IR" dirty="0"/>
              <a:t>مزیت کاربردی این خانواده از پهپادها، سادگی نسبی مکانیکی آن بجهت کنترل پرواز می باشد.</a:t>
            </a:r>
          </a:p>
          <a:p>
            <a:pPr marL="285750" indent="-285750">
              <a:lnSpc>
                <a:spcPct val="200000"/>
              </a:lnSpc>
            </a:pPr>
            <a:r>
              <a:rPr lang="fa-IR" dirty="0"/>
              <a:t>این سادگی باعث می شود که </a:t>
            </a:r>
            <a:r>
              <a:rPr lang="fa-IR" dirty="0" smtClean="0"/>
              <a:t>هزینه </a:t>
            </a:r>
            <a:r>
              <a:rPr lang="fa-IR" dirty="0"/>
              <a:t>ساخت و تولید این نوع از کوپترها را پایین </a:t>
            </a:r>
            <a:r>
              <a:rPr lang="fa-IR" dirty="0" smtClean="0"/>
              <a:t>بیایید.</a:t>
            </a:r>
            <a:endParaRPr lang="fa-IR" dirty="0"/>
          </a:p>
          <a:p>
            <a:r>
              <a:rPr lang="fa-IR" dirty="0"/>
              <a:t>پهپادهای ٣ پره، ۴ پره، ۶ پره و ٨ پره از زیرمجموعه های متعارف این خانواده می باشند.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8645"/>
            <a:ext cx="3650645" cy="234935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63693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ضرورت سامانه اجتناب از مانع در پهپادها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عمومی </a:t>
            </a:r>
            <a:r>
              <a:rPr lang="fa-IR" dirty="0"/>
              <a:t>و رایج شدن استفاده از این وسیله</a:t>
            </a:r>
            <a:r>
              <a:rPr lang="fa-IR" dirty="0" smtClean="0"/>
              <a:t>.</a:t>
            </a:r>
          </a:p>
          <a:p>
            <a:r>
              <a:rPr lang="fa-IR" dirty="0" smtClean="0"/>
              <a:t>ضرورت </a:t>
            </a:r>
            <a:r>
              <a:rPr lang="fa-IR" dirty="0"/>
              <a:t>تامین امنیت پرواز </a:t>
            </a:r>
            <a:r>
              <a:rPr lang="fa-IR" dirty="0" smtClean="0"/>
              <a:t>پهپاد با </a:t>
            </a:r>
            <a:r>
              <a:rPr lang="fa-IR" dirty="0"/>
              <a:t>کاهش احتمال سقوط بر اثر </a:t>
            </a:r>
            <a:r>
              <a:rPr lang="fa-IR" dirty="0" smtClean="0"/>
              <a:t>برخورد با موانع:</a:t>
            </a:r>
          </a:p>
          <a:p>
            <a:pPr lvl="1"/>
            <a:r>
              <a:rPr lang="fa-IR" dirty="0" smtClean="0"/>
              <a:t>کاهش هزینه های تعمیرات ناشی از سقوط پهپاد.</a:t>
            </a:r>
          </a:p>
          <a:p>
            <a:pPr lvl="1"/>
            <a:r>
              <a:rPr lang="fa-IR" dirty="0" smtClean="0"/>
              <a:t>کاهش خطرات جانی ناشی از سقوط پهپاد.</a:t>
            </a:r>
          </a:p>
          <a:p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75089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تقسیم بندی مسئله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3287"/>
          </a:xfrm>
        </p:spPr>
        <p:txBody>
          <a:bodyPr>
            <a:normAutofit/>
          </a:bodyPr>
          <a:lstStyle/>
          <a:p>
            <a:r>
              <a:rPr lang="fa-IR" dirty="0" smtClean="0"/>
              <a:t>در حالت کلی سامانه اجتناب از مانع از 2 زیر-سامانه تشکیل میشود:</a:t>
            </a:r>
          </a:p>
          <a:p>
            <a:pPr lvl="1"/>
            <a:r>
              <a:rPr lang="fa-IR" dirty="0" smtClean="0"/>
              <a:t>سامانه تشخیص مانع:</a:t>
            </a:r>
          </a:p>
          <a:p>
            <a:pPr marL="914400" lvl="2" indent="0">
              <a:buNone/>
            </a:pPr>
            <a:r>
              <a:rPr lang="fa-IR" dirty="0" smtClean="0"/>
              <a:t>از اطلاعات دریافتی از سنسورهای نصب شده بروی ربات</a:t>
            </a:r>
          </a:p>
          <a:p>
            <a:pPr marL="914400" lvl="2" indent="0">
              <a:buNone/>
            </a:pPr>
            <a:r>
              <a:rPr lang="fa-IR" dirty="0" smtClean="0"/>
              <a:t>موقعیت موانع موجود در محیط را بدست می آورد.</a:t>
            </a:r>
            <a:br>
              <a:rPr lang="fa-IR" dirty="0" smtClean="0"/>
            </a:br>
            <a:endParaRPr lang="fa-IR" dirty="0" smtClean="0"/>
          </a:p>
          <a:p>
            <a:pPr lvl="1"/>
            <a:r>
              <a:rPr lang="fa-IR" dirty="0" smtClean="0"/>
              <a:t>سامانه اجتناب از مانع:</a:t>
            </a:r>
          </a:p>
          <a:p>
            <a:pPr marL="914400" lvl="2" indent="0">
              <a:buNone/>
            </a:pPr>
            <a:r>
              <a:rPr lang="fa-IR" sz="1800" dirty="0" smtClean="0"/>
              <a:t>با استفاده از اطلاعات دریافتی از سامانه تشخیص مانع با درنظر</a:t>
            </a:r>
          </a:p>
          <a:p>
            <a:pPr marL="914400" lvl="2" indent="0">
              <a:buNone/>
            </a:pPr>
            <a:r>
              <a:rPr lang="fa-IR" sz="1800" dirty="0" smtClean="0"/>
              <a:t> داشتن هدف حرکت یا حرکت های بعدی ربات را طرح ریزی می کند.</a:t>
            </a:r>
          </a:p>
          <a:p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" y="2576168"/>
            <a:ext cx="4206605" cy="396274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29691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 smtClean="0"/>
              <a:t>دسته بندی عمده الگوریتم های اجتناب از مانع در پهپادها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8003"/>
            <a:ext cx="10515600" cy="4351338"/>
          </a:xfrm>
        </p:spPr>
        <p:txBody>
          <a:bodyPr/>
          <a:lstStyle/>
          <a:p>
            <a:r>
              <a:rPr lang="fa-IR" dirty="0" smtClean="0"/>
              <a:t>الگوریتم های </a:t>
            </a:r>
            <a:r>
              <a:rPr lang="fa-IR" dirty="0"/>
              <a:t>اولیه </a:t>
            </a:r>
            <a:r>
              <a:rPr lang="fa-IR" dirty="0" smtClean="0"/>
              <a:t>و </a:t>
            </a:r>
            <a:r>
              <a:rPr lang="fa-IR" dirty="0"/>
              <a:t>تعمیم های آنها</a:t>
            </a:r>
            <a:endParaRPr lang="fa-IR" dirty="0" smtClean="0"/>
          </a:p>
          <a:p>
            <a:r>
              <a:rPr lang="fa-IR" dirty="0" smtClean="0"/>
              <a:t>الگوریتم های مبتنی بر بینایی ماشین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1363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های اولیه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محیط کاملا مشاهده پذیر</a:t>
            </a:r>
          </a:p>
          <a:p>
            <a:pPr lvl="1"/>
            <a:r>
              <a:rPr lang="fa-IR" dirty="0" smtClean="0"/>
              <a:t>الگوریتم میدان پتانسیل(</a:t>
            </a:r>
            <a:r>
              <a:rPr lang="en-US" dirty="0" smtClean="0"/>
              <a:t>(PF</a:t>
            </a:r>
            <a:endParaRPr lang="fa-IR" dirty="0" smtClean="0"/>
          </a:p>
          <a:p>
            <a:pPr lvl="1"/>
            <a:r>
              <a:rPr lang="fa-IR" dirty="0" smtClean="0"/>
              <a:t>الگوریتم میدان نیروی مجازی(</a:t>
            </a:r>
            <a:r>
              <a:rPr lang="en-US" dirty="0" smtClean="0"/>
              <a:t>VFF</a:t>
            </a:r>
            <a:r>
              <a:rPr lang="fa-IR" dirty="0" smtClean="0"/>
              <a:t>)</a:t>
            </a:r>
          </a:p>
          <a:p>
            <a:r>
              <a:rPr lang="fa-IR" dirty="0" smtClean="0"/>
              <a:t>محیط نیمه مشاهده پذیر </a:t>
            </a:r>
            <a:r>
              <a:rPr lang="fa-IR" sz="1800" dirty="0" smtClean="0"/>
              <a:t>(عموما بر اساس اطلاعات سوناری عمل میکنند.)</a:t>
            </a:r>
            <a:endParaRPr lang="fa-IR" dirty="0" smtClean="0"/>
          </a:p>
          <a:p>
            <a:pPr lvl="1"/>
            <a:r>
              <a:rPr lang="fa-IR" dirty="0" smtClean="0"/>
              <a:t>الگوریتم هیستوگرام میدان برداری (</a:t>
            </a:r>
            <a:r>
              <a:rPr lang="en-US" dirty="0" smtClean="0"/>
              <a:t>VFH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الگوریتم </a:t>
            </a:r>
            <a:r>
              <a:rPr lang="fa-IR" dirty="0"/>
              <a:t>هیستوگرام میدان برداری </a:t>
            </a:r>
            <a:r>
              <a:rPr lang="fa-IR" dirty="0" smtClean="0"/>
              <a:t>بهبود یافته (</a:t>
            </a:r>
            <a:r>
              <a:rPr lang="en-US" dirty="0" smtClean="0"/>
              <a:t>VFH+</a:t>
            </a:r>
            <a:r>
              <a:rPr lang="fa-IR" dirty="0" smtClean="0"/>
              <a:t>)</a:t>
            </a:r>
          </a:p>
          <a:p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7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88231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الگوریتم های </a:t>
            </a:r>
            <a:r>
              <a:rPr lang="fa-IR" dirty="0" smtClean="0"/>
              <a:t>اولیه - الگوریتم میدان پتانسیل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01" y="2296086"/>
            <a:ext cx="5219253" cy="37013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3" y="1315682"/>
            <a:ext cx="3787289" cy="2831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3" y="3693197"/>
            <a:ext cx="4051127" cy="302827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91410" y="3693197"/>
            <a:ext cx="1641462" cy="4535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3197" y="3735301"/>
            <a:ext cx="2537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fa-IR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847" y="1926754"/>
            <a:ext cx="1326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Obstacles</a:t>
            </a:r>
            <a:endParaRPr lang="fa-I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847" y="4388477"/>
            <a:ext cx="1326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Goal</a:t>
            </a:r>
            <a:endParaRPr lang="fa-I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7641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الگوریتم میدان پتانسیل </a:t>
            </a:r>
            <a:r>
              <a:rPr lang="fa-IR" dirty="0" smtClean="0"/>
              <a:t>چرخشی (تعمیم)</a:t>
            </a:r>
            <a:endParaRPr lang="fa-I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0" y="1849960"/>
            <a:ext cx="4806160" cy="399091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8" y="2315998"/>
            <a:ext cx="4897582" cy="35248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17</a:t>
            </a:r>
            <a:endParaRPr lang="fa-IR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48" y="2456336"/>
            <a:ext cx="3823703" cy="277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603</Words>
  <Application>Microsoft Office PowerPoint</Application>
  <PresentationFormat>Widescreen</PresentationFormat>
  <Paragraphs>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XB Zar</vt:lpstr>
      <vt:lpstr>Office Theme</vt:lpstr>
      <vt:lpstr>پیاده سازی سامانه اجتناب از مانع بروی ربات شش پره   </vt:lpstr>
      <vt:lpstr>فهرست مطالب</vt:lpstr>
      <vt:lpstr>پهپادهای چندپره</vt:lpstr>
      <vt:lpstr>ضرورت سامانه اجتناب از مانع در پهپادها</vt:lpstr>
      <vt:lpstr>تقسیم بندی مسئله</vt:lpstr>
      <vt:lpstr>دسته بندی عمده الگوریتم های اجتناب از مانع در پهپادها</vt:lpstr>
      <vt:lpstr>الگوریتم های اولیه</vt:lpstr>
      <vt:lpstr>الگوریتم های اولیه - الگوریتم میدان پتانسیل</vt:lpstr>
      <vt:lpstr>الگوریتم میدان پتانسیل چرخشی (تعمیم)</vt:lpstr>
      <vt:lpstr>الگوریتم های اولیه - الگوریتم هیستوگرام میدان برداری</vt:lpstr>
      <vt:lpstr>الگوریتم های مبتنی بر بینایی ماشین</vt:lpstr>
      <vt:lpstr>الگوریتم های مبتنی بر بینایی ماشین</vt:lpstr>
      <vt:lpstr>الگوریتم های مبتنی بر بینایی ماشین</vt:lpstr>
      <vt:lpstr>اجتناب از مانع در پهپادهای چندپره</vt:lpstr>
      <vt:lpstr>اجتناب از مانع در پهپادهای چندپره</vt:lpstr>
      <vt:lpstr>اجتناب از مانع در پهپادهای چندپره</vt:lpstr>
      <vt:lpstr>جمع بندی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Guest</cp:lastModifiedBy>
  <cp:revision>53</cp:revision>
  <cp:lastPrinted>2016-11-01T19:05:04Z</cp:lastPrinted>
  <dcterms:created xsi:type="dcterms:W3CDTF">2016-10-30T17:05:31Z</dcterms:created>
  <dcterms:modified xsi:type="dcterms:W3CDTF">2016-11-02T05:13:22Z</dcterms:modified>
</cp:coreProperties>
</file>