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260" r:id="rId3"/>
    <p:sldId id="273" r:id="rId4"/>
    <p:sldId id="274" r:id="rId5"/>
    <p:sldId id="275" r:id="rId6"/>
    <p:sldId id="276" r:id="rId7"/>
    <p:sldId id="278" r:id="rId8"/>
    <p:sldId id="283" r:id="rId9"/>
    <p:sldId id="315" r:id="rId10"/>
    <p:sldId id="298" r:id="rId11"/>
    <p:sldId id="277" r:id="rId12"/>
    <p:sldId id="281" r:id="rId13"/>
    <p:sldId id="284" r:id="rId14"/>
    <p:sldId id="287" r:id="rId15"/>
    <p:sldId id="289" r:id="rId16"/>
    <p:sldId id="288" r:id="rId17"/>
    <p:sldId id="290" r:id="rId18"/>
    <p:sldId id="297" r:id="rId19"/>
    <p:sldId id="292" r:id="rId20"/>
    <p:sldId id="293" r:id="rId21"/>
    <p:sldId id="294" r:id="rId22"/>
    <p:sldId id="295" r:id="rId23"/>
    <p:sldId id="296" r:id="rId24"/>
    <p:sldId id="299" r:id="rId25"/>
    <p:sldId id="300" r:id="rId26"/>
    <p:sldId id="302" r:id="rId27"/>
    <p:sldId id="304" r:id="rId28"/>
    <p:sldId id="308" r:id="rId29"/>
    <p:sldId id="301" r:id="rId30"/>
    <p:sldId id="309" r:id="rId31"/>
    <p:sldId id="310" r:id="rId32"/>
    <p:sldId id="312" r:id="rId33"/>
    <p:sldId id="306" r:id="rId34"/>
    <p:sldId id="313" r:id="rId35"/>
    <p:sldId id="314" r:id="rId36"/>
    <p:sldId id="303" r:id="rId37"/>
    <p:sldId id="27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D605-2C93-48BD-A4A8-7F59FF804626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C0B-C66F-44EF-9E09-79F289526500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42E7-2B5B-4F4A-BD5A-6C9537C66379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646-389C-4E85-BC5F-ED8C53A82854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4E57-ED4A-48EF-A7CD-6D6ECE317019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2D91-0389-4A16-BB36-8A72BDE724CA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B210-E253-4805-B4F0-79898A9279B8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3FFF-24C8-499D-93A4-F7DD12A8F9DB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F8C7-305B-421A-A66A-3F002386FDC1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120-9661-4CF3-85F3-07425B3B5E6F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3AA-2908-4B6B-A67C-63B59CA088AE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29A9-F48F-48A7-99EF-C64B2ACDC54F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 fontScale="90000"/>
          </a:bodyPr>
          <a:lstStyle/>
          <a:p>
            <a:pPr rtl="0"/>
            <a:r>
              <a:rPr lang="fa-IR" sz="2800" dirty="0">
                <a:latin typeface="XB Zar" panose="02000506090000020003" pitchFamily="2" charset="-78"/>
                <a:cs typeface="XB Zar" panose="02000506090000020003" pitchFamily="2" charset="-78"/>
              </a:rPr>
              <a:t>پیش درآمدی </a:t>
            </a: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بر</a:t>
            </a:r>
            <a: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بهبود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تئوری خبرگی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7905"/>
            <a:ext cx="9144000" cy="121426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973169"/>
            <a:ext cx="10077450" cy="42576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5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1501119"/>
          </a:xfrm>
        </p:spPr>
        <p:txBody>
          <a:bodyPr>
            <a:normAutofit/>
          </a:bodyPr>
          <a:lstStyle/>
          <a:p>
            <a:r>
              <a:rPr lang="fa-IR" dirty="0" smtClean="0"/>
              <a:t>تئوری و معیار خبرگی</a:t>
            </a:r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7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تئوری خبرگی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994819"/>
            <a:ext cx="9886950" cy="10287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4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خبرگی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10973"/>
            <a:ext cx="9810750" cy="2009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8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3" y="480767"/>
            <a:ext cx="9065433" cy="58755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736436" y="4719782"/>
            <a:ext cx="8892280" cy="1459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820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451894"/>
            <a:ext cx="9734550" cy="31432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15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5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0" y="1451100"/>
            <a:ext cx="9022155" cy="49052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431636" y="4341091"/>
            <a:ext cx="8829964" cy="186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1431636" y="5569527"/>
            <a:ext cx="8829964" cy="63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52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توابع </a:t>
            </a:r>
            <a:r>
              <a:rPr lang="en-US" dirty="0" smtClean="0"/>
              <a:t>f(.)</a:t>
            </a:r>
            <a:r>
              <a:rPr lang="fa-IR" dirty="0" smtClean="0"/>
              <a:t> و </a:t>
            </a:r>
            <a:r>
              <a:rPr lang="en-US" dirty="0" smtClean="0"/>
              <a:t>g(.)</a:t>
            </a:r>
            <a:r>
              <a:rPr lang="fa-IR" dirty="0" smtClean="0"/>
              <a:t> در انتگرال فازی چوکت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endParaRPr lang="fa-IR" dirty="0" smtClean="0"/>
              </a:p>
              <a:p>
                <a:r>
                  <a:rPr lang="fa-IR" dirty="0" smtClean="0"/>
                  <a:t>خروجی </a:t>
                </a:r>
                <a:r>
                  <a:rPr lang="fa-IR" dirty="0" smtClean="0"/>
                  <a:t>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</a:t>
                </a:r>
                <a:r>
                  <a:rPr lang="fa-IR" dirty="0" smtClean="0"/>
                  <a:t>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28" b="-1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4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توابع </a:t>
            </a:r>
            <a:r>
              <a:rPr lang="en-US" dirty="0"/>
              <a:t>f(.)</a:t>
            </a:r>
            <a:r>
              <a:rPr lang="fa-IR" dirty="0"/>
              <a:t> و </a:t>
            </a:r>
            <a:r>
              <a:rPr lang="en-US" dirty="0"/>
              <a:t>g(.)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تابع </a:t>
            </a:r>
            <a:r>
              <a:rPr lang="en-US" dirty="0" smtClean="0"/>
              <a:t>g(.)</a:t>
            </a:r>
            <a:r>
              <a:rPr lang="fa-IR" dirty="0" smtClean="0"/>
              <a:t> یک ورودی مرتب می‌گیرد.</a:t>
            </a:r>
          </a:p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باید دارای خصوصیات زیر باشد:</a:t>
            </a:r>
          </a:p>
          <a:p>
            <a:pPr lvl="1"/>
            <a:r>
              <a:rPr lang="fa-IR" dirty="0" smtClean="0"/>
              <a:t>دارای شرایط مرزی</a:t>
            </a:r>
          </a:p>
          <a:p>
            <a:pPr lvl="1"/>
            <a:r>
              <a:rPr lang="fa-IR" dirty="0" smtClean="0"/>
              <a:t>یکنوا باشد.</a:t>
            </a:r>
          </a:p>
          <a:p>
            <a:pPr lvl="1"/>
            <a:r>
              <a:rPr lang="fa-IR" dirty="0" smtClean="0"/>
              <a:t>پویا 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18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1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594769"/>
            <a:ext cx="9725025" cy="2857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4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 smtClean="0"/>
              <a:t>مروری بر کارهای قبلی</a:t>
            </a:r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جمع‌بندی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8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485231"/>
            <a:ext cx="9772650" cy="30765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8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442369"/>
            <a:ext cx="9705975" cy="31623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1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204244"/>
            <a:ext cx="9820275" cy="36385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39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پیچیدگی زمانی</a:t>
            </a:r>
          </a:p>
          <a:p>
            <a:pPr lvl="1"/>
            <a:r>
              <a:rPr lang="fa-IR" dirty="0" smtClean="0"/>
              <a:t>مقایسه تاثیر تعداد عامل‌ها در میزان کیفیت و سرعت یادگیری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15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93833"/>
              </p:ext>
            </p:extLst>
          </p:nvPr>
        </p:nvGraphicFramePr>
        <p:xfrm>
          <a:off x="838201" y="1868487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523744" y="265149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523744" y="4158946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910309" y="551851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111558" y="3426841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11557" y="1916882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878967" y="2673510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9350485" y="2662895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9883315" y="2476349"/>
            <a:ext cx="900236" cy="900236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𝑎𝑔𝑒𝑛𝑡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1733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9120" y="4059604"/>
            <a:ext cx="740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۴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7338" y="4650290"/>
            <a:ext cx="629664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اساس رابطه زیر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2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690688"/>
            <a:ext cx="7422407" cy="46249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6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67" y="1619504"/>
            <a:ext cx="5985865" cy="47368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6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24" y="1514628"/>
            <a:ext cx="5657951" cy="48417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9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55694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0351" y="2281747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3118" y="5235050"/>
            <a:ext cx="4897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حاصل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959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2369857"/>
          </a:xfrm>
        </p:spPr>
        <p:txBody>
          <a:bodyPr/>
          <a:lstStyle/>
          <a:p>
            <a:r>
              <a:rPr lang="fa-IR" dirty="0" smtClean="0"/>
              <a:t>جایگاه پژوهش انجام شده</a:t>
            </a:r>
          </a:p>
          <a:p>
            <a:r>
              <a:rPr lang="fa-IR" dirty="0" smtClean="0"/>
              <a:t>یادگیری 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40" y="1653027"/>
            <a:ext cx="7732720" cy="47033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3" y="1558250"/>
            <a:ext cx="6180194" cy="4798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7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5" y="1406863"/>
            <a:ext cx="5977950" cy="5040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0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>بررسی تاثیر اندازه‌ی نواحی محیط در کیفیت و سرعت یادگیری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2278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5" y="-13807"/>
            <a:ext cx="7354111" cy="68620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34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3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94" y="0"/>
            <a:ext cx="7209817" cy="68581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35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3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تئوری 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پیشنهاد برای بهبود دانش جمعی به طرز چشم‌گیری موثر واقع شد.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37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جایگاه پژوهش انجام شده</a:t>
            </a:r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3956502" y="2122504"/>
            <a:ext cx="1807173" cy="529707"/>
            <a:chOff x="2054815" y="808955"/>
            <a:chExt cx="1807173" cy="529707"/>
          </a:xfrm>
          <a:solidFill>
            <a:schemeClr val="accent1"/>
          </a:solidFill>
        </p:grpSpPr>
        <p:sp>
          <p:nvSpPr>
            <p:cNvPr id="6" name="Rectangle 5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b="1" dirty="0">
                  <a:cs typeface="B Zar" panose="00000400000000000000" pitchFamily="2" charset="-78"/>
                </a:rPr>
                <a:t>هوش مصنوعی </a:t>
              </a:r>
              <a:endParaRPr lang="fa-IR" sz="2200" b="1" kern="1200" dirty="0">
                <a:cs typeface="B Zar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9481" y="2122504"/>
            <a:ext cx="2256020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9" name="Rectangle 8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b="1" dirty="0" smtClean="0">
                  <a:cs typeface="B Zar" panose="00000400000000000000" pitchFamily="2" charset="-78"/>
                </a:rPr>
                <a:t>سیستم‌های توزیع شده</a:t>
              </a:r>
              <a:endParaRPr lang="fa-IR" sz="2200" b="1" kern="1200" dirty="0">
                <a:cs typeface="B Zar" panose="00000400000000000000" pitchFamily="2" charset="-78"/>
              </a:endParaRPr>
            </a:p>
          </p:txBody>
        </p:sp>
      </p:grpSp>
      <p:sp>
        <p:nvSpPr>
          <p:cNvPr id="11" name="Straight Connector 7"/>
          <p:cNvSpPr/>
          <p:nvPr/>
        </p:nvSpPr>
        <p:spPr>
          <a:xfrm>
            <a:off x="4860089" y="2688431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Straight Connector 8"/>
          <p:cNvSpPr/>
          <p:nvPr/>
        </p:nvSpPr>
        <p:spPr>
          <a:xfrm>
            <a:off x="5912887" y="2688430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3"/>
          <p:cNvSpPr/>
          <p:nvPr/>
        </p:nvSpPr>
        <p:spPr>
          <a:xfrm>
            <a:off x="6938874" y="42638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Straight Connector 6"/>
          <p:cNvSpPr/>
          <p:nvPr/>
        </p:nvSpPr>
        <p:spPr>
          <a:xfrm>
            <a:off x="5697402" y="42638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7"/>
          <p:cNvSpPr/>
          <p:nvPr/>
        </p:nvSpPr>
        <p:spPr>
          <a:xfrm>
            <a:off x="5899481" y="34624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8"/>
          <p:cNvSpPr/>
          <p:nvPr/>
        </p:nvSpPr>
        <p:spPr>
          <a:xfrm>
            <a:off x="4860089" y="34624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4833277" y="2926655"/>
            <a:ext cx="2132408" cy="535831"/>
            <a:chOff x="2931590" y="1512"/>
            <a:chExt cx="2132408" cy="535831"/>
          </a:xfrm>
          <a:solidFill>
            <a:schemeClr val="accent1"/>
          </a:solidFill>
        </p:grpSpPr>
        <p:sp>
          <p:nvSpPr>
            <p:cNvPr id="18" name="Rectangle 17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هوش مصنوعی توزیع شده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56502" y="3734098"/>
            <a:ext cx="1807173" cy="529707"/>
            <a:chOff x="2054815" y="808955"/>
            <a:chExt cx="1807173" cy="529707"/>
          </a:xfrm>
        </p:grpSpPr>
        <p:sp>
          <p:nvSpPr>
            <p:cNvPr id="21" name="Rectangle 20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حل مسئله توزیع شده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35287" y="3734098"/>
            <a:ext cx="1807173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24" name="Rectangle 23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سیستم های چند عاملی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63161" y="4535417"/>
            <a:ext cx="2602524" cy="560677"/>
            <a:chOff x="2690050" y="1610274"/>
            <a:chExt cx="2211331" cy="560677"/>
          </a:xfrm>
        </p:grpSpPr>
        <p:sp>
          <p:nvSpPr>
            <p:cNvPr id="27" name="Rectangle 26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سیستم های چند عامله مشارکتی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69086" y="5388703"/>
            <a:ext cx="1339574" cy="535831"/>
            <a:chOff x="3242883" y="2442563"/>
            <a:chExt cx="1339574" cy="535831"/>
          </a:xfrm>
        </p:grpSpPr>
        <p:sp>
          <p:nvSpPr>
            <p:cNvPr id="30" name="Rectangle 29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یادگیری همزمان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6144" y="5388703"/>
            <a:ext cx="1339574" cy="535831"/>
            <a:chOff x="3242883" y="3250005"/>
            <a:chExt cx="1339574" cy="535831"/>
          </a:xfrm>
          <a:solidFill>
            <a:schemeClr val="accent3"/>
          </a:solidFill>
        </p:grpSpPr>
        <p:sp>
          <p:nvSpPr>
            <p:cNvPr id="33" name="Rectangle 32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یادگیری تیمی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4680" y="4535417"/>
            <a:ext cx="2559942" cy="560677"/>
            <a:chOff x="5172993" y="1610274"/>
            <a:chExt cx="2211331" cy="560677"/>
          </a:xfrm>
        </p:grpSpPr>
        <p:sp>
          <p:nvSpPr>
            <p:cNvPr id="36" name="Rectangle 35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سیستم های چند </a:t>
              </a:r>
              <a:r>
                <a:rPr lang="fa-IR" sz="2000" kern="1200" dirty="0" smtClean="0">
                  <a:cs typeface="B Zar" panose="00000400000000000000" pitchFamily="2" charset="-78"/>
                </a:rPr>
                <a:t>عامله </a:t>
              </a:r>
              <a:r>
                <a:rPr lang="fa-IR" sz="2000" kern="1200" dirty="0">
                  <a:cs typeface="B Zar" panose="00000400000000000000" pitchFamily="2" charset="-78"/>
                </a:rPr>
                <a:t>رقابتی</a:t>
              </a:r>
            </a:p>
          </p:txBody>
        </p:sp>
      </p:grpSp>
      <p:sp>
        <p:nvSpPr>
          <p:cNvPr id="38" name="Straight Connector 3"/>
          <p:cNvSpPr/>
          <p:nvPr/>
        </p:nvSpPr>
        <p:spPr>
          <a:xfrm>
            <a:off x="5697403" y="51065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Straight Connector 6"/>
          <p:cNvSpPr/>
          <p:nvPr/>
        </p:nvSpPr>
        <p:spPr>
          <a:xfrm>
            <a:off x="4455931" y="51065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8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6" name="Shape 5"/>
          <p:cNvSpPr/>
          <p:nvPr/>
        </p:nvSpPr>
        <p:spPr>
          <a:xfrm rot="7450429">
            <a:off x="1931884" y="2930310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8905962"/>
              <a:gd name="adj5" fmla="val 4534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hape 6"/>
          <p:cNvSpPr/>
          <p:nvPr/>
        </p:nvSpPr>
        <p:spPr>
          <a:xfrm rot="7357186">
            <a:off x="1618939" y="2632920"/>
            <a:ext cx="2935435" cy="2900177"/>
          </a:xfrm>
          <a:prstGeom prst="leftCircularArrow">
            <a:avLst>
              <a:gd name="adj1" fmla="val 3318"/>
              <a:gd name="adj2" fmla="val 486698"/>
              <a:gd name="adj3" fmla="val 2285326"/>
              <a:gd name="adj4" fmla="val 8586645"/>
              <a:gd name="adj5" fmla="val 45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rot="19161894">
            <a:off x="1931883" y="2930309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9252462"/>
              <a:gd name="adj5" fmla="val 45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470080" y="4926154"/>
            <a:ext cx="98937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عامل</a:t>
            </a:r>
            <a:endParaRPr lang="fa-IR" sz="28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7747" y="4519807"/>
            <a:ext cx="70243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عمل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432" y="3551955"/>
            <a:ext cx="89800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پاداش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51955"/>
            <a:ext cx="83227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حالت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82418"/>
              </p:ext>
            </p:extLst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60653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Q learning</a:t>
            </a:r>
            <a:endParaRPr lang="fa-IR" sz="2400" dirty="0"/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99966" y="2663498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1898" y="3240153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3828" y="3816808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0080" y="4970118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58602" y="5546772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9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این نوع از یادگیری مبتنی </a:t>
            </a:r>
            <a:r>
              <a:rPr lang="fa-IR" dirty="0" smtClean="0"/>
              <a:t>بر اشتراک گذاری دانش می‌باشد.</a:t>
            </a:r>
          </a:p>
          <a:p>
            <a:r>
              <a:rPr lang="fa-IR" dirty="0" smtClean="0"/>
              <a:t>عامل‌ها بعد از طی یک یا چند چرخه یادگیری، دانش خود را به اشتراک می‌گذارند.</a:t>
            </a:r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افزایش </a:t>
            </a:r>
            <a:r>
              <a:rPr lang="fa-IR" dirty="0" smtClean="0"/>
              <a:t>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0800000" flipH="1">
            <a:off x="6933408" y="2513221"/>
            <a:ext cx="836649" cy="898961"/>
          </a:xfrm>
          <a:prstGeom prst="blockArc">
            <a:avLst>
              <a:gd name="adj1" fmla="val 16241323"/>
              <a:gd name="adj2" fmla="val 124422"/>
              <a:gd name="adj3" fmla="val 174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560302" y="3263503"/>
            <a:ext cx="1828611" cy="148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1721600"/>
            <a:ext cx="150057" cy="12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9410595" y="3263501"/>
            <a:ext cx="149623" cy="2307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9" name="Block Arc 8"/>
          <p:cNvSpPr/>
          <p:nvPr/>
        </p:nvSpPr>
        <p:spPr>
          <a:xfrm rot="10800000" flipH="1">
            <a:off x="8638017" y="5086819"/>
            <a:ext cx="923267" cy="914400"/>
          </a:xfrm>
          <a:prstGeom prst="blockArc">
            <a:avLst>
              <a:gd name="adj1" fmla="val 16241323"/>
              <a:gd name="adj2" fmla="val 0"/>
              <a:gd name="adj3" fmla="val 163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560303" y="5850016"/>
            <a:ext cx="3547016" cy="15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7794" y="831101"/>
            <a:ext cx="6361318" cy="5552175"/>
            <a:chOff x="107794" y="831101"/>
            <a:chExt cx="6361318" cy="5552175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42486" y="4983967"/>
              <a:ext cx="4017819" cy="139930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چرخه همکاری</a:t>
              </a:r>
              <a:endParaRPr lang="fa-IR" sz="2000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9285777" y="2888689"/>
            <a:ext cx="399257" cy="3992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vi-VN" sz="2000" b="1" dirty="0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499741" y="1306380"/>
            <a:ext cx="399257" cy="3992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vi-VN" sz="2000" b="1" dirty="0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7491" y="1320983"/>
            <a:ext cx="1471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محاسبه‌ی خبرگی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81786" y="2907085"/>
            <a:ext cx="13516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ترکیب دانش‌ها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7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7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9" grpId="0" animBg="1"/>
      <p:bldP spid="60" grpId="0" animBg="1"/>
      <p:bldP spid="62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کارهای قبلی </a:t>
            </a:r>
            <a:r>
              <a:rPr lang="fa-IR" dirty="0" smtClean="0"/>
              <a:t>– </a:t>
            </a:r>
            <a:r>
              <a:rPr lang="fa-IR" dirty="0"/>
              <a:t>کوتاه‌ترین مسیر تجربه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911145"/>
                  </p:ext>
                </p:extLst>
              </p:nvPr>
            </p:nvGraphicFramePr>
            <p:xfrm>
              <a:off x="775447" y="2259298"/>
              <a:ext cx="4512235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24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baseline="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fa-IR" dirty="0">
                            <a:latin typeface="Iranian Sans" panose="01000500000000020002" pitchFamily="2" charset="-78"/>
                            <a:cs typeface="Iranian Sans" panose="01000500000000020002" pitchFamily="2" charset="-78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5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6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7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8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9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911145"/>
                  </p:ext>
                </p:extLst>
              </p:nvPr>
            </p:nvGraphicFramePr>
            <p:xfrm>
              <a:off x="775447" y="2259298"/>
              <a:ext cx="4512235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24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baseline="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fa-IR" dirty="0">
                            <a:latin typeface="Iranian Sans" panose="01000500000000020002" pitchFamily="2" charset="-78"/>
                            <a:cs typeface="Iranian Sans" panose="01000500000000020002" pitchFamily="2" charset="-78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107692" r="-402027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107692" r="-302027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107692" r="-200000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107692" r="-101351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207692" r="-40202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207692" r="-30202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207692" r="-200000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207692" r="-101351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307692" r="-40202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307692" r="-30202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307692" r="-200000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307692" r="-101351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401515" r="-402027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401515" r="-302027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401515" r="-200000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401515" r="-101351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509231" r="-402027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509231" r="-302027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509231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509231" r="-101351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5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609231" r="-40202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609231" r="-30202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609231" r="-20000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609231" r="-101351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6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709231" r="-40202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709231" r="-30202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709231" r="-200000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709231" r="-101351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7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809231" r="-40202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809231" r="-30202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809231" r="-20000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809231" r="-10135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8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909231" r="-40202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909231" r="-30202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909231" r="-20000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909231" r="-10135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9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 useBgFill="1">
        <p:nvSpPr>
          <p:cNvPr id="9" name="TextBox 8"/>
          <p:cNvSpPr txBox="1"/>
          <p:nvPr/>
        </p:nvSpPr>
        <p:spPr>
          <a:xfrm>
            <a:off x="3536576" y="3461213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7046" y="1790327"/>
            <a:ext cx="1277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جدول </a:t>
            </a:r>
            <a:r>
              <a:rPr lang="en-US" dirty="0" smtClean="0"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02608"/>
              </p:ext>
            </p:extLst>
          </p:nvPr>
        </p:nvGraphicFramePr>
        <p:xfrm>
          <a:off x="7632169" y="3740962"/>
          <a:ext cx="3602316" cy="248073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90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6912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4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3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2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912">
                <a:tc>
                  <a:txBody>
                    <a:bodyPr/>
                    <a:lstStyle/>
                    <a:p>
                      <a:pPr rtl="1"/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5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912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9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8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7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6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0517612" y="391710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3" name="Smiley Face 22"/>
          <p:cNvSpPr/>
          <p:nvPr/>
        </p:nvSpPr>
        <p:spPr>
          <a:xfrm>
            <a:off x="7834179" y="3917107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4" name="TextBox 13"/>
          <p:cNvSpPr txBox="1"/>
          <p:nvPr/>
        </p:nvSpPr>
        <p:spPr>
          <a:xfrm>
            <a:off x="3536576" y="3067615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6" name="TextBox 15"/>
          <p:cNvSpPr txBox="1"/>
          <p:nvPr/>
        </p:nvSpPr>
        <p:spPr>
          <a:xfrm>
            <a:off x="3536576" y="2660090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3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8" name="TextBox 17"/>
          <p:cNvSpPr txBox="1"/>
          <p:nvPr/>
        </p:nvSpPr>
        <p:spPr>
          <a:xfrm>
            <a:off x="838200" y="4249734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838200" y="5442412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3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2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07383 0.0009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83 0.00093 L 0.14779 0.0009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00093 L 0.14779 0.120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6" presetClass="emph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1206 L 0.14779 0.2442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6" presetClass="emp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24421 L 0.14779 0.120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6" presetClass="emp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1206 L 0.14779 0.0009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6" presetClass="emph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00093 L 0.22174 0.00093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26" presetClass="emp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xit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9" animBg="1"/>
      <p:bldP spid="23" grpId="10" animBg="1"/>
      <p:bldP spid="23" grpId="11" animBg="1"/>
      <p:bldP spid="23" grpId="12" animBg="1"/>
      <p:bldP spid="23" grpId="13" animBg="1"/>
      <p:bldP spid="23" grpId="14" animBg="1"/>
      <p:bldP spid="23" grpId="15" animBg="1"/>
      <p:bldP spid="23" grpId="18" animBg="1"/>
      <p:bldP spid="23" grpId="19" animBg="1"/>
      <p:bldP spid="14" grpId="0" animBg="1"/>
      <p:bldP spid="16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فازی چوکت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انتگرال فازی چوکت بصورت زیر تعریف می‌شود: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5493941"/>
            <a:ext cx="3562350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710656"/>
            <a:ext cx="9372600" cy="25812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773</Words>
  <Application>Microsoft Office PowerPoint</Application>
  <PresentationFormat>Widescreen</PresentationFormat>
  <Paragraphs>224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B Titr</vt:lpstr>
      <vt:lpstr>B Zar</vt:lpstr>
      <vt:lpstr>Calibri</vt:lpstr>
      <vt:lpstr>Calibri Light</vt:lpstr>
      <vt:lpstr>Cambria Math</vt:lpstr>
      <vt:lpstr>Iranian Sans</vt:lpstr>
      <vt:lpstr>Times New Roman</vt:lpstr>
      <vt:lpstr>Wingdings</vt:lpstr>
      <vt:lpstr>XB Zar</vt:lpstr>
      <vt:lpstr>Office Theme</vt:lpstr>
      <vt:lpstr>پیش درآمدی بر  بهبود کیفیت و سرعت یادگیری در سیستم‌های چندعامله با استفاده از  تئوری خبرگی و انتگرال فازی  </vt:lpstr>
      <vt:lpstr>فهرست مطالب</vt:lpstr>
      <vt:lpstr>مقدمه</vt:lpstr>
      <vt:lpstr>مقدمه – جایگاه پژوهش انجام شده</vt:lpstr>
      <vt:lpstr>مقدمه – یادگیری تقویتی</vt:lpstr>
      <vt:lpstr>مقدمه - یادگیری مشارکتی</vt:lpstr>
      <vt:lpstr>PowerPoint Presentation</vt:lpstr>
      <vt:lpstr>کارهای قبلی – کوتاه‌ترین مسیر تجربه شده</vt:lpstr>
      <vt:lpstr>انتگرال فازی چوکت</vt:lpstr>
      <vt:lpstr>شرایط مرزی و یکنوایی تابع g(.) </vt:lpstr>
      <vt:lpstr>روش پیشنهادی – یادگیری تقویتی مشارکتی</vt:lpstr>
      <vt:lpstr>تئوری خبرگی</vt:lpstr>
      <vt:lpstr>معیار خبرگی</vt:lpstr>
      <vt:lpstr>PowerPoint Presentation</vt:lpstr>
      <vt:lpstr>الگوریتم پیشنهادی – ادامه.</vt:lpstr>
      <vt:lpstr>الگوریتم پیشنهادی – ادامه.</vt:lpstr>
      <vt:lpstr>تعیین توابع f(.) و g(.) در انتگرال فازی چوکت</vt:lpstr>
      <vt:lpstr>تعیین توابع f(.) و g(.) در انتگرال فازی چوکت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چرا انتگرال فازی چوکت؟</vt:lpstr>
      <vt:lpstr>آزمایش‌ها و نتایج عملی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بررسی تاثیر اندازه‌ی نواحی محیط در کیفیت و سرعت یادگیری</vt:lpstr>
      <vt:lpstr>PowerPoint Presentation</vt:lpstr>
      <vt:lpstr>PowerPoint Presentation</vt:lpstr>
      <vt:lpstr>نتیجه‌گیری و جمع‌بندی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124</cp:revision>
  <cp:lastPrinted>2016-11-01T19:05:04Z</cp:lastPrinted>
  <dcterms:created xsi:type="dcterms:W3CDTF">2016-10-30T17:05:31Z</dcterms:created>
  <dcterms:modified xsi:type="dcterms:W3CDTF">2016-11-25T13:46:27Z</dcterms:modified>
</cp:coreProperties>
</file>