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60" r:id="rId3"/>
    <p:sldId id="273" r:id="rId4"/>
    <p:sldId id="274" r:id="rId5"/>
    <p:sldId id="275" r:id="rId6"/>
    <p:sldId id="276" r:id="rId7"/>
    <p:sldId id="278" r:id="rId8"/>
    <p:sldId id="282" r:id="rId9"/>
    <p:sldId id="279" r:id="rId10"/>
    <p:sldId id="283" r:id="rId11"/>
    <p:sldId id="315" r:id="rId12"/>
    <p:sldId id="298" r:id="rId13"/>
    <p:sldId id="316" r:id="rId14"/>
    <p:sldId id="277" r:id="rId15"/>
    <p:sldId id="281" r:id="rId16"/>
    <p:sldId id="284" r:id="rId17"/>
    <p:sldId id="285" r:id="rId18"/>
    <p:sldId id="287" r:id="rId19"/>
    <p:sldId id="289" r:id="rId20"/>
    <p:sldId id="288" r:id="rId21"/>
    <p:sldId id="290" r:id="rId22"/>
    <p:sldId id="297" r:id="rId23"/>
    <p:sldId id="292" r:id="rId24"/>
    <p:sldId id="293" r:id="rId25"/>
    <p:sldId id="294" r:id="rId26"/>
    <p:sldId id="295" r:id="rId27"/>
    <p:sldId id="296" r:id="rId28"/>
    <p:sldId id="299" r:id="rId29"/>
    <p:sldId id="300" r:id="rId30"/>
    <p:sldId id="302" r:id="rId31"/>
    <p:sldId id="304" r:id="rId32"/>
    <p:sldId id="308" r:id="rId33"/>
    <p:sldId id="301" r:id="rId34"/>
    <p:sldId id="309" r:id="rId35"/>
    <p:sldId id="310" r:id="rId36"/>
    <p:sldId id="312" r:id="rId37"/>
    <p:sldId id="306" r:id="rId38"/>
    <p:sldId id="313" r:id="rId39"/>
    <p:sldId id="314" r:id="rId40"/>
    <p:sldId id="303" r:id="rId41"/>
    <p:sldId id="27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1B67-D05D-4EC8-93CF-5274E8A271CC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E017-8315-4790-B42D-CDB981C5872D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8E5D-305B-4CBF-8CB2-DBD68F9B01BA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0344-EC59-4EC1-AA46-74EFBDE107B1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A507-4748-494D-A1C2-BC65039C9B88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841-7731-4536-9F80-F9B80CBD88D4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35B9-4BCD-4CE9-99F4-F45514104ED0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EF22-00D0-41A3-BF1C-07A344756016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6404-6F81-4F26-AEBE-9A28C2281B3B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76CA-0756-49CC-A497-9E609E8C4923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DFB1-F714-4591-8116-3CBA96A982E7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C5E1-9B16-48FC-8F73-539C85FE39BE}" type="datetime1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 fontScale="90000"/>
          </a:bodyPr>
          <a:lstStyle/>
          <a:p>
            <a:pPr rtl="0"/>
            <a:r>
              <a:rPr lang="fa-IR" sz="2800" dirty="0">
                <a:latin typeface="XB Zar" panose="02000506090000020003" pitchFamily="2" charset="-78"/>
                <a:cs typeface="XB Zar" panose="02000506090000020003" pitchFamily="2" charset="-78"/>
              </a:rPr>
              <a:t>پیش درآمدی </a:t>
            </a: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بر</a:t>
            </a:r>
            <a: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بهبود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ماتریس‌ارجاع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7905"/>
            <a:ext cx="9144000" cy="121426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معیارهای خبرگی – کوتاه‌ترین مسیر تجربه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911145"/>
                  </p:ext>
                </p:extLst>
              </p:nvPr>
            </p:nvGraphicFramePr>
            <p:xfrm>
              <a:off x="775447" y="2259298"/>
              <a:ext cx="4512235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24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baseline="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fa-IR" dirty="0">
                            <a:latin typeface="Iranian Sans" panose="01000500000000020002" pitchFamily="2" charset="-78"/>
                            <a:cs typeface="Iranian Sans" panose="01000500000000020002" pitchFamily="2" charset="-78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5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6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7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8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9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911145"/>
                  </p:ext>
                </p:extLst>
              </p:nvPr>
            </p:nvGraphicFramePr>
            <p:xfrm>
              <a:off x="775447" y="2259298"/>
              <a:ext cx="4512235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24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baseline="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fa-IR" dirty="0">
                            <a:latin typeface="Iranian Sans" panose="01000500000000020002" pitchFamily="2" charset="-78"/>
                            <a:cs typeface="Iranian Sans" panose="01000500000000020002" pitchFamily="2" charset="-78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107692" r="-402027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107692" r="-302027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107692" r="-200000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107692" r="-101351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207692" r="-40202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207692" r="-30202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207692" r="-200000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207692" r="-101351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307692" r="-40202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307692" r="-30202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307692" r="-200000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307692" r="-101351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401515" r="-402027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401515" r="-302027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401515" r="-200000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401515" r="-101351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509231" r="-402027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509231" r="-302027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509231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509231" r="-101351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5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609231" r="-40202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609231" r="-30202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609231" r="-20000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609231" r="-101351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6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709231" r="-40202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709231" r="-30202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709231" r="-200000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709231" r="-101351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7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809231" r="-40202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809231" r="-30202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809231" r="-20000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809231" r="-10135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8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909231" r="-40202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909231" r="-30202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909231" r="-20000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909231" r="-10135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9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 useBgFill="1">
        <p:nvSpPr>
          <p:cNvPr id="9" name="TextBox 8"/>
          <p:cNvSpPr txBox="1"/>
          <p:nvPr/>
        </p:nvSpPr>
        <p:spPr>
          <a:xfrm>
            <a:off x="3536576" y="3461213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3536576" y="3059527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815788" y="4256455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815788" y="5441523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3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3536576" y="2674018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3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7046" y="1790327"/>
            <a:ext cx="1277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جدول </a:t>
            </a:r>
            <a:r>
              <a:rPr lang="en-US" dirty="0" smtClean="0"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02608"/>
              </p:ext>
            </p:extLst>
          </p:nvPr>
        </p:nvGraphicFramePr>
        <p:xfrm>
          <a:off x="7632169" y="3740962"/>
          <a:ext cx="3602316" cy="248073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90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6912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4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3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2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912">
                <a:tc>
                  <a:txBody>
                    <a:bodyPr/>
                    <a:lstStyle/>
                    <a:p>
                      <a:pPr rtl="1"/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5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912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9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8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7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6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10517612" y="391710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3" name="Smiley Face 22"/>
          <p:cNvSpPr/>
          <p:nvPr/>
        </p:nvSpPr>
        <p:spPr>
          <a:xfrm>
            <a:off x="7834179" y="3917107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42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07383 0.0009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83 0.00093 L 0.14779 0.0009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00093 L 0.14779 0.120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6" presetClass="emph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1206 L 0.14779 0.2442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6" presetClass="emp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24421 L 0.14779 0.120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6" presetClass="emp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1206 L 0.14779 0.0009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26" presetClass="emph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00093 L 0.07383 0.00093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6" presetClass="emph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83 0.00093 L 0.14779 0.00093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26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9 0.00093 L 0.22174 0.00093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26" presetClass="emp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10" presetClass="exit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7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  <p:bldP spid="23" grpId="12" animBg="1"/>
      <p:bldP spid="23" grpId="13" animBg="1"/>
      <p:bldP spid="23" grpId="14" animBg="1"/>
      <p:bldP spid="23" grpId="15" animBg="1"/>
      <p:bldP spid="23" grpId="16" animBg="1"/>
      <p:bldP spid="23" grpId="17" animBg="1"/>
      <p:bldP spid="23" grpId="18" animBg="1"/>
      <p:bldP spid="23" grpId="19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فازی چوکت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انتگرال فازی چوکت بصورت زیر تعریف می‌شود: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5493941"/>
            <a:ext cx="3562350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710656"/>
            <a:ext cx="9372600" cy="25812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973169"/>
            <a:ext cx="10077450" cy="42576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5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566737"/>
            <a:ext cx="9277350" cy="57245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487055" y="2189018"/>
            <a:ext cx="9217890" cy="409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1487055" y="4821382"/>
            <a:ext cx="9217890" cy="1524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919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1501119"/>
          </a:xfrm>
        </p:spPr>
        <p:txBody>
          <a:bodyPr>
            <a:normAutofit/>
          </a:bodyPr>
          <a:lstStyle/>
          <a:p>
            <a:r>
              <a:rPr lang="fa-IR" dirty="0" smtClean="0"/>
              <a:t>تئوری و معیار خبرگی</a:t>
            </a:r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7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تئوری خبرگی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994819"/>
            <a:ext cx="9886950" cy="1028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15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4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خبرگی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10973"/>
            <a:ext cx="9810750" cy="2009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8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معیار خبرگی – سوال‌ها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6" y="2218226"/>
            <a:ext cx="10034954" cy="31782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9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3" y="480767"/>
            <a:ext cx="9065433" cy="58755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18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0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451894"/>
            <a:ext cx="9734550" cy="3143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5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 smtClean="0"/>
              <a:t>مروری بر کارهای قبلی</a:t>
            </a:r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جمع‌بندی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dirty="0" smtClean="0"/>
              <a:t> </a:t>
            </a:r>
            <a:r>
              <a:rPr lang="en-US" dirty="0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8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0" y="1451100"/>
            <a:ext cx="9022155" cy="4905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2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توابع </a:t>
            </a:r>
            <a:r>
              <a:rPr lang="en-US" dirty="0" smtClean="0"/>
              <a:t>f(.)</a:t>
            </a:r>
            <a:r>
              <a:rPr lang="fa-IR" dirty="0" smtClean="0"/>
              <a:t> و </a:t>
            </a:r>
            <a:r>
              <a:rPr lang="en-US" dirty="0" smtClean="0"/>
              <a:t>g(.)</a:t>
            </a:r>
            <a:r>
              <a:rPr lang="fa-IR" dirty="0" smtClean="0"/>
              <a:t> در انتگرال فازی چوکت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r>
                  <a:rPr lang="fa-IR" dirty="0" smtClean="0"/>
                  <a:t>خروجی 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04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4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توابع </a:t>
            </a:r>
            <a:r>
              <a:rPr lang="en-US" dirty="0"/>
              <a:t>f(.)</a:t>
            </a:r>
            <a:r>
              <a:rPr lang="fa-IR" dirty="0"/>
              <a:t> و </a:t>
            </a:r>
            <a:r>
              <a:rPr lang="en-US" dirty="0"/>
              <a:t>g(.)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تابع </a:t>
            </a:r>
            <a:r>
              <a:rPr lang="en-US" dirty="0" smtClean="0"/>
              <a:t>g(.)</a:t>
            </a:r>
            <a:r>
              <a:rPr lang="fa-IR" dirty="0" smtClean="0"/>
              <a:t> یک ورودی مرتب می‌گیرد.</a:t>
            </a:r>
          </a:p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باید دارای خصوصیات زیر باشد:</a:t>
            </a:r>
          </a:p>
          <a:p>
            <a:pPr lvl="1"/>
            <a:r>
              <a:rPr lang="fa-IR" dirty="0" smtClean="0"/>
              <a:t>دارای شرایط مرزی</a:t>
            </a:r>
          </a:p>
          <a:p>
            <a:pPr lvl="1"/>
            <a:r>
              <a:rPr lang="fa-IR" dirty="0" smtClean="0"/>
              <a:t>یکنوا باشد.</a:t>
            </a:r>
          </a:p>
          <a:p>
            <a:pPr lvl="1"/>
            <a:r>
              <a:rPr lang="fa-IR" dirty="0" smtClean="0"/>
              <a:t>پویا 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1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594769"/>
            <a:ext cx="9725025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4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485231"/>
            <a:ext cx="9772650" cy="3076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8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442369"/>
            <a:ext cx="9705975" cy="3162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1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204244"/>
            <a:ext cx="9820275" cy="3638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3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پیچیدگی زمانی</a:t>
            </a:r>
          </a:p>
          <a:p>
            <a:pPr lvl="1"/>
            <a:r>
              <a:rPr lang="fa-IR" dirty="0" smtClean="0"/>
              <a:t>مقایسه </a:t>
            </a:r>
            <a:r>
              <a:rPr lang="fa-IR" dirty="0" smtClean="0"/>
              <a:t>تاثیر تعداد عامل‌ها در میزان کیفیت و سرعت یادگیری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15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93833"/>
              </p:ext>
            </p:extLst>
          </p:nvPr>
        </p:nvGraphicFramePr>
        <p:xfrm>
          <a:off x="838201" y="1868487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523744" y="265149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523744" y="4158946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910309" y="551851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111558" y="3426841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11557" y="1916882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878967" y="2673510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9350485" y="2662895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9883315" y="2476349"/>
            <a:ext cx="900236" cy="900236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𝑎𝑔𝑒𝑛𝑡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1733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9120" y="4059604"/>
            <a:ext cx="740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۴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7338" y="4650290"/>
            <a:ext cx="629664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اساس رابطه زیر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2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2369857"/>
          </a:xfrm>
        </p:spPr>
        <p:txBody>
          <a:bodyPr/>
          <a:lstStyle/>
          <a:p>
            <a:r>
              <a:rPr lang="fa-IR" dirty="0" smtClean="0"/>
              <a:t>جایگاه پژوهش انجام شده</a:t>
            </a:r>
          </a:p>
          <a:p>
            <a:r>
              <a:rPr lang="fa-IR" dirty="0" smtClean="0"/>
              <a:t>یادگیری 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690688"/>
            <a:ext cx="7422407" cy="46249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6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67" y="1619504"/>
            <a:ext cx="5985865" cy="47368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6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24" y="1514628"/>
            <a:ext cx="5657951" cy="48417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9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55694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0351" y="2281747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3118" y="5235050"/>
            <a:ext cx="4897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حاصل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33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959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40" y="1653027"/>
            <a:ext cx="7732720" cy="47033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34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3" y="1558250"/>
            <a:ext cx="6180194" cy="4798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35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7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5" y="1406863"/>
            <a:ext cx="5977950" cy="50408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0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>بررسی تاثیر اندازه‌ی نواحی محیط در کیفیت و سرعت یادگیری</a:t>
            </a:r>
            <a:endParaRPr lang="fa-IR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5" y="-13807"/>
            <a:ext cx="7354111" cy="68620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38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3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94" y="0"/>
            <a:ext cx="7209817" cy="68581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39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3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جایگاه پژوهش انجام شده</a:t>
            </a:r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1177443" y="2309004"/>
            <a:ext cx="1807173" cy="529707"/>
            <a:chOff x="2054815" y="808955"/>
            <a:chExt cx="1807173" cy="529707"/>
          </a:xfrm>
          <a:solidFill>
            <a:schemeClr val="accent1"/>
          </a:solidFill>
        </p:grpSpPr>
        <p:sp>
          <p:nvSpPr>
            <p:cNvPr id="6" name="Rectangle 5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b="1" dirty="0">
                  <a:cs typeface="B Zar" panose="00000400000000000000" pitchFamily="2" charset="-78"/>
                </a:rPr>
                <a:t>هوش مصنوعی </a:t>
              </a:r>
              <a:endParaRPr lang="fa-IR" sz="2200" b="1" kern="1200" dirty="0">
                <a:cs typeface="B Zar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20422" y="2309004"/>
            <a:ext cx="2256020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9" name="Rectangle 8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b="1" dirty="0" smtClean="0">
                  <a:cs typeface="B Zar" panose="00000400000000000000" pitchFamily="2" charset="-78"/>
                </a:rPr>
                <a:t>سیستم‌های توزیع شده</a:t>
              </a:r>
              <a:endParaRPr lang="fa-IR" sz="2200" b="1" kern="1200" dirty="0">
                <a:cs typeface="B Zar" panose="00000400000000000000" pitchFamily="2" charset="-78"/>
              </a:endParaRPr>
            </a:p>
          </p:txBody>
        </p:sp>
      </p:grpSp>
      <p:sp>
        <p:nvSpPr>
          <p:cNvPr id="11" name="Straight Connector 7"/>
          <p:cNvSpPr/>
          <p:nvPr/>
        </p:nvSpPr>
        <p:spPr>
          <a:xfrm>
            <a:off x="2081030" y="2874931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Straight Connector 8"/>
          <p:cNvSpPr/>
          <p:nvPr/>
        </p:nvSpPr>
        <p:spPr>
          <a:xfrm>
            <a:off x="3133828" y="2874930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3"/>
          <p:cNvSpPr/>
          <p:nvPr/>
        </p:nvSpPr>
        <p:spPr>
          <a:xfrm>
            <a:off x="4159815" y="44503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Straight Connector 6"/>
          <p:cNvSpPr/>
          <p:nvPr/>
        </p:nvSpPr>
        <p:spPr>
          <a:xfrm>
            <a:off x="2918343" y="44503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7"/>
          <p:cNvSpPr/>
          <p:nvPr/>
        </p:nvSpPr>
        <p:spPr>
          <a:xfrm>
            <a:off x="3120422" y="36489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8"/>
          <p:cNvSpPr/>
          <p:nvPr/>
        </p:nvSpPr>
        <p:spPr>
          <a:xfrm>
            <a:off x="2081030" y="36489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2054218" y="3113155"/>
            <a:ext cx="2132408" cy="535831"/>
            <a:chOff x="2931590" y="1512"/>
            <a:chExt cx="2132408" cy="535831"/>
          </a:xfrm>
          <a:solidFill>
            <a:schemeClr val="accent1"/>
          </a:solidFill>
        </p:grpSpPr>
        <p:sp>
          <p:nvSpPr>
            <p:cNvPr id="18" name="Rectangle 17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هوش مصنوعی توزیع شده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77443" y="3920598"/>
            <a:ext cx="1807173" cy="529707"/>
            <a:chOff x="2054815" y="808955"/>
            <a:chExt cx="1807173" cy="529707"/>
          </a:xfrm>
        </p:grpSpPr>
        <p:sp>
          <p:nvSpPr>
            <p:cNvPr id="21" name="Rectangle 20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حل مسئله توزیع شده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56228" y="3920598"/>
            <a:ext cx="1807173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24" name="Rectangle 23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سیستم های چند عاملی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84102" y="4721917"/>
            <a:ext cx="2602524" cy="560677"/>
            <a:chOff x="2690050" y="1610274"/>
            <a:chExt cx="2211331" cy="560677"/>
          </a:xfrm>
        </p:grpSpPr>
        <p:sp>
          <p:nvSpPr>
            <p:cNvPr id="27" name="Rectangle 26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سیستم های چند عامله مشارکتی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90027" y="5575203"/>
            <a:ext cx="1339574" cy="535831"/>
            <a:chOff x="3242883" y="2442563"/>
            <a:chExt cx="1339574" cy="535831"/>
          </a:xfrm>
        </p:grpSpPr>
        <p:sp>
          <p:nvSpPr>
            <p:cNvPr id="30" name="Rectangle 29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یادگیری همزمان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7085" y="5575203"/>
            <a:ext cx="1339574" cy="535831"/>
            <a:chOff x="3242883" y="3250005"/>
            <a:chExt cx="1339574" cy="535831"/>
          </a:xfrm>
          <a:solidFill>
            <a:schemeClr val="accent3"/>
          </a:solidFill>
        </p:grpSpPr>
        <p:sp>
          <p:nvSpPr>
            <p:cNvPr id="33" name="Rectangle 32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یادگیری تیمی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95621" y="4721917"/>
            <a:ext cx="2559942" cy="560677"/>
            <a:chOff x="5172993" y="1610274"/>
            <a:chExt cx="2211331" cy="560677"/>
          </a:xfrm>
        </p:grpSpPr>
        <p:sp>
          <p:nvSpPr>
            <p:cNvPr id="36" name="Rectangle 35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سیستم های چند </a:t>
              </a:r>
              <a:r>
                <a:rPr lang="fa-IR" sz="2000" kern="1200" dirty="0" smtClean="0">
                  <a:cs typeface="B Zar" panose="00000400000000000000" pitchFamily="2" charset="-78"/>
                </a:rPr>
                <a:t>عامله </a:t>
              </a:r>
              <a:r>
                <a:rPr lang="fa-IR" sz="2000" kern="1200" dirty="0">
                  <a:cs typeface="B Zar" panose="00000400000000000000" pitchFamily="2" charset="-78"/>
                </a:rPr>
                <a:t>رقابتی</a:t>
              </a:r>
            </a:p>
          </p:txBody>
        </p:sp>
      </p:grpSp>
      <p:sp>
        <p:nvSpPr>
          <p:cNvPr id="38" name="Straight Connector 3"/>
          <p:cNvSpPr/>
          <p:nvPr/>
        </p:nvSpPr>
        <p:spPr>
          <a:xfrm>
            <a:off x="2918344" y="52930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Straight Connector 6"/>
          <p:cNvSpPr/>
          <p:nvPr/>
        </p:nvSpPr>
        <p:spPr>
          <a:xfrm>
            <a:off x="1676872" y="52930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Shape 415"/>
          <p:cNvSpPr/>
          <p:nvPr/>
        </p:nvSpPr>
        <p:spPr>
          <a:xfrm rot="6600182">
            <a:off x="7084131" y="4288265"/>
            <a:ext cx="866454" cy="10931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65205" y="0"/>
                </a:lnTo>
                <a:lnTo>
                  <a:pt x="120000" y="120000"/>
                </a:ln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oval" w="lg" len="lg"/>
          </a:ln>
        </p:spPr>
        <p:txBody>
          <a:bodyPr lIns="243775" tIns="121875" rIns="243775" bIns="121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Shape 422"/>
          <p:cNvSpPr/>
          <p:nvPr/>
        </p:nvSpPr>
        <p:spPr>
          <a:xfrm>
            <a:off x="6785483" y="1812271"/>
            <a:ext cx="2787342" cy="278806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185" y="2349268"/>
            <a:ext cx="1979938" cy="1721358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3334361" y="5575203"/>
            <a:ext cx="1677718" cy="535831"/>
            <a:chOff x="3242883" y="2442563"/>
            <a:chExt cx="1339574" cy="535831"/>
          </a:xfrm>
        </p:grpSpPr>
        <p:sp>
          <p:nvSpPr>
            <p:cNvPr id="44" name="Rectangle 43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یادگیری همزمان</a:t>
              </a:r>
            </a:p>
          </p:txBody>
        </p:sp>
      </p:grpSp>
      <p:pic>
        <p:nvPicPr>
          <p:cNvPr id="46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3" y="3146541"/>
            <a:ext cx="3726983" cy="2236078"/>
          </a:xfrm>
          <a:ln>
            <a:solidFill>
              <a:schemeClr val="accent3"/>
            </a:solidFill>
          </a:ln>
        </p:spPr>
      </p:pic>
      <p:sp>
        <p:nvSpPr>
          <p:cNvPr id="47" name="Shape 415"/>
          <p:cNvSpPr/>
          <p:nvPr/>
        </p:nvSpPr>
        <p:spPr>
          <a:xfrm rot="5804453">
            <a:off x="6273771" y="3942813"/>
            <a:ext cx="866454" cy="33110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65205" y="0"/>
                </a:lnTo>
                <a:lnTo>
                  <a:pt x="120000" y="120000"/>
                </a:lnTo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/>
            <a:headEnd type="none" w="med" len="med"/>
            <a:tailEnd type="oval" w="lg" len="lg"/>
          </a:ln>
        </p:spPr>
        <p:txBody>
          <a:bodyPr lIns="243775" tIns="121875" rIns="243775" bIns="121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8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7" grpId="0" animBg="1"/>
      <p:bldP spid="47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تئوری 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پیشنهاد برای بهبود دانش جمعی به طرز چشم‌گیری موثر واقع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40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6" name="Shape 5"/>
          <p:cNvSpPr/>
          <p:nvPr/>
        </p:nvSpPr>
        <p:spPr>
          <a:xfrm rot="7450429">
            <a:off x="1931884" y="2930310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8905962"/>
              <a:gd name="adj5" fmla="val 4534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hape 6"/>
          <p:cNvSpPr/>
          <p:nvPr/>
        </p:nvSpPr>
        <p:spPr>
          <a:xfrm rot="7357186">
            <a:off x="1618939" y="2632920"/>
            <a:ext cx="2935435" cy="2900177"/>
          </a:xfrm>
          <a:prstGeom prst="leftCircularArrow">
            <a:avLst>
              <a:gd name="adj1" fmla="val 3318"/>
              <a:gd name="adj2" fmla="val 486698"/>
              <a:gd name="adj3" fmla="val 2285326"/>
              <a:gd name="adj4" fmla="val 8586645"/>
              <a:gd name="adj5" fmla="val 45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rot="19161894">
            <a:off x="1931883" y="2930309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9252462"/>
              <a:gd name="adj5" fmla="val 45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470080" y="4926154"/>
            <a:ext cx="98937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عامل</a:t>
            </a:r>
            <a:endParaRPr lang="fa-IR" sz="28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7747" y="4519807"/>
            <a:ext cx="70243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عمل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432" y="3551955"/>
            <a:ext cx="89800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پاداش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51955"/>
            <a:ext cx="83227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حالت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82418"/>
              </p:ext>
            </p:extLst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60653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Q learning</a:t>
            </a:r>
            <a:endParaRPr lang="fa-IR" sz="2400" dirty="0"/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99966" y="2663498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1898" y="3240153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3828" y="3816808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0080" y="4970118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58602" y="5546772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9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مبتنی بر اشتراک گذاری دانش می‌باشد.</a:t>
            </a:r>
          </a:p>
          <a:p>
            <a:r>
              <a:rPr lang="fa-IR" dirty="0" smtClean="0"/>
              <a:t>عامل‌ها بعد از طی یک یا چند چرخه </a:t>
            </a:r>
            <a:r>
              <a:rPr lang="fa-IR" dirty="0" smtClean="0"/>
              <a:t>یادگیری، دانش </a:t>
            </a:r>
            <a:r>
              <a:rPr lang="fa-IR" dirty="0" smtClean="0"/>
              <a:t>خود </a:t>
            </a:r>
            <a:r>
              <a:rPr lang="fa-IR" dirty="0" smtClean="0"/>
              <a:t>را به </a:t>
            </a:r>
            <a:r>
              <a:rPr lang="fa-IR" dirty="0" smtClean="0"/>
              <a:t>اشتراک می‌گذارند.</a:t>
            </a:r>
          </a:p>
          <a:p>
            <a:r>
              <a:rPr lang="fa-IR" dirty="0" smtClean="0"/>
              <a:t>هدف افزایش 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0800000" flipH="1">
            <a:off x="6933408" y="2513221"/>
            <a:ext cx="836649" cy="898961"/>
          </a:xfrm>
          <a:prstGeom prst="blockArc">
            <a:avLst>
              <a:gd name="adj1" fmla="val 16241323"/>
              <a:gd name="adj2" fmla="val 124422"/>
              <a:gd name="adj3" fmla="val 174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560302" y="3263503"/>
            <a:ext cx="1828611" cy="148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2064" y="1721600"/>
            <a:ext cx="147993" cy="12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9410595" y="3263501"/>
            <a:ext cx="149623" cy="2307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9" name="Block Arc 8"/>
          <p:cNvSpPr/>
          <p:nvPr/>
        </p:nvSpPr>
        <p:spPr>
          <a:xfrm rot="10800000" flipH="1">
            <a:off x="8638017" y="5086819"/>
            <a:ext cx="923267" cy="914400"/>
          </a:xfrm>
          <a:prstGeom prst="blockArc">
            <a:avLst>
              <a:gd name="adj1" fmla="val 16241323"/>
              <a:gd name="adj2" fmla="val 0"/>
              <a:gd name="adj3" fmla="val 163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560303" y="5850016"/>
            <a:ext cx="3547016" cy="15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7794" y="831101"/>
            <a:ext cx="6361318" cy="5552175"/>
            <a:chOff x="107794" y="831101"/>
            <a:chExt cx="6361318" cy="5552175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42486" y="4983967"/>
              <a:ext cx="4017819" cy="139930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چرخه همکاری</a:t>
              </a:r>
              <a:endParaRPr lang="fa-IR" sz="2000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9285777" y="2888689"/>
            <a:ext cx="399257" cy="3992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vi-VN" sz="2000" b="1" dirty="0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499741" y="1306380"/>
            <a:ext cx="399257" cy="3992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vi-VN" sz="2000" b="1" dirty="0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7491" y="1320983"/>
            <a:ext cx="2696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انتخاب عمل در یادگیری مستقل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81786" y="2907085"/>
            <a:ext cx="13516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ترکیب دانش‌ها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7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7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9" grpId="0" animBg="1"/>
      <p:bldP spid="60" grpId="0" animBg="1"/>
      <p:bldP spid="62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مروری بر کارهای قبلی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4148"/>
            <a:ext cx="10515600" cy="1503729"/>
          </a:xfrm>
        </p:spPr>
        <p:txBody>
          <a:bodyPr/>
          <a:lstStyle/>
          <a:p>
            <a:r>
              <a:rPr lang="fa-IR" dirty="0" smtClean="0"/>
              <a:t>خبرگی چند معیاره</a:t>
            </a:r>
          </a:p>
          <a:p>
            <a:r>
              <a:rPr lang="fa-IR" dirty="0" smtClean="0"/>
              <a:t>کوتاه‌ترین مسیر تجربه شده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9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معیارهای </a:t>
            </a:r>
            <a:r>
              <a:rPr lang="fa-IR" dirty="0" smtClean="0"/>
              <a:t>خبرگی – چند معیاری</a:t>
            </a:r>
            <a:endParaRPr lang="fa-IR" dirty="0"/>
          </a:p>
        </p:txBody>
      </p:sp>
      <p:sp>
        <p:nvSpPr>
          <p:cNvPr id="5" name="TextBox 4"/>
          <p:cNvSpPr txBox="1"/>
          <p:nvPr/>
        </p:nvSpPr>
        <p:spPr>
          <a:xfrm>
            <a:off x="9388366" y="1939539"/>
            <a:ext cx="206498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2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1: معمولی</a:t>
            </a:r>
            <a:endParaRPr lang="fa-IR" sz="4000" dirty="0">
              <a:solidFill>
                <a:schemeClr val="accent2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4689" y="3518373"/>
            <a:ext cx="167866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4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2: مثبت</a:t>
            </a:r>
            <a:endParaRPr lang="fa-IR" sz="4000" dirty="0">
              <a:solidFill>
                <a:schemeClr val="accent4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4457" y="4775680"/>
            <a:ext cx="1588897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3: منفی</a:t>
            </a:r>
            <a:endParaRPr lang="fa-IR" sz="4000" dirty="0">
              <a:solidFill>
                <a:schemeClr val="accent3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116" y="1821904"/>
            <a:ext cx="327525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6: میانگین فاصله</a:t>
            </a:r>
            <a:endParaRPr lang="fa-IR" sz="4000" dirty="0">
              <a:solidFill>
                <a:schemeClr val="accent3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0087" y="3398891"/>
            <a:ext cx="211628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4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5: گرادیان</a:t>
            </a:r>
            <a:endParaRPr lang="fa-IR" sz="4000" dirty="0">
              <a:solidFill>
                <a:schemeClr val="accent4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089" y="4876332"/>
            <a:ext cx="230063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2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4: قدرمطلق</a:t>
            </a:r>
            <a:endParaRPr lang="fa-IR" sz="4000" dirty="0">
              <a:solidFill>
                <a:schemeClr val="accent2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2274" y="2647425"/>
            <a:ext cx="25410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پاداش و جریمه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3511" y="4193547"/>
            <a:ext cx="17844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پاداش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9580" y="5534254"/>
            <a:ext cx="18437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</a:t>
            </a:r>
            <a:r>
              <a:rPr lang="fa-IR" dirty="0">
                <a:latin typeface="XB Zar" panose="02000506090000020003" pitchFamily="2" charset="-78"/>
                <a:cs typeface="XB Zar" panose="02000506090000020003" pitchFamily="2" charset="-78"/>
              </a:rPr>
              <a:t>جریمه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0450" y="2394817"/>
            <a:ext cx="39768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ارزیابی بر اساس میانگین تعداد قدم های برداشته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برای رسیدن به هدف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608" y="4033228"/>
            <a:ext cx="375875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پاداش در آخرین چرخه یادگیری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529989"/>
            <a:ext cx="3955310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قدرمطلق جریمه و پاداش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59500" y="1710325"/>
            <a:ext cx="4128335" cy="4292870"/>
            <a:chOff x="4081422" y="1282565"/>
            <a:chExt cx="4128335" cy="4292870"/>
          </a:xfrm>
        </p:grpSpPr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6225836" y="1941939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 rot="10800000">
              <a:off x="5465913" y="3514168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456245" y="1282565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4081422" y="1924535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 rot="10800000">
              <a:off x="4081422" y="3444556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 rot="10800000">
              <a:off x="6239371" y="3463894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495007" y="3765787"/>
              <a:ext cx="732174" cy="736599"/>
            </a:xfrm>
            <a:custGeom>
              <a:avLst/>
              <a:gdLst>
                <a:gd name="T0" fmla="*/ 471 w 634"/>
                <a:gd name="T1" fmla="*/ 45 h 635"/>
                <a:gd name="T2" fmla="*/ 471 w 634"/>
                <a:gd name="T3" fmla="*/ 45 h 635"/>
                <a:gd name="T4" fmla="*/ 603 w 634"/>
                <a:gd name="T5" fmla="*/ 45 h 635"/>
                <a:gd name="T6" fmla="*/ 633 w 634"/>
                <a:gd name="T7" fmla="*/ 30 h 635"/>
                <a:gd name="T8" fmla="*/ 603 w 634"/>
                <a:gd name="T9" fmla="*/ 0 h 635"/>
                <a:gd name="T10" fmla="*/ 412 w 634"/>
                <a:gd name="T11" fmla="*/ 0 h 635"/>
                <a:gd name="T12" fmla="*/ 397 w 634"/>
                <a:gd name="T13" fmla="*/ 30 h 635"/>
                <a:gd name="T14" fmla="*/ 397 w 634"/>
                <a:gd name="T15" fmla="*/ 221 h 635"/>
                <a:gd name="T16" fmla="*/ 412 w 634"/>
                <a:gd name="T17" fmla="*/ 236 h 635"/>
                <a:gd name="T18" fmla="*/ 426 w 634"/>
                <a:gd name="T19" fmla="*/ 221 h 635"/>
                <a:gd name="T20" fmla="*/ 426 w 634"/>
                <a:gd name="T21" fmla="*/ 74 h 635"/>
                <a:gd name="T22" fmla="*/ 588 w 634"/>
                <a:gd name="T23" fmla="*/ 325 h 635"/>
                <a:gd name="T24" fmla="*/ 309 w 634"/>
                <a:gd name="T25" fmla="*/ 589 h 635"/>
                <a:gd name="T26" fmla="*/ 44 w 634"/>
                <a:gd name="T27" fmla="*/ 325 h 635"/>
                <a:gd name="T28" fmla="*/ 279 w 634"/>
                <a:gd name="T29" fmla="*/ 45 h 635"/>
                <a:gd name="T30" fmla="*/ 279 w 634"/>
                <a:gd name="T31" fmla="*/ 15 h 635"/>
                <a:gd name="T32" fmla="*/ 0 w 634"/>
                <a:gd name="T33" fmla="*/ 325 h 635"/>
                <a:gd name="T34" fmla="*/ 309 w 634"/>
                <a:gd name="T35" fmla="*/ 634 h 635"/>
                <a:gd name="T36" fmla="*/ 633 w 634"/>
                <a:gd name="T37" fmla="*/ 325 h 635"/>
                <a:gd name="T38" fmla="*/ 471 w 634"/>
                <a:gd name="T39" fmla="*/ 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4" h="635">
                  <a:moveTo>
                    <a:pt x="471" y="45"/>
                  </a:moveTo>
                  <a:lnTo>
                    <a:pt x="471" y="45"/>
                  </a:lnTo>
                  <a:cubicBezTo>
                    <a:pt x="603" y="45"/>
                    <a:pt x="603" y="45"/>
                    <a:pt x="603" y="45"/>
                  </a:cubicBezTo>
                  <a:cubicBezTo>
                    <a:pt x="618" y="45"/>
                    <a:pt x="633" y="30"/>
                    <a:pt x="633" y="30"/>
                  </a:cubicBezTo>
                  <a:cubicBezTo>
                    <a:pt x="633" y="15"/>
                    <a:pt x="618" y="0"/>
                    <a:pt x="603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12" y="0"/>
                    <a:pt x="397" y="0"/>
                    <a:pt x="397" y="30"/>
                  </a:cubicBezTo>
                  <a:cubicBezTo>
                    <a:pt x="397" y="221"/>
                    <a:pt x="397" y="221"/>
                    <a:pt x="397" y="221"/>
                  </a:cubicBezTo>
                  <a:cubicBezTo>
                    <a:pt x="397" y="236"/>
                    <a:pt x="397" y="236"/>
                    <a:pt x="412" y="236"/>
                  </a:cubicBezTo>
                  <a:cubicBezTo>
                    <a:pt x="426" y="236"/>
                    <a:pt x="426" y="236"/>
                    <a:pt x="426" y="221"/>
                  </a:cubicBezTo>
                  <a:cubicBezTo>
                    <a:pt x="426" y="74"/>
                    <a:pt x="426" y="74"/>
                    <a:pt x="426" y="74"/>
                  </a:cubicBezTo>
                  <a:cubicBezTo>
                    <a:pt x="530" y="118"/>
                    <a:pt x="588" y="207"/>
                    <a:pt x="588" y="325"/>
                  </a:cubicBezTo>
                  <a:cubicBezTo>
                    <a:pt x="588" y="472"/>
                    <a:pt x="471" y="589"/>
                    <a:pt x="309" y="589"/>
                  </a:cubicBezTo>
                  <a:cubicBezTo>
                    <a:pt x="162" y="589"/>
                    <a:pt x="44" y="472"/>
                    <a:pt x="44" y="325"/>
                  </a:cubicBezTo>
                  <a:cubicBezTo>
                    <a:pt x="44" y="177"/>
                    <a:pt x="147" y="74"/>
                    <a:pt x="279" y="45"/>
                  </a:cubicBezTo>
                  <a:cubicBezTo>
                    <a:pt x="279" y="15"/>
                    <a:pt x="279" y="15"/>
                    <a:pt x="279" y="15"/>
                  </a:cubicBezTo>
                  <a:cubicBezTo>
                    <a:pt x="117" y="30"/>
                    <a:pt x="0" y="162"/>
                    <a:pt x="0" y="325"/>
                  </a:cubicBezTo>
                  <a:cubicBezTo>
                    <a:pt x="0" y="487"/>
                    <a:pt x="147" y="634"/>
                    <a:pt x="309" y="634"/>
                  </a:cubicBezTo>
                  <a:cubicBezTo>
                    <a:pt x="485" y="634"/>
                    <a:pt x="633" y="487"/>
                    <a:pt x="633" y="325"/>
                  </a:cubicBezTo>
                  <a:cubicBezTo>
                    <a:pt x="633" y="207"/>
                    <a:pt x="559" y="104"/>
                    <a:pt x="471" y="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r" rtl="1">
                <a:defRPr/>
              </a:pPr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060541" y="3796911"/>
              <a:ext cx="732177" cy="732369"/>
            </a:xfrm>
            <a:custGeom>
              <a:avLst/>
              <a:gdLst>
                <a:gd name="T0" fmla="*/ 442 w 634"/>
                <a:gd name="T1" fmla="*/ 294 h 634"/>
                <a:gd name="T2" fmla="*/ 442 w 634"/>
                <a:gd name="T3" fmla="*/ 294 h 634"/>
                <a:gd name="T4" fmla="*/ 207 w 634"/>
                <a:gd name="T5" fmla="*/ 294 h 634"/>
                <a:gd name="T6" fmla="*/ 177 w 634"/>
                <a:gd name="T7" fmla="*/ 309 h 634"/>
                <a:gd name="T8" fmla="*/ 207 w 634"/>
                <a:gd name="T9" fmla="*/ 338 h 634"/>
                <a:gd name="T10" fmla="*/ 442 w 634"/>
                <a:gd name="T11" fmla="*/ 338 h 634"/>
                <a:gd name="T12" fmla="*/ 457 w 634"/>
                <a:gd name="T13" fmla="*/ 309 h 634"/>
                <a:gd name="T14" fmla="*/ 442 w 634"/>
                <a:gd name="T15" fmla="*/ 294 h 634"/>
                <a:gd name="T16" fmla="*/ 324 w 634"/>
                <a:gd name="T17" fmla="*/ 0 h 634"/>
                <a:gd name="T18" fmla="*/ 324 w 634"/>
                <a:gd name="T19" fmla="*/ 0 h 634"/>
                <a:gd name="T20" fmla="*/ 0 w 634"/>
                <a:gd name="T21" fmla="*/ 309 h 634"/>
                <a:gd name="T22" fmla="*/ 324 w 634"/>
                <a:gd name="T23" fmla="*/ 633 h 634"/>
                <a:gd name="T24" fmla="*/ 633 w 634"/>
                <a:gd name="T25" fmla="*/ 309 h 634"/>
                <a:gd name="T26" fmla="*/ 324 w 634"/>
                <a:gd name="T27" fmla="*/ 0 h 634"/>
                <a:gd name="T28" fmla="*/ 324 w 634"/>
                <a:gd name="T29" fmla="*/ 589 h 634"/>
                <a:gd name="T30" fmla="*/ 324 w 634"/>
                <a:gd name="T31" fmla="*/ 589 h 634"/>
                <a:gd name="T32" fmla="*/ 45 w 634"/>
                <a:gd name="T33" fmla="*/ 309 h 634"/>
                <a:gd name="T34" fmla="*/ 324 w 634"/>
                <a:gd name="T35" fmla="*/ 44 h 634"/>
                <a:gd name="T36" fmla="*/ 589 w 634"/>
                <a:gd name="T37" fmla="*/ 309 h 634"/>
                <a:gd name="T38" fmla="*/ 324 w 634"/>
                <a:gd name="T39" fmla="*/ 58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4" h="634">
                  <a:moveTo>
                    <a:pt x="442" y="294"/>
                  </a:moveTo>
                  <a:lnTo>
                    <a:pt x="442" y="294"/>
                  </a:lnTo>
                  <a:cubicBezTo>
                    <a:pt x="207" y="294"/>
                    <a:pt x="207" y="294"/>
                    <a:pt x="207" y="294"/>
                  </a:cubicBezTo>
                  <a:cubicBezTo>
                    <a:pt x="192" y="294"/>
                    <a:pt x="177" y="309"/>
                    <a:pt x="177" y="309"/>
                  </a:cubicBezTo>
                  <a:cubicBezTo>
                    <a:pt x="177" y="324"/>
                    <a:pt x="192" y="338"/>
                    <a:pt x="207" y="338"/>
                  </a:cubicBezTo>
                  <a:cubicBezTo>
                    <a:pt x="442" y="338"/>
                    <a:pt x="442" y="338"/>
                    <a:pt x="442" y="338"/>
                  </a:cubicBezTo>
                  <a:cubicBezTo>
                    <a:pt x="442" y="338"/>
                    <a:pt x="457" y="324"/>
                    <a:pt x="457" y="309"/>
                  </a:cubicBezTo>
                  <a:lnTo>
                    <a:pt x="442" y="294"/>
                  </a:lnTo>
                  <a:close/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09"/>
                  </a:cubicBezTo>
                  <a:cubicBezTo>
                    <a:pt x="0" y="485"/>
                    <a:pt x="148" y="633"/>
                    <a:pt x="324" y="633"/>
                  </a:cubicBezTo>
                  <a:cubicBezTo>
                    <a:pt x="486" y="633"/>
                    <a:pt x="633" y="485"/>
                    <a:pt x="633" y="309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324" y="589"/>
                  </a:moveTo>
                  <a:lnTo>
                    <a:pt x="324" y="589"/>
                  </a:lnTo>
                  <a:cubicBezTo>
                    <a:pt x="162" y="589"/>
                    <a:pt x="45" y="471"/>
                    <a:pt x="45" y="309"/>
                  </a:cubicBezTo>
                  <a:cubicBezTo>
                    <a:pt x="45" y="162"/>
                    <a:pt x="162" y="44"/>
                    <a:pt x="324" y="44"/>
                  </a:cubicBezTo>
                  <a:cubicBezTo>
                    <a:pt x="471" y="44"/>
                    <a:pt x="589" y="162"/>
                    <a:pt x="589" y="309"/>
                  </a:cubicBezTo>
                  <a:cubicBezTo>
                    <a:pt x="589" y="471"/>
                    <a:pt x="471" y="589"/>
                    <a:pt x="324" y="5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r" rtl="1">
                <a:defRPr/>
              </a:pPr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7060542" y="2365253"/>
              <a:ext cx="732177" cy="732369"/>
            </a:xfrm>
            <a:custGeom>
              <a:avLst/>
              <a:gdLst>
                <a:gd name="T0" fmla="*/ 426 w 634"/>
                <a:gd name="T1" fmla="*/ 294 h 634"/>
                <a:gd name="T2" fmla="*/ 426 w 634"/>
                <a:gd name="T3" fmla="*/ 294 h 634"/>
                <a:gd name="T4" fmla="*/ 338 w 634"/>
                <a:gd name="T5" fmla="*/ 294 h 634"/>
                <a:gd name="T6" fmla="*/ 338 w 634"/>
                <a:gd name="T7" fmla="*/ 191 h 634"/>
                <a:gd name="T8" fmla="*/ 309 w 634"/>
                <a:gd name="T9" fmla="*/ 176 h 634"/>
                <a:gd name="T10" fmla="*/ 294 w 634"/>
                <a:gd name="T11" fmla="*/ 191 h 634"/>
                <a:gd name="T12" fmla="*/ 294 w 634"/>
                <a:gd name="T13" fmla="*/ 294 h 634"/>
                <a:gd name="T14" fmla="*/ 191 w 634"/>
                <a:gd name="T15" fmla="*/ 294 h 634"/>
                <a:gd name="T16" fmla="*/ 176 w 634"/>
                <a:gd name="T17" fmla="*/ 309 h 634"/>
                <a:gd name="T18" fmla="*/ 191 w 634"/>
                <a:gd name="T19" fmla="*/ 338 h 634"/>
                <a:gd name="T20" fmla="*/ 294 w 634"/>
                <a:gd name="T21" fmla="*/ 338 h 634"/>
                <a:gd name="T22" fmla="*/ 294 w 634"/>
                <a:gd name="T23" fmla="*/ 427 h 634"/>
                <a:gd name="T24" fmla="*/ 309 w 634"/>
                <a:gd name="T25" fmla="*/ 456 h 634"/>
                <a:gd name="T26" fmla="*/ 338 w 634"/>
                <a:gd name="T27" fmla="*/ 427 h 634"/>
                <a:gd name="T28" fmla="*/ 338 w 634"/>
                <a:gd name="T29" fmla="*/ 338 h 634"/>
                <a:gd name="T30" fmla="*/ 426 w 634"/>
                <a:gd name="T31" fmla="*/ 338 h 634"/>
                <a:gd name="T32" fmla="*/ 456 w 634"/>
                <a:gd name="T33" fmla="*/ 309 h 634"/>
                <a:gd name="T34" fmla="*/ 426 w 634"/>
                <a:gd name="T35" fmla="*/ 294 h 634"/>
                <a:gd name="T36" fmla="*/ 309 w 634"/>
                <a:gd name="T37" fmla="*/ 0 h 634"/>
                <a:gd name="T38" fmla="*/ 309 w 634"/>
                <a:gd name="T39" fmla="*/ 0 h 634"/>
                <a:gd name="T40" fmla="*/ 0 w 634"/>
                <a:gd name="T41" fmla="*/ 309 h 634"/>
                <a:gd name="T42" fmla="*/ 309 w 634"/>
                <a:gd name="T43" fmla="*/ 633 h 634"/>
                <a:gd name="T44" fmla="*/ 633 w 634"/>
                <a:gd name="T45" fmla="*/ 309 h 634"/>
                <a:gd name="T46" fmla="*/ 309 w 634"/>
                <a:gd name="T47" fmla="*/ 0 h 634"/>
                <a:gd name="T48" fmla="*/ 309 w 634"/>
                <a:gd name="T49" fmla="*/ 589 h 634"/>
                <a:gd name="T50" fmla="*/ 309 w 634"/>
                <a:gd name="T51" fmla="*/ 589 h 634"/>
                <a:gd name="T52" fmla="*/ 44 w 634"/>
                <a:gd name="T53" fmla="*/ 309 h 634"/>
                <a:gd name="T54" fmla="*/ 309 w 634"/>
                <a:gd name="T55" fmla="*/ 44 h 634"/>
                <a:gd name="T56" fmla="*/ 588 w 634"/>
                <a:gd name="T57" fmla="*/ 309 h 634"/>
                <a:gd name="T58" fmla="*/ 309 w 634"/>
                <a:gd name="T59" fmla="*/ 58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4" h="634">
                  <a:moveTo>
                    <a:pt x="426" y="294"/>
                  </a:moveTo>
                  <a:lnTo>
                    <a:pt x="426" y="294"/>
                  </a:lnTo>
                  <a:cubicBezTo>
                    <a:pt x="338" y="294"/>
                    <a:pt x="338" y="294"/>
                    <a:pt x="338" y="294"/>
                  </a:cubicBezTo>
                  <a:cubicBezTo>
                    <a:pt x="338" y="191"/>
                    <a:pt x="338" y="191"/>
                    <a:pt x="338" y="191"/>
                  </a:cubicBezTo>
                  <a:cubicBezTo>
                    <a:pt x="338" y="191"/>
                    <a:pt x="324" y="176"/>
                    <a:pt x="309" y="176"/>
                  </a:cubicBezTo>
                  <a:lnTo>
                    <a:pt x="294" y="191"/>
                  </a:lnTo>
                  <a:cubicBezTo>
                    <a:pt x="294" y="294"/>
                    <a:pt x="294" y="294"/>
                    <a:pt x="294" y="294"/>
                  </a:cubicBezTo>
                  <a:cubicBezTo>
                    <a:pt x="191" y="294"/>
                    <a:pt x="191" y="294"/>
                    <a:pt x="191" y="294"/>
                  </a:cubicBezTo>
                  <a:lnTo>
                    <a:pt x="176" y="309"/>
                  </a:lnTo>
                  <a:cubicBezTo>
                    <a:pt x="176" y="324"/>
                    <a:pt x="191" y="338"/>
                    <a:pt x="191" y="338"/>
                  </a:cubicBezTo>
                  <a:cubicBezTo>
                    <a:pt x="294" y="338"/>
                    <a:pt x="294" y="338"/>
                    <a:pt x="294" y="338"/>
                  </a:cubicBezTo>
                  <a:cubicBezTo>
                    <a:pt x="294" y="427"/>
                    <a:pt x="294" y="427"/>
                    <a:pt x="294" y="427"/>
                  </a:cubicBezTo>
                  <a:cubicBezTo>
                    <a:pt x="294" y="442"/>
                    <a:pt x="309" y="456"/>
                    <a:pt x="309" y="456"/>
                  </a:cubicBezTo>
                  <a:cubicBezTo>
                    <a:pt x="324" y="456"/>
                    <a:pt x="338" y="442"/>
                    <a:pt x="338" y="427"/>
                  </a:cubicBezTo>
                  <a:cubicBezTo>
                    <a:pt x="338" y="338"/>
                    <a:pt x="338" y="338"/>
                    <a:pt x="338" y="338"/>
                  </a:cubicBezTo>
                  <a:cubicBezTo>
                    <a:pt x="426" y="338"/>
                    <a:pt x="426" y="338"/>
                    <a:pt x="426" y="338"/>
                  </a:cubicBezTo>
                  <a:cubicBezTo>
                    <a:pt x="442" y="338"/>
                    <a:pt x="456" y="324"/>
                    <a:pt x="456" y="309"/>
                  </a:cubicBezTo>
                  <a:cubicBezTo>
                    <a:pt x="456" y="309"/>
                    <a:pt x="442" y="294"/>
                    <a:pt x="426" y="294"/>
                  </a:cubicBezTo>
                  <a:close/>
                  <a:moveTo>
                    <a:pt x="309" y="0"/>
                  </a:moveTo>
                  <a:lnTo>
                    <a:pt x="309" y="0"/>
                  </a:lnTo>
                  <a:cubicBezTo>
                    <a:pt x="147" y="0"/>
                    <a:pt x="0" y="147"/>
                    <a:pt x="0" y="309"/>
                  </a:cubicBezTo>
                  <a:cubicBezTo>
                    <a:pt x="0" y="485"/>
                    <a:pt x="147" y="633"/>
                    <a:pt x="309" y="633"/>
                  </a:cubicBezTo>
                  <a:cubicBezTo>
                    <a:pt x="485" y="633"/>
                    <a:pt x="633" y="485"/>
                    <a:pt x="633" y="309"/>
                  </a:cubicBezTo>
                  <a:cubicBezTo>
                    <a:pt x="633" y="147"/>
                    <a:pt x="485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44" y="471"/>
                    <a:pt x="44" y="309"/>
                  </a:cubicBezTo>
                  <a:cubicBezTo>
                    <a:pt x="44" y="162"/>
                    <a:pt x="162" y="44"/>
                    <a:pt x="309" y="44"/>
                  </a:cubicBezTo>
                  <a:cubicBezTo>
                    <a:pt x="471" y="44"/>
                    <a:pt x="588" y="162"/>
                    <a:pt x="588" y="309"/>
                  </a:cubicBezTo>
                  <a:cubicBezTo>
                    <a:pt x="588" y="471"/>
                    <a:pt x="471" y="589"/>
                    <a:pt x="309" y="5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r" rtl="1">
                <a:defRPr/>
              </a:pPr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4690207" y="3951550"/>
              <a:ext cx="364976" cy="365071"/>
            </a:xfrm>
            <a:custGeom>
              <a:avLst/>
              <a:gdLst>
                <a:gd name="T0" fmla="*/ 52265637 w 432"/>
                <a:gd name="T1" fmla="*/ 31126164 h 432"/>
                <a:gd name="T2" fmla="*/ 52265637 w 432"/>
                <a:gd name="T3" fmla="*/ 31126164 h 432"/>
                <a:gd name="T4" fmla="*/ 32033685 w 432"/>
                <a:gd name="T5" fmla="*/ 31126164 h 432"/>
                <a:gd name="T6" fmla="*/ 32033685 w 432"/>
                <a:gd name="T7" fmla="*/ 52135991 h 432"/>
                <a:gd name="T8" fmla="*/ 28402521 w 432"/>
                <a:gd name="T9" fmla="*/ 55897161 h 432"/>
                <a:gd name="T10" fmla="*/ 24770997 w 432"/>
                <a:gd name="T11" fmla="*/ 52135991 h 432"/>
                <a:gd name="T12" fmla="*/ 24770997 w 432"/>
                <a:gd name="T13" fmla="*/ 31126164 h 432"/>
                <a:gd name="T14" fmla="*/ 3631524 w 432"/>
                <a:gd name="T15" fmla="*/ 31126164 h 432"/>
                <a:gd name="T16" fmla="*/ 0 w 432"/>
                <a:gd name="T17" fmla="*/ 27364994 h 432"/>
                <a:gd name="T18" fmla="*/ 3631524 w 432"/>
                <a:gd name="T19" fmla="*/ 23733470 h 432"/>
                <a:gd name="T20" fmla="*/ 24770997 w 432"/>
                <a:gd name="T21" fmla="*/ 23733470 h 432"/>
                <a:gd name="T22" fmla="*/ 24770997 w 432"/>
                <a:gd name="T23" fmla="*/ 3631524 h 432"/>
                <a:gd name="T24" fmla="*/ 28402521 w 432"/>
                <a:gd name="T25" fmla="*/ 0 h 432"/>
                <a:gd name="T26" fmla="*/ 32033685 w 432"/>
                <a:gd name="T27" fmla="*/ 3631524 h 432"/>
                <a:gd name="T28" fmla="*/ 32033685 w 432"/>
                <a:gd name="T29" fmla="*/ 23733470 h 432"/>
                <a:gd name="T30" fmla="*/ 52265637 w 432"/>
                <a:gd name="T31" fmla="*/ 23733470 h 432"/>
                <a:gd name="T32" fmla="*/ 55897161 w 432"/>
                <a:gd name="T33" fmla="*/ 27364994 h 432"/>
                <a:gd name="T34" fmla="*/ 52265637 w 432"/>
                <a:gd name="T35" fmla="*/ 31126164 h 4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2" h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8" name="Freeform 11"/>
            <p:cNvSpPr>
              <a:spLocks noChangeArrowheads="1"/>
            </p:cNvSpPr>
            <p:nvPr/>
          </p:nvSpPr>
          <p:spPr bwMode="auto">
            <a:xfrm>
              <a:off x="5976229" y="2107884"/>
              <a:ext cx="323039" cy="45719"/>
            </a:xfrm>
            <a:custGeom>
              <a:avLst/>
              <a:gdLst>
                <a:gd name="T0" fmla="*/ 53614468 w 439"/>
                <a:gd name="T1" fmla="*/ 7216895 h 58"/>
                <a:gd name="T2" fmla="*/ 53614468 w 439"/>
                <a:gd name="T3" fmla="*/ 7216895 h 58"/>
                <a:gd name="T4" fmla="*/ 32299297 w 439"/>
                <a:gd name="T5" fmla="*/ 7216895 h 58"/>
                <a:gd name="T6" fmla="*/ 24976546 w 439"/>
                <a:gd name="T7" fmla="*/ 7216895 h 58"/>
                <a:gd name="T8" fmla="*/ 3661375 w 439"/>
                <a:gd name="T9" fmla="*/ 7216895 h 58"/>
                <a:gd name="T10" fmla="*/ 0 w 439"/>
                <a:gd name="T11" fmla="*/ 3545110 h 58"/>
                <a:gd name="T12" fmla="*/ 3661375 w 439"/>
                <a:gd name="T13" fmla="*/ 0 h 58"/>
                <a:gd name="T14" fmla="*/ 24976546 w 439"/>
                <a:gd name="T15" fmla="*/ 0 h 58"/>
                <a:gd name="T16" fmla="*/ 32299297 w 439"/>
                <a:gd name="T17" fmla="*/ 0 h 58"/>
                <a:gd name="T18" fmla="*/ 53614468 w 439"/>
                <a:gd name="T19" fmla="*/ 0 h 58"/>
                <a:gd name="T20" fmla="*/ 57275843 w 439"/>
                <a:gd name="T21" fmla="*/ 3545110 h 58"/>
                <a:gd name="T22" fmla="*/ 53614468 w 439"/>
                <a:gd name="T23" fmla="*/ 7216895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9" h="58">
                  <a:moveTo>
                    <a:pt x="410" y="57"/>
                  </a:moveTo>
                  <a:lnTo>
                    <a:pt x="410" y="57"/>
                  </a:lnTo>
                  <a:cubicBezTo>
                    <a:pt x="247" y="57"/>
                    <a:pt x="247" y="57"/>
                    <a:pt x="247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4" y="57"/>
                    <a:pt x="0" y="50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24" y="0"/>
                    <a:pt x="438" y="14"/>
                    <a:pt x="438" y="28"/>
                  </a:cubicBezTo>
                  <a:cubicBezTo>
                    <a:pt x="438" y="50"/>
                    <a:pt x="424" y="57"/>
                    <a:pt x="410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5976229" y="1759357"/>
              <a:ext cx="323039" cy="323123"/>
            </a:xfrm>
            <a:custGeom>
              <a:avLst/>
              <a:gdLst>
                <a:gd name="T0" fmla="*/ 52265637 w 432"/>
                <a:gd name="T1" fmla="*/ 31126164 h 432"/>
                <a:gd name="T2" fmla="*/ 52265637 w 432"/>
                <a:gd name="T3" fmla="*/ 31126164 h 432"/>
                <a:gd name="T4" fmla="*/ 32033685 w 432"/>
                <a:gd name="T5" fmla="*/ 31126164 h 432"/>
                <a:gd name="T6" fmla="*/ 32033685 w 432"/>
                <a:gd name="T7" fmla="*/ 52135991 h 432"/>
                <a:gd name="T8" fmla="*/ 28402521 w 432"/>
                <a:gd name="T9" fmla="*/ 55897161 h 432"/>
                <a:gd name="T10" fmla="*/ 24770997 w 432"/>
                <a:gd name="T11" fmla="*/ 52135991 h 432"/>
                <a:gd name="T12" fmla="*/ 24770997 w 432"/>
                <a:gd name="T13" fmla="*/ 31126164 h 432"/>
                <a:gd name="T14" fmla="*/ 3631524 w 432"/>
                <a:gd name="T15" fmla="*/ 31126164 h 432"/>
                <a:gd name="T16" fmla="*/ 0 w 432"/>
                <a:gd name="T17" fmla="*/ 27364994 h 432"/>
                <a:gd name="T18" fmla="*/ 3631524 w 432"/>
                <a:gd name="T19" fmla="*/ 23733470 h 432"/>
                <a:gd name="T20" fmla="*/ 24770997 w 432"/>
                <a:gd name="T21" fmla="*/ 23733470 h 432"/>
                <a:gd name="T22" fmla="*/ 24770997 w 432"/>
                <a:gd name="T23" fmla="*/ 3631524 h 432"/>
                <a:gd name="T24" fmla="*/ 28402521 w 432"/>
                <a:gd name="T25" fmla="*/ 0 h 432"/>
                <a:gd name="T26" fmla="*/ 32033685 w 432"/>
                <a:gd name="T27" fmla="*/ 3631524 h 432"/>
                <a:gd name="T28" fmla="*/ 32033685 w 432"/>
                <a:gd name="T29" fmla="*/ 23733470 h 432"/>
                <a:gd name="T30" fmla="*/ 52265637 w 432"/>
                <a:gd name="T31" fmla="*/ 23733470 h 432"/>
                <a:gd name="T32" fmla="*/ 55897161 w 432"/>
                <a:gd name="T33" fmla="*/ 27364994 h 432"/>
                <a:gd name="T34" fmla="*/ 52265637 w 432"/>
                <a:gd name="T35" fmla="*/ 31126164 h 4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2" h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0" name="Freeform 37"/>
            <p:cNvSpPr>
              <a:spLocks noChangeArrowheads="1"/>
            </p:cNvSpPr>
            <p:nvPr/>
          </p:nvSpPr>
          <p:spPr bwMode="auto">
            <a:xfrm>
              <a:off x="5783261" y="1602647"/>
              <a:ext cx="732177" cy="732371"/>
            </a:xfrm>
            <a:custGeom>
              <a:avLst/>
              <a:gdLst>
                <a:gd name="T0" fmla="*/ 38763987 w 602"/>
                <a:gd name="T1" fmla="*/ 78442719 h 602"/>
                <a:gd name="T2" fmla="*/ 38763987 w 602"/>
                <a:gd name="T3" fmla="*/ 78442719 h 602"/>
                <a:gd name="T4" fmla="*/ 0 w 602"/>
                <a:gd name="T5" fmla="*/ 38764526 h 602"/>
                <a:gd name="T6" fmla="*/ 38763987 w 602"/>
                <a:gd name="T7" fmla="*/ 0 h 602"/>
                <a:gd name="T8" fmla="*/ 78441997 w 602"/>
                <a:gd name="T9" fmla="*/ 38764526 h 602"/>
                <a:gd name="T10" fmla="*/ 38763987 w 602"/>
                <a:gd name="T11" fmla="*/ 78442719 h 602"/>
                <a:gd name="T12" fmla="*/ 38763987 w 602"/>
                <a:gd name="T13" fmla="*/ 7439751 h 602"/>
                <a:gd name="T14" fmla="*/ 38763987 w 602"/>
                <a:gd name="T15" fmla="*/ 7439751 h 602"/>
                <a:gd name="T16" fmla="*/ 7439717 w 602"/>
                <a:gd name="T17" fmla="*/ 38764526 h 602"/>
                <a:gd name="T18" fmla="*/ 38763987 w 602"/>
                <a:gd name="T19" fmla="*/ 71002968 h 602"/>
                <a:gd name="T20" fmla="*/ 71002280 w 602"/>
                <a:gd name="T21" fmla="*/ 38764526 h 602"/>
                <a:gd name="T22" fmla="*/ 38763987 w 602"/>
                <a:gd name="T23" fmla="*/ 7439751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297" y="0"/>
                  </a:cubicBezTo>
                  <a:cubicBezTo>
                    <a:pt x="466" y="0"/>
                    <a:pt x="601" y="135"/>
                    <a:pt x="601" y="297"/>
                  </a:cubicBezTo>
                  <a:cubicBezTo>
                    <a:pt x="601" y="467"/>
                    <a:pt x="466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1" name="Freeform 67"/>
            <p:cNvSpPr>
              <a:spLocks noChangeArrowheads="1"/>
            </p:cNvSpPr>
            <p:nvPr/>
          </p:nvSpPr>
          <p:spPr bwMode="auto">
            <a:xfrm rot="1747827">
              <a:off x="4601168" y="2582429"/>
              <a:ext cx="575583" cy="579968"/>
            </a:xfrm>
            <a:custGeom>
              <a:avLst/>
              <a:gdLst>
                <a:gd name="T0" fmla="*/ 593 w 601"/>
                <a:gd name="T1" fmla="*/ 42 h 602"/>
                <a:gd name="T2" fmla="*/ 593 w 601"/>
                <a:gd name="T3" fmla="*/ 42 h 602"/>
                <a:gd name="T4" fmla="*/ 501 w 601"/>
                <a:gd name="T5" fmla="*/ 142 h 602"/>
                <a:gd name="T6" fmla="*/ 544 w 601"/>
                <a:gd name="T7" fmla="*/ 142 h 602"/>
                <a:gd name="T8" fmla="*/ 572 w 601"/>
                <a:gd name="T9" fmla="*/ 170 h 602"/>
                <a:gd name="T10" fmla="*/ 544 w 601"/>
                <a:gd name="T11" fmla="*/ 198 h 602"/>
                <a:gd name="T12" fmla="*/ 431 w 601"/>
                <a:gd name="T13" fmla="*/ 198 h 602"/>
                <a:gd name="T14" fmla="*/ 402 w 601"/>
                <a:gd name="T15" fmla="*/ 170 h 602"/>
                <a:gd name="T16" fmla="*/ 402 w 601"/>
                <a:gd name="T17" fmla="*/ 57 h 602"/>
                <a:gd name="T18" fmla="*/ 431 w 601"/>
                <a:gd name="T19" fmla="*/ 28 h 602"/>
                <a:gd name="T20" fmla="*/ 459 w 601"/>
                <a:gd name="T21" fmla="*/ 57 h 602"/>
                <a:gd name="T22" fmla="*/ 459 w 601"/>
                <a:gd name="T23" fmla="*/ 99 h 602"/>
                <a:gd name="T24" fmla="*/ 551 w 601"/>
                <a:gd name="T25" fmla="*/ 7 h 602"/>
                <a:gd name="T26" fmla="*/ 572 w 601"/>
                <a:gd name="T27" fmla="*/ 0 h 602"/>
                <a:gd name="T28" fmla="*/ 600 w 601"/>
                <a:gd name="T29" fmla="*/ 28 h 602"/>
                <a:gd name="T30" fmla="*/ 593 w 601"/>
                <a:gd name="T31" fmla="*/ 42 h 602"/>
                <a:gd name="T32" fmla="*/ 296 w 601"/>
                <a:gd name="T33" fmla="*/ 382 h 602"/>
                <a:gd name="T34" fmla="*/ 296 w 601"/>
                <a:gd name="T35" fmla="*/ 382 h 602"/>
                <a:gd name="T36" fmla="*/ 211 w 601"/>
                <a:gd name="T37" fmla="*/ 297 h 602"/>
                <a:gd name="T38" fmla="*/ 296 w 601"/>
                <a:gd name="T39" fmla="*/ 212 h 602"/>
                <a:gd name="T40" fmla="*/ 381 w 601"/>
                <a:gd name="T41" fmla="*/ 297 h 602"/>
                <a:gd name="T42" fmla="*/ 296 w 601"/>
                <a:gd name="T43" fmla="*/ 382 h 602"/>
                <a:gd name="T44" fmla="*/ 169 w 601"/>
                <a:gd name="T45" fmla="*/ 573 h 602"/>
                <a:gd name="T46" fmla="*/ 169 w 601"/>
                <a:gd name="T47" fmla="*/ 573 h 602"/>
                <a:gd name="T48" fmla="*/ 141 w 601"/>
                <a:gd name="T49" fmla="*/ 544 h 602"/>
                <a:gd name="T50" fmla="*/ 141 w 601"/>
                <a:gd name="T51" fmla="*/ 502 h 602"/>
                <a:gd name="T52" fmla="*/ 42 w 601"/>
                <a:gd name="T53" fmla="*/ 594 h 602"/>
                <a:gd name="T54" fmla="*/ 28 w 601"/>
                <a:gd name="T55" fmla="*/ 601 h 602"/>
                <a:gd name="T56" fmla="*/ 0 w 601"/>
                <a:gd name="T57" fmla="*/ 573 h 602"/>
                <a:gd name="T58" fmla="*/ 7 w 601"/>
                <a:gd name="T59" fmla="*/ 551 h 602"/>
                <a:gd name="T60" fmla="*/ 98 w 601"/>
                <a:gd name="T61" fmla="*/ 460 h 602"/>
                <a:gd name="T62" fmla="*/ 56 w 601"/>
                <a:gd name="T63" fmla="*/ 460 h 602"/>
                <a:gd name="T64" fmla="*/ 28 w 601"/>
                <a:gd name="T65" fmla="*/ 431 h 602"/>
                <a:gd name="T66" fmla="*/ 56 w 601"/>
                <a:gd name="T67" fmla="*/ 403 h 602"/>
                <a:gd name="T68" fmla="*/ 169 w 601"/>
                <a:gd name="T69" fmla="*/ 403 h 602"/>
                <a:gd name="T70" fmla="*/ 197 w 601"/>
                <a:gd name="T71" fmla="*/ 431 h 602"/>
                <a:gd name="T72" fmla="*/ 197 w 601"/>
                <a:gd name="T73" fmla="*/ 544 h 602"/>
                <a:gd name="T74" fmla="*/ 169 w 601"/>
                <a:gd name="T75" fmla="*/ 57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602">
                  <a:moveTo>
                    <a:pt x="593" y="42"/>
                  </a:moveTo>
                  <a:lnTo>
                    <a:pt x="593" y="42"/>
                  </a:lnTo>
                  <a:cubicBezTo>
                    <a:pt x="501" y="142"/>
                    <a:pt x="501" y="142"/>
                    <a:pt x="501" y="142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58" y="142"/>
                    <a:pt x="572" y="149"/>
                    <a:pt x="572" y="170"/>
                  </a:cubicBezTo>
                  <a:cubicBezTo>
                    <a:pt x="572" y="184"/>
                    <a:pt x="558" y="198"/>
                    <a:pt x="544" y="198"/>
                  </a:cubicBezTo>
                  <a:cubicBezTo>
                    <a:pt x="431" y="198"/>
                    <a:pt x="431" y="198"/>
                    <a:pt x="431" y="198"/>
                  </a:cubicBezTo>
                  <a:cubicBezTo>
                    <a:pt x="417" y="198"/>
                    <a:pt x="402" y="184"/>
                    <a:pt x="402" y="170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402" y="35"/>
                    <a:pt x="417" y="28"/>
                    <a:pt x="431" y="28"/>
                  </a:cubicBezTo>
                  <a:cubicBezTo>
                    <a:pt x="445" y="28"/>
                    <a:pt x="459" y="35"/>
                    <a:pt x="459" y="57"/>
                  </a:cubicBezTo>
                  <a:cubicBezTo>
                    <a:pt x="459" y="99"/>
                    <a:pt x="459" y="99"/>
                    <a:pt x="459" y="99"/>
                  </a:cubicBezTo>
                  <a:cubicBezTo>
                    <a:pt x="551" y="7"/>
                    <a:pt x="551" y="7"/>
                    <a:pt x="551" y="7"/>
                  </a:cubicBezTo>
                  <a:cubicBezTo>
                    <a:pt x="558" y="0"/>
                    <a:pt x="565" y="0"/>
                    <a:pt x="572" y="0"/>
                  </a:cubicBezTo>
                  <a:cubicBezTo>
                    <a:pt x="586" y="0"/>
                    <a:pt x="600" y="7"/>
                    <a:pt x="600" y="28"/>
                  </a:cubicBezTo>
                  <a:cubicBezTo>
                    <a:pt x="600" y="35"/>
                    <a:pt x="600" y="42"/>
                    <a:pt x="593" y="42"/>
                  </a:cubicBezTo>
                  <a:close/>
                  <a:moveTo>
                    <a:pt x="296" y="382"/>
                  </a:moveTo>
                  <a:lnTo>
                    <a:pt x="296" y="382"/>
                  </a:lnTo>
                  <a:cubicBezTo>
                    <a:pt x="254" y="382"/>
                    <a:pt x="211" y="346"/>
                    <a:pt x="211" y="297"/>
                  </a:cubicBezTo>
                  <a:cubicBezTo>
                    <a:pt x="211" y="255"/>
                    <a:pt x="254" y="212"/>
                    <a:pt x="296" y="212"/>
                  </a:cubicBezTo>
                  <a:cubicBezTo>
                    <a:pt x="346" y="212"/>
                    <a:pt x="381" y="255"/>
                    <a:pt x="381" y="297"/>
                  </a:cubicBezTo>
                  <a:cubicBezTo>
                    <a:pt x="381" y="346"/>
                    <a:pt x="346" y="382"/>
                    <a:pt x="296" y="382"/>
                  </a:cubicBezTo>
                  <a:close/>
                  <a:moveTo>
                    <a:pt x="169" y="573"/>
                  </a:moveTo>
                  <a:lnTo>
                    <a:pt x="169" y="573"/>
                  </a:lnTo>
                  <a:cubicBezTo>
                    <a:pt x="148" y="573"/>
                    <a:pt x="141" y="559"/>
                    <a:pt x="141" y="544"/>
                  </a:cubicBezTo>
                  <a:cubicBezTo>
                    <a:pt x="141" y="502"/>
                    <a:pt x="141" y="502"/>
                    <a:pt x="141" y="502"/>
                  </a:cubicBezTo>
                  <a:cubicBezTo>
                    <a:pt x="42" y="594"/>
                    <a:pt x="42" y="594"/>
                    <a:pt x="42" y="594"/>
                  </a:cubicBezTo>
                  <a:cubicBezTo>
                    <a:pt x="42" y="601"/>
                    <a:pt x="35" y="601"/>
                    <a:pt x="28" y="601"/>
                  </a:cubicBezTo>
                  <a:cubicBezTo>
                    <a:pt x="7" y="601"/>
                    <a:pt x="0" y="587"/>
                    <a:pt x="0" y="573"/>
                  </a:cubicBezTo>
                  <a:cubicBezTo>
                    <a:pt x="0" y="566"/>
                    <a:pt x="0" y="559"/>
                    <a:pt x="7" y="551"/>
                  </a:cubicBezTo>
                  <a:cubicBezTo>
                    <a:pt x="98" y="460"/>
                    <a:pt x="98" y="460"/>
                    <a:pt x="98" y="460"/>
                  </a:cubicBezTo>
                  <a:cubicBezTo>
                    <a:pt x="56" y="460"/>
                    <a:pt x="56" y="460"/>
                    <a:pt x="56" y="460"/>
                  </a:cubicBezTo>
                  <a:cubicBezTo>
                    <a:pt x="35" y="460"/>
                    <a:pt x="28" y="446"/>
                    <a:pt x="28" y="431"/>
                  </a:cubicBezTo>
                  <a:cubicBezTo>
                    <a:pt x="28" y="417"/>
                    <a:pt x="35" y="403"/>
                    <a:pt x="56" y="403"/>
                  </a:cubicBezTo>
                  <a:cubicBezTo>
                    <a:pt x="169" y="403"/>
                    <a:pt x="169" y="403"/>
                    <a:pt x="169" y="403"/>
                  </a:cubicBezTo>
                  <a:cubicBezTo>
                    <a:pt x="183" y="403"/>
                    <a:pt x="197" y="417"/>
                    <a:pt x="197" y="431"/>
                  </a:cubicBezTo>
                  <a:cubicBezTo>
                    <a:pt x="197" y="544"/>
                    <a:pt x="197" y="544"/>
                    <a:pt x="197" y="544"/>
                  </a:cubicBezTo>
                  <a:cubicBezTo>
                    <a:pt x="197" y="559"/>
                    <a:pt x="183" y="573"/>
                    <a:pt x="169" y="5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r" rtl="1">
                <a:defRPr/>
              </a:pPr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2" name="Freeform 11"/>
            <p:cNvSpPr>
              <a:spLocks noChangeArrowheads="1"/>
            </p:cNvSpPr>
            <p:nvPr/>
          </p:nvSpPr>
          <p:spPr bwMode="auto">
            <a:xfrm>
              <a:off x="6030853" y="5013355"/>
              <a:ext cx="237600" cy="28800"/>
            </a:xfrm>
            <a:custGeom>
              <a:avLst/>
              <a:gdLst>
                <a:gd name="T0" fmla="*/ 53614468 w 439"/>
                <a:gd name="T1" fmla="*/ 7216895 h 58"/>
                <a:gd name="T2" fmla="*/ 53614468 w 439"/>
                <a:gd name="T3" fmla="*/ 7216895 h 58"/>
                <a:gd name="T4" fmla="*/ 32299297 w 439"/>
                <a:gd name="T5" fmla="*/ 7216895 h 58"/>
                <a:gd name="T6" fmla="*/ 24976546 w 439"/>
                <a:gd name="T7" fmla="*/ 7216895 h 58"/>
                <a:gd name="T8" fmla="*/ 3661375 w 439"/>
                <a:gd name="T9" fmla="*/ 7216895 h 58"/>
                <a:gd name="T10" fmla="*/ 0 w 439"/>
                <a:gd name="T11" fmla="*/ 3545110 h 58"/>
                <a:gd name="T12" fmla="*/ 3661375 w 439"/>
                <a:gd name="T13" fmla="*/ 0 h 58"/>
                <a:gd name="T14" fmla="*/ 24976546 w 439"/>
                <a:gd name="T15" fmla="*/ 0 h 58"/>
                <a:gd name="T16" fmla="*/ 32299297 w 439"/>
                <a:gd name="T17" fmla="*/ 0 h 58"/>
                <a:gd name="T18" fmla="*/ 53614468 w 439"/>
                <a:gd name="T19" fmla="*/ 0 h 58"/>
                <a:gd name="T20" fmla="*/ 57275843 w 439"/>
                <a:gd name="T21" fmla="*/ 3545110 h 58"/>
                <a:gd name="T22" fmla="*/ 53614468 w 439"/>
                <a:gd name="T23" fmla="*/ 7216895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9" h="58">
                  <a:moveTo>
                    <a:pt x="410" y="57"/>
                  </a:moveTo>
                  <a:lnTo>
                    <a:pt x="410" y="57"/>
                  </a:lnTo>
                  <a:cubicBezTo>
                    <a:pt x="247" y="57"/>
                    <a:pt x="247" y="57"/>
                    <a:pt x="247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4" y="57"/>
                    <a:pt x="0" y="50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24" y="0"/>
                    <a:pt x="438" y="14"/>
                    <a:pt x="438" y="28"/>
                  </a:cubicBezTo>
                  <a:cubicBezTo>
                    <a:pt x="438" y="50"/>
                    <a:pt x="424" y="57"/>
                    <a:pt x="410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3" name="Freeform 12"/>
            <p:cNvSpPr>
              <a:spLocks noChangeArrowheads="1"/>
            </p:cNvSpPr>
            <p:nvPr/>
          </p:nvSpPr>
          <p:spPr bwMode="auto">
            <a:xfrm>
              <a:off x="6031452" y="4758147"/>
              <a:ext cx="237001" cy="237063"/>
            </a:xfrm>
            <a:custGeom>
              <a:avLst/>
              <a:gdLst>
                <a:gd name="T0" fmla="*/ 52265637 w 432"/>
                <a:gd name="T1" fmla="*/ 31126164 h 432"/>
                <a:gd name="T2" fmla="*/ 52265637 w 432"/>
                <a:gd name="T3" fmla="*/ 31126164 h 432"/>
                <a:gd name="T4" fmla="*/ 32033685 w 432"/>
                <a:gd name="T5" fmla="*/ 31126164 h 432"/>
                <a:gd name="T6" fmla="*/ 32033685 w 432"/>
                <a:gd name="T7" fmla="*/ 52135991 h 432"/>
                <a:gd name="T8" fmla="*/ 28402521 w 432"/>
                <a:gd name="T9" fmla="*/ 55897161 h 432"/>
                <a:gd name="T10" fmla="*/ 24770997 w 432"/>
                <a:gd name="T11" fmla="*/ 52135991 h 432"/>
                <a:gd name="T12" fmla="*/ 24770997 w 432"/>
                <a:gd name="T13" fmla="*/ 31126164 h 432"/>
                <a:gd name="T14" fmla="*/ 3631524 w 432"/>
                <a:gd name="T15" fmla="*/ 31126164 h 432"/>
                <a:gd name="T16" fmla="*/ 0 w 432"/>
                <a:gd name="T17" fmla="*/ 27364994 h 432"/>
                <a:gd name="T18" fmla="*/ 3631524 w 432"/>
                <a:gd name="T19" fmla="*/ 23733470 h 432"/>
                <a:gd name="T20" fmla="*/ 24770997 w 432"/>
                <a:gd name="T21" fmla="*/ 23733470 h 432"/>
                <a:gd name="T22" fmla="*/ 24770997 w 432"/>
                <a:gd name="T23" fmla="*/ 3631524 h 432"/>
                <a:gd name="T24" fmla="*/ 28402521 w 432"/>
                <a:gd name="T25" fmla="*/ 0 h 432"/>
                <a:gd name="T26" fmla="*/ 32033685 w 432"/>
                <a:gd name="T27" fmla="*/ 3631524 h 432"/>
                <a:gd name="T28" fmla="*/ 32033685 w 432"/>
                <a:gd name="T29" fmla="*/ 23733470 h 432"/>
                <a:gd name="T30" fmla="*/ 52265637 w 432"/>
                <a:gd name="T31" fmla="*/ 23733470 h 432"/>
                <a:gd name="T32" fmla="*/ 55897161 w 432"/>
                <a:gd name="T33" fmla="*/ 27364994 h 432"/>
                <a:gd name="T34" fmla="*/ 52265637 w 432"/>
                <a:gd name="T35" fmla="*/ 31126164 h 4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2" h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4" name="Freeform 37"/>
            <p:cNvSpPr>
              <a:spLocks noChangeArrowheads="1"/>
            </p:cNvSpPr>
            <p:nvPr/>
          </p:nvSpPr>
          <p:spPr bwMode="auto">
            <a:xfrm>
              <a:off x="5783261" y="4529280"/>
              <a:ext cx="732177" cy="732371"/>
            </a:xfrm>
            <a:custGeom>
              <a:avLst/>
              <a:gdLst>
                <a:gd name="T0" fmla="*/ 38763987 w 602"/>
                <a:gd name="T1" fmla="*/ 78442719 h 602"/>
                <a:gd name="T2" fmla="*/ 38763987 w 602"/>
                <a:gd name="T3" fmla="*/ 78442719 h 602"/>
                <a:gd name="T4" fmla="*/ 0 w 602"/>
                <a:gd name="T5" fmla="*/ 38764526 h 602"/>
                <a:gd name="T6" fmla="*/ 38763987 w 602"/>
                <a:gd name="T7" fmla="*/ 0 h 602"/>
                <a:gd name="T8" fmla="*/ 78441997 w 602"/>
                <a:gd name="T9" fmla="*/ 38764526 h 602"/>
                <a:gd name="T10" fmla="*/ 38763987 w 602"/>
                <a:gd name="T11" fmla="*/ 78442719 h 602"/>
                <a:gd name="T12" fmla="*/ 38763987 w 602"/>
                <a:gd name="T13" fmla="*/ 7439751 h 602"/>
                <a:gd name="T14" fmla="*/ 38763987 w 602"/>
                <a:gd name="T15" fmla="*/ 7439751 h 602"/>
                <a:gd name="T16" fmla="*/ 7439717 w 602"/>
                <a:gd name="T17" fmla="*/ 38764526 h 602"/>
                <a:gd name="T18" fmla="*/ 38763987 w 602"/>
                <a:gd name="T19" fmla="*/ 71002968 h 602"/>
                <a:gd name="T20" fmla="*/ 71002280 w 602"/>
                <a:gd name="T21" fmla="*/ 38764526 h 602"/>
                <a:gd name="T22" fmla="*/ 38763987 w 602"/>
                <a:gd name="T23" fmla="*/ 7439751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297" y="0"/>
                  </a:cubicBezTo>
                  <a:cubicBezTo>
                    <a:pt x="466" y="0"/>
                    <a:pt x="601" y="135"/>
                    <a:pt x="601" y="297"/>
                  </a:cubicBezTo>
                  <a:cubicBezTo>
                    <a:pt x="601" y="467"/>
                    <a:pt x="466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 rot="16200000">
              <a:off x="6145319" y="4884649"/>
              <a:ext cx="324000" cy="28800"/>
            </a:xfrm>
            <a:custGeom>
              <a:avLst/>
              <a:gdLst>
                <a:gd name="T0" fmla="*/ 53614468 w 439"/>
                <a:gd name="T1" fmla="*/ 7216895 h 58"/>
                <a:gd name="T2" fmla="*/ 53614468 w 439"/>
                <a:gd name="T3" fmla="*/ 7216895 h 58"/>
                <a:gd name="T4" fmla="*/ 32299297 w 439"/>
                <a:gd name="T5" fmla="*/ 7216895 h 58"/>
                <a:gd name="T6" fmla="*/ 24976546 w 439"/>
                <a:gd name="T7" fmla="*/ 7216895 h 58"/>
                <a:gd name="T8" fmla="*/ 3661375 w 439"/>
                <a:gd name="T9" fmla="*/ 7216895 h 58"/>
                <a:gd name="T10" fmla="*/ 0 w 439"/>
                <a:gd name="T11" fmla="*/ 3545110 h 58"/>
                <a:gd name="T12" fmla="*/ 3661375 w 439"/>
                <a:gd name="T13" fmla="*/ 0 h 58"/>
                <a:gd name="T14" fmla="*/ 24976546 w 439"/>
                <a:gd name="T15" fmla="*/ 0 h 58"/>
                <a:gd name="T16" fmla="*/ 32299297 w 439"/>
                <a:gd name="T17" fmla="*/ 0 h 58"/>
                <a:gd name="T18" fmla="*/ 53614468 w 439"/>
                <a:gd name="T19" fmla="*/ 0 h 58"/>
                <a:gd name="T20" fmla="*/ 57275843 w 439"/>
                <a:gd name="T21" fmla="*/ 3545110 h 58"/>
                <a:gd name="T22" fmla="*/ 53614468 w 439"/>
                <a:gd name="T23" fmla="*/ 7216895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9" h="58">
                  <a:moveTo>
                    <a:pt x="410" y="57"/>
                  </a:moveTo>
                  <a:lnTo>
                    <a:pt x="410" y="57"/>
                  </a:lnTo>
                  <a:cubicBezTo>
                    <a:pt x="247" y="57"/>
                    <a:pt x="247" y="57"/>
                    <a:pt x="247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4" y="57"/>
                    <a:pt x="0" y="50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24" y="0"/>
                    <a:pt x="438" y="14"/>
                    <a:pt x="438" y="28"/>
                  </a:cubicBezTo>
                  <a:cubicBezTo>
                    <a:pt x="438" y="50"/>
                    <a:pt x="424" y="57"/>
                    <a:pt x="410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6" name="Freeform 11"/>
            <p:cNvSpPr>
              <a:spLocks noChangeArrowheads="1"/>
            </p:cNvSpPr>
            <p:nvPr/>
          </p:nvSpPr>
          <p:spPr bwMode="auto">
            <a:xfrm rot="16200000">
              <a:off x="5827820" y="4884649"/>
              <a:ext cx="324000" cy="28800"/>
            </a:xfrm>
            <a:custGeom>
              <a:avLst/>
              <a:gdLst>
                <a:gd name="T0" fmla="*/ 53614468 w 439"/>
                <a:gd name="T1" fmla="*/ 7216895 h 58"/>
                <a:gd name="T2" fmla="*/ 53614468 w 439"/>
                <a:gd name="T3" fmla="*/ 7216895 h 58"/>
                <a:gd name="T4" fmla="*/ 32299297 w 439"/>
                <a:gd name="T5" fmla="*/ 7216895 h 58"/>
                <a:gd name="T6" fmla="*/ 24976546 w 439"/>
                <a:gd name="T7" fmla="*/ 7216895 h 58"/>
                <a:gd name="T8" fmla="*/ 3661375 w 439"/>
                <a:gd name="T9" fmla="*/ 7216895 h 58"/>
                <a:gd name="T10" fmla="*/ 0 w 439"/>
                <a:gd name="T11" fmla="*/ 3545110 h 58"/>
                <a:gd name="T12" fmla="*/ 3661375 w 439"/>
                <a:gd name="T13" fmla="*/ 0 h 58"/>
                <a:gd name="T14" fmla="*/ 24976546 w 439"/>
                <a:gd name="T15" fmla="*/ 0 h 58"/>
                <a:gd name="T16" fmla="*/ 32299297 w 439"/>
                <a:gd name="T17" fmla="*/ 0 h 58"/>
                <a:gd name="T18" fmla="*/ 53614468 w 439"/>
                <a:gd name="T19" fmla="*/ 0 h 58"/>
                <a:gd name="T20" fmla="*/ 57275843 w 439"/>
                <a:gd name="T21" fmla="*/ 3545110 h 58"/>
                <a:gd name="T22" fmla="*/ 53614468 w 439"/>
                <a:gd name="T23" fmla="*/ 7216895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9" h="58">
                  <a:moveTo>
                    <a:pt x="410" y="57"/>
                  </a:moveTo>
                  <a:lnTo>
                    <a:pt x="410" y="57"/>
                  </a:lnTo>
                  <a:cubicBezTo>
                    <a:pt x="247" y="57"/>
                    <a:pt x="247" y="57"/>
                    <a:pt x="247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4" y="57"/>
                    <a:pt x="0" y="50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24" y="0"/>
                    <a:pt x="438" y="14"/>
                    <a:pt x="438" y="28"/>
                  </a:cubicBezTo>
                  <a:cubicBezTo>
                    <a:pt x="438" y="50"/>
                    <a:pt x="424" y="57"/>
                    <a:pt x="410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67985" y="2780861"/>
              <a:ext cx="235085" cy="2452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4621609" y="2374986"/>
              <a:ext cx="534702" cy="546654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41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4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863</Words>
  <Application>Microsoft Office PowerPoint</Application>
  <PresentationFormat>Widescreen</PresentationFormat>
  <Paragraphs>245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B Titr</vt:lpstr>
      <vt:lpstr>B Zar</vt:lpstr>
      <vt:lpstr>Calibri</vt:lpstr>
      <vt:lpstr>Calibri Light</vt:lpstr>
      <vt:lpstr>Cambria Math</vt:lpstr>
      <vt:lpstr>等线</vt:lpstr>
      <vt:lpstr>Iranian Sans</vt:lpstr>
      <vt:lpstr>Lato</vt:lpstr>
      <vt:lpstr>Times New Roman</vt:lpstr>
      <vt:lpstr>Wingdings</vt:lpstr>
      <vt:lpstr>XB Zar</vt:lpstr>
      <vt:lpstr>Office Theme</vt:lpstr>
      <vt:lpstr>پیش درآمدی بر  بهبود کیفیت و سرعت یادگیری در سیستم‌های چندعامله با استفاده از  ماتریس‌ارجاع و انتگرال فازی  </vt:lpstr>
      <vt:lpstr>فهرست مطالب</vt:lpstr>
      <vt:lpstr>مقدمه</vt:lpstr>
      <vt:lpstr>مقدمه – جایگاه پژوهش انجام شده</vt:lpstr>
      <vt:lpstr>مقدمه – یادگیری تقویتی</vt:lpstr>
      <vt:lpstr>مقدمه - یادگیری مشارکتی</vt:lpstr>
      <vt:lpstr>PowerPoint Presentation</vt:lpstr>
      <vt:lpstr>مروری بر کارهای قبلی</vt:lpstr>
      <vt:lpstr>معیارهای خبرگی – چند معیاری</vt:lpstr>
      <vt:lpstr>معیارهای خبرگی – کوتاه‌ترین مسیر تجربه شده</vt:lpstr>
      <vt:lpstr>انتگرال فازی چوکت</vt:lpstr>
      <vt:lpstr>شرایط مرزی و یکنوایی تابع g(.) </vt:lpstr>
      <vt:lpstr>PowerPoint Presentation</vt:lpstr>
      <vt:lpstr>روش پیشنهادی – یادگیری تقویتی مشارکتی</vt:lpstr>
      <vt:lpstr>تئوری خبرگی</vt:lpstr>
      <vt:lpstr>معیار خبرگی</vt:lpstr>
      <vt:lpstr>معیار خبرگی – سوال‌ها</vt:lpstr>
      <vt:lpstr>PowerPoint Presentation</vt:lpstr>
      <vt:lpstr>الگوریتم پیشنهادی – ادامه.</vt:lpstr>
      <vt:lpstr>الگوریتم پیشنهادی – ادامه.</vt:lpstr>
      <vt:lpstr>تعیین توابع f(.) و g(.) در انتگرال فازی چوکت</vt:lpstr>
      <vt:lpstr>تعیین توابع f(.) و g(.) در انتگرال فازی چوکت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چرا انتگرال فازی چوکت؟</vt:lpstr>
      <vt:lpstr>آزمایش‌ها و نتایج عملی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بررسی تاثیر اندازه‌ی نواحی محیط در کیفیت و سرعت یادگیری</vt:lpstr>
      <vt:lpstr>PowerPoint Presentation</vt:lpstr>
      <vt:lpstr>PowerPoint Presentation</vt:lpstr>
      <vt:lpstr>نتیجه‌گیری و جمع‌بندی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105</cp:revision>
  <cp:lastPrinted>2016-11-01T19:05:04Z</cp:lastPrinted>
  <dcterms:created xsi:type="dcterms:W3CDTF">2016-10-30T17:05:31Z</dcterms:created>
  <dcterms:modified xsi:type="dcterms:W3CDTF">2016-11-25T10:54:03Z</dcterms:modified>
</cp:coreProperties>
</file>