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325" r:id="rId3"/>
    <p:sldId id="326" r:id="rId4"/>
    <p:sldId id="286" r:id="rId5"/>
    <p:sldId id="287" r:id="rId6"/>
    <p:sldId id="329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293" r:id="rId20"/>
    <p:sldId id="294" r:id="rId21"/>
    <p:sldId id="295" r:id="rId22"/>
    <p:sldId id="335" r:id="rId23"/>
    <p:sldId id="296" r:id="rId24"/>
    <p:sldId id="297" r:id="rId25"/>
    <p:sldId id="333" r:id="rId26"/>
    <p:sldId id="334" r:id="rId27"/>
    <p:sldId id="298" r:id="rId28"/>
    <p:sldId id="331" r:id="rId29"/>
    <p:sldId id="301" r:id="rId30"/>
    <p:sldId id="302" r:id="rId31"/>
    <p:sldId id="303" r:id="rId32"/>
    <p:sldId id="304" r:id="rId33"/>
    <p:sldId id="310" r:id="rId34"/>
    <p:sldId id="312" r:id="rId35"/>
    <p:sldId id="311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38" r:id="rId45"/>
    <p:sldId id="339" r:id="rId46"/>
    <p:sldId id="340" r:id="rId47"/>
    <p:sldId id="327" r:id="rId48"/>
    <p:sldId id="324" r:id="rId49"/>
    <p:sldId id="328" r:id="rId50"/>
    <p:sldId id="272" r:id="rId51"/>
    <p:sldId id="336" r:id="rId52"/>
    <p:sldId id="33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384-0B38-409C-BD4B-52239BB173E4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DA2-2326-43DE-AE11-EA98B28EE8CE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CF8-D795-4FDB-B0D1-947D31C186F7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910E-7A2D-4EFB-9EB4-6E0C31982753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49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B42F-B20A-4C4F-95EE-8B323ECD7037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8473-DD47-49BD-AF3C-99F429BF4621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B5F3-18F3-4188-925D-24DDC07899E7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031D-2357-4558-AB14-B858845377EE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1C6-CA6B-4EF7-B8C6-92E736D6FB6C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423D-8221-4947-BD46-57F4FD94558B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F5A2-8E7C-4F69-8048-A1BD6D9C97FE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EE26-B567-4C11-B05F-9DA47913194B}" type="datetime1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/>
          </a:bodyPr>
          <a:lstStyle/>
          <a:p>
            <a:pPr rtl="0"/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بهبود 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4047"/>
            <a:ext cx="9144000" cy="1748118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fa-IR" dirty="0" smtClean="0"/>
          </a:p>
          <a:p>
            <a:r>
              <a:rPr lang="fa-IR" dirty="0"/>
              <a:t>استاد راهنما: دکتر </a:t>
            </a:r>
            <a:r>
              <a:rPr lang="fa-IR" dirty="0" smtClean="0"/>
              <a:t>پالهنگ</a:t>
            </a:r>
          </a:p>
          <a:p>
            <a:endParaRPr lang="en-US" dirty="0"/>
          </a:p>
          <a:p>
            <a:r>
              <a:rPr lang="fa-IR" sz="1900" dirty="0" smtClean="0"/>
              <a:t>دی ماه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grpSp>
        <p:nvGrpSpPr>
          <p:cNvPr id="10" name="Group 9"/>
          <p:cNvGrpSpPr/>
          <p:nvPr/>
        </p:nvGrpSpPr>
        <p:grpSpPr>
          <a:xfrm>
            <a:off x="7421689" y="5491956"/>
            <a:ext cx="3727281" cy="396305"/>
            <a:chOff x="7626519" y="5465273"/>
            <a:chExt cx="3727281" cy="396305"/>
          </a:xfrm>
        </p:grpSpPr>
        <p:sp>
          <p:nvSpPr>
            <p:cNvPr id="5" name="TextBox 4"/>
            <p:cNvSpPr txBox="1"/>
            <p:nvPr/>
          </p:nvSpPr>
          <p:spPr>
            <a:xfrm>
              <a:off x="7626519" y="5465273"/>
              <a:ext cx="39716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fa-IR" dirty="0" smtClean="0"/>
                <a:t>.</a:t>
              </a:r>
              <a:endParaRPr lang="fa-IR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4035" y="5536230"/>
              <a:ext cx="3419765" cy="32534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76" y="2556597"/>
            <a:ext cx="6563447" cy="288939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06" y="2205784"/>
            <a:ext cx="8735494" cy="3635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63200" y="2890982"/>
            <a:ext cx="1136073" cy="76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10363200" y="5213927"/>
            <a:ext cx="1136073" cy="76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2562908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خبرگی</a:t>
            </a:r>
          </a:p>
          <a:p>
            <a:r>
              <a:rPr lang="fa-IR" dirty="0" smtClean="0"/>
              <a:t>معیار خبرگی پیشنهادی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کارهای پیشین</a:t>
            </a:r>
            <a:endParaRPr lang="fa-IR" dirty="0"/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  <a:p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2823189"/>
            <a:ext cx="11353800" cy="1200329"/>
            <a:chOff x="248771" y="3423354"/>
            <a:chExt cx="113538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248771" y="3423354"/>
              <a:ext cx="113538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فرضیه خبرگی: 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فرض می‌کنیم عامل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A</a:t>
              </a:r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 در محیط </a:t>
              </a:r>
              <a:r>
                <a:rPr lang="en-US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E</a:t>
              </a:r>
              <a:r>
                <a:rPr lang="fa-IR" dirty="0" smtClean="0">
                  <a:latin typeface="Brush Script MT" panose="03060802040406070304" pitchFamily="66" charset="0"/>
                  <a:cs typeface="XB Zar" panose="02000506090000020003" pitchFamily="2" charset="-78"/>
                </a:rPr>
                <a:t> در پی رسیدن به یک مجموعه اهداف                                 می‌باشد. میزان خبرگی عامل رابطه‌ی معکوسی با میزان تلاش عامل برای رسیدن به اهداف تعریف شده‌ خود دارد.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327" y="3636052"/>
              <a:ext cx="1870263" cy="298158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 پیشنهادی</a:t>
            </a:r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811306" y="2465945"/>
            <a:ext cx="10542494" cy="2308324"/>
            <a:chOff x="811306" y="2465945"/>
            <a:chExt cx="10542494" cy="2308324"/>
          </a:xfrm>
        </p:grpSpPr>
        <p:grpSp>
          <p:nvGrpSpPr>
            <p:cNvPr id="14" name="Group 13"/>
            <p:cNvGrpSpPr/>
            <p:nvPr/>
          </p:nvGrpSpPr>
          <p:grpSpPr>
            <a:xfrm>
              <a:off x="811306" y="2465945"/>
              <a:ext cx="10542494" cy="2308324"/>
              <a:chOff x="811306" y="2465945"/>
              <a:chExt cx="10542494" cy="23083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811306" y="2465945"/>
                    <a:ext cx="10542494" cy="2308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pPr algn="just" rtl="1">
                      <a:lnSpc>
                        <a:spcPct val="200000"/>
                      </a:lnSpc>
                    </a:pPr>
                    <a:r>
                      <a:rPr lang="fa-IR" b="1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تعریف معیار خبرگی «میزان ارجاع»: </a:t>
                    </a:r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فرض می‌کنیم مجموعه‌ای از عامل‌ها                                    در محیط </a:t>
                    </a:r>
                    <a:r>
                      <a:rPr lang="en-US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E</a:t>
                    </a:r>
                    <a:r>
                      <a:rPr lang="fa-IR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 در پی رسیدن به یک مجموعه اهداف                                 می‌باشند. اگر ما به طور مجازی و دلخواه محیط </a:t>
                    </a:r>
                    <a:r>
                      <a:rPr lang="en-US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E</a:t>
                    </a:r>
                    <a:r>
                      <a:rPr lang="fa-IR" dirty="0" smtClean="0">
                        <a:latin typeface="Brush Script MT" panose="03060802040406070304" pitchFamily="66" charset="0"/>
                        <a:cs typeface="XB Zar" panose="02000506090000020003" pitchFamily="2" charset="-78"/>
                      </a:rPr>
                      <a:t> را به </a:t>
                    </a:r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  <a:r>
                      <a:rPr lang="fa-I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ناحیه دلخواه مانند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  <a:cs typeface="XB Zar" panose="02000506090000020003" pitchFamily="2" charset="-7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XB Zar" panose="02000506090000020003" pitchFamily="2" charset="-78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XB Zar" panose="02000506090000020003" pitchFamily="2" charset="-78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 افراز کنیم بطوری </a:t>
                    </a:r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که                                                                                                             </a:t>
                    </a:r>
                    <a:r>
                      <a:rPr lang="fa-IR" u="sng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میزان ارجاع </a:t>
                    </a:r>
                    <a:r>
                      <a:rPr lang="fa-IR" dirty="0" smtClean="0">
                        <a:latin typeface="XB Zar" panose="02000506090000020003" pitchFamily="2" charset="-78"/>
                        <a:cs typeface="XB Zar" panose="02000506090000020003" pitchFamily="2" charset="-78"/>
                      </a:rPr>
                      <a:t>هر عامل در هر ناحیه را میزان حضور آن عامل در آن ناحیه تعریف می‌کنیم.</a:t>
                    </a:r>
                    <a:endParaRPr lang="fa-IR" dirty="0">
                      <a:latin typeface="XB Zar" panose="02000506090000020003" pitchFamily="2" charset="-78"/>
                      <a:cs typeface="XB Zar" panose="02000506090000020003" pitchFamily="2" charset="-78"/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306" y="2465945"/>
                    <a:ext cx="10542494" cy="23083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40" r="-462" b="-5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1688" y="3254996"/>
                <a:ext cx="2003936" cy="3218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8835" y="2704993"/>
                <a:ext cx="2052205" cy="285524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1127" y="3786077"/>
              <a:ext cx="6823365" cy="30896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7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72" y="103246"/>
            <a:ext cx="7319403" cy="66182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52948" y="3610061"/>
            <a:ext cx="8329252" cy="180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652948" y="3351442"/>
            <a:ext cx="832925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652947" y="5412509"/>
            <a:ext cx="8329252" cy="1191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82" y="1796196"/>
            <a:ext cx="10285636" cy="42411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4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 خبرگی پیشنهادی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2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31" y="-33448"/>
            <a:ext cx="1005643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7362" y="5047506"/>
            <a:ext cx="10056438" cy="1673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1297362" y="3540370"/>
            <a:ext cx="10056438" cy="1507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1297362" y="3094892"/>
            <a:ext cx="10056438" cy="44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</a:t>
            </a:r>
            <a:r>
              <a:rPr lang="fa-IR" dirty="0" smtClean="0"/>
              <a:t>تابع </a:t>
            </a:r>
            <a:r>
              <a:rPr lang="en-US" dirty="0" smtClean="0"/>
              <a:t>g</a:t>
            </a:r>
            <a:r>
              <a:rPr lang="en-US" dirty="0"/>
              <a:t>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شرایط مرزی داشته باشد.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4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3" y="2071275"/>
            <a:ext cx="10975353" cy="39044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8130"/>
            <a:ext cx="10515600" cy="1664634"/>
          </a:xfrm>
        </p:spPr>
        <p:txBody>
          <a:bodyPr/>
          <a:lstStyle/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2071275"/>
            <a:ext cx="10774279" cy="3904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1" y="2071275"/>
            <a:ext cx="10277097" cy="3904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2" y="1690688"/>
            <a:ext cx="9126415" cy="46884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آزمایش‌ها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5680" y="3449852"/>
            <a:ext cx="4276320" cy="3420775"/>
            <a:chOff x="7915680" y="3449852"/>
            <a:chExt cx="4276320" cy="3420775"/>
          </a:xfrm>
        </p:grpSpPr>
        <p:sp>
          <p:nvSpPr>
            <p:cNvPr id="13" name="Shape 3460"/>
            <p:cNvSpPr/>
            <p:nvPr/>
          </p:nvSpPr>
          <p:spPr>
            <a:xfrm>
              <a:off x="10056330" y="5726875"/>
              <a:ext cx="539495" cy="1131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Shape 3461"/>
            <p:cNvSpPr/>
            <p:nvPr/>
          </p:nvSpPr>
          <p:spPr>
            <a:xfrm>
              <a:off x="11652505" y="5102344"/>
              <a:ext cx="539495" cy="1758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Shape 3462"/>
            <p:cNvSpPr/>
            <p:nvPr/>
          </p:nvSpPr>
          <p:spPr>
            <a:xfrm>
              <a:off x="11124165" y="4885988"/>
              <a:ext cx="539495" cy="19846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Shape 3463"/>
            <p:cNvSpPr/>
            <p:nvPr/>
          </p:nvSpPr>
          <p:spPr>
            <a:xfrm>
              <a:off x="10589804" y="3449852"/>
              <a:ext cx="539495" cy="3408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Shape 3472"/>
            <p:cNvSpPr/>
            <p:nvPr/>
          </p:nvSpPr>
          <p:spPr>
            <a:xfrm>
              <a:off x="7915680" y="5102344"/>
              <a:ext cx="539495" cy="17556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1" y="119967"/>
                  </a:lnTo>
                  <a:lnTo>
                    <a:pt x="11959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Shape 3473"/>
            <p:cNvSpPr/>
            <p:nvPr/>
          </p:nvSpPr>
          <p:spPr>
            <a:xfrm>
              <a:off x="9521969" y="4403781"/>
              <a:ext cx="539495" cy="24542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67"/>
                  </a:lnTo>
                  <a:lnTo>
                    <a:pt x="119590" y="119967"/>
                  </a:lnTo>
                  <a:lnTo>
                    <a:pt x="11959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Shape 3474"/>
            <p:cNvSpPr/>
            <p:nvPr/>
          </p:nvSpPr>
          <p:spPr>
            <a:xfrm>
              <a:off x="8986005" y="5314220"/>
              <a:ext cx="539495" cy="15564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0" y="0"/>
                  </a:moveTo>
                  <a:lnTo>
                    <a:pt x="0" y="0"/>
                  </a:lnTo>
                  <a:lnTo>
                    <a:pt x="0" y="119973"/>
                  </a:lnTo>
                  <a:lnTo>
                    <a:pt x="119590" y="119973"/>
                  </a:lnTo>
                  <a:lnTo>
                    <a:pt x="11959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Shape 3475"/>
            <p:cNvSpPr/>
            <p:nvPr/>
          </p:nvSpPr>
          <p:spPr>
            <a:xfrm>
              <a:off x="8450594" y="3650058"/>
              <a:ext cx="539495" cy="32079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591" y="0"/>
                  </a:moveTo>
                  <a:lnTo>
                    <a:pt x="0" y="0"/>
                  </a:lnTo>
                  <a:lnTo>
                    <a:pt x="0" y="119976"/>
                  </a:lnTo>
                  <a:lnTo>
                    <a:pt x="119591" y="119976"/>
                  </a:lnTo>
                  <a:lnTo>
                    <a:pt x="1195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9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سرعت اجرای الگوریتم‌ها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34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1147"/>
              </p:ext>
            </p:extLst>
          </p:nvPr>
        </p:nvGraphicFramePr>
        <p:xfrm>
          <a:off x="427894" y="1899604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113437" y="2682609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113437" y="4190063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00002" y="5549634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757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a-I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757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84612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6128" y="4851474"/>
            <a:ext cx="723906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</a:t>
            </a:r>
            <a:r>
              <a:rPr lang="fa-IR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اساس رابطه زیر می‌باشد.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0" grpId="0" animBg="1"/>
      <p:bldP spid="11" grpId="0" animBg="1"/>
      <p:bldP spid="12" grpId="0" animBg="1"/>
      <p:bldP spid="16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11" y="1805354"/>
            <a:ext cx="6817378" cy="44363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12" y="1574945"/>
            <a:ext cx="6159176" cy="48971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78" y="1523347"/>
            <a:ext cx="6021044" cy="50003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10" name="TextBox 9"/>
          <p:cNvSpPr txBox="1"/>
          <p:nvPr/>
        </p:nvSpPr>
        <p:spPr>
          <a:xfrm>
            <a:off x="470080" y="4926154"/>
            <a:ext cx="8034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عامل</a:t>
            </a:r>
            <a:endParaRPr lang="fa-IR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31883" y="2930309"/>
            <a:ext cx="2303901" cy="2303901"/>
            <a:chOff x="1931883" y="2930309"/>
            <a:chExt cx="2303901" cy="2303901"/>
          </a:xfrm>
        </p:grpSpPr>
        <p:sp>
          <p:nvSpPr>
            <p:cNvPr id="9" name="Shape 8"/>
            <p:cNvSpPr/>
            <p:nvPr/>
          </p:nvSpPr>
          <p:spPr>
            <a:xfrm rot="19161894">
              <a:off x="1931883" y="2930309"/>
              <a:ext cx="2303901" cy="2303901"/>
            </a:xfrm>
            <a:prstGeom prst="leftCircularArrow">
              <a:avLst>
                <a:gd name="adj1" fmla="val 3886"/>
                <a:gd name="adj2" fmla="val 486698"/>
                <a:gd name="adj3" fmla="val 2262209"/>
                <a:gd name="adj4" fmla="val 9252462"/>
                <a:gd name="adj5" fmla="val 453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2977747" y="4519807"/>
              <a:ext cx="585417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sz="20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sz="20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31884" y="2930310"/>
            <a:ext cx="2303901" cy="2303901"/>
            <a:chOff x="1931884" y="2930310"/>
            <a:chExt cx="2303901" cy="2303901"/>
          </a:xfrm>
        </p:grpSpPr>
        <p:sp>
          <p:nvSpPr>
            <p:cNvPr id="6" name="Shape 5"/>
            <p:cNvSpPr/>
            <p:nvPr/>
          </p:nvSpPr>
          <p:spPr>
            <a:xfrm rot="7450429">
              <a:off x="1931884" y="2930310"/>
              <a:ext cx="2303901" cy="2303901"/>
            </a:xfrm>
            <a:prstGeom prst="leftCircularArrow">
              <a:avLst>
                <a:gd name="adj1" fmla="val 3886"/>
                <a:gd name="adj2" fmla="val 486698"/>
                <a:gd name="adj3" fmla="val 2262209"/>
                <a:gd name="adj4" fmla="val 8905962"/>
                <a:gd name="adj5" fmla="val 453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2223432" y="3551955"/>
              <a:ext cx="718466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sz="20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پاداش</a:t>
              </a:r>
              <a:endParaRPr lang="fa-IR" sz="20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2615291"/>
            <a:ext cx="3698545" cy="2935435"/>
            <a:chOff x="838200" y="2615291"/>
            <a:chExt cx="3698545" cy="2935435"/>
          </a:xfrm>
        </p:grpSpPr>
        <p:sp>
          <p:nvSpPr>
            <p:cNvPr id="7" name="Shape 6"/>
            <p:cNvSpPr/>
            <p:nvPr/>
          </p:nvSpPr>
          <p:spPr>
            <a:xfrm rot="7357186">
              <a:off x="1618939" y="2632920"/>
              <a:ext cx="2935435" cy="2900177"/>
            </a:xfrm>
            <a:prstGeom prst="leftCircularArrow">
              <a:avLst>
                <a:gd name="adj1" fmla="val 3318"/>
                <a:gd name="adj2" fmla="val 486698"/>
                <a:gd name="adj3" fmla="val 2285326"/>
                <a:gd name="adj4" fmla="val 8586645"/>
                <a:gd name="adj5" fmla="val 45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38200" y="3551955"/>
              <a:ext cx="686406" cy="400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sz="20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sz="20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5937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Learning</a:t>
            </a:r>
            <a:endParaRPr lang="fa-I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0080" y="2703867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2294" y="3240152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0080" y="3816807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40137" y="4970116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0137" y="5546769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64659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9587" y="2019349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8141" y="5454104"/>
            <a:ext cx="6827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</a:t>
            </a: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حاصل در نظر گرفته شده است.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1" y="1690688"/>
            <a:ext cx="7377558" cy="48252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34" y="1690688"/>
            <a:ext cx="6322131" cy="49437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8" y="1534460"/>
            <a:ext cx="6254764" cy="51870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3600" dirty="0" smtClean="0"/>
              <a:t>بررسی تاثیر اندازه‌ی نواحی محیط</a:t>
            </a:r>
            <a:br>
              <a:rPr lang="fa-IR" sz="3600" dirty="0" smtClean="0"/>
            </a:br>
            <a:r>
              <a:rPr lang="fa-IR" sz="3600" dirty="0" smtClean="0"/>
              <a:t>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19974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32" y="13610"/>
            <a:ext cx="7183722" cy="6844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45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78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02" y="0"/>
            <a:ext cx="7300928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46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7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93827" y="863569"/>
            <a:ext cx="7332708" cy="7497016"/>
            <a:chOff x="5693827" y="863569"/>
            <a:chExt cx="7332708" cy="7497016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341028" y="1675560"/>
              <a:ext cx="6685507" cy="6685025"/>
            </a:xfrm>
            <a:custGeom>
              <a:avLst/>
              <a:gdLst>
                <a:gd name="T0" fmla="*/ 86 w 485"/>
                <a:gd name="T1" fmla="*/ 86 h 485"/>
                <a:gd name="T2" fmla="*/ 86 w 485"/>
                <a:gd name="T3" fmla="*/ 399 h 485"/>
                <a:gd name="T4" fmla="*/ 399 w 485"/>
                <a:gd name="T5" fmla="*/ 399 h 485"/>
                <a:gd name="T6" fmla="*/ 399 w 485"/>
                <a:gd name="T7" fmla="*/ 86 h 485"/>
                <a:gd name="T8" fmla="*/ 86 w 485"/>
                <a:gd name="T9" fmla="*/ 8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485">
                  <a:moveTo>
                    <a:pt x="86" y="86"/>
                  </a:moveTo>
                  <a:cubicBezTo>
                    <a:pt x="0" y="172"/>
                    <a:pt x="0" y="312"/>
                    <a:pt x="86" y="399"/>
                  </a:cubicBezTo>
                  <a:cubicBezTo>
                    <a:pt x="172" y="485"/>
                    <a:pt x="312" y="485"/>
                    <a:pt x="399" y="399"/>
                  </a:cubicBezTo>
                  <a:cubicBezTo>
                    <a:pt x="485" y="312"/>
                    <a:pt x="485" y="172"/>
                    <a:pt x="399" y="86"/>
                  </a:cubicBezTo>
                  <a:cubicBezTo>
                    <a:pt x="312" y="0"/>
                    <a:pt x="172" y="0"/>
                    <a:pt x="86" y="86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369940" y="1593249"/>
              <a:ext cx="6629907" cy="6629409"/>
            </a:xfrm>
            <a:custGeom>
              <a:avLst/>
              <a:gdLst>
                <a:gd name="T0" fmla="*/ 85 w 481"/>
                <a:gd name="T1" fmla="*/ 86 h 481"/>
                <a:gd name="T2" fmla="*/ 85 w 481"/>
                <a:gd name="T3" fmla="*/ 396 h 481"/>
                <a:gd name="T4" fmla="*/ 395 w 481"/>
                <a:gd name="T5" fmla="*/ 396 h 481"/>
                <a:gd name="T6" fmla="*/ 395 w 481"/>
                <a:gd name="T7" fmla="*/ 86 h 481"/>
                <a:gd name="T8" fmla="*/ 85 w 481"/>
                <a:gd name="T9" fmla="*/ 8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481">
                  <a:moveTo>
                    <a:pt x="85" y="86"/>
                  </a:moveTo>
                  <a:cubicBezTo>
                    <a:pt x="0" y="171"/>
                    <a:pt x="0" y="310"/>
                    <a:pt x="85" y="396"/>
                  </a:cubicBezTo>
                  <a:cubicBezTo>
                    <a:pt x="171" y="481"/>
                    <a:pt x="310" y="481"/>
                    <a:pt x="395" y="396"/>
                  </a:cubicBezTo>
                  <a:cubicBezTo>
                    <a:pt x="481" y="310"/>
                    <a:pt x="481" y="171"/>
                    <a:pt x="395" y="86"/>
                  </a:cubicBezTo>
                  <a:cubicBezTo>
                    <a:pt x="310" y="0"/>
                    <a:pt x="171" y="0"/>
                    <a:pt x="85" y="86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6438886" y="1648864"/>
              <a:ext cx="6478671" cy="6475910"/>
            </a:xfrm>
            <a:custGeom>
              <a:avLst/>
              <a:gdLst>
                <a:gd name="T0" fmla="*/ 84 w 470"/>
                <a:gd name="T1" fmla="*/ 84 h 470"/>
                <a:gd name="T2" fmla="*/ 84 w 470"/>
                <a:gd name="T3" fmla="*/ 387 h 470"/>
                <a:gd name="T4" fmla="*/ 387 w 470"/>
                <a:gd name="T5" fmla="*/ 387 h 470"/>
                <a:gd name="T6" fmla="*/ 387 w 470"/>
                <a:gd name="T7" fmla="*/ 84 h 470"/>
                <a:gd name="T8" fmla="*/ 84 w 470"/>
                <a:gd name="T9" fmla="*/ 8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470">
                  <a:moveTo>
                    <a:pt x="84" y="84"/>
                  </a:moveTo>
                  <a:cubicBezTo>
                    <a:pt x="0" y="167"/>
                    <a:pt x="0" y="303"/>
                    <a:pt x="84" y="387"/>
                  </a:cubicBezTo>
                  <a:cubicBezTo>
                    <a:pt x="168" y="470"/>
                    <a:pt x="303" y="470"/>
                    <a:pt x="387" y="387"/>
                  </a:cubicBezTo>
                  <a:cubicBezTo>
                    <a:pt x="470" y="303"/>
                    <a:pt x="470" y="167"/>
                    <a:pt x="387" y="84"/>
                  </a:cubicBezTo>
                  <a:cubicBezTo>
                    <a:pt x="303" y="0"/>
                    <a:pt x="168" y="0"/>
                    <a:pt x="84" y="8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6478919" y="1675560"/>
              <a:ext cx="6409725" cy="6409171"/>
            </a:xfrm>
            <a:custGeom>
              <a:avLst/>
              <a:gdLst>
                <a:gd name="T0" fmla="*/ 83 w 465"/>
                <a:gd name="T1" fmla="*/ 82 h 465"/>
                <a:gd name="T2" fmla="*/ 83 w 465"/>
                <a:gd name="T3" fmla="*/ 382 h 465"/>
                <a:gd name="T4" fmla="*/ 382 w 465"/>
                <a:gd name="T5" fmla="*/ 382 h 465"/>
                <a:gd name="T6" fmla="*/ 382 w 465"/>
                <a:gd name="T7" fmla="*/ 82 h 465"/>
                <a:gd name="T8" fmla="*/ 83 w 465"/>
                <a:gd name="T9" fmla="*/ 82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5">
                  <a:moveTo>
                    <a:pt x="83" y="82"/>
                  </a:moveTo>
                  <a:cubicBezTo>
                    <a:pt x="0" y="165"/>
                    <a:pt x="0" y="299"/>
                    <a:pt x="83" y="382"/>
                  </a:cubicBezTo>
                  <a:cubicBezTo>
                    <a:pt x="165" y="465"/>
                    <a:pt x="299" y="465"/>
                    <a:pt x="382" y="382"/>
                  </a:cubicBezTo>
                  <a:cubicBezTo>
                    <a:pt x="465" y="299"/>
                    <a:pt x="465" y="165"/>
                    <a:pt x="382" y="82"/>
                  </a:cubicBezTo>
                  <a:cubicBezTo>
                    <a:pt x="299" y="0"/>
                    <a:pt x="165" y="0"/>
                    <a:pt x="83" y="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7114998" y="2227269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3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3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1"/>
                    <a:pt x="228" y="331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367140" y="3481962"/>
              <a:ext cx="2633280" cy="2631743"/>
            </a:xfrm>
            <a:custGeom>
              <a:avLst/>
              <a:gdLst>
                <a:gd name="T0" fmla="*/ 34 w 191"/>
                <a:gd name="T1" fmla="*/ 34 h 191"/>
                <a:gd name="T2" fmla="*/ 157 w 191"/>
                <a:gd name="T3" fmla="*/ 34 h 191"/>
                <a:gd name="T4" fmla="*/ 157 w 191"/>
                <a:gd name="T5" fmla="*/ 157 h 191"/>
                <a:gd name="T6" fmla="*/ 34 w 191"/>
                <a:gd name="T7" fmla="*/ 157 h 191"/>
                <a:gd name="T8" fmla="*/ 34 w 191"/>
                <a:gd name="T9" fmla="*/ 34 h 191"/>
                <a:gd name="T10" fmla="*/ 61 w 191"/>
                <a:gd name="T11" fmla="*/ 61 h 191"/>
                <a:gd name="T12" fmla="*/ 61 w 191"/>
                <a:gd name="T13" fmla="*/ 130 h 191"/>
                <a:gd name="T14" fmla="*/ 130 w 191"/>
                <a:gd name="T15" fmla="*/ 130 h 191"/>
                <a:gd name="T16" fmla="*/ 130 w 191"/>
                <a:gd name="T17" fmla="*/ 61 h 191"/>
                <a:gd name="T18" fmla="*/ 61 w 191"/>
                <a:gd name="T19" fmla="*/ 6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9"/>
                    <a:pt x="111" y="149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7114998" y="2309581"/>
              <a:ext cx="5139790" cy="5141129"/>
            </a:xfrm>
            <a:custGeom>
              <a:avLst/>
              <a:gdLst>
                <a:gd name="T0" fmla="*/ 66 w 373"/>
                <a:gd name="T1" fmla="*/ 66 h 373"/>
                <a:gd name="T2" fmla="*/ 306 w 373"/>
                <a:gd name="T3" fmla="*/ 66 h 373"/>
                <a:gd name="T4" fmla="*/ 306 w 373"/>
                <a:gd name="T5" fmla="*/ 306 h 373"/>
                <a:gd name="T6" fmla="*/ 66 w 373"/>
                <a:gd name="T7" fmla="*/ 306 h 373"/>
                <a:gd name="T8" fmla="*/ 66 w 373"/>
                <a:gd name="T9" fmla="*/ 66 h 373"/>
                <a:gd name="T10" fmla="*/ 93 w 373"/>
                <a:gd name="T11" fmla="*/ 93 h 373"/>
                <a:gd name="T12" fmla="*/ 93 w 373"/>
                <a:gd name="T13" fmla="*/ 279 h 373"/>
                <a:gd name="T14" fmla="*/ 279 w 373"/>
                <a:gd name="T15" fmla="*/ 279 h 373"/>
                <a:gd name="T16" fmla="*/ 279 w 373"/>
                <a:gd name="T17" fmla="*/ 93 h 373"/>
                <a:gd name="T18" fmla="*/ 93 w 373"/>
                <a:gd name="T19" fmla="*/ 9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3" h="373">
                  <a:moveTo>
                    <a:pt x="66" y="66"/>
                  </a:moveTo>
                  <a:cubicBezTo>
                    <a:pt x="132" y="0"/>
                    <a:pt x="240" y="0"/>
                    <a:pt x="306" y="66"/>
                  </a:cubicBezTo>
                  <a:cubicBezTo>
                    <a:pt x="373" y="132"/>
                    <a:pt x="373" y="240"/>
                    <a:pt x="306" y="306"/>
                  </a:cubicBezTo>
                  <a:cubicBezTo>
                    <a:pt x="240" y="373"/>
                    <a:pt x="132" y="373"/>
                    <a:pt x="66" y="306"/>
                  </a:cubicBezTo>
                  <a:cubicBezTo>
                    <a:pt x="0" y="240"/>
                    <a:pt x="0" y="132"/>
                    <a:pt x="66" y="66"/>
                  </a:cubicBezTo>
                  <a:moveTo>
                    <a:pt x="93" y="93"/>
                  </a:moveTo>
                  <a:cubicBezTo>
                    <a:pt x="42" y="145"/>
                    <a:pt x="42" y="228"/>
                    <a:pt x="93" y="279"/>
                  </a:cubicBezTo>
                  <a:cubicBezTo>
                    <a:pt x="145" y="330"/>
                    <a:pt x="228" y="330"/>
                    <a:pt x="279" y="279"/>
                  </a:cubicBezTo>
                  <a:cubicBezTo>
                    <a:pt x="331" y="228"/>
                    <a:pt x="331" y="145"/>
                    <a:pt x="279" y="93"/>
                  </a:cubicBezTo>
                  <a:cubicBezTo>
                    <a:pt x="228" y="42"/>
                    <a:pt x="145" y="42"/>
                    <a:pt x="93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367140" y="3564274"/>
              <a:ext cx="2633280" cy="2618395"/>
            </a:xfrm>
            <a:custGeom>
              <a:avLst/>
              <a:gdLst>
                <a:gd name="T0" fmla="*/ 34 w 191"/>
                <a:gd name="T1" fmla="*/ 34 h 190"/>
                <a:gd name="T2" fmla="*/ 157 w 191"/>
                <a:gd name="T3" fmla="*/ 34 h 190"/>
                <a:gd name="T4" fmla="*/ 157 w 191"/>
                <a:gd name="T5" fmla="*/ 157 h 190"/>
                <a:gd name="T6" fmla="*/ 34 w 191"/>
                <a:gd name="T7" fmla="*/ 157 h 190"/>
                <a:gd name="T8" fmla="*/ 34 w 191"/>
                <a:gd name="T9" fmla="*/ 34 h 190"/>
                <a:gd name="T10" fmla="*/ 61 w 191"/>
                <a:gd name="T11" fmla="*/ 61 h 190"/>
                <a:gd name="T12" fmla="*/ 61 w 191"/>
                <a:gd name="T13" fmla="*/ 130 h 190"/>
                <a:gd name="T14" fmla="*/ 130 w 191"/>
                <a:gd name="T15" fmla="*/ 130 h 190"/>
                <a:gd name="T16" fmla="*/ 130 w 191"/>
                <a:gd name="T17" fmla="*/ 61 h 190"/>
                <a:gd name="T18" fmla="*/ 61 w 191"/>
                <a:gd name="T19" fmla="*/ 6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0">
                  <a:moveTo>
                    <a:pt x="34" y="34"/>
                  </a:moveTo>
                  <a:cubicBezTo>
                    <a:pt x="68" y="0"/>
                    <a:pt x="123" y="0"/>
                    <a:pt x="157" y="34"/>
                  </a:cubicBezTo>
                  <a:cubicBezTo>
                    <a:pt x="191" y="68"/>
                    <a:pt x="191" y="123"/>
                    <a:pt x="157" y="157"/>
                  </a:cubicBezTo>
                  <a:cubicBezTo>
                    <a:pt x="123" y="190"/>
                    <a:pt x="68" y="190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moveTo>
                    <a:pt x="61" y="61"/>
                  </a:moveTo>
                  <a:cubicBezTo>
                    <a:pt x="42" y="80"/>
                    <a:pt x="42" y="111"/>
                    <a:pt x="61" y="130"/>
                  </a:cubicBezTo>
                  <a:cubicBezTo>
                    <a:pt x="80" y="148"/>
                    <a:pt x="111" y="148"/>
                    <a:pt x="130" y="130"/>
                  </a:cubicBezTo>
                  <a:cubicBezTo>
                    <a:pt x="149" y="111"/>
                    <a:pt x="149" y="80"/>
                    <a:pt x="130" y="61"/>
                  </a:cubicBezTo>
                  <a:cubicBezTo>
                    <a:pt x="111" y="42"/>
                    <a:pt x="80" y="42"/>
                    <a:pt x="6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9347949" y="4514192"/>
              <a:ext cx="673889" cy="676289"/>
            </a:xfrm>
            <a:custGeom>
              <a:avLst/>
              <a:gdLst>
                <a:gd name="T0" fmla="*/ 8 w 49"/>
                <a:gd name="T1" fmla="*/ 9 h 49"/>
                <a:gd name="T2" fmla="*/ 8 w 49"/>
                <a:gd name="T3" fmla="*/ 41 h 49"/>
                <a:gd name="T4" fmla="*/ 40 w 49"/>
                <a:gd name="T5" fmla="*/ 41 h 49"/>
                <a:gd name="T6" fmla="*/ 40 w 49"/>
                <a:gd name="T7" fmla="*/ 9 h 49"/>
                <a:gd name="T8" fmla="*/ 8 w 49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8" y="9"/>
                  </a:moveTo>
                  <a:cubicBezTo>
                    <a:pt x="0" y="18"/>
                    <a:pt x="0" y="32"/>
                    <a:pt x="8" y="41"/>
                  </a:cubicBezTo>
                  <a:cubicBezTo>
                    <a:pt x="17" y="49"/>
                    <a:pt x="31" y="49"/>
                    <a:pt x="40" y="41"/>
                  </a:cubicBezTo>
                  <a:cubicBezTo>
                    <a:pt x="49" y="32"/>
                    <a:pt x="49" y="18"/>
                    <a:pt x="40" y="9"/>
                  </a:cubicBezTo>
                  <a:cubicBezTo>
                    <a:pt x="31" y="0"/>
                    <a:pt x="17" y="0"/>
                    <a:pt x="8" y="9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9125544" y="4859011"/>
              <a:ext cx="524877" cy="522790"/>
            </a:xfrm>
            <a:custGeom>
              <a:avLst/>
              <a:gdLst>
                <a:gd name="T0" fmla="*/ 18 w 38"/>
                <a:gd name="T1" fmla="*/ 0 h 38"/>
                <a:gd name="T2" fmla="*/ 0 w 38"/>
                <a:gd name="T3" fmla="*/ 18 h 38"/>
                <a:gd name="T4" fmla="*/ 9 w 38"/>
                <a:gd name="T5" fmla="*/ 29 h 38"/>
                <a:gd name="T6" fmla="*/ 22 w 38"/>
                <a:gd name="T7" fmla="*/ 38 h 38"/>
                <a:gd name="T8" fmla="*/ 38 w 38"/>
                <a:gd name="T9" fmla="*/ 22 h 38"/>
                <a:gd name="T10" fmla="*/ 24 w 38"/>
                <a:gd name="T11" fmla="*/ 16 h 38"/>
                <a:gd name="T12" fmla="*/ 18 w 38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8">
                  <a:moveTo>
                    <a:pt x="18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" y="22"/>
                    <a:pt x="5" y="26"/>
                    <a:pt x="9" y="29"/>
                  </a:cubicBezTo>
                  <a:cubicBezTo>
                    <a:pt x="13" y="33"/>
                    <a:pt x="17" y="36"/>
                    <a:pt x="22" y="38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3" y="21"/>
                    <a:pt x="28" y="19"/>
                    <a:pt x="24" y="16"/>
                  </a:cubicBezTo>
                  <a:cubicBezTo>
                    <a:pt x="20" y="11"/>
                    <a:pt x="18" y="6"/>
                    <a:pt x="1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9374638" y="4652120"/>
              <a:ext cx="522653" cy="509442"/>
            </a:xfrm>
            <a:custGeom>
              <a:avLst/>
              <a:gdLst>
                <a:gd name="T0" fmla="*/ 21 w 38"/>
                <a:gd name="T1" fmla="*/ 0 h 37"/>
                <a:gd name="T2" fmla="*/ 11 w 38"/>
                <a:gd name="T3" fmla="*/ 4 h 37"/>
                <a:gd name="T4" fmla="*/ 0 w 38"/>
                <a:gd name="T5" fmla="*/ 15 h 37"/>
                <a:gd name="T6" fmla="*/ 6 w 38"/>
                <a:gd name="T7" fmla="*/ 31 h 37"/>
                <a:gd name="T8" fmla="*/ 20 w 38"/>
                <a:gd name="T9" fmla="*/ 37 h 37"/>
                <a:gd name="T10" fmla="*/ 32 w 38"/>
                <a:gd name="T11" fmla="*/ 25 h 37"/>
                <a:gd name="T12" fmla="*/ 32 w 38"/>
                <a:gd name="T13" fmla="*/ 4 h 37"/>
                <a:gd name="T14" fmla="*/ 21 w 38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7">
                  <a:moveTo>
                    <a:pt x="21" y="0"/>
                  </a:moveTo>
                  <a:cubicBezTo>
                    <a:pt x="18" y="0"/>
                    <a:pt x="14" y="1"/>
                    <a:pt x="1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6"/>
                    <a:pt x="6" y="31"/>
                  </a:cubicBezTo>
                  <a:cubicBezTo>
                    <a:pt x="10" y="34"/>
                    <a:pt x="15" y="36"/>
                    <a:pt x="20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8" y="19"/>
                    <a:pt x="38" y="10"/>
                    <a:pt x="32" y="4"/>
                  </a:cubicBezTo>
                  <a:cubicBezTo>
                    <a:pt x="29" y="1"/>
                    <a:pt x="25" y="0"/>
                    <a:pt x="21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8698525" y="5161562"/>
              <a:ext cx="649424" cy="662941"/>
            </a:xfrm>
            <a:custGeom>
              <a:avLst/>
              <a:gdLst>
                <a:gd name="T0" fmla="*/ 27 w 47"/>
                <a:gd name="T1" fmla="*/ 0 h 48"/>
                <a:gd name="T2" fmla="*/ 0 w 47"/>
                <a:gd name="T3" fmla="*/ 27 h 48"/>
                <a:gd name="T4" fmla="*/ 8 w 47"/>
                <a:gd name="T5" fmla="*/ 37 h 48"/>
                <a:gd name="T6" fmla="*/ 21 w 47"/>
                <a:gd name="T7" fmla="*/ 48 h 48"/>
                <a:gd name="T8" fmla="*/ 47 w 47"/>
                <a:gd name="T9" fmla="*/ 21 h 48"/>
                <a:gd name="T10" fmla="*/ 37 w 47"/>
                <a:gd name="T11" fmla="*/ 14 h 48"/>
                <a:gd name="T12" fmla="*/ 27 w 4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8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8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4" y="19"/>
                    <a:pt x="40" y="17"/>
                    <a:pt x="37" y="14"/>
                  </a:cubicBezTo>
                  <a:cubicBezTo>
                    <a:pt x="33" y="9"/>
                    <a:pt x="30" y="5"/>
                    <a:pt x="27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8284851" y="5561996"/>
              <a:ext cx="676113" cy="676289"/>
            </a:xfrm>
            <a:custGeom>
              <a:avLst/>
              <a:gdLst>
                <a:gd name="T0" fmla="*/ 0 w 49"/>
                <a:gd name="T1" fmla="*/ 28 h 49"/>
                <a:gd name="T2" fmla="*/ 0 w 49"/>
                <a:gd name="T3" fmla="*/ 28 h 49"/>
                <a:gd name="T4" fmla="*/ 8 w 49"/>
                <a:gd name="T5" fmla="*/ 37 h 49"/>
                <a:gd name="T6" fmla="*/ 21 w 49"/>
                <a:gd name="T7" fmla="*/ 49 h 49"/>
                <a:gd name="T8" fmla="*/ 21 w 49"/>
                <a:gd name="T9" fmla="*/ 48 h 49"/>
                <a:gd name="T10" fmla="*/ 9 w 49"/>
                <a:gd name="T11" fmla="*/ 37 h 49"/>
                <a:gd name="T12" fmla="*/ 0 w 49"/>
                <a:gd name="T13" fmla="*/ 28 h 49"/>
                <a:gd name="T14" fmla="*/ 28 w 49"/>
                <a:gd name="T15" fmla="*/ 0 h 49"/>
                <a:gd name="T16" fmla="*/ 2 w 49"/>
                <a:gd name="T17" fmla="*/ 26 h 49"/>
                <a:gd name="T18" fmla="*/ 11 w 49"/>
                <a:gd name="T19" fmla="*/ 35 h 49"/>
                <a:gd name="T20" fmla="*/ 23 w 49"/>
                <a:gd name="T21" fmla="*/ 46 h 49"/>
                <a:gd name="T22" fmla="*/ 49 w 49"/>
                <a:gd name="T23" fmla="*/ 21 h 49"/>
                <a:gd name="T24" fmla="*/ 36 w 49"/>
                <a:gd name="T25" fmla="*/ 10 h 49"/>
                <a:gd name="T26" fmla="*/ 28 w 49"/>
                <a:gd name="T2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49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" y="31"/>
                    <a:pt x="5" y="34"/>
                    <a:pt x="8" y="37"/>
                  </a:cubicBezTo>
                  <a:cubicBezTo>
                    <a:pt x="12" y="41"/>
                    <a:pt x="17" y="45"/>
                    <a:pt x="21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7" y="45"/>
                    <a:pt x="13" y="41"/>
                    <a:pt x="9" y="37"/>
                  </a:cubicBezTo>
                  <a:cubicBezTo>
                    <a:pt x="6" y="34"/>
                    <a:pt x="3" y="31"/>
                    <a:pt x="0" y="28"/>
                  </a:cubicBezTo>
                  <a:moveTo>
                    <a:pt x="28" y="0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5" y="29"/>
                    <a:pt x="8" y="32"/>
                    <a:pt x="11" y="35"/>
                  </a:cubicBezTo>
                  <a:cubicBezTo>
                    <a:pt x="15" y="39"/>
                    <a:pt x="19" y="43"/>
                    <a:pt x="23" y="4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4" y="18"/>
                    <a:pt x="40" y="14"/>
                    <a:pt x="36" y="10"/>
                  </a:cubicBezTo>
                  <a:cubicBezTo>
                    <a:pt x="33" y="7"/>
                    <a:pt x="30" y="4"/>
                    <a:pt x="28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7913433" y="5989125"/>
              <a:ext cx="620512" cy="620674"/>
            </a:xfrm>
            <a:custGeom>
              <a:avLst/>
              <a:gdLst>
                <a:gd name="T0" fmla="*/ 24 w 45"/>
                <a:gd name="T1" fmla="*/ 0 h 45"/>
                <a:gd name="T2" fmla="*/ 0 w 45"/>
                <a:gd name="T3" fmla="*/ 25 h 45"/>
                <a:gd name="T4" fmla="*/ 8 w 45"/>
                <a:gd name="T5" fmla="*/ 34 h 45"/>
                <a:gd name="T6" fmla="*/ 21 w 45"/>
                <a:gd name="T7" fmla="*/ 45 h 45"/>
                <a:gd name="T8" fmla="*/ 45 w 45"/>
                <a:gd name="T9" fmla="*/ 21 h 45"/>
                <a:gd name="T10" fmla="*/ 35 w 45"/>
                <a:gd name="T11" fmla="*/ 12 h 45"/>
                <a:gd name="T12" fmla="*/ 24 w 45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24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8"/>
                    <a:pt x="5" y="31"/>
                    <a:pt x="8" y="34"/>
                  </a:cubicBezTo>
                  <a:cubicBezTo>
                    <a:pt x="12" y="38"/>
                    <a:pt x="16" y="42"/>
                    <a:pt x="21" y="4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18"/>
                    <a:pt x="38" y="15"/>
                    <a:pt x="35" y="12"/>
                  </a:cubicBezTo>
                  <a:cubicBezTo>
                    <a:pt x="31" y="8"/>
                    <a:pt x="28" y="4"/>
                    <a:pt x="24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7457503" y="6360638"/>
              <a:ext cx="705026" cy="702984"/>
            </a:xfrm>
            <a:custGeom>
              <a:avLst/>
              <a:gdLst>
                <a:gd name="T0" fmla="*/ 30 w 51"/>
                <a:gd name="T1" fmla="*/ 0 h 51"/>
                <a:gd name="T2" fmla="*/ 0 w 51"/>
                <a:gd name="T3" fmla="*/ 30 h 51"/>
                <a:gd name="T4" fmla="*/ 12 w 51"/>
                <a:gd name="T5" fmla="*/ 42 h 51"/>
                <a:gd name="T6" fmla="*/ 21 w 51"/>
                <a:gd name="T7" fmla="*/ 51 h 51"/>
                <a:gd name="T8" fmla="*/ 51 w 51"/>
                <a:gd name="T9" fmla="*/ 21 h 51"/>
                <a:gd name="T10" fmla="*/ 41 w 51"/>
                <a:gd name="T11" fmla="*/ 12 h 51"/>
                <a:gd name="T12" fmla="*/ 41 w 51"/>
                <a:gd name="T13" fmla="*/ 12 h 51"/>
                <a:gd name="T14" fmla="*/ 41 w 51"/>
                <a:gd name="T15" fmla="*/ 12 h 51"/>
                <a:gd name="T16" fmla="*/ 41 w 51"/>
                <a:gd name="T17" fmla="*/ 12 h 51"/>
                <a:gd name="T18" fmla="*/ 40 w 51"/>
                <a:gd name="T19" fmla="*/ 12 h 51"/>
                <a:gd name="T20" fmla="*/ 40 w 51"/>
                <a:gd name="T21" fmla="*/ 12 h 51"/>
                <a:gd name="T22" fmla="*/ 40 w 51"/>
                <a:gd name="T23" fmla="*/ 11 h 51"/>
                <a:gd name="T24" fmla="*/ 40 w 51"/>
                <a:gd name="T25" fmla="*/ 11 h 51"/>
                <a:gd name="T26" fmla="*/ 40 w 51"/>
                <a:gd name="T27" fmla="*/ 11 h 51"/>
                <a:gd name="T28" fmla="*/ 40 w 51"/>
                <a:gd name="T29" fmla="*/ 11 h 51"/>
                <a:gd name="T30" fmla="*/ 40 w 51"/>
                <a:gd name="T31" fmla="*/ 11 h 51"/>
                <a:gd name="T32" fmla="*/ 40 w 51"/>
                <a:gd name="T33" fmla="*/ 11 h 51"/>
                <a:gd name="T34" fmla="*/ 40 w 51"/>
                <a:gd name="T35" fmla="*/ 11 h 51"/>
                <a:gd name="T36" fmla="*/ 40 w 51"/>
                <a:gd name="T37" fmla="*/ 11 h 51"/>
                <a:gd name="T38" fmla="*/ 40 w 51"/>
                <a:gd name="T39" fmla="*/ 11 h 51"/>
                <a:gd name="T40" fmla="*/ 40 w 51"/>
                <a:gd name="T41" fmla="*/ 11 h 51"/>
                <a:gd name="T42" fmla="*/ 39 w 51"/>
                <a:gd name="T43" fmla="*/ 10 h 51"/>
                <a:gd name="T44" fmla="*/ 39 w 51"/>
                <a:gd name="T45" fmla="*/ 10 h 51"/>
                <a:gd name="T46" fmla="*/ 39 w 51"/>
                <a:gd name="T47" fmla="*/ 10 h 51"/>
                <a:gd name="T48" fmla="*/ 39 w 51"/>
                <a:gd name="T49" fmla="*/ 10 h 51"/>
                <a:gd name="T50" fmla="*/ 39 w 51"/>
                <a:gd name="T51" fmla="*/ 10 h 51"/>
                <a:gd name="T52" fmla="*/ 39 w 51"/>
                <a:gd name="T53" fmla="*/ 10 h 51"/>
                <a:gd name="T54" fmla="*/ 39 w 51"/>
                <a:gd name="T55" fmla="*/ 10 h 51"/>
                <a:gd name="T56" fmla="*/ 39 w 51"/>
                <a:gd name="T57" fmla="*/ 10 h 51"/>
                <a:gd name="T58" fmla="*/ 39 w 51"/>
                <a:gd name="T59" fmla="*/ 10 h 51"/>
                <a:gd name="T60" fmla="*/ 39 w 51"/>
                <a:gd name="T61" fmla="*/ 10 h 51"/>
                <a:gd name="T62" fmla="*/ 38 w 51"/>
                <a:gd name="T63" fmla="*/ 9 h 51"/>
                <a:gd name="T64" fmla="*/ 38 w 51"/>
                <a:gd name="T65" fmla="*/ 9 h 51"/>
                <a:gd name="T66" fmla="*/ 38 w 51"/>
                <a:gd name="T67" fmla="*/ 9 h 51"/>
                <a:gd name="T68" fmla="*/ 38 w 51"/>
                <a:gd name="T69" fmla="*/ 9 h 51"/>
                <a:gd name="T70" fmla="*/ 38 w 51"/>
                <a:gd name="T71" fmla="*/ 9 h 51"/>
                <a:gd name="T72" fmla="*/ 38 w 51"/>
                <a:gd name="T73" fmla="*/ 9 h 51"/>
                <a:gd name="T74" fmla="*/ 38 w 51"/>
                <a:gd name="T75" fmla="*/ 9 h 51"/>
                <a:gd name="T76" fmla="*/ 38 w 51"/>
                <a:gd name="T77" fmla="*/ 9 h 51"/>
                <a:gd name="T78" fmla="*/ 38 w 51"/>
                <a:gd name="T79" fmla="*/ 9 h 51"/>
                <a:gd name="T80" fmla="*/ 38 w 51"/>
                <a:gd name="T81" fmla="*/ 9 h 51"/>
                <a:gd name="T82" fmla="*/ 38 w 51"/>
                <a:gd name="T83" fmla="*/ 8 h 51"/>
                <a:gd name="T84" fmla="*/ 37 w 51"/>
                <a:gd name="T85" fmla="*/ 8 h 51"/>
                <a:gd name="T86" fmla="*/ 37 w 51"/>
                <a:gd name="T87" fmla="*/ 8 h 51"/>
                <a:gd name="T88" fmla="*/ 37 w 51"/>
                <a:gd name="T89" fmla="*/ 8 h 51"/>
                <a:gd name="T90" fmla="*/ 37 w 51"/>
                <a:gd name="T91" fmla="*/ 8 h 51"/>
                <a:gd name="T92" fmla="*/ 30 w 51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" h="51">
                  <a:moveTo>
                    <a:pt x="3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4" y="34"/>
                    <a:pt x="8" y="38"/>
                    <a:pt x="12" y="42"/>
                  </a:cubicBezTo>
                  <a:cubicBezTo>
                    <a:pt x="15" y="45"/>
                    <a:pt x="18" y="48"/>
                    <a:pt x="21" y="5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7" y="18"/>
                    <a:pt x="44" y="15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5"/>
                    <a:pt x="32" y="3"/>
                    <a:pt x="30" y="0"/>
                  </a:cubicBezTo>
                </a:path>
              </a:pathLst>
            </a:custGeom>
            <a:solidFill>
              <a:schemeClr val="accent2">
                <a:lumMod val="75000"/>
                <a:alpha val="29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7871177" y="6360638"/>
              <a:ext cx="291352" cy="289202"/>
            </a:xfrm>
            <a:custGeom>
              <a:avLst/>
              <a:gdLst>
                <a:gd name="T0" fmla="*/ 11 w 21"/>
                <a:gd name="T1" fmla="*/ 12 h 21"/>
                <a:gd name="T2" fmla="*/ 21 w 21"/>
                <a:gd name="T3" fmla="*/ 21 h 21"/>
                <a:gd name="T4" fmla="*/ 11 w 21"/>
                <a:gd name="T5" fmla="*/ 12 h 21"/>
                <a:gd name="T6" fmla="*/ 11 w 21"/>
                <a:gd name="T7" fmla="*/ 12 h 21"/>
                <a:gd name="T8" fmla="*/ 10 w 21"/>
                <a:gd name="T9" fmla="*/ 12 h 21"/>
                <a:gd name="T10" fmla="*/ 10 w 21"/>
                <a:gd name="T11" fmla="*/ 12 h 21"/>
                <a:gd name="T12" fmla="*/ 10 w 21"/>
                <a:gd name="T13" fmla="*/ 11 h 21"/>
                <a:gd name="T14" fmla="*/ 10 w 21"/>
                <a:gd name="T15" fmla="*/ 11 h 21"/>
                <a:gd name="T16" fmla="*/ 10 w 21"/>
                <a:gd name="T17" fmla="*/ 11 h 21"/>
                <a:gd name="T18" fmla="*/ 10 w 21"/>
                <a:gd name="T19" fmla="*/ 11 h 21"/>
                <a:gd name="T20" fmla="*/ 10 w 21"/>
                <a:gd name="T21" fmla="*/ 11 h 21"/>
                <a:gd name="T22" fmla="*/ 10 w 21"/>
                <a:gd name="T23" fmla="*/ 11 h 21"/>
                <a:gd name="T24" fmla="*/ 10 w 21"/>
                <a:gd name="T25" fmla="*/ 11 h 21"/>
                <a:gd name="T26" fmla="*/ 9 w 21"/>
                <a:gd name="T27" fmla="*/ 10 h 21"/>
                <a:gd name="T28" fmla="*/ 9 w 21"/>
                <a:gd name="T29" fmla="*/ 10 h 21"/>
                <a:gd name="T30" fmla="*/ 9 w 21"/>
                <a:gd name="T31" fmla="*/ 10 h 21"/>
                <a:gd name="T32" fmla="*/ 9 w 21"/>
                <a:gd name="T33" fmla="*/ 10 h 21"/>
                <a:gd name="T34" fmla="*/ 9 w 21"/>
                <a:gd name="T35" fmla="*/ 10 h 21"/>
                <a:gd name="T36" fmla="*/ 9 w 21"/>
                <a:gd name="T37" fmla="*/ 10 h 21"/>
                <a:gd name="T38" fmla="*/ 9 w 21"/>
                <a:gd name="T39" fmla="*/ 10 h 21"/>
                <a:gd name="T40" fmla="*/ 9 w 21"/>
                <a:gd name="T41" fmla="*/ 10 h 21"/>
                <a:gd name="T42" fmla="*/ 8 w 21"/>
                <a:gd name="T43" fmla="*/ 9 h 21"/>
                <a:gd name="T44" fmla="*/ 8 w 21"/>
                <a:gd name="T45" fmla="*/ 9 h 21"/>
                <a:gd name="T46" fmla="*/ 8 w 21"/>
                <a:gd name="T47" fmla="*/ 9 h 21"/>
                <a:gd name="T48" fmla="*/ 8 w 21"/>
                <a:gd name="T49" fmla="*/ 9 h 21"/>
                <a:gd name="T50" fmla="*/ 8 w 21"/>
                <a:gd name="T51" fmla="*/ 9 h 21"/>
                <a:gd name="T52" fmla="*/ 8 w 21"/>
                <a:gd name="T53" fmla="*/ 9 h 21"/>
                <a:gd name="T54" fmla="*/ 8 w 21"/>
                <a:gd name="T55" fmla="*/ 9 h 21"/>
                <a:gd name="T56" fmla="*/ 7 w 21"/>
                <a:gd name="T57" fmla="*/ 8 h 21"/>
                <a:gd name="T58" fmla="*/ 7 w 21"/>
                <a:gd name="T59" fmla="*/ 8 h 21"/>
                <a:gd name="T60" fmla="*/ 7 w 21"/>
                <a:gd name="T61" fmla="*/ 8 h 21"/>
                <a:gd name="T62" fmla="*/ 0 w 21"/>
                <a:gd name="T63" fmla="*/ 0 h 21"/>
                <a:gd name="T64" fmla="*/ 7 w 21"/>
                <a:gd name="T65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21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4" y="15"/>
                    <a:pt x="17" y="18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7" y="18"/>
                    <a:pt x="14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moveTo>
                    <a:pt x="7" y="8"/>
                  </a:moveTo>
                  <a:cubicBezTo>
                    <a:pt x="7" y="8"/>
                    <a:pt x="7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5"/>
                    <a:pt x="7" y="8"/>
                  </a:cubicBezTo>
                  <a:cubicBezTo>
                    <a:pt x="5" y="5"/>
                    <a:pt x="2" y="3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7335179" y="4845664"/>
              <a:ext cx="4686083" cy="2315845"/>
            </a:xfrm>
            <a:custGeom>
              <a:avLst/>
              <a:gdLst>
                <a:gd name="T0" fmla="*/ 340 w 340"/>
                <a:gd name="T1" fmla="*/ 5 h 168"/>
                <a:gd name="T2" fmla="*/ 290 w 340"/>
                <a:gd name="T3" fmla="*/ 117 h 168"/>
                <a:gd name="T4" fmla="*/ 170 w 340"/>
                <a:gd name="T5" fmla="*/ 167 h 168"/>
                <a:gd name="T6" fmla="*/ 63 w 340"/>
                <a:gd name="T7" fmla="*/ 128 h 168"/>
                <a:gd name="T8" fmla="*/ 62 w 340"/>
                <a:gd name="T9" fmla="*/ 129 h 168"/>
                <a:gd name="T10" fmla="*/ 170 w 340"/>
                <a:gd name="T11" fmla="*/ 168 h 168"/>
                <a:gd name="T12" fmla="*/ 290 w 340"/>
                <a:gd name="T13" fmla="*/ 118 h 168"/>
                <a:gd name="T14" fmla="*/ 340 w 340"/>
                <a:gd name="T15" fmla="*/ 5 h 168"/>
                <a:gd name="T16" fmla="*/ 1 w 340"/>
                <a:gd name="T17" fmla="*/ 5 h 168"/>
                <a:gd name="T18" fmla="*/ 41 w 340"/>
                <a:gd name="T19" fmla="*/ 108 h 168"/>
                <a:gd name="T20" fmla="*/ 42 w 340"/>
                <a:gd name="T21" fmla="*/ 108 h 168"/>
                <a:gd name="T22" fmla="*/ 1 w 340"/>
                <a:gd name="T23" fmla="*/ 5 h 168"/>
                <a:gd name="T24" fmla="*/ 340 w 340"/>
                <a:gd name="T25" fmla="*/ 0 h 168"/>
                <a:gd name="T26" fmla="*/ 340 w 340"/>
                <a:gd name="T27" fmla="*/ 2 h 168"/>
                <a:gd name="T28" fmla="*/ 314 w 340"/>
                <a:gd name="T29" fmla="*/ 92 h 168"/>
                <a:gd name="T30" fmla="*/ 314 w 340"/>
                <a:gd name="T31" fmla="*/ 92 h 168"/>
                <a:gd name="T32" fmla="*/ 340 w 340"/>
                <a:gd name="T33" fmla="*/ 0 h 168"/>
                <a:gd name="T34" fmla="*/ 1 w 340"/>
                <a:gd name="T35" fmla="*/ 0 h 168"/>
                <a:gd name="T36" fmla="*/ 26 w 340"/>
                <a:gd name="T37" fmla="*/ 92 h 168"/>
                <a:gd name="T38" fmla="*/ 26 w 340"/>
                <a:gd name="T39" fmla="*/ 92 h 168"/>
                <a:gd name="T40" fmla="*/ 1 w 340"/>
                <a:gd name="T41" fmla="*/ 1 h 168"/>
                <a:gd name="T42" fmla="*/ 1 w 340"/>
                <a:gd name="T4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0" h="168">
                  <a:moveTo>
                    <a:pt x="340" y="5"/>
                  </a:moveTo>
                  <a:cubicBezTo>
                    <a:pt x="338" y="47"/>
                    <a:pt x="320" y="87"/>
                    <a:pt x="290" y="117"/>
                  </a:cubicBezTo>
                  <a:cubicBezTo>
                    <a:pt x="258" y="149"/>
                    <a:pt x="216" y="167"/>
                    <a:pt x="170" y="167"/>
                  </a:cubicBezTo>
                  <a:cubicBezTo>
                    <a:pt x="131" y="167"/>
                    <a:pt x="93" y="153"/>
                    <a:pt x="63" y="128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93" y="155"/>
                    <a:pt x="132" y="168"/>
                    <a:pt x="170" y="168"/>
                  </a:cubicBezTo>
                  <a:cubicBezTo>
                    <a:pt x="214" y="168"/>
                    <a:pt x="257" y="152"/>
                    <a:pt x="290" y="118"/>
                  </a:cubicBezTo>
                  <a:cubicBezTo>
                    <a:pt x="322" y="87"/>
                    <a:pt x="338" y="46"/>
                    <a:pt x="340" y="5"/>
                  </a:cubicBezTo>
                  <a:moveTo>
                    <a:pt x="1" y="5"/>
                  </a:moveTo>
                  <a:cubicBezTo>
                    <a:pt x="2" y="42"/>
                    <a:pt x="15" y="78"/>
                    <a:pt x="41" y="108"/>
                  </a:cubicBezTo>
                  <a:cubicBezTo>
                    <a:pt x="42" y="108"/>
                    <a:pt x="42" y="108"/>
                    <a:pt x="42" y="108"/>
                  </a:cubicBezTo>
                  <a:cubicBezTo>
                    <a:pt x="17" y="79"/>
                    <a:pt x="2" y="43"/>
                    <a:pt x="1" y="5"/>
                  </a:cubicBezTo>
                  <a:moveTo>
                    <a:pt x="340" y="0"/>
                  </a:moveTo>
                  <a:cubicBezTo>
                    <a:pt x="340" y="1"/>
                    <a:pt x="340" y="1"/>
                    <a:pt x="340" y="2"/>
                  </a:cubicBezTo>
                  <a:cubicBezTo>
                    <a:pt x="340" y="33"/>
                    <a:pt x="332" y="65"/>
                    <a:pt x="314" y="92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32" y="64"/>
                    <a:pt x="340" y="32"/>
                    <a:pt x="340" y="0"/>
                  </a:cubicBezTo>
                  <a:moveTo>
                    <a:pt x="1" y="0"/>
                  </a:moveTo>
                  <a:cubicBezTo>
                    <a:pt x="0" y="32"/>
                    <a:pt x="9" y="64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9" y="64"/>
                    <a:pt x="0" y="33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900089" y="6333943"/>
              <a:ext cx="302471" cy="289202"/>
            </a:xfrm>
            <a:custGeom>
              <a:avLst/>
              <a:gdLst>
                <a:gd name="T0" fmla="*/ 1 w 22"/>
                <a:gd name="T1" fmla="*/ 0 h 21"/>
                <a:gd name="T2" fmla="*/ 0 w 22"/>
                <a:gd name="T3" fmla="*/ 0 h 21"/>
                <a:gd name="T4" fmla="*/ 9 w 22"/>
                <a:gd name="T5" fmla="*/ 10 h 21"/>
                <a:gd name="T6" fmla="*/ 21 w 22"/>
                <a:gd name="T7" fmla="*/ 21 h 21"/>
                <a:gd name="T8" fmla="*/ 22 w 22"/>
                <a:gd name="T9" fmla="*/ 20 h 21"/>
                <a:gd name="T10" fmla="*/ 9 w 22"/>
                <a:gd name="T11" fmla="*/ 9 h 21"/>
                <a:gd name="T12" fmla="*/ 1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6" y="7"/>
                    <a:pt x="9" y="10"/>
                  </a:cubicBezTo>
                  <a:cubicBezTo>
                    <a:pt x="13" y="14"/>
                    <a:pt x="17" y="18"/>
                    <a:pt x="21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7" y="17"/>
                    <a:pt x="13" y="13"/>
                    <a:pt x="9" y="9"/>
                  </a:cubicBezTo>
                  <a:cubicBezTo>
                    <a:pt x="6" y="6"/>
                    <a:pt x="3" y="3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8215905" y="2999217"/>
              <a:ext cx="2922407" cy="756376"/>
            </a:xfrm>
            <a:custGeom>
              <a:avLst/>
              <a:gdLst>
                <a:gd name="T0" fmla="*/ 203 w 212"/>
                <a:gd name="T1" fmla="*/ 47 h 55"/>
                <a:gd name="T2" fmla="*/ 203 w 212"/>
                <a:gd name="T3" fmla="*/ 47 h 55"/>
                <a:gd name="T4" fmla="*/ 203 w 212"/>
                <a:gd name="T5" fmla="*/ 47 h 55"/>
                <a:gd name="T6" fmla="*/ 202 w 212"/>
                <a:gd name="T7" fmla="*/ 47 h 55"/>
                <a:gd name="T8" fmla="*/ 202 w 212"/>
                <a:gd name="T9" fmla="*/ 46 h 55"/>
                <a:gd name="T10" fmla="*/ 202 w 212"/>
                <a:gd name="T11" fmla="*/ 46 h 55"/>
                <a:gd name="T12" fmla="*/ 202 w 212"/>
                <a:gd name="T13" fmla="*/ 46 h 55"/>
                <a:gd name="T14" fmla="*/ 202 w 212"/>
                <a:gd name="T15" fmla="*/ 46 h 55"/>
                <a:gd name="T16" fmla="*/ 202 w 212"/>
                <a:gd name="T17" fmla="*/ 46 h 55"/>
                <a:gd name="T18" fmla="*/ 202 w 212"/>
                <a:gd name="T19" fmla="*/ 46 h 55"/>
                <a:gd name="T20" fmla="*/ 202 w 212"/>
                <a:gd name="T21" fmla="*/ 46 h 55"/>
                <a:gd name="T22" fmla="*/ 202 w 212"/>
                <a:gd name="T23" fmla="*/ 46 h 55"/>
                <a:gd name="T24" fmla="*/ 202 w 212"/>
                <a:gd name="T25" fmla="*/ 46 h 55"/>
                <a:gd name="T26" fmla="*/ 201 w 212"/>
                <a:gd name="T27" fmla="*/ 45 h 55"/>
                <a:gd name="T28" fmla="*/ 201 w 212"/>
                <a:gd name="T29" fmla="*/ 45 h 55"/>
                <a:gd name="T30" fmla="*/ 201 w 212"/>
                <a:gd name="T31" fmla="*/ 45 h 55"/>
                <a:gd name="T32" fmla="*/ 201 w 212"/>
                <a:gd name="T33" fmla="*/ 45 h 55"/>
                <a:gd name="T34" fmla="*/ 201 w 212"/>
                <a:gd name="T35" fmla="*/ 45 h 55"/>
                <a:gd name="T36" fmla="*/ 201 w 212"/>
                <a:gd name="T37" fmla="*/ 45 h 55"/>
                <a:gd name="T38" fmla="*/ 201 w 212"/>
                <a:gd name="T39" fmla="*/ 45 h 55"/>
                <a:gd name="T40" fmla="*/ 201 w 212"/>
                <a:gd name="T41" fmla="*/ 45 h 55"/>
                <a:gd name="T42" fmla="*/ 12 w 212"/>
                <a:gd name="T43" fmla="*/ 45 h 55"/>
                <a:gd name="T44" fmla="*/ 201 w 212"/>
                <a:gd name="T45" fmla="*/ 45 h 55"/>
                <a:gd name="T46" fmla="*/ 201 w 212"/>
                <a:gd name="T47" fmla="*/ 45 h 55"/>
                <a:gd name="T48" fmla="*/ 12 w 212"/>
                <a:gd name="T49" fmla="*/ 45 h 55"/>
                <a:gd name="T50" fmla="*/ 201 w 212"/>
                <a:gd name="T51" fmla="*/ 44 h 55"/>
                <a:gd name="T52" fmla="*/ 201 w 212"/>
                <a:gd name="T53" fmla="*/ 44 h 55"/>
                <a:gd name="T54" fmla="*/ 12 w 212"/>
                <a:gd name="T55" fmla="*/ 44 h 55"/>
                <a:gd name="T56" fmla="*/ 200 w 212"/>
                <a:gd name="T57" fmla="*/ 44 h 55"/>
                <a:gd name="T58" fmla="*/ 200 w 212"/>
                <a:gd name="T59" fmla="*/ 44 h 55"/>
                <a:gd name="T60" fmla="*/ 12 w 212"/>
                <a:gd name="T61" fmla="*/ 44 h 55"/>
                <a:gd name="T62" fmla="*/ 12 w 212"/>
                <a:gd name="T63" fmla="*/ 44 h 55"/>
                <a:gd name="T64" fmla="*/ 12 w 212"/>
                <a:gd name="T65" fmla="*/ 44 h 55"/>
                <a:gd name="T66" fmla="*/ 13 w 212"/>
                <a:gd name="T67" fmla="*/ 44 h 55"/>
                <a:gd name="T68" fmla="*/ 13 w 212"/>
                <a:gd name="T69" fmla="*/ 44 h 55"/>
                <a:gd name="T70" fmla="*/ 13 w 212"/>
                <a:gd name="T71" fmla="*/ 44 h 55"/>
                <a:gd name="T72" fmla="*/ 13 w 212"/>
                <a:gd name="T73" fmla="*/ 44 h 55"/>
                <a:gd name="T74" fmla="*/ 13 w 212"/>
                <a:gd name="T75" fmla="*/ 43 h 55"/>
                <a:gd name="T76" fmla="*/ 13 w 212"/>
                <a:gd name="T77" fmla="*/ 43 h 55"/>
                <a:gd name="T78" fmla="*/ 198 w 212"/>
                <a:gd name="T79" fmla="*/ 42 h 55"/>
                <a:gd name="T80" fmla="*/ 200 w 212"/>
                <a:gd name="T81" fmla="*/ 44 h 55"/>
                <a:gd name="T82" fmla="*/ 198 w 212"/>
                <a:gd name="T83" fmla="*/ 42 h 55"/>
                <a:gd name="T84" fmla="*/ 13 w 212"/>
                <a:gd name="T85" fmla="*/ 43 h 55"/>
                <a:gd name="T86" fmla="*/ 13 w 212"/>
                <a:gd name="T87" fmla="*/ 43 h 55"/>
                <a:gd name="T88" fmla="*/ 14 w 212"/>
                <a:gd name="T89" fmla="*/ 42 h 55"/>
                <a:gd name="T90" fmla="*/ 14 w 212"/>
                <a:gd name="T91" fmla="*/ 39 h 55"/>
                <a:gd name="T92" fmla="*/ 13 w 212"/>
                <a:gd name="T93" fmla="*/ 39 h 55"/>
                <a:gd name="T94" fmla="*/ 199 w 212"/>
                <a:gd name="T95" fmla="*/ 39 h 55"/>
                <a:gd name="T96" fmla="*/ 199 w 212"/>
                <a:gd name="T9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55"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3" y="47"/>
                  </a:moveTo>
                  <a:cubicBezTo>
                    <a:pt x="203" y="47"/>
                    <a:pt x="203" y="47"/>
                    <a:pt x="203" y="47"/>
                  </a:cubicBezTo>
                  <a:cubicBezTo>
                    <a:pt x="203" y="47"/>
                    <a:pt x="203" y="47"/>
                    <a:pt x="203" y="47"/>
                  </a:cubicBezTo>
                  <a:moveTo>
                    <a:pt x="202" y="47"/>
                  </a:moveTo>
                  <a:cubicBezTo>
                    <a:pt x="202" y="47"/>
                    <a:pt x="202" y="47"/>
                    <a:pt x="202" y="47"/>
                  </a:cubicBezTo>
                  <a:cubicBezTo>
                    <a:pt x="202" y="47"/>
                    <a:pt x="202" y="47"/>
                    <a:pt x="202" y="47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2" y="46"/>
                  </a:moveTo>
                  <a:cubicBezTo>
                    <a:pt x="202" y="46"/>
                    <a:pt x="202" y="46"/>
                    <a:pt x="202" y="46"/>
                  </a:cubicBezTo>
                  <a:cubicBezTo>
                    <a:pt x="202" y="46"/>
                    <a:pt x="202" y="46"/>
                    <a:pt x="202" y="46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2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5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5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201" y="44"/>
                  </a:moveTo>
                  <a:cubicBezTo>
                    <a:pt x="201" y="45"/>
                    <a:pt x="201" y="45"/>
                    <a:pt x="201" y="45"/>
                  </a:cubicBezTo>
                  <a:cubicBezTo>
                    <a:pt x="201" y="45"/>
                    <a:pt x="201" y="45"/>
                    <a:pt x="201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200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200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moveTo>
                    <a:pt x="13" y="43"/>
                  </a:moveTo>
                  <a:cubicBezTo>
                    <a:pt x="13" y="43"/>
                    <a:pt x="13" y="44"/>
                    <a:pt x="13" y="44"/>
                  </a:cubicBezTo>
                  <a:cubicBezTo>
                    <a:pt x="13" y="44"/>
                    <a:pt x="13" y="43"/>
                    <a:pt x="13" y="43"/>
                  </a:cubicBezTo>
                  <a:moveTo>
                    <a:pt x="198" y="42"/>
                  </a:moveTo>
                  <a:cubicBezTo>
                    <a:pt x="198" y="42"/>
                    <a:pt x="198" y="42"/>
                    <a:pt x="198" y="42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200" y="44"/>
                    <a:pt x="200" y="44"/>
                    <a:pt x="200" y="44"/>
                  </a:cubicBezTo>
                  <a:cubicBezTo>
                    <a:pt x="200" y="44"/>
                    <a:pt x="200" y="44"/>
                    <a:pt x="199" y="43"/>
                  </a:cubicBezTo>
                  <a:cubicBezTo>
                    <a:pt x="199" y="43"/>
                    <a:pt x="199" y="43"/>
                    <a:pt x="198" y="42"/>
                  </a:cubicBezTo>
                  <a:moveTo>
                    <a:pt x="14" y="42"/>
                  </a:moveTo>
                  <a:cubicBezTo>
                    <a:pt x="14" y="42"/>
                    <a:pt x="14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moveTo>
                    <a:pt x="106" y="0"/>
                  </a:moveTo>
                  <a:cubicBezTo>
                    <a:pt x="71" y="0"/>
                    <a:pt x="39" y="14"/>
                    <a:pt x="14" y="39"/>
                  </a:cubicBezTo>
                  <a:cubicBezTo>
                    <a:pt x="9" y="44"/>
                    <a:pt x="4" y="49"/>
                    <a:pt x="0" y="55"/>
                  </a:cubicBezTo>
                  <a:cubicBezTo>
                    <a:pt x="4" y="49"/>
                    <a:pt x="8" y="44"/>
                    <a:pt x="13" y="39"/>
                  </a:cubicBezTo>
                  <a:cubicBezTo>
                    <a:pt x="39" y="14"/>
                    <a:pt x="73" y="1"/>
                    <a:pt x="106" y="1"/>
                  </a:cubicBezTo>
                  <a:cubicBezTo>
                    <a:pt x="140" y="1"/>
                    <a:pt x="174" y="14"/>
                    <a:pt x="199" y="39"/>
                  </a:cubicBezTo>
                  <a:cubicBezTo>
                    <a:pt x="204" y="44"/>
                    <a:pt x="209" y="49"/>
                    <a:pt x="212" y="55"/>
                  </a:cubicBezTo>
                  <a:cubicBezTo>
                    <a:pt x="208" y="49"/>
                    <a:pt x="204" y="44"/>
                    <a:pt x="199" y="39"/>
                  </a:cubicBezTo>
                  <a:cubicBezTo>
                    <a:pt x="174" y="14"/>
                    <a:pt x="141" y="0"/>
                    <a:pt x="10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39"/>
            <p:cNvSpPr>
              <a:spLocks noEditPoints="1"/>
            </p:cNvSpPr>
            <p:nvPr/>
          </p:nvSpPr>
          <p:spPr bwMode="auto">
            <a:xfrm>
              <a:off x="8602890" y="5381800"/>
              <a:ext cx="2164006" cy="689636"/>
            </a:xfrm>
            <a:custGeom>
              <a:avLst/>
              <a:gdLst>
                <a:gd name="T0" fmla="*/ 157 w 157"/>
                <a:gd name="T1" fmla="*/ 0 h 50"/>
                <a:gd name="T2" fmla="*/ 141 w 157"/>
                <a:gd name="T3" fmla="*/ 21 h 50"/>
                <a:gd name="T4" fmla="*/ 78 w 157"/>
                <a:gd name="T5" fmla="*/ 47 h 50"/>
                <a:gd name="T6" fmla="*/ 28 w 157"/>
                <a:gd name="T7" fmla="*/ 32 h 50"/>
                <a:gd name="T8" fmla="*/ 27 w 157"/>
                <a:gd name="T9" fmla="*/ 33 h 50"/>
                <a:gd name="T10" fmla="*/ 71 w 157"/>
                <a:gd name="T11" fmla="*/ 50 h 50"/>
                <a:gd name="T12" fmla="*/ 78 w 157"/>
                <a:gd name="T13" fmla="*/ 50 h 50"/>
                <a:gd name="T14" fmla="*/ 85 w 157"/>
                <a:gd name="T15" fmla="*/ 50 h 50"/>
                <a:gd name="T16" fmla="*/ 140 w 157"/>
                <a:gd name="T17" fmla="*/ 25 h 50"/>
                <a:gd name="T18" fmla="*/ 157 w 157"/>
                <a:gd name="T19" fmla="*/ 0 h 50"/>
                <a:gd name="T20" fmla="*/ 0 w 157"/>
                <a:gd name="T21" fmla="*/ 0 h 50"/>
                <a:gd name="T22" fmla="*/ 6 w 157"/>
                <a:gd name="T23" fmla="*/ 12 h 50"/>
                <a:gd name="T24" fmla="*/ 7 w 157"/>
                <a:gd name="T25" fmla="*/ 11 h 50"/>
                <a:gd name="T26" fmla="*/ 0 w 157"/>
                <a:gd name="T2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50">
                  <a:moveTo>
                    <a:pt x="157" y="0"/>
                  </a:moveTo>
                  <a:cubicBezTo>
                    <a:pt x="153" y="7"/>
                    <a:pt x="148" y="15"/>
                    <a:pt x="141" y="21"/>
                  </a:cubicBezTo>
                  <a:cubicBezTo>
                    <a:pt x="125" y="38"/>
                    <a:pt x="102" y="47"/>
                    <a:pt x="78" y="47"/>
                  </a:cubicBezTo>
                  <a:cubicBezTo>
                    <a:pt x="60" y="47"/>
                    <a:pt x="43" y="42"/>
                    <a:pt x="28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40" y="43"/>
                    <a:pt x="55" y="48"/>
                    <a:pt x="71" y="50"/>
                  </a:cubicBezTo>
                  <a:cubicBezTo>
                    <a:pt x="74" y="50"/>
                    <a:pt x="76" y="50"/>
                    <a:pt x="78" y="50"/>
                  </a:cubicBezTo>
                  <a:cubicBezTo>
                    <a:pt x="81" y="50"/>
                    <a:pt x="83" y="50"/>
                    <a:pt x="85" y="50"/>
                  </a:cubicBezTo>
                  <a:cubicBezTo>
                    <a:pt x="105" y="48"/>
                    <a:pt x="125" y="40"/>
                    <a:pt x="140" y="25"/>
                  </a:cubicBezTo>
                  <a:cubicBezTo>
                    <a:pt x="147" y="17"/>
                    <a:pt x="153" y="9"/>
                    <a:pt x="157" y="0"/>
                  </a:cubicBezTo>
                  <a:moveTo>
                    <a:pt x="0" y="0"/>
                  </a:moveTo>
                  <a:cubicBezTo>
                    <a:pt x="2" y="4"/>
                    <a:pt x="4" y="8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9056597" y="4169375"/>
              <a:ext cx="1241022" cy="456051"/>
            </a:xfrm>
            <a:custGeom>
              <a:avLst/>
              <a:gdLst>
                <a:gd name="T0" fmla="*/ 45 w 90"/>
                <a:gd name="T1" fmla="*/ 0 h 33"/>
                <a:gd name="T2" fmla="*/ 12 w 90"/>
                <a:gd name="T3" fmla="*/ 14 h 33"/>
                <a:gd name="T4" fmla="*/ 0 w 90"/>
                <a:gd name="T5" fmla="*/ 33 h 33"/>
                <a:gd name="T6" fmla="*/ 11 w 90"/>
                <a:gd name="T7" fmla="*/ 17 h 33"/>
                <a:gd name="T8" fmla="*/ 45 w 90"/>
                <a:gd name="T9" fmla="*/ 3 h 33"/>
                <a:gd name="T10" fmla="*/ 80 w 90"/>
                <a:gd name="T11" fmla="*/ 17 h 33"/>
                <a:gd name="T12" fmla="*/ 90 w 90"/>
                <a:gd name="T13" fmla="*/ 33 h 33"/>
                <a:gd name="T14" fmla="*/ 79 w 90"/>
                <a:gd name="T15" fmla="*/ 14 h 33"/>
                <a:gd name="T16" fmla="*/ 45 w 90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3">
                  <a:moveTo>
                    <a:pt x="45" y="0"/>
                  </a:moveTo>
                  <a:cubicBezTo>
                    <a:pt x="33" y="0"/>
                    <a:pt x="21" y="5"/>
                    <a:pt x="12" y="14"/>
                  </a:cubicBezTo>
                  <a:cubicBezTo>
                    <a:pt x="6" y="20"/>
                    <a:pt x="3" y="26"/>
                    <a:pt x="0" y="33"/>
                  </a:cubicBezTo>
                  <a:cubicBezTo>
                    <a:pt x="3" y="27"/>
                    <a:pt x="6" y="22"/>
                    <a:pt x="11" y="17"/>
                  </a:cubicBezTo>
                  <a:cubicBezTo>
                    <a:pt x="20" y="7"/>
                    <a:pt x="33" y="3"/>
                    <a:pt x="45" y="3"/>
                  </a:cubicBezTo>
                  <a:cubicBezTo>
                    <a:pt x="58" y="3"/>
                    <a:pt x="70" y="7"/>
                    <a:pt x="80" y="17"/>
                  </a:cubicBezTo>
                  <a:cubicBezTo>
                    <a:pt x="84" y="22"/>
                    <a:pt x="88" y="27"/>
                    <a:pt x="90" y="33"/>
                  </a:cubicBezTo>
                  <a:cubicBezTo>
                    <a:pt x="88" y="26"/>
                    <a:pt x="84" y="20"/>
                    <a:pt x="79" y="14"/>
                  </a:cubicBezTo>
                  <a:cubicBezTo>
                    <a:pt x="70" y="5"/>
                    <a:pt x="58" y="0"/>
                    <a:pt x="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6287650" y="1455322"/>
              <a:ext cx="3556264" cy="3568313"/>
            </a:xfrm>
            <a:custGeom>
              <a:avLst/>
              <a:gdLst>
                <a:gd name="T0" fmla="*/ 4 w 258"/>
                <a:gd name="T1" fmla="*/ 23 h 259"/>
                <a:gd name="T2" fmla="*/ 236 w 258"/>
                <a:gd name="T3" fmla="*/ 254 h 259"/>
                <a:gd name="T4" fmla="*/ 253 w 258"/>
                <a:gd name="T5" fmla="*/ 254 h 259"/>
                <a:gd name="T6" fmla="*/ 253 w 258"/>
                <a:gd name="T7" fmla="*/ 237 h 259"/>
                <a:gd name="T8" fmla="*/ 22 w 258"/>
                <a:gd name="T9" fmla="*/ 5 h 259"/>
                <a:gd name="T10" fmla="*/ 4 w 258"/>
                <a:gd name="T11" fmla="*/ 5 h 259"/>
                <a:gd name="T12" fmla="*/ 4 w 258"/>
                <a:gd name="T13" fmla="*/ 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59">
                  <a:moveTo>
                    <a:pt x="4" y="23"/>
                  </a:moveTo>
                  <a:cubicBezTo>
                    <a:pt x="236" y="254"/>
                    <a:pt x="236" y="254"/>
                    <a:pt x="236" y="254"/>
                  </a:cubicBezTo>
                  <a:cubicBezTo>
                    <a:pt x="241" y="259"/>
                    <a:pt x="249" y="259"/>
                    <a:pt x="253" y="254"/>
                  </a:cubicBezTo>
                  <a:cubicBezTo>
                    <a:pt x="258" y="249"/>
                    <a:pt x="258" y="242"/>
                    <a:pt x="253" y="23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4" y="5"/>
                  </a:cubicBezTo>
                  <a:cubicBezTo>
                    <a:pt x="0" y="10"/>
                    <a:pt x="0" y="18"/>
                    <a:pt x="4" y="2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6672411" y="863569"/>
              <a:ext cx="1405602" cy="1886489"/>
            </a:xfrm>
            <a:custGeom>
              <a:avLst/>
              <a:gdLst>
                <a:gd name="T0" fmla="*/ 137 w 632"/>
                <a:gd name="T1" fmla="*/ 0 h 848"/>
                <a:gd name="T2" fmla="*/ 632 w 632"/>
                <a:gd name="T3" fmla="*/ 495 h 848"/>
                <a:gd name="T4" fmla="*/ 496 w 632"/>
                <a:gd name="T5" fmla="*/ 848 h 848"/>
                <a:gd name="T6" fmla="*/ 477 w 632"/>
                <a:gd name="T7" fmla="*/ 848 h 848"/>
                <a:gd name="T8" fmla="*/ 0 w 632"/>
                <a:gd name="T9" fmla="*/ 353 h 848"/>
                <a:gd name="T10" fmla="*/ 118 w 632"/>
                <a:gd name="T11" fmla="*/ 0 h 848"/>
                <a:gd name="T12" fmla="*/ 137 w 632"/>
                <a:gd name="T13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848">
                  <a:moveTo>
                    <a:pt x="137" y="0"/>
                  </a:moveTo>
                  <a:lnTo>
                    <a:pt x="632" y="495"/>
                  </a:lnTo>
                  <a:lnTo>
                    <a:pt x="496" y="848"/>
                  </a:lnTo>
                  <a:lnTo>
                    <a:pt x="477" y="848"/>
                  </a:lnTo>
                  <a:lnTo>
                    <a:pt x="0" y="353"/>
                  </a:lnTo>
                  <a:lnTo>
                    <a:pt x="118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9"/>
            <p:cNvSpPr>
              <a:spLocks/>
            </p:cNvSpPr>
            <p:nvPr/>
          </p:nvSpPr>
          <p:spPr bwMode="auto">
            <a:xfrm>
              <a:off x="6632378" y="863569"/>
              <a:ext cx="1405602" cy="1886489"/>
            </a:xfrm>
            <a:custGeom>
              <a:avLst/>
              <a:gdLst>
                <a:gd name="T0" fmla="*/ 136 w 632"/>
                <a:gd name="T1" fmla="*/ 0 h 848"/>
                <a:gd name="T2" fmla="*/ 632 w 632"/>
                <a:gd name="T3" fmla="*/ 495 h 848"/>
                <a:gd name="T4" fmla="*/ 495 w 632"/>
                <a:gd name="T5" fmla="*/ 848 h 848"/>
                <a:gd name="T6" fmla="*/ 0 w 632"/>
                <a:gd name="T7" fmla="*/ 353 h 848"/>
                <a:gd name="T8" fmla="*/ 136 w 632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848">
                  <a:moveTo>
                    <a:pt x="136" y="0"/>
                  </a:moveTo>
                  <a:lnTo>
                    <a:pt x="632" y="495"/>
                  </a:lnTo>
                  <a:lnTo>
                    <a:pt x="495" y="848"/>
                  </a:lnTo>
                  <a:lnTo>
                    <a:pt x="0" y="35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0"/>
            <p:cNvSpPr>
              <a:spLocks/>
            </p:cNvSpPr>
            <p:nvPr/>
          </p:nvSpPr>
          <p:spPr bwMode="auto">
            <a:xfrm>
              <a:off x="5693827" y="1813487"/>
              <a:ext cx="1888223" cy="1405969"/>
            </a:xfrm>
            <a:custGeom>
              <a:avLst/>
              <a:gdLst>
                <a:gd name="T0" fmla="*/ 0 w 849"/>
                <a:gd name="T1" fmla="*/ 136 h 632"/>
                <a:gd name="T2" fmla="*/ 496 w 849"/>
                <a:gd name="T3" fmla="*/ 632 h 632"/>
                <a:gd name="T4" fmla="*/ 849 w 849"/>
                <a:gd name="T5" fmla="*/ 496 h 632"/>
                <a:gd name="T6" fmla="*/ 353 w 849"/>
                <a:gd name="T7" fmla="*/ 0 h 632"/>
                <a:gd name="T8" fmla="*/ 0 w 849"/>
                <a:gd name="T9" fmla="*/ 13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632">
                  <a:moveTo>
                    <a:pt x="0" y="136"/>
                  </a:moveTo>
                  <a:lnTo>
                    <a:pt x="496" y="632"/>
                  </a:lnTo>
                  <a:lnTo>
                    <a:pt x="849" y="496"/>
                  </a:lnTo>
                  <a:lnTo>
                    <a:pt x="353" y="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1"/>
            <p:cNvSpPr>
              <a:spLocks/>
            </p:cNvSpPr>
            <p:nvPr/>
          </p:nvSpPr>
          <p:spPr bwMode="auto">
            <a:xfrm>
              <a:off x="6409973" y="1550980"/>
              <a:ext cx="3349426" cy="3334727"/>
            </a:xfrm>
            <a:custGeom>
              <a:avLst/>
              <a:gdLst>
                <a:gd name="T0" fmla="*/ 241 w 243"/>
                <a:gd name="T1" fmla="*/ 242 h 242"/>
                <a:gd name="T2" fmla="*/ 240 w 243"/>
                <a:gd name="T3" fmla="*/ 233 h 242"/>
                <a:gd name="T4" fmla="*/ 10 w 243"/>
                <a:gd name="T5" fmla="*/ 3 h 242"/>
                <a:gd name="T6" fmla="*/ 0 w 243"/>
                <a:gd name="T7" fmla="*/ 2 h 242"/>
                <a:gd name="T8" fmla="*/ 241 w 24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2">
                  <a:moveTo>
                    <a:pt x="241" y="242"/>
                  </a:moveTo>
                  <a:cubicBezTo>
                    <a:pt x="243" y="239"/>
                    <a:pt x="243" y="235"/>
                    <a:pt x="240" y="23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3" y="0"/>
                    <a:pt x="0" y="2"/>
                  </a:cubicBezTo>
                  <a:lnTo>
                    <a:pt x="241" y="242"/>
                  </a:lnTo>
                  <a:close/>
                </a:path>
              </a:pathLst>
            </a:custGeom>
            <a:solidFill>
              <a:srgbClr val="5855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693827" y="2116037"/>
              <a:ext cx="1103131" cy="1143462"/>
            </a:xfrm>
            <a:custGeom>
              <a:avLst/>
              <a:gdLst>
                <a:gd name="T0" fmla="*/ 496 w 496"/>
                <a:gd name="T1" fmla="*/ 496 h 514"/>
                <a:gd name="T2" fmla="*/ 0 w 496"/>
                <a:gd name="T3" fmla="*/ 0 h 514"/>
                <a:gd name="T4" fmla="*/ 0 w 496"/>
                <a:gd name="T5" fmla="*/ 25 h 514"/>
                <a:gd name="T6" fmla="*/ 496 w 496"/>
                <a:gd name="T7" fmla="*/ 514 h 514"/>
                <a:gd name="T8" fmla="*/ 496 w 496"/>
                <a:gd name="T9" fmla="*/ 49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514">
                  <a:moveTo>
                    <a:pt x="496" y="496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496" y="514"/>
                  </a:lnTo>
                  <a:lnTo>
                    <a:pt x="496" y="4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6796958" y="2916905"/>
              <a:ext cx="785092" cy="342594"/>
            </a:xfrm>
            <a:custGeom>
              <a:avLst/>
              <a:gdLst>
                <a:gd name="T0" fmla="*/ 353 w 353"/>
                <a:gd name="T1" fmla="*/ 0 h 154"/>
                <a:gd name="T2" fmla="*/ 353 w 353"/>
                <a:gd name="T3" fmla="*/ 24 h 154"/>
                <a:gd name="T4" fmla="*/ 0 w 353"/>
                <a:gd name="T5" fmla="*/ 154 h 154"/>
                <a:gd name="T6" fmla="*/ 0 w 353"/>
                <a:gd name="T7" fmla="*/ 136 h 154"/>
                <a:gd name="T8" fmla="*/ 353 w 353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54">
                  <a:moveTo>
                    <a:pt x="353" y="0"/>
                  </a:moveTo>
                  <a:lnTo>
                    <a:pt x="353" y="24"/>
                  </a:lnTo>
                  <a:lnTo>
                    <a:pt x="0" y="154"/>
                  </a:lnTo>
                  <a:lnTo>
                    <a:pt x="0" y="13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5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6632378" y="1373009"/>
              <a:ext cx="1212110" cy="1377049"/>
            </a:xfrm>
            <a:custGeom>
              <a:avLst/>
              <a:gdLst>
                <a:gd name="T0" fmla="*/ 8 w 88"/>
                <a:gd name="T1" fmla="*/ 0 h 100"/>
                <a:gd name="T2" fmla="*/ 0 w 88"/>
                <a:gd name="T3" fmla="*/ 20 h 100"/>
                <a:gd name="T4" fmla="*/ 80 w 88"/>
                <a:gd name="T5" fmla="*/ 100 h 100"/>
                <a:gd name="T6" fmla="*/ 88 w 88"/>
                <a:gd name="T7" fmla="*/ 80 h 100"/>
                <a:gd name="T8" fmla="*/ 8 w 8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00">
                  <a:moveTo>
                    <a:pt x="8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61" y="53"/>
                    <a:pt x="34" y="26"/>
                    <a:pt x="8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6810302" y="1054888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31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3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7030484" y="1275126"/>
              <a:ext cx="373641" cy="840912"/>
            </a:xfrm>
            <a:custGeom>
              <a:avLst/>
              <a:gdLst>
                <a:gd name="T0" fmla="*/ 137 w 168"/>
                <a:gd name="T1" fmla="*/ 0 h 378"/>
                <a:gd name="T2" fmla="*/ 0 w 168"/>
                <a:gd name="T3" fmla="*/ 347 h 378"/>
                <a:gd name="T4" fmla="*/ 31 w 168"/>
                <a:gd name="T5" fmla="*/ 378 h 378"/>
                <a:gd name="T6" fmla="*/ 168 w 168"/>
                <a:gd name="T7" fmla="*/ 25 h 378"/>
                <a:gd name="T8" fmla="*/ 137 w 16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378">
                  <a:moveTo>
                    <a:pt x="137" y="0"/>
                  </a:moveTo>
                  <a:lnTo>
                    <a:pt x="0" y="347"/>
                  </a:lnTo>
                  <a:lnTo>
                    <a:pt x="31" y="378"/>
                  </a:lnTo>
                  <a:lnTo>
                    <a:pt x="168" y="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7252890" y="1482017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53 h 378"/>
                <a:gd name="T4" fmla="*/ 30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53"/>
                  </a:lnTo>
                  <a:lnTo>
                    <a:pt x="30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7473071" y="1702255"/>
              <a:ext cx="371418" cy="840912"/>
            </a:xfrm>
            <a:custGeom>
              <a:avLst/>
              <a:gdLst>
                <a:gd name="T0" fmla="*/ 136 w 167"/>
                <a:gd name="T1" fmla="*/ 0 h 378"/>
                <a:gd name="T2" fmla="*/ 0 w 167"/>
                <a:gd name="T3" fmla="*/ 347 h 378"/>
                <a:gd name="T4" fmla="*/ 24 w 167"/>
                <a:gd name="T5" fmla="*/ 378 h 378"/>
                <a:gd name="T6" fmla="*/ 167 w 167"/>
                <a:gd name="T7" fmla="*/ 31 h 378"/>
                <a:gd name="T8" fmla="*/ 136 w 167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378">
                  <a:moveTo>
                    <a:pt x="136" y="0"/>
                  </a:moveTo>
                  <a:lnTo>
                    <a:pt x="0" y="347"/>
                  </a:lnTo>
                  <a:lnTo>
                    <a:pt x="24" y="378"/>
                  </a:lnTo>
                  <a:lnTo>
                    <a:pt x="167" y="3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5887320" y="2007031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31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6107501" y="2227269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6327683" y="2447508"/>
              <a:ext cx="840693" cy="371515"/>
            </a:xfrm>
            <a:custGeom>
              <a:avLst/>
              <a:gdLst>
                <a:gd name="T0" fmla="*/ 0 w 378"/>
                <a:gd name="T1" fmla="*/ 136 h 167"/>
                <a:gd name="T2" fmla="*/ 347 w 378"/>
                <a:gd name="T3" fmla="*/ 0 h 167"/>
                <a:gd name="T4" fmla="*/ 378 w 378"/>
                <a:gd name="T5" fmla="*/ 25 h 167"/>
                <a:gd name="T6" fmla="*/ 31 w 378"/>
                <a:gd name="T7" fmla="*/ 167 h 167"/>
                <a:gd name="T8" fmla="*/ 0 w 378"/>
                <a:gd name="T9" fmla="*/ 13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67">
                  <a:moveTo>
                    <a:pt x="0" y="136"/>
                  </a:moveTo>
                  <a:lnTo>
                    <a:pt x="347" y="0"/>
                  </a:lnTo>
                  <a:lnTo>
                    <a:pt x="378" y="25"/>
                  </a:lnTo>
                  <a:lnTo>
                    <a:pt x="31" y="16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2"/>
            <p:cNvSpPr>
              <a:spLocks/>
            </p:cNvSpPr>
            <p:nvPr/>
          </p:nvSpPr>
          <p:spPr bwMode="auto">
            <a:xfrm>
              <a:off x="6547864" y="2654399"/>
              <a:ext cx="840693" cy="384862"/>
            </a:xfrm>
            <a:custGeom>
              <a:avLst/>
              <a:gdLst>
                <a:gd name="T0" fmla="*/ 0 w 378"/>
                <a:gd name="T1" fmla="*/ 142 h 173"/>
                <a:gd name="T2" fmla="*/ 347 w 378"/>
                <a:gd name="T3" fmla="*/ 0 h 173"/>
                <a:gd name="T4" fmla="*/ 378 w 378"/>
                <a:gd name="T5" fmla="*/ 31 h 173"/>
                <a:gd name="T6" fmla="*/ 31 w 378"/>
                <a:gd name="T7" fmla="*/ 173 h 173"/>
                <a:gd name="T8" fmla="*/ 0 w 378"/>
                <a:gd name="T9" fmla="*/ 1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73">
                  <a:moveTo>
                    <a:pt x="0" y="142"/>
                  </a:moveTo>
                  <a:lnTo>
                    <a:pt x="347" y="0"/>
                  </a:lnTo>
                  <a:lnTo>
                    <a:pt x="378" y="31"/>
                  </a:lnTo>
                  <a:lnTo>
                    <a:pt x="31" y="173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فرضیه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پیشنهادی برای بهبود دانش جمعی به طرز چشم‌گیری موثر واقع 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48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6534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گذشته.</a:t>
            </a:r>
          </a:p>
          <a:p>
            <a:r>
              <a:rPr lang="fa-IR" dirty="0" smtClean="0"/>
              <a:t>بررسی تاثیر وفقی شدن پارامتر‌های تابع </a:t>
            </a:r>
            <a:r>
              <a:rPr lang="en-US" dirty="0" smtClean="0"/>
              <a:t>f(.)</a:t>
            </a:r>
            <a:r>
              <a:rPr lang="fa-IR" dirty="0" smtClean="0"/>
              <a:t> در انتگرال چوکت.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49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تابع </a:t>
            </a:r>
            <a:r>
              <a:rPr lang="en-US" dirty="0" smtClean="0"/>
              <a:t>f(.)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51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7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52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9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2486" y="4983967"/>
            <a:ext cx="4017819" cy="13993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چرخه همکاری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9782" y="2639310"/>
            <a:ext cx="4176042" cy="3044312"/>
            <a:chOff x="2259782" y="2639310"/>
            <a:chExt cx="4176042" cy="30443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794" y="4316857"/>
            <a:ext cx="3873287" cy="662405"/>
            <a:chOff x="107794" y="4316857"/>
            <a:chExt cx="3873287" cy="662405"/>
          </a:xfrm>
        </p:grpSpPr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924" y="831101"/>
            <a:ext cx="5874188" cy="3477013"/>
            <a:chOff x="594924" y="831101"/>
            <a:chExt cx="5874188" cy="3477013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0302" y="1306380"/>
            <a:ext cx="3855479" cy="2105803"/>
            <a:chOff x="5560302" y="1306380"/>
            <a:chExt cx="3855479" cy="2105803"/>
          </a:xfrm>
        </p:grpSpPr>
        <p:sp>
          <p:nvSpPr>
            <p:cNvPr id="5" name="Block Arc 4"/>
            <p:cNvSpPr/>
            <p:nvPr/>
          </p:nvSpPr>
          <p:spPr>
            <a:xfrm rot="10800000" flipH="1">
              <a:off x="6933408" y="2513221"/>
              <a:ext cx="836649" cy="898961"/>
            </a:xfrm>
            <a:prstGeom prst="blockArc">
              <a:avLst>
                <a:gd name="adj1" fmla="val 16241323"/>
                <a:gd name="adj2" fmla="val 124422"/>
                <a:gd name="adj3" fmla="val 174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5560302" y="3263503"/>
              <a:ext cx="1828611" cy="14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1721600"/>
              <a:ext cx="150057" cy="12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499741" y="1306380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37491" y="1320983"/>
              <a:ext cx="14782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محاسبه‌ی خبرگی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0303" y="2888689"/>
            <a:ext cx="6398682" cy="3112530"/>
            <a:chOff x="5560303" y="2888689"/>
            <a:chExt cx="6398682" cy="3112530"/>
          </a:xfrm>
        </p:grpSpPr>
        <p:sp>
          <p:nvSpPr>
            <p:cNvPr id="8" name="Rectangle 7"/>
            <p:cNvSpPr/>
            <p:nvPr/>
          </p:nvSpPr>
          <p:spPr>
            <a:xfrm flipH="1">
              <a:off x="9410595" y="3263501"/>
              <a:ext cx="149623" cy="2307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 flipH="1">
              <a:off x="8638017" y="5086819"/>
              <a:ext cx="923267" cy="914400"/>
            </a:xfrm>
            <a:prstGeom prst="blockArc">
              <a:avLst>
                <a:gd name="adj1" fmla="val 16241323"/>
                <a:gd name="adj2" fmla="val 0"/>
                <a:gd name="adj3" fmla="val 163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5560303" y="5850016"/>
              <a:ext cx="3547016" cy="150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5777" y="2888689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81786" y="2907085"/>
              <a:ext cx="2177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به اشتراک‌گذاری دانش‌ها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کارهای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833037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00199" y="5032524"/>
            <a:ext cx="5453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826602" y="5026070"/>
            <a:ext cx="6399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85812" y="5026070"/>
            <a:ext cx="6671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1472</Words>
  <Application>Microsoft Office PowerPoint</Application>
  <PresentationFormat>Widescreen</PresentationFormat>
  <Paragraphs>464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Adobe Gothic Std B</vt:lpstr>
      <vt:lpstr>Arial</vt:lpstr>
      <vt:lpstr>Brush Script MT</vt:lpstr>
      <vt:lpstr>Calibri</vt:lpstr>
      <vt:lpstr>Calibri Light</vt:lpstr>
      <vt:lpstr>Cambria Math</vt:lpstr>
      <vt:lpstr>等线</vt:lpstr>
      <vt:lpstr>Lato</vt:lpstr>
      <vt:lpstr>Roboto</vt:lpstr>
      <vt:lpstr>Times New Roman</vt:lpstr>
      <vt:lpstr>Wingdings</vt:lpstr>
      <vt:lpstr>XB Zar</vt:lpstr>
      <vt:lpstr>Office Theme</vt:lpstr>
      <vt:lpstr>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یادگیری تقویتی</vt:lpstr>
      <vt:lpstr>مقدمه - یادگیری مشارکتی</vt:lpstr>
      <vt:lpstr>PowerPoint Presentation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روش پیشنهادی – یادگیری تقویتی مشارکتی</vt:lpstr>
      <vt:lpstr>فرضیه خبرگی</vt:lpstr>
      <vt:lpstr>معیار خبرگی پیشنهادی</vt:lpstr>
      <vt:lpstr>معیار خبرگی پیشنهادی</vt:lpstr>
      <vt:lpstr>PowerPoint Presentation</vt:lpstr>
      <vt:lpstr>الگوریتم پیشنهادی – ادامه.</vt:lpstr>
      <vt:lpstr>معیار خبرگی پیشنهادی</vt:lpstr>
      <vt:lpstr>معیار خبرگی پیشنهادی</vt:lpstr>
      <vt:lpstr>PowerPoint Presentation</vt:lpstr>
      <vt:lpstr>تعیین تابع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PowerPoint Presentation</vt:lpstr>
      <vt:lpstr>نتیجه‌گیری و جمع‌بندی</vt:lpstr>
      <vt:lpstr>پیشنهادات برای کارهای بعدی</vt:lpstr>
      <vt:lpstr>با تشکر</vt:lpstr>
      <vt:lpstr>تعیین تابع f(.) در انتگرال فازی چوکت</vt:lpstr>
      <vt:lpstr>چرا انتگرال فازی چوکت؟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284</cp:revision>
  <cp:lastPrinted>2016-11-01T19:05:04Z</cp:lastPrinted>
  <dcterms:created xsi:type="dcterms:W3CDTF">2016-10-30T17:05:31Z</dcterms:created>
  <dcterms:modified xsi:type="dcterms:W3CDTF">2017-01-08T07:40:55Z</dcterms:modified>
</cp:coreProperties>
</file>