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6"/>
  </p:notesMasterIdLst>
  <p:sldIdLst>
    <p:sldId id="256" r:id="rId2"/>
    <p:sldId id="260" r:id="rId3"/>
    <p:sldId id="273" r:id="rId4"/>
    <p:sldId id="274" r:id="rId5"/>
    <p:sldId id="275" r:id="rId6"/>
    <p:sldId id="276" r:id="rId7"/>
    <p:sldId id="278" r:id="rId8"/>
    <p:sldId id="282" r:id="rId9"/>
    <p:sldId id="279" r:id="rId10"/>
    <p:sldId id="280" r:id="rId11"/>
    <p:sldId id="283" r:id="rId12"/>
    <p:sldId id="277" r:id="rId13"/>
    <p:sldId id="281" r:id="rId14"/>
    <p:sldId id="284" r:id="rId15"/>
    <p:sldId id="285" r:id="rId16"/>
    <p:sldId id="287" r:id="rId17"/>
    <p:sldId id="289" r:id="rId18"/>
    <p:sldId id="288" r:id="rId19"/>
    <p:sldId id="290" r:id="rId20"/>
    <p:sldId id="291" r:id="rId21"/>
    <p:sldId id="297" r:id="rId22"/>
    <p:sldId id="298" r:id="rId23"/>
    <p:sldId id="292" r:id="rId24"/>
    <p:sldId id="293" r:id="rId25"/>
    <p:sldId id="294" r:id="rId26"/>
    <p:sldId id="295" r:id="rId27"/>
    <p:sldId id="296" r:id="rId28"/>
    <p:sldId id="299" r:id="rId29"/>
    <p:sldId id="300" r:id="rId30"/>
    <p:sldId id="302" r:id="rId31"/>
    <p:sldId id="304" r:id="rId32"/>
    <p:sldId id="305" r:id="rId33"/>
    <p:sldId id="307" r:id="rId34"/>
    <p:sldId id="308" r:id="rId35"/>
    <p:sldId id="301" r:id="rId36"/>
    <p:sldId id="309" r:id="rId37"/>
    <p:sldId id="310" r:id="rId38"/>
    <p:sldId id="311" r:id="rId39"/>
    <p:sldId id="312" r:id="rId40"/>
    <p:sldId id="306" r:id="rId41"/>
    <p:sldId id="313" r:id="rId42"/>
    <p:sldId id="314" r:id="rId43"/>
    <p:sldId id="303" r:id="rId44"/>
    <p:sldId id="272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FAEFB-2EC0-42B4-B2E8-39E6BFEF0D7E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FD764-1698-40F0-A668-EED43BC19A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8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FD764-1698-40F0-A668-EED43BC19A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7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6F96-A63E-4FCD-8B42-FC5314B6EAF2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1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22E6-6AFE-4873-9580-70D3067FA1FE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2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9CC5-7E4B-4E99-930B-14C0ABA9B6BE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2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>
                <a:latin typeface="XB Zar" panose="02000506090000020003" pitchFamily="2" charset="-78"/>
                <a:cs typeface="XB Zar" panose="02000506090000020003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1pPr>
            <a:lvl2pPr marL="685800" indent="-228600" algn="r" rtl="1">
              <a:lnSpc>
                <a:spcPct val="150000"/>
              </a:lnSpc>
              <a:buFont typeface="Wingdings" panose="05000000000000000000" pitchFamily="2" charset="2"/>
              <a:buChar char="§"/>
              <a:defRPr>
                <a:latin typeface="XB Zar" panose="02000506090000020003" pitchFamily="2" charset="-78"/>
                <a:cs typeface="XB Zar" panose="02000506090000020003" pitchFamily="2" charset="-78"/>
              </a:defRPr>
            </a:lvl2pPr>
            <a:lvl3pPr marL="1143000" indent="-228600" algn="r" rtl="1">
              <a:lnSpc>
                <a:spcPct val="150000"/>
              </a:lnSpc>
              <a:buFont typeface="Wingdings" panose="05000000000000000000" pitchFamily="2" charset="2"/>
              <a:buChar char="v"/>
              <a:defRPr>
                <a:latin typeface="XB Zar" panose="02000506090000020003" pitchFamily="2" charset="-78"/>
                <a:cs typeface="XB Zar" panose="02000506090000020003" pitchFamily="2" charset="-78"/>
              </a:defRPr>
            </a:lvl3pPr>
            <a:lvl4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4pPr>
            <a:lvl5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8CA4-8B0E-4B2F-99CF-41DD2B6031A3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‹#›</a:t>
            </a:fld>
            <a:r>
              <a:rPr lang="fa-IR" dirty="0" smtClean="0"/>
              <a:t> </a:t>
            </a:r>
            <a:r>
              <a:rPr lang="en-US" dirty="0" smtClean="0"/>
              <a:t>/ 44</a:t>
            </a:r>
          </a:p>
        </p:txBody>
      </p:sp>
    </p:spTree>
    <p:extLst>
      <p:ext uri="{BB962C8B-B14F-4D97-AF65-F5344CB8AC3E}">
        <p14:creationId xmlns:p14="http://schemas.microsoft.com/office/powerpoint/2010/main" val="3997062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A934-3038-47BC-B7D3-FF06441F692A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9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2692-C5CA-47C4-A1A9-B9968FE0E3C2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algn="r" rtl="1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algn="r" rtl="1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61272-8E34-4B2E-A905-159C92EE3DA0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32B7-7A10-4FFE-9C08-E8B82DC1500C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7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B3A4-1FC1-45F6-BFBC-4BD5151A4099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4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71F8-46BF-4325-AA75-15F21912F948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0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E4D6-EDD1-4162-924C-22B87A2ADED4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9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2976-DF7B-4182-9DE3-2EABE99972FE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2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05881"/>
            <a:ext cx="12192000" cy="2387600"/>
          </a:xfrm>
        </p:spPr>
        <p:txBody>
          <a:bodyPr>
            <a:normAutofit fontScale="90000"/>
          </a:bodyPr>
          <a:lstStyle/>
          <a:p>
            <a:pPr rtl="0"/>
            <a:r>
              <a:rPr lang="fa-IR" sz="2800" dirty="0">
                <a:latin typeface="XB Zar" panose="02000506090000020003" pitchFamily="2" charset="-78"/>
                <a:cs typeface="XB Zar" panose="02000506090000020003" pitchFamily="2" charset="-78"/>
              </a:rPr>
              <a:t>پیش درآمدی </a:t>
            </a:r>
            <a:r>
              <a:rPr lang="fa-IR" sz="2800" dirty="0" smtClean="0">
                <a:latin typeface="XB Zar" panose="02000506090000020003" pitchFamily="2" charset="-78"/>
                <a:cs typeface="XB Zar" panose="02000506090000020003" pitchFamily="2" charset="-78"/>
              </a:rPr>
              <a:t>بر</a:t>
            </a:r>
            <a:r>
              <a:rPr lang="en-US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/>
            </a:r>
            <a:br>
              <a:rPr lang="en-US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/>
            </a:r>
            <a:b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بهبود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کیفیت و سرعت یادگیری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در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سیستم‌های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چندعامله با استفاده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از</a:t>
            </a:r>
            <a:b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/>
            </a:r>
            <a:b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ماتریس‌ارجاع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و انتگرال فازی</a:t>
            </a:r>
            <a:b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dirty="0" smtClean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endParaRPr lang="en-US" sz="28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47905"/>
            <a:ext cx="9144000" cy="1214260"/>
          </a:xfrm>
        </p:spPr>
        <p:txBody>
          <a:bodyPr>
            <a:normAutofit lnSpcReduction="10000"/>
          </a:bodyPr>
          <a:lstStyle/>
          <a:p>
            <a:r>
              <a:rPr lang="fa-IR" dirty="0" smtClean="0"/>
              <a:t>داریوش حسن پور</a:t>
            </a:r>
          </a:p>
          <a:p>
            <a:endParaRPr lang="en-US" dirty="0"/>
          </a:p>
          <a:p>
            <a:r>
              <a:rPr lang="fa-IR" sz="1900" dirty="0" smtClean="0"/>
              <a:t>پاییز 95</a:t>
            </a:r>
            <a:endParaRPr lang="fa-I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534" y="288544"/>
            <a:ext cx="1816932" cy="181693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TextBox 48"/>
          <p:cNvSpPr txBox="1"/>
          <p:nvPr/>
        </p:nvSpPr>
        <p:spPr>
          <a:xfrm>
            <a:off x="4360219" y="2705267"/>
            <a:ext cx="32389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</a:t>
            </a:r>
            <a:endParaRPr lang="fa-IR" dirty="0">
              <a:solidFill>
                <a:srgbClr val="FF0000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33" name="TextBox 32"/>
          <p:cNvSpPr txBox="1"/>
          <p:nvPr/>
        </p:nvSpPr>
        <p:spPr>
          <a:xfrm>
            <a:off x="1976616" y="2705267"/>
            <a:ext cx="32389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0</a:t>
            </a:r>
            <a:endParaRPr lang="fa-IR" dirty="0">
              <a:solidFill>
                <a:srgbClr val="FF0000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50" name="TextBox 49"/>
          <p:cNvSpPr txBox="1"/>
          <p:nvPr/>
        </p:nvSpPr>
        <p:spPr>
          <a:xfrm>
            <a:off x="6744839" y="2705267"/>
            <a:ext cx="32389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0</a:t>
            </a:r>
            <a:endParaRPr lang="fa-IR" dirty="0">
              <a:solidFill>
                <a:srgbClr val="FF0000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معیارهای خبرگی – کوتاه‌ترین مسیر تجربه شده</a:t>
            </a:r>
            <a:endParaRPr lang="fa-IR" dirty="0"/>
          </a:p>
        </p:txBody>
      </p:sp>
      <p:sp>
        <p:nvSpPr>
          <p:cNvPr id="5" name="Freeform 46"/>
          <p:cNvSpPr>
            <a:spLocks noEditPoints="1"/>
          </p:cNvSpPr>
          <p:nvPr/>
        </p:nvSpPr>
        <p:spPr bwMode="auto">
          <a:xfrm>
            <a:off x="4314370" y="1757832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43210 w 256"/>
              <a:gd name="T29" fmla="*/ 39440 h 256"/>
              <a:gd name="T30" fmla="*/ 157758 w 256"/>
              <a:gd name="T31" fmla="*/ 19720 h 256"/>
              <a:gd name="T32" fmla="*/ 243210 w 256"/>
              <a:gd name="T33" fmla="*/ 0 h 256"/>
              <a:gd name="T34" fmla="*/ 243210 w 256"/>
              <a:gd name="T35" fmla="*/ 39440 h 256"/>
              <a:gd name="T36" fmla="*/ 216917 w 256"/>
              <a:gd name="T37" fmla="*/ 165975 h 256"/>
              <a:gd name="T38" fmla="*/ 230064 w 256"/>
              <a:gd name="T39" fmla="*/ 131465 h 256"/>
              <a:gd name="T40" fmla="*/ 243210 w 256"/>
              <a:gd name="T41" fmla="*/ 136395 h 256"/>
              <a:gd name="T42" fmla="*/ 308943 w 256"/>
              <a:gd name="T43" fmla="*/ 195554 h 256"/>
              <a:gd name="T44" fmla="*/ 308943 w 256"/>
              <a:gd name="T45" fmla="*/ 225134 h 256"/>
              <a:gd name="T46" fmla="*/ 243210 w 256"/>
              <a:gd name="T47" fmla="*/ 284293 h 256"/>
              <a:gd name="T48" fmla="*/ 230064 w 256"/>
              <a:gd name="T49" fmla="*/ 289223 h 256"/>
              <a:gd name="T50" fmla="*/ 216917 w 256"/>
              <a:gd name="T51" fmla="*/ 254713 h 256"/>
              <a:gd name="T52" fmla="*/ 244854 w 256"/>
              <a:gd name="T53" fmla="*/ 230064 h 256"/>
              <a:gd name="T54" fmla="*/ 105172 w 256"/>
              <a:gd name="T55" fmla="*/ 210344 h 256"/>
              <a:gd name="T56" fmla="*/ 244854 w 256"/>
              <a:gd name="T57" fmla="*/ 190624 h 256"/>
              <a:gd name="T58" fmla="*/ 98599 w 256"/>
              <a:gd name="T59" fmla="*/ 39440 h 256"/>
              <a:gd name="T60" fmla="*/ 39440 w 256"/>
              <a:gd name="T61" fmla="*/ 39440 h 256"/>
              <a:gd name="T62" fmla="*/ 19720 w 256"/>
              <a:gd name="T63" fmla="*/ 118319 h 256"/>
              <a:gd name="T64" fmla="*/ 0 w 256"/>
              <a:gd name="T65" fmla="*/ 98599 h 256"/>
              <a:gd name="T66" fmla="*/ 19720 w 256"/>
              <a:gd name="T67" fmla="*/ 0 h 256"/>
              <a:gd name="T68" fmla="*/ 118319 w 256"/>
              <a:gd name="T69" fmla="*/ 19720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19720 w 256"/>
              <a:gd name="T77" fmla="*/ 262930 h 256"/>
              <a:gd name="T78" fmla="*/ 39440 w 256"/>
              <a:gd name="T79" fmla="*/ 322089 h 256"/>
              <a:gd name="T80" fmla="*/ 98599 w 256"/>
              <a:gd name="T81" fmla="*/ 381249 h 256"/>
              <a:gd name="T82" fmla="*/ 98599 w 256"/>
              <a:gd name="T83" fmla="*/ 420688 h 256"/>
              <a:gd name="T84" fmla="*/ 0 w 256"/>
              <a:gd name="T85" fmla="*/ 400968 h 256"/>
              <a:gd name="T86" fmla="*/ 19720 w 256"/>
              <a:gd name="T87" fmla="*/ 30237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132" y="101"/>
                </a:moveTo>
                <a:cubicBezTo>
                  <a:pt x="132" y="101"/>
                  <a:pt x="132" y="101"/>
                  <a:pt x="132" y="101"/>
                </a:cubicBezTo>
                <a:cubicBezTo>
                  <a:pt x="130" y="99"/>
                  <a:pt x="128" y="96"/>
                  <a:pt x="128" y="92"/>
                </a:cubicBezTo>
                <a:cubicBezTo>
                  <a:pt x="128" y="85"/>
                  <a:pt x="133" y="80"/>
                  <a:pt x="140" y="80"/>
                </a:cubicBezTo>
                <a:cubicBezTo>
                  <a:pt x="143" y="80"/>
                  <a:pt x="146" y="81"/>
                  <a:pt x="148" y="83"/>
                </a:cubicBezTo>
                <a:cubicBezTo>
                  <a:pt x="148" y="83"/>
                  <a:pt x="148" y="83"/>
                  <a:pt x="148" y="83"/>
                </a:cubicBezTo>
                <a:cubicBezTo>
                  <a:pt x="188" y="119"/>
                  <a:pt x="188" y="119"/>
                  <a:pt x="188" y="119"/>
                </a:cubicBezTo>
                <a:cubicBezTo>
                  <a:pt x="188" y="119"/>
                  <a:pt x="188" y="119"/>
                  <a:pt x="188" y="119"/>
                </a:cubicBezTo>
                <a:cubicBezTo>
                  <a:pt x="190" y="121"/>
                  <a:pt x="192" y="124"/>
                  <a:pt x="192" y="128"/>
                </a:cubicBezTo>
                <a:cubicBezTo>
                  <a:pt x="192" y="132"/>
                  <a:pt x="190" y="135"/>
                  <a:pt x="188" y="137"/>
                </a:cubicBezTo>
                <a:cubicBezTo>
                  <a:pt x="188" y="137"/>
                  <a:pt x="188" y="137"/>
                  <a:pt x="188" y="137"/>
                </a:cubicBezTo>
                <a:cubicBezTo>
                  <a:pt x="148" y="173"/>
                  <a:pt x="148" y="173"/>
                  <a:pt x="148" y="173"/>
                </a:cubicBezTo>
                <a:cubicBezTo>
                  <a:pt x="148" y="173"/>
                  <a:pt x="148" y="173"/>
                  <a:pt x="148" y="173"/>
                </a:cubicBezTo>
                <a:cubicBezTo>
                  <a:pt x="146" y="175"/>
                  <a:pt x="143" y="176"/>
                  <a:pt x="140" y="176"/>
                </a:cubicBezTo>
                <a:cubicBezTo>
                  <a:pt x="133" y="176"/>
                  <a:pt x="128" y="171"/>
                  <a:pt x="128" y="164"/>
                </a:cubicBezTo>
                <a:cubicBezTo>
                  <a:pt x="128" y="160"/>
                  <a:pt x="130" y="157"/>
                  <a:pt x="132" y="155"/>
                </a:cubicBezTo>
                <a:cubicBezTo>
                  <a:pt x="132" y="155"/>
                  <a:pt x="132" y="155"/>
                  <a:pt x="132" y="155"/>
                </a:cubicBezTo>
                <a:cubicBezTo>
                  <a:pt x="149" y="140"/>
                  <a:pt x="149" y="140"/>
                  <a:pt x="149" y="140"/>
                </a:cubicBezTo>
                <a:cubicBezTo>
                  <a:pt x="76" y="140"/>
                  <a:pt x="76" y="140"/>
                  <a:pt x="76" y="140"/>
                </a:cubicBezTo>
                <a:cubicBezTo>
                  <a:pt x="69" y="140"/>
                  <a:pt x="64" y="135"/>
                  <a:pt x="64" y="128"/>
                </a:cubicBezTo>
                <a:cubicBezTo>
                  <a:pt x="64" y="121"/>
                  <a:pt x="69" y="116"/>
                  <a:pt x="76" y="116"/>
                </a:cubicBezTo>
                <a:cubicBezTo>
                  <a:pt x="149" y="116"/>
                  <a:pt x="149" y="116"/>
                  <a:pt x="149" y="116"/>
                </a:cubicBezTo>
                <a:lnTo>
                  <a:pt x="132" y="101"/>
                </a:lnTo>
                <a:close/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2" y="160"/>
                </a:move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moveTo>
                  <a:pt x="12" y="184"/>
                </a:move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algn="r" rtl="1"/>
            <a:endParaRPr 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" name="Freeform 47"/>
          <p:cNvSpPr>
            <a:spLocks noEditPoints="1"/>
          </p:cNvSpPr>
          <p:nvPr/>
        </p:nvSpPr>
        <p:spPr bwMode="auto">
          <a:xfrm>
            <a:off x="3399421" y="1757832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315516 w 256"/>
              <a:gd name="T29" fmla="*/ 210344 h 256"/>
              <a:gd name="T30" fmla="*/ 175834 w 256"/>
              <a:gd name="T31" fmla="*/ 230064 h 256"/>
              <a:gd name="T32" fmla="*/ 203771 w 256"/>
              <a:gd name="T33" fmla="*/ 254713 h 256"/>
              <a:gd name="T34" fmla="*/ 190624 w 256"/>
              <a:gd name="T35" fmla="*/ 289223 h 256"/>
              <a:gd name="T36" fmla="*/ 177478 w 256"/>
              <a:gd name="T37" fmla="*/ 284293 h 256"/>
              <a:gd name="T38" fmla="*/ 111745 w 256"/>
              <a:gd name="T39" fmla="*/ 225134 h 256"/>
              <a:gd name="T40" fmla="*/ 111745 w 256"/>
              <a:gd name="T41" fmla="*/ 195554 h 256"/>
              <a:gd name="T42" fmla="*/ 177478 w 256"/>
              <a:gd name="T43" fmla="*/ 136395 h 256"/>
              <a:gd name="T44" fmla="*/ 190624 w 256"/>
              <a:gd name="T45" fmla="*/ 131465 h 256"/>
              <a:gd name="T46" fmla="*/ 203771 w 256"/>
              <a:gd name="T47" fmla="*/ 165975 h 256"/>
              <a:gd name="T48" fmla="*/ 175834 w 256"/>
              <a:gd name="T49" fmla="*/ 190624 h 256"/>
              <a:gd name="T50" fmla="*/ 315516 w 256"/>
              <a:gd name="T51" fmla="*/ 210344 h 256"/>
              <a:gd name="T52" fmla="*/ 177478 w 256"/>
              <a:gd name="T53" fmla="*/ 39440 h 256"/>
              <a:gd name="T54" fmla="*/ 177478 w 256"/>
              <a:gd name="T55" fmla="*/ 0 h 256"/>
              <a:gd name="T56" fmla="*/ 262930 w 256"/>
              <a:gd name="T57" fmla="*/ 19720 h 256"/>
              <a:gd name="T58" fmla="*/ 98599 w 256"/>
              <a:gd name="T59" fmla="*/ 39440 h 256"/>
              <a:gd name="T60" fmla="*/ 39440 w 256"/>
              <a:gd name="T61" fmla="*/ 39440 h 256"/>
              <a:gd name="T62" fmla="*/ 19720 w 256"/>
              <a:gd name="T63" fmla="*/ 118319 h 256"/>
              <a:gd name="T64" fmla="*/ 0 w 256"/>
              <a:gd name="T65" fmla="*/ 98599 h 256"/>
              <a:gd name="T66" fmla="*/ 19720 w 256"/>
              <a:gd name="T67" fmla="*/ 0 h 256"/>
              <a:gd name="T68" fmla="*/ 118319 w 256"/>
              <a:gd name="T69" fmla="*/ 19720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19720 w 256"/>
              <a:gd name="T77" fmla="*/ 262930 h 256"/>
              <a:gd name="T78" fmla="*/ 39440 w 256"/>
              <a:gd name="T79" fmla="*/ 322089 h 256"/>
              <a:gd name="T80" fmla="*/ 98599 w 256"/>
              <a:gd name="T81" fmla="*/ 381249 h 256"/>
              <a:gd name="T82" fmla="*/ 98599 w 256"/>
              <a:gd name="T83" fmla="*/ 420688 h 256"/>
              <a:gd name="T84" fmla="*/ 0 w 256"/>
              <a:gd name="T85" fmla="*/ 400968 h 256"/>
              <a:gd name="T86" fmla="*/ 19720 w 256"/>
              <a:gd name="T87" fmla="*/ 30237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92" y="128"/>
                </a:moveTo>
                <a:cubicBezTo>
                  <a:pt x="192" y="135"/>
                  <a:pt x="187" y="140"/>
                  <a:pt x="180" y="140"/>
                </a:cubicBezTo>
                <a:cubicBezTo>
                  <a:pt x="107" y="140"/>
                  <a:pt x="107" y="140"/>
                  <a:pt x="107" y="140"/>
                </a:cubicBezTo>
                <a:cubicBezTo>
                  <a:pt x="124" y="155"/>
                  <a:pt x="124" y="155"/>
                  <a:pt x="124" y="155"/>
                </a:cubicBezTo>
                <a:cubicBezTo>
                  <a:pt x="124" y="155"/>
                  <a:pt x="124" y="155"/>
                  <a:pt x="124" y="155"/>
                </a:cubicBezTo>
                <a:cubicBezTo>
                  <a:pt x="126" y="157"/>
                  <a:pt x="128" y="160"/>
                  <a:pt x="128" y="164"/>
                </a:cubicBezTo>
                <a:cubicBezTo>
                  <a:pt x="128" y="171"/>
                  <a:pt x="123" y="176"/>
                  <a:pt x="116" y="176"/>
                </a:cubicBezTo>
                <a:cubicBezTo>
                  <a:pt x="113" y="176"/>
                  <a:pt x="110" y="175"/>
                  <a:pt x="108" y="173"/>
                </a:cubicBezTo>
                <a:cubicBezTo>
                  <a:pt x="108" y="173"/>
                  <a:pt x="108" y="173"/>
                  <a:pt x="108" y="173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6" y="135"/>
                  <a:pt x="64" y="132"/>
                  <a:pt x="64" y="128"/>
                </a:cubicBezTo>
                <a:cubicBezTo>
                  <a:pt x="64" y="124"/>
                  <a:pt x="66" y="121"/>
                  <a:pt x="68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10" y="81"/>
                  <a:pt x="113" y="80"/>
                  <a:pt x="116" y="80"/>
                </a:cubicBezTo>
                <a:cubicBezTo>
                  <a:pt x="123" y="80"/>
                  <a:pt x="128" y="85"/>
                  <a:pt x="128" y="92"/>
                </a:cubicBezTo>
                <a:cubicBezTo>
                  <a:pt x="128" y="96"/>
                  <a:pt x="126" y="99"/>
                  <a:pt x="124" y="101"/>
                </a:cubicBezTo>
                <a:cubicBezTo>
                  <a:pt x="124" y="101"/>
                  <a:pt x="124" y="101"/>
                  <a:pt x="124" y="101"/>
                </a:cubicBezTo>
                <a:cubicBezTo>
                  <a:pt x="107" y="116"/>
                  <a:pt x="107" y="116"/>
                  <a:pt x="107" y="116"/>
                </a:cubicBezTo>
                <a:cubicBezTo>
                  <a:pt x="180" y="116"/>
                  <a:pt x="180" y="116"/>
                  <a:pt x="180" y="116"/>
                </a:cubicBezTo>
                <a:cubicBezTo>
                  <a:pt x="187" y="116"/>
                  <a:pt x="192" y="121"/>
                  <a:pt x="192" y="128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2" y="160"/>
                </a:move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moveTo>
                  <a:pt x="12" y="184"/>
                </a:move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algn="r" rtl="1"/>
            <a:endParaRPr 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" name="Freeform 48"/>
          <p:cNvSpPr>
            <a:spLocks noEditPoints="1"/>
          </p:cNvSpPr>
          <p:nvPr/>
        </p:nvSpPr>
        <p:spPr bwMode="auto">
          <a:xfrm>
            <a:off x="2941947" y="1757832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69503 w 256"/>
              <a:gd name="T29" fmla="*/ 210344 h 256"/>
              <a:gd name="T30" fmla="*/ 254713 w 256"/>
              <a:gd name="T31" fmla="*/ 203771 h 256"/>
              <a:gd name="T32" fmla="*/ 230064 w 256"/>
              <a:gd name="T33" fmla="*/ 295796 h 256"/>
              <a:gd name="T34" fmla="*/ 190624 w 256"/>
              <a:gd name="T35" fmla="*/ 295796 h 256"/>
              <a:gd name="T36" fmla="*/ 165975 w 256"/>
              <a:gd name="T37" fmla="*/ 203771 h 256"/>
              <a:gd name="T38" fmla="*/ 151185 w 256"/>
              <a:gd name="T39" fmla="*/ 210344 h 256"/>
              <a:gd name="T40" fmla="*/ 136395 w 256"/>
              <a:gd name="T41" fmla="*/ 177478 h 256"/>
              <a:gd name="T42" fmla="*/ 195554 w 256"/>
              <a:gd name="T43" fmla="*/ 111745 h 256"/>
              <a:gd name="T44" fmla="*/ 210344 w 256"/>
              <a:gd name="T45" fmla="*/ 105172 h 256"/>
              <a:gd name="T46" fmla="*/ 225134 w 256"/>
              <a:gd name="T47" fmla="*/ 111745 h 256"/>
              <a:gd name="T48" fmla="*/ 284293 w 256"/>
              <a:gd name="T49" fmla="*/ 177478 h 256"/>
              <a:gd name="T50" fmla="*/ 269503 w 256"/>
              <a:gd name="T51" fmla="*/ 210344 h 256"/>
              <a:gd name="T52" fmla="*/ 177478 w 256"/>
              <a:gd name="T53" fmla="*/ 39440 h 256"/>
              <a:gd name="T54" fmla="*/ 177478 w 256"/>
              <a:gd name="T55" fmla="*/ 0 h 256"/>
              <a:gd name="T56" fmla="*/ 262930 w 256"/>
              <a:gd name="T57" fmla="*/ 19720 h 256"/>
              <a:gd name="T58" fmla="*/ 98599 w 256"/>
              <a:gd name="T59" fmla="*/ 420688 h 256"/>
              <a:gd name="T60" fmla="*/ 0 w 256"/>
              <a:gd name="T61" fmla="*/ 400968 h 256"/>
              <a:gd name="T62" fmla="*/ 19720 w 256"/>
              <a:gd name="T63" fmla="*/ 302370 h 256"/>
              <a:gd name="T64" fmla="*/ 39440 w 256"/>
              <a:gd name="T65" fmla="*/ 381249 h 256"/>
              <a:gd name="T66" fmla="*/ 118319 w 256"/>
              <a:gd name="T67" fmla="*/ 400968 h 256"/>
              <a:gd name="T68" fmla="*/ 39440 w 256"/>
              <a:gd name="T69" fmla="*/ 177478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98599 w 256"/>
              <a:gd name="T77" fmla="*/ 39440 h 256"/>
              <a:gd name="T78" fmla="*/ 39440 w 256"/>
              <a:gd name="T79" fmla="*/ 98599 h 256"/>
              <a:gd name="T80" fmla="*/ 0 w 256"/>
              <a:gd name="T81" fmla="*/ 98599 h 256"/>
              <a:gd name="T82" fmla="*/ 0 w 256"/>
              <a:gd name="T83" fmla="*/ 19720 h 256"/>
              <a:gd name="T84" fmla="*/ 98599 w 256"/>
              <a:gd name="T85" fmla="*/ 0 h 256"/>
              <a:gd name="T86" fmla="*/ 98599 w 256"/>
              <a:gd name="T87" fmla="*/ 3944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64" y="128"/>
                </a:moveTo>
                <a:cubicBezTo>
                  <a:pt x="160" y="128"/>
                  <a:pt x="157" y="126"/>
                  <a:pt x="155" y="124"/>
                </a:cubicBezTo>
                <a:cubicBezTo>
                  <a:pt x="155" y="124"/>
                  <a:pt x="155" y="124"/>
                  <a:pt x="155" y="124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80"/>
                  <a:pt x="140" y="180"/>
                  <a:pt x="140" y="180"/>
                </a:cubicBezTo>
                <a:cubicBezTo>
                  <a:pt x="140" y="187"/>
                  <a:pt x="135" y="192"/>
                  <a:pt x="128" y="192"/>
                </a:cubicBezTo>
                <a:cubicBezTo>
                  <a:pt x="121" y="192"/>
                  <a:pt x="116" y="187"/>
                  <a:pt x="116" y="180"/>
                </a:cubicBezTo>
                <a:cubicBezTo>
                  <a:pt x="116" y="107"/>
                  <a:pt x="116" y="107"/>
                  <a:pt x="116" y="107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99" y="126"/>
                  <a:pt x="96" y="128"/>
                  <a:pt x="92" y="128"/>
                </a:cubicBezTo>
                <a:cubicBezTo>
                  <a:pt x="85" y="128"/>
                  <a:pt x="80" y="123"/>
                  <a:pt x="80" y="116"/>
                </a:cubicBezTo>
                <a:cubicBezTo>
                  <a:pt x="80" y="113"/>
                  <a:pt x="81" y="110"/>
                  <a:pt x="83" y="108"/>
                </a:cubicBezTo>
                <a:cubicBezTo>
                  <a:pt x="83" y="108"/>
                  <a:pt x="83" y="108"/>
                  <a:pt x="83" y="10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21" y="66"/>
                  <a:pt x="124" y="64"/>
                  <a:pt x="128" y="64"/>
                </a:cubicBezTo>
                <a:cubicBezTo>
                  <a:pt x="132" y="64"/>
                  <a:pt x="135" y="66"/>
                  <a:pt x="137" y="68"/>
                </a:cubicBezTo>
                <a:cubicBezTo>
                  <a:pt x="137" y="68"/>
                  <a:pt x="137" y="68"/>
                  <a:pt x="137" y="68"/>
                </a:cubicBezTo>
                <a:cubicBezTo>
                  <a:pt x="173" y="108"/>
                  <a:pt x="173" y="108"/>
                  <a:pt x="173" y="108"/>
                </a:cubicBezTo>
                <a:cubicBezTo>
                  <a:pt x="173" y="108"/>
                  <a:pt x="173" y="108"/>
                  <a:pt x="173" y="108"/>
                </a:cubicBezTo>
                <a:cubicBezTo>
                  <a:pt x="175" y="110"/>
                  <a:pt x="176" y="113"/>
                  <a:pt x="176" y="116"/>
                </a:cubicBezTo>
                <a:cubicBezTo>
                  <a:pt x="176" y="123"/>
                  <a:pt x="171" y="128"/>
                  <a:pt x="164" y="128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algn="r" rtl="1"/>
            <a:endParaRPr 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" name="Freeform 49"/>
          <p:cNvSpPr>
            <a:spLocks noEditPoints="1"/>
          </p:cNvSpPr>
          <p:nvPr/>
        </p:nvSpPr>
        <p:spPr bwMode="auto">
          <a:xfrm>
            <a:off x="3856895" y="1757832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84293 w 256"/>
              <a:gd name="T29" fmla="*/ 243210 h 256"/>
              <a:gd name="T30" fmla="*/ 225134 w 256"/>
              <a:gd name="T31" fmla="*/ 308943 h 256"/>
              <a:gd name="T32" fmla="*/ 195554 w 256"/>
              <a:gd name="T33" fmla="*/ 308943 h 256"/>
              <a:gd name="T34" fmla="*/ 136395 w 256"/>
              <a:gd name="T35" fmla="*/ 243210 h 256"/>
              <a:gd name="T36" fmla="*/ 131465 w 256"/>
              <a:gd name="T37" fmla="*/ 230064 h 256"/>
              <a:gd name="T38" fmla="*/ 165975 w 256"/>
              <a:gd name="T39" fmla="*/ 216917 h 256"/>
              <a:gd name="T40" fmla="*/ 190624 w 256"/>
              <a:gd name="T41" fmla="*/ 244854 h 256"/>
              <a:gd name="T42" fmla="*/ 210344 w 256"/>
              <a:gd name="T43" fmla="*/ 105172 h 256"/>
              <a:gd name="T44" fmla="*/ 230064 w 256"/>
              <a:gd name="T45" fmla="*/ 244854 h 256"/>
              <a:gd name="T46" fmla="*/ 254713 w 256"/>
              <a:gd name="T47" fmla="*/ 216917 h 256"/>
              <a:gd name="T48" fmla="*/ 289223 w 256"/>
              <a:gd name="T49" fmla="*/ 230064 h 256"/>
              <a:gd name="T50" fmla="*/ 243210 w 256"/>
              <a:gd name="T51" fmla="*/ 39440 h 256"/>
              <a:gd name="T52" fmla="*/ 157758 w 256"/>
              <a:gd name="T53" fmla="*/ 19720 h 256"/>
              <a:gd name="T54" fmla="*/ 243210 w 256"/>
              <a:gd name="T55" fmla="*/ 0 h 256"/>
              <a:gd name="T56" fmla="*/ 243210 w 256"/>
              <a:gd name="T57" fmla="*/ 39440 h 256"/>
              <a:gd name="T58" fmla="*/ 19720 w 256"/>
              <a:gd name="T59" fmla="*/ 420688 h 256"/>
              <a:gd name="T60" fmla="*/ 0 w 256"/>
              <a:gd name="T61" fmla="*/ 322089 h 256"/>
              <a:gd name="T62" fmla="*/ 39440 w 256"/>
              <a:gd name="T63" fmla="*/ 322089 h 256"/>
              <a:gd name="T64" fmla="*/ 98599 w 256"/>
              <a:gd name="T65" fmla="*/ 381249 h 256"/>
              <a:gd name="T66" fmla="*/ 98599 w 256"/>
              <a:gd name="T67" fmla="*/ 420688 h 256"/>
              <a:gd name="T68" fmla="*/ 39440 w 256"/>
              <a:gd name="T69" fmla="*/ 243210 h 256"/>
              <a:gd name="T70" fmla="*/ 0 w 256"/>
              <a:gd name="T71" fmla="*/ 243210 h 256"/>
              <a:gd name="T72" fmla="*/ 19720 w 256"/>
              <a:gd name="T73" fmla="*/ 157758 h 256"/>
              <a:gd name="T74" fmla="*/ 98599 w 256"/>
              <a:gd name="T75" fmla="*/ 39440 h 256"/>
              <a:gd name="T76" fmla="*/ 39440 w 256"/>
              <a:gd name="T77" fmla="*/ 39440 h 256"/>
              <a:gd name="T78" fmla="*/ 19720 w 256"/>
              <a:gd name="T79" fmla="*/ 118319 h 256"/>
              <a:gd name="T80" fmla="*/ 0 w 256"/>
              <a:gd name="T81" fmla="*/ 98599 h 256"/>
              <a:gd name="T82" fmla="*/ 19720 w 256"/>
              <a:gd name="T83" fmla="*/ 0 h 256"/>
              <a:gd name="T84" fmla="*/ 118319 w 256"/>
              <a:gd name="T85" fmla="*/ 19720 h 256"/>
              <a:gd name="T86" fmla="*/ 177478 w 256"/>
              <a:gd name="T87" fmla="*/ 381249 h 256"/>
              <a:gd name="T88" fmla="*/ 262930 w 256"/>
              <a:gd name="T89" fmla="*/ 400968 h 256"/>
              <a:gd name="T90" fmla="*/ 177478 w 256"/>
              <a:gd name="T91" fmla="*/ 420688 h 256"/>
              <a:gd name="T92" fmla="*/ 177478 w 256"/>
              <a:gd name="T93" fmla="*/ 381249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73" y="148"/>
                </a:moveTo>
                <a:cubicBezTo>
                  <a:pt x="137" y="188"/>
                  <a:pt x="137" y="188"/>
                  <a:pt x="137" y="188"/>
                </a:cubicBezTo>
                <a:cubicBezTo>
                  <a:pt x="137" y="188"/>
                  <a:pt x="137" y="188"/>
                  <a:pt x="137" y="188"/>
                </a:cubicBezTo>
                <a:cubicBezTo>
                  <a:pt x="135" y="190"/>
                  <a:pt x="132" y="192"/>
                  <a:pt x="128" y="192"/>
                </a:cubicBezTo>
                <a:cubicBezTo>
                  <a:pt x="124" y="192"/>
                  <a:pt x="121" y="190"/>
                  <a:pt x="119" y="188"/>
                </a:cubicBezTo>
                <a:cubicBezTo>
                  <a:pt x="119" y="188"/>
                  <a:pt x="119" y="188"/>
                  <a:pt x="119" y="18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81" y="146"/>
                  <a:pt x="80" y="143"/>
                  <a:pt x="80" y="140"/>
                </a:cubicBezTo>
                <a:cubicBezTo>
                  <a:pt x="80" y="133"/>
                  <a:pt x="85" y="128"/>
                  <a:pt x="92" y="128"/>
                </a:cubicBezTo>
                <a:cubicBezTo>
                  <a:pt x="96" y="128"/>
                  <a:pt x="99" y="130"/>
                  <a:pt x="101" y="132"/>
                </a:cubicBezTo>
                <a:cubicBezTo>
                  <a:pt x="101" y="132"/>
                  <a:pt x="101" y="132"/>
                  <a:pt x="101" y="132"/>
                </a:cubicBezTo>
                <a:cubicBezTo>
                  <a:pt x="116" y="149"/>
                  <a:pt x="116" y="149"/>
                  <a:pt x="116" y="149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6" y="69"/>
                  <a:pt x="121" y="64"/>
                  <a:pt x="128" y="64"/>
                </a:cubicBezTo>
                <a:cubicBezTo>
                  <a:pt x="135" y="64"/>
                  <a:pt x="140" y="69"/>
                  <a:pt x="140" y="76"/>
                </a:cubicBezTo>
                <a:cubicBezTo>
                  <a:pt x="140" y="149"/>
                  <a:pt x="140" y="149"/>
                  <a:pt x="140" y="149"/>
                </a:cubicBezTo>
                <a:cubicBezTo>
                  <a:pt x="155" y="132"/>
                  <a:pt x="155" y="132"/>
                  <a:pt x="155" y="132"/>
                </a:cubicBezTo>
                <a:cubicBezTo>
                  <a:pt x="155" y="132"/>
                  <a:pt x="155" y="132"/>
                  <a:pt x="155" y="132"/>
                </a:cubicBezTo>
                <a:cubicBezTo>
                  <a:pt x="157" y="130"/>
                  <a:pt x="160" y="128"/>
                  <a:pt x="164" y="128"/>
                </a:cubicBezTo>
                <a:cubicBezTo>
                  <a:pt x="171" y="128"/>
                  <a:pt x="176" y="133"/>
                  <a:pt x="176" y="140"/>
                </a:cubicBezTo>
                <a:cubicBezTo>
                  <a:pt x="176" y="143"/>
                  <a:pt x="175" y="146"/>
                  <a:pt x="173" y="148"/>
                </a:cubicBezTo>
                <a:close/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algn="r" rtl="1"/>
            <a:endParaRPr 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43289"/>
              </p:ext>
            </p:extLst>
          </p:nvPr>
        </p:nvGraphicFramePr>
        <p:xfrm>
          <a:off x="2958574" y="2253400"/>
          <a:ext cx="2278157" cy="3812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3563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1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63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2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63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3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563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4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563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5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563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6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563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7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563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8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563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9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Freeform 46"/>
          <p:cNvSpPr>
            <a:spLocks noEditPoints="1"/>
          </p:cNvSpPr>
          <p:nvPr/>
        </p:nvSpPr>
        <p:spPr bwMode="auto">
          <a:xfrm>
            <a:off x="1923793" y="1757832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43210 w 256"/>
              <a:gd name="T29" fmla="*/ 39440 h 256"/>
              <a:gd name="T30" fmla="*/ 157758 w 256"/>
              <a:gd name="T31" fmla="*/ 19720 h 256"/>
              <a:gd name="T32" fmla="*/ 243210 w 256"/>
              <a:gd name="T33" fmla="*/ 0 h 256"/>
              <a:gd name="T34" fmla="*/ 243210 w 256"/>
              <a:gd name="T35" fmla="*/ 39440 h 256"/>
              <a:gd name="T36" fmla="*/ 216917 w 256"/>
              <a:gd name="T37" fmla="*/ 165975 h 256"/>
              <a:gd name="T38" fmla="*/ 230064 w 256"/>
              <a:gd name="T39" fmla="*/ 131465 h 256"/>
              <a:gd name="T40" fmla="*/ 243210 w 256"/>
              <a:gd name="T41" fmla="*/ 136395 h 256"/>
              <a:gd name="T42" fmla="*/ 308943 w 256"/>
              <a:gd name="T43" fmla="*/ 195554 h 256"/>
              <a:gd name="T44" fmla="*/ 308943 w 256"/>
              <a:gd name="T45" fmla="*/ 225134 h 256"/>
              <a:gd name="T46" fmla="*/ 243210 w 256"/>
              <a:gd name="T47" fmla="*/ 284293 h 256"/>
              <a:gd name="T48" fmla="*/ 230064 w 256"/>
              <a:gd name="T49" fmla="*/ 289223 h 256"/>
              <a:gd name="T50" fmla="*/ 216917 w 256"/>
              <a:gd name="T51" fmla="*/ 254713 h 256"/>
              <a:gd name="T52" fmla="*/ 244854 w 256"/>
              <a:gd name="T53" fmla="*/ 230064 h 256"/>
              <a:gd name="T54" fmla="*/ 105172 w 256"/>
              <a:gd name="T55" fmla="*/ 210344 h 256"/>
              <a:gd name="T56" fmla="*/ 244854 w 256"/>
              <a:gd name="T57" fmla="*/ 190624 h 256"/>
              <a:gd name="T58" fmla="*/ 98599 w 256"/>
              <a:gd name="T59" fmla="*/ 39440 h 256"/>
              <a:gd name="T60" fmla="*/ 39440 w 256"/>
              <a:gd name="T61" fmla="*/ 39440 h 256"/>
              <a:gd name="T62" fmla="*/ 19720 w 256"/>
              <a:gd name="T63" fmla="*/ 118319 h 256"/>
              <a:gd name="T64" fmla="*/ 0 w 256"/>
              <a:gd name="T65" fmla="*/ 98599 h 256"/>
              <a:gd name="T66" fmla="*/ 19720 w 256"/>
              <a:gd name="T67" fmla="*/ 0 h 256"/>
              <a:gd name="T68" fmla="*/ 118319 w 256"/>
              <a:gd name="T69" fmla="*/ 19720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19720 w 256"/>
              <a:gd name="T77" fmla="*/ 262930 h 256"/>
              <a:gd name="T78" fmla="*/ 39440 w 256"/>
              <a:gd name="T79" fmla="*/ 322089 h 256"/>
              <a:gd name="T80" fmla="*/ 98599 w 256"/>
              <a:gd name="T81" fmla="*/ 381249 h 256"/>
              <a:gd name="T82" fmla="*/ 98599 w 256"/>
              <a:gd name="T83" fmla="*/ 420688 h 256"/>
              <a:gd name="T84" fmla="*/ 0 w 256"/>
              <a:gd name="T85" fmla="*/ 400968 h 256"/>
              <a:gd name="T86" fmla="*/ 19720 w 256"/>
              <a:gd name="T87" fmla="*/ 30237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132" y="101"/>
                </a:moveTo>
                <a:cubicBezTo>
                  <a:pt x="132" y="101"/>
                  <a:pt x="132" y="101"/>
                  <a:pt x="132" y="101"/>
                </a:cubicBezTo>
                <a:cubicBezTo>
                  <a:pt x="130" y="99"/>
                  <a:pt x="128" y="96"/>
                  <a:pt x="128" y="92"/>
                </a:cubicBezTo>
                <a:cubicBezTo>
                  <a:pt x="128" y="85"/>
                  <a:pt x="133" y="80"/>
                  <a:pt x="140" y="80"/>
                </a:cubicBezTo>
                <a:cubicBezTo>
                  <a:pt x="143" y="80"/>
                  <a:pt x="146" y="81"/>
                  <a:pt x="148" y="83"/>
                </a:cubicBezTo>
                <a:cubicBezTo>
                  <a:pt x="148" y="83"/>
                  <a:pt x="148" y="83"/>
                  <a:pt x="148" y="83"/>
                </a:cubicBezTo>
                <a:cubicBezTo>
                  <a:pt x="188" y="119"/>
                  <a:pt x="188" y="119"/>
                  <a:pt x="188" y="119"/>
                </a:cubicBezTo>
                <a:cubicBezTo>
                  <a:pt x="188" y="119"/>
                  <a:pt x="188" y="119"/>
                  <a:pt x="188" y="119"/>
                </a:cubicBezTo>
                <a:cubicBezTo>
                  <a:pt x="190" y="121"/>
                  <a:pt x="192" y="124"/>
                  <a:pt x="192" y="128"/>
                </a:cubicBezTo>
                <a:cubicBezTo>
                  <a:pt x="192" y="132"/>
                  <a:pt x="190" y="135"/>
                  <a:pt x="188" y="137"/>
                </a:cubicBezTo>
                <a:cubicBezTo>
                  <a:pt x="188" y="137"/>
                  <a:pt x="188" y="137"/>
                  <a:pt x="188" y="137"/>
                </a:cubicBezTo>
                <a:cubicBezTo>
                  <a:pt x="148" y="173"/>
                  <a:pt x="148" y="173"/>
                  <a:pt x="148" y="173"/>
                </a:cubicBezTo>
                <a:cubicBezTo>
                  <a:pt x="148" y="173"/>
                  <a:pt x="148" y="173"/>
                  <a:pt x="148" y="173"/>
                </a:cubicBezTo>
                <a:cubicBezTo>
                  <a:pt x="146" y="175"/>
                  <a:pt x="143" y="176"/>
                  <a:pt x="140" y="176"/>
                </a:cubicBezTo>
                <a:cubicBezTo>
                  <a:pt x="133" y="176"/>
                  <a:pt x="128" y="171"/>
                  <a:pt x="128" y="164"/>
                </a:cubicBezTo>
                <a:cubicBezTo>
                  <a:pt x="128" y="160"/>
                  <a:pt x="130" y="157"/>
                  <a:pt x="132" y="155"/>
                </a:cubicBezTo>
                <a:cubicBezTo>
                  <a:pt x="132" y="155"/>
                  <a:pt x="132" y="155"/>
                  <a:pt x="132" y="155"/>
                </a:cubicBezTo>
                <a:cubicBezTo>
                  <a:pt x="149" y="140"/>
                  <a:pt x="149" y="140"/>
                  <a:pt x="149" y="140"/>
                </a:cubicBezTo>
                <a:cubicBezTo>
                  <a:pt x="76" y="140"/>
                  <a:pt x="76" y="140"/>
                  <a:pt x="76" y="140"/>
                </a:cubicBezTo>
                <a:cubicBezTo>
                  <a:pt x="69" y="140"/>
                  <a:pt x="64" y="135"/>
                  <a:pt x="64" y="128"/>
                </a:cubicBezTo>
                <a:cubicBezTo>
                  <a:pt x="64" y="121"/>
                  <a:pt x="69" y="116"/>
                  <a:pt x="76" y="116"/>
                </a:cubicBezTo>
                <a:cubicBezTo>
                  <a:pt x="149" y="116"/>
                  <a:pt x="149" y="116"/>
                  <a:pt x="149" y="116"/>
                </a:cubicBezTo>
                <a:lnTo>
                  <a:pt x="132" y="101"/>
                </a:lnTo>
                <a:close/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2" y="160"/>
                </a:move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moveTo>
                  <a:pt x="12" y="184"/>
                </a:move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algn="r" rtl="1"/>
            <a:endParaRPr 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" name="Freeform 47"/>
          <p:cNvSpPr>
            <a:spLocks noEditPoints="1"/>
          </p:cNvSpPr>
          <p:nvPr/>
        </p:nvSpPr>
        <p:spPr bwMode="auto">
          <a:xfrm>
            <a:off x="1018370" y="1757832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315516 w 256"/>
              <a:gd name="T29" fmla="*/ 210344 h 256"/>
              <a:gd name="T30" fmla="*/ 175834 w 256"/>
              <a:gd name="T31" fmla="*/ 230064 h 256"/>
              <a:gd name="T32" fmla="*/ 203771 w 256"/>
              <a:gd name="T33" fmla="*/ 254713 h 256"/>
              <a:gd name="T34" fmla="*/ 190624 w 256"/>
              <a:gd name="T35" fmla="*/ 289223 h 256"/>
              <a:gd name="T36" fmla="*/ 177478 w 256"/>
              <a:gd name="T37" fmla="*/ 284293 h 256"/>
              <a:gd name="T38" fmla="*/ 111745 w 256"/>
              <a:gd name="T39" fmla="*/ 225134 h 256"/>
              <a:gd name="T40" fmla="*/ 111745 w 256"/>
              <a:gd name="T41" fmla="*/ 195554 h 256"/>
              <a:gd name="T42" fmla="*/ 177478 w 256"/>
              <a:gd name="T43" fmla="*/ 136395 h 256"/>
              <a:gd name="T44" fmla="*/ 190624 w 256"/>
              <a:gd name="T45" fmla="*/ 131465 h 256"/>
              <a:gd name="T46" fmla="*/ 203771 w 256"/>
              <a:gd name="T47" fmla="*/ 165975 h 256"/>
              <a:gd name="T48" fmla="*/ 175834 w 256"/>
              <a:gd name="T49" fmla="*/ 190624 h 256"/>
              <a:gd name="T50" fmla="*/ 315516 w 256"/>
              <a:gd name="T51" fmla="*/ 210344 h 256"/>
              <a:gd name="T52" fmla="*/ 177478 w 256"/>
              <a:gd name="T53" fmla="*/ 39440 h 256"/>
              <a:gd name="T54" fmla="*/ 177478 w 256"/>
              <a:gd name="T55" fmla="*/ 0 h 256"/>
              <a:gd name="T56" fmla="*/ 262930 w 256"/>
              <a:gd name="T57" fmla="*/ 19720 h 256"/>
              <a:gd name="T58" fmla="*/ 98599 w 256"/>
              <a:gd name="T59" fmla="*/ 39440 h 256"/>
              <a:gd name="T60" fmla="*/ 39440 w 256"/>
              <a:gd name="T61" fmla="*/ 39440 h 256"/>
              <a:gd name="T62" fmla="*/ 19720 w 256"/>
              <a:gd name="T63" fmla="*/ 118319 h 256"/>
              <a:gd name="T64" fmla="*/ 0 w 256"/>
              <a:gd name="T65" fmla="*/ 98599 h 256"/>
              <a:gd name="T66" fmla="*/ 19720 w 256"/>
              <a:gd name="T67" fmla="*/ 0 h 256"/>
              <a:gd name="T68" fmla="*/ 118319 w 256"/>
              <a:gd name="T69" fmla="*/ 19720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19720 w 256"/>
              <a:gd name="T77" fmla="*/ 262930 h 256"/>
              <a:gd name="T78" fmla="*/ 39440 w 256"/>
              <a:gd name="T79" fmla="*/ 322089 h 256"/>
              <a:gd name="T80" fmla="*/ 98599 w 256"/>
              <a:gd name="T81" fmla="*/ 381249 h 256"/>
              <a:gd name="T82" fmla="*/ 98599 w 256"/>
              <a:gd name="T83" fmla="*/ 420688 h 256"/>
              <a:gd name="T84" fmla="*/ 0 w 256"/>
              <a:gd name="T85" fmla="*/ 400968 h 256"/>
              <a:gd name="T86" fmla="*/ 19720 w 256"/>
              <a:gd name="T87" fmla="*/ 30237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92" y="128"/>
                </a:moveTo>
                <a:cubicBezTo>
                  <a:pt x="192" y="135"/>
                  <a:pt x="187" y="140"/>
                  <a:pt x="180" y="140"/>
                </a:cubicBezTo>
                <a:cubicBezTo>
                  <a:pt x="107" y="140"/>
                  <a:pt x="107" y="140"/>
                  <a:pt x="107" y="140"/>
                </a:cubicBezTo>
                <a:cubicBezTo>
                  <a:pt x="124" y="155"/>
                  <a:pt x="124" y="155"/>
                  <a:pt x="124" y="155"/>
                </a:cubicBezTo>
                <a:cubicBezTo>
                  <a:pt x="124" y="155"/>
                  <a:pt x="124" y="155"/>
                  <a:pt x="124" y="155"/>
                </a:cubicBezTo>
                <a:cubicBezTo>
                  <a:pt x="126" y="157"/>
                  <a:pt x="128" y="160"/>
                  <a:pt x="128" y="164"/>
                </a:cubicBezTo>
                <a:cubicBezTo>
                  <a:pt x="128" y="171"/>
                  <a:pt x="123" y="176"/>
                  <a:pt x="116" y="176"/>
                </a:cubicBezTo>
                <a:cubicBezTo>
                  <a:pt x="113" y="176"/>
                  <a:pt x="110" y="175"/>
                  <a:pt x="108" y="173"/>
                </a:cubicBezTo>
                <a:cubicBezTo>
                  <a:pt x="108" y="173"/>
                  <a:pt x="108" y="173"/>
                  <a:pt x="108" y="173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6" y="135"/>
                  <a:pt x="64" y="132"/>
                  <a:pt x="64" y="128"/>
                </a:cubicBezTo>
                <a:cubicBezTo>
                  <a:pt x="64" y="124"/>
                  <a:pt x="66" y="121"/>
                  <a:pt x="68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10" y="81"/>
                  <a:pt x="113" y="80"/>
                  <a:pt x="116" y="80"/>
                </a:cubicBezTo>
                <a:cubicBezTo>
                  <a:pt x="123" y="80"/>
                  <a:pt x="128" y="85"/>
                  <a:pt x="128" y="92"/>
                </a:cubicBezTo>
                <a:cubicBezTo>
                  <a:pt x="128" y="96"/>
                  <a:pt x="126" y="99"/>
                  <a:pt x="124" y="101"/>
                </a:cubicBezTo>
                <a:cubicBezTo>
                  <a:pt x="124" y="101"/>
                  <a:pt x="124" y="101"/>
                  <a:pt x="124" y="101"/>
                </a:cubicBezTo>
                <a:cubicBezTo>
                  <a:pt x="107" y="116"/>
                  <a:pt x="107" y="116"/>
                  <a:pt x="107" y="116"/>
                </a:cubicBezTo>
                <a:cubicBezTo>
                  <a:pt x="180" y="116"/>
                  <a:pt x="180" y="116"/>
                  <a:pt x="180" y="116"/>
                </a:cubicBezTo>
                <a:cubicBezTo>
                  <a:pt x="187" y="116"/>
                  <a:pt x="192" y="121"/>
                  <a:pt x="192" y="128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2" y="160"/>
                </a:move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moveTo>
                  <a:pt x="12" y="184"/>
                </a:move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algn="r" rtl="1"/>
            <a:endParaRPr 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" name="Freeform 48"/>
          <p:cNvSpPr>
            <a:spLocks noEditPoints="1"/>
          </p:cNvSpPr>
          <p:nvPr/>
        </p:nvSpPr>
        <p:spPr bwMode="auto">
          <a:xfrm>
            <a:off x="565658" y="1757832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69503 w 256"/>
              <a:gd name="T29" fmla="*/ 210344 h 256"/>
              <a:gd name="T30" fmla="*/ 254713 w 256"/>
              <a:gd name="T31" fmla="*/ 203771 h 256"/>
              <a:gd name="T32" fmla="*/ 230064 w 256"/>
              <a:gd name="T33" fmla="*/ 295796 h 256"/>
              <a:gd name="T34" fmla="*/ 190624 w 256"/>
              <a:gd name="T35" fmla="*/ 295796 h 256"/>
              <a:gd name="T36" fmla="*/ 165975 w 256"/>
              <a:gd name="T37" fmla="*/ 203771 h 256"/>
              <a:gd name="T38" fmla="*/ 151185 w 256"/>
              <a:gd name="T39" fmla="*/ 210344 h 256"/>
              <a:gd name="T40" fmla="*/ 136395 w 256"/>
              <a:gd name="T41" fmla="*/ 177478 h 256"/>
              <a:gd name="T42" fmla="*/ 195554 w 256"/>
              <a:gd name="T43" fmla="*/ 111745 h 256"/>
              <a:gd name="T44" fmla="*/ 210344 w 256"/>
              <a:gd name="T45" fmla="*/ 105172 h 256"/>
              <a:gd name="T46" fmla="*/ 225134 w 256"/>
              <a:gd name="T47" fmla="*/ 111745 h 256"/>
              <a:gd name="T48" fmla="*/ 284293 w 256"/>
              <a:gd name="T49" fmla="*/ 177478 h 256"/>
              <a:gd name="T50" fmla="*/ 269503 w 256"/>
              <a:gd name="T51" fmla="*/ 210344 h 256"/>
              <a:gd name="T52" fmla="*/ 177478 w 256"/>
              <a:gd name="T53" fmla="*/ 39440 h 256"/>
              <a:gd name="T54" fmla="*/ 177478 w 256"/>
              <a:gd name="T55" fmla="*/ 0 h 256"/>
              <a:gd name="T56" fmla="*/ 262930 w 256"/>
              <a:gd name="T57" fmla="*/ 19720 h 256"/>
              <a:gd name="T58" fmla="*/ 98599 w 256"/>
              <a:gd name="T59" fmla="*/ 420688 h 256"/>
              <a:gd name="T60" fmla="*/ 0 w 256"/>
              <a:gd name="T61" fmla="*/ 400968 h 256"/>
              <a:gd name="T62" fmla="*/ 19720 w 256"/>
              <a:gd name="T63" fmla="*/ 302370 h 256"/>
              <a:gd name="T64" fmla="*/ 39440 w 256"/>
              <a:gd name="T65" fmla="*/ 381249 h 256"/>
              <a:gd name="T66" fmla="*/ 118319 w 256"/>
              <a:gd name="T67" fmla="*/ 400968 h 256"/>
              <a:gd name="T68" fmla="*/ 39440 w 256"/>
              <a:gd name="T69" fmla="*/ 177478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98599 w 256"/>
              <a:gd name="T77" fmla="*/ 39440 h 256"/>
              <a:gd name="T78" fmla="*/ 39440 w 256"/>
              <a:gd name="T79" fmla="*/ 98599 h 256"/>
              <a:gd name="T80" fmla="*/ 0 w 256"/>
              <a:gd name="T81" fmla="*/ 98599 h 256"/>
              <a:gd name="T82" fmla="*/ 0 w 256"/>
              <a:gd name="T83" fmla="*/ 19720 h 256"/>
              <a:gd name="T84" fmla="*/ 98599 w 256"/>
              <a:gd name="T85" fmla="*/ 0 h 256"/>
              <a:gd name="T86" fmla="*/ 98599 w 256"/>
              <a:gd name="T87" fmla="*/ 3944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64" y="128"/>
                </a:moveTo>
                <a:cubicBezTo>
                  <a:pt x="160" y="128"/>
                  <a:pt x="157" y="126"/>
                  <a:pt x="155" y="124"/>
                </a:cubicBezTo>
                <a:cubicBezTo>
                  <a:pt x="155" y="124"/>
                  <a:pt x="155" y="124"/>
                  <a:pt x="155" y="124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80"/>
                  <a:pt x="140" y="180"/>
                  <a:pt x="140" y="180"/>
                </a:cubicBezTo>
                <a:cubicBezTo>
                  <a:pt x="140" y="187"/>
                  <a:pt x="135" y="192"/>
                  <a:pt x="128" y="192"/>
                </a:cubicBezTo>
                <a:cubicBezTo>
                  <a:pt x="121" y="192"/>
                  <a:pt x="116" y="187"/>
                  <a:pt x="116" y="180"/>
                </a:cubicBezTo>
                <a:cubicBezTo>
                  <a:pt x="116" y="107"/>
                  <a:pt x="116" y="107"/>
                  <a:pt x="116" y="107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99" y="126"/>
                  <a:pt x="96" y="128"/>
                  <a:pt x="92" y="128"/>
                </a:cubicBezTo>
                <a:cubicBezTo>
                  <a:pt x="85" y="128"/>
                  <a:pt x="80" y="123"/>
                  <a:pt x="80" y="116"/>
                </a:cubicBezTo>
                <a:cubicBezTo>
                  <a:pt x="80" y="113"/>
                  <a:pt x="81" y="110"/>
                  <a:pt x="83" y="108"/>
                </a:cubicBezTo>
                <a:cubicBezTo>
                  <a:pt x="83" y="108"/>
                  <a:pt x="83" y="108"/>
                  <a:pt x="83" y="10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21" y="66"/>
                  <a:pt x="124" y="64"/>
                  <a:pt x="128" y="64"/>
                </a:cubicBezTo>
                <a:cubicBezTo>
                  <a:pt x="132" y="64"/>
                  <a:pt x="135" y="66"/>
                  <a:pt x="137" y="68"/>
                </a:cubicBezTo>
                <a:cubicBezTo>
                  <a:pt x="137" y="68"/>
                  <a:pt x="137" y="68"/>
                  <a:pt x="137" y="68"/>
                </a:cubicBezTo>
                <a:cubicBezTo>
                  <a:pt x="173" y="108"/>
                  <a:pt x="173" y="108"/>
                  <a:pt x="173" y="108"/>
                </a:cubicBezTo>
                <a:cubicBezTo>
                  <a:pt x="173" y="108"/>
                  <a:pt x="173" y="108"/>
                  <a:pt x="173" y="108"/>
                </a:cubicBezTo>
                <a:cubicBezTo>
                  <a:pt x="175" y="110"/>
                  <a:pt x="176" y="113"/>
                  <a:pt x="176" y="116"/>
                </a:cubicBezTo>
                <a:cubicBezTo>
                  <a:pt x="176" y="123"/>
                  <a:pt x="171" y="128"/>
                  <a:pt x="164" y="128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algn="r" rtl="1"/>
            <a:endParaRPr 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" name="Freeform 49"/>
          <p:cNvSpPr>
            <a:spLocks noEditPoints="1"/>
          </p:cNvSpPr>
          <p:nvPr/>
        </p:nvSpPr>
        <p:spPr bwMode="auto">
          <a:xfrm>
            <a:off x="1471082" y="1757832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84293 w 256"/>
              <a:gd name="T29" fmla="*/ 243210 h 256"/>
              <a:gd name="T30" fmla="*/ 225134 w 256"/>
              <a:gd name="T31" fmla="*/ 308943 h 256"/>
              <a:gd name="T32" fmla="*/ 195554 w 256"/>
              <a:gd name="T33" fmla="*/ 308943 h 256"/>
              <a:gd name="T34" fmla="*/ 136395 w 256"/>
              <a:gd name="T35" fmla="*/ 243210 h 256"/>
              <a:gd name="T36" fmla="*/ 131465 w 256"/>
              <a:gd name="T37" fmla="*/ 230064 h 256"/>
              <a:gd name="T38" fmla="*/ 165975 w 256"/>
              <a:gd name="T39" fmla="*/ 216917 h 256"/>
              <a:gd name="T40" fmla="*/ 190624 w 256"/>
              <a:gd name="T41" fmla="*/ 244854 h 256"/>
              <a:gd name="T42" fmla="*/ 210344 w 256"/>
              <a:gd name="T43" fmla="*/ 105172 h 256"/>
              <a:gd name="T44" fmla="*/ 230064 w 256"/>
              <a:gd name="T45" fmla="*/ 244854 h 256"/>
              <a:gd name="T46" fmla="*/ 254713 w 256"/>
              <a:gd name="T47" fmla="*/ 216917 h 256"/>
              <a:gd name="T48" fmla="*/ 289223 w 256"/>
              <a:gd name="T49" fmla="*/ 230064 h 256"/>
              <a:gd name="T50" fmla="*/ 243210 w 256"/>
              <a:gd name="T51" fmla="*/ 39440 h 256"/>
              <a:gd name="T52" fmla="*/ 157758 w 256"/>
              <a:gd name="T53" fmla="*/ 19720 h 256"/>
              <a:gd name="T54" fmla="*/ 243210 w 256"/>
              <a:gd name="T55" fmla="*/ 0 h 256"/>
              <a:gd name="T56" fmla="*/ 243210 w 256"/>
              <a:gd name="T57" fmla="*/ 39440 h 256"/>
              <a:gd name="T58" fmla="*/ 19720 w 256"/>
              <a:gd name="T59" fmla="*/ 420688 h 256"/>
              <a:gd name="T60" fmla="*/ 0 w 256"/>
              <a:gd name="T61" fmla="*/ 322089 h 256"/>
              <a:gd name="T62" fmla="*/ 39440 w 256"/>
              <a:gd name="T63" fmla="*/ 322089 h 256"/>
              <a:gd name="T64" fmla="*/ 98599 w 256"/>
              <a:gd name="T65" fmla="*/ 381249 h 256"/>
              <a:gd name="T66" fmla="*/ 98599 w 256"/>
              <a:gd name="T67" fmla="*/ 420688 h 256"/>
              <a:gd name="T68" fmla="*/ 39440 w 256"/>
              <a:gd name="T69" fmla="*/ 243210 h 256"/>
              <a:gd name="T70" fmla="*/ 0 w 256"/>
              <a:gd name="T71" fmla="*/ 243210 h 256"/>
              <a:gd name="T72" fmla="*/ 19720 w 256"/>
              <a:gd name="T73" fmla="*/ 157758 h 256"/>
              <a:gd name="T74" fmla="*/ 98599 w 256"/>
              <a:gd name="T75" fmla="*/ 39440 h 256"/>
              <a:gd name="T76" fmla="*/ 39440 w 256"/>
              <a:gd name="T77" fmla="*/ 39440 h 256"/>
              <a:gd name="T78" fmla="*/ 19720 w 256"/>
              <a:gd name="T79" fmla="*/ 118319 h 256"/>
              <a:gd name="T80" fmla="*/ 0 w 256"/>
              <a:gd name="T81" fmla="*/ 98599 h 256"/>
              <a:gd name="T82" fmla="*/ 19720 w 256"/>
              <a:gd name="T83" fmla="*/ 0 h 256"/>
              <a:gd name="T84" fmla="*/ 118319 w 256"/>
              <a:gd name="T85" fmla="*/ 19720 h 256"/>
              <a:gd name="T86" fmla="*/ 177478 w 256"/>
              <a:gd name="T87" fmla="*/ 381249 h 256"/>
              <a:gd name="T88" fmla="*/ 262930 w 256"/>
              <a:gd name="T89" fmla="*/ 400968 h 256"/>
              <a:gd name="T90" fmla="*/ 177478 w 256"/>
              <a:gd name="T91" fmla="*/ 420688 h 256"/>
              <a:gd name="T92" fmla="*/ 177478 w 256"/>
              <a:gd name="T93" fmla="*/ 381249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73" y="148"/>
                </a:moveTo>
                <a:cubicBezTo>
                  <a:pt x="137" y="188"/>
                  <a:pt x="137" y="188"/>
                  <a:pt x="137" y="188"/>
                </a:cubicBezTo>
                <a:cubicBezTo>
                  <a:pt x="137" y="188"/>
                  <a:pt x="137" y="188"/>
                  <a:pt x="137" y="188"/>
                </a:cubicBezTo>
                <a:cubicBezTo>
                  <a:pt x="135" y="190"/>
                  <a:pt x="132" y="192"/>
                  <a:pt x="128" y="192"/>
                </a:cubicBezTo>
                <a:cubicBezTo>
                  <a:pt x="124" y="192"/>
                  <a:pt x="121" y="190"/>
                  <a:pt x="119" y="188"/>
                </a:cubicBezTo>
                <a:cubicBezTo>
                  <a:pt x="119" y="188"/>
                  <a:pt x="119" y="188"/>
                  <a:pt x="119" y="18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81" y="146"/>
                  <a:pt x="80" y="143"/>
                  <a:pt x="80" y="140"/>
                </a:cubicBezTo>
                <a:cubicBezTo>
                  <a:pt x="80" y="133"/>
                  <a:pt x="85" y="128"/>
                  <a:pt x="92" y="128"/>
                </a:cubicBezTo>
                <a:cubicBezTo>
                  <a:pt x="96" y="128"/>
                  <a:pt x="99" y="130"/>
                  <a:pt x="101" y="132"/>
                </a:cubicBezTo>
                <a:cubicBezTo>
                  <a:pt x="101" y="132"/>
                  <a:pt x="101" y="132"/>
                  <a:pt x="101" y="132"/>
                </a:cubicBezTo>
                <a:cubicBezTo>
                  <a:pt x="116" y="149"/>
                  <a:pt x="116" y="149"/>
                  <a:pt x="116" y="149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6" y="69"/>
                  <a:pt x="121" y="64"/>
                  <a:pt x="128" y="64"/>
                </a:cubicBezTo>
                <a:cubicBezTo>
                  <a:pt x="135" y="64"/>
                  <a:pt x="140" y="69"/>
                  <a:pt x="140" y="76"/>
                </a:cubicBezTo>
                <a:cubicBezTo>
                  <a:pt x="140" y="149"/>
                  <a:pt x="140" y="149"/>
                  <a:pt x="140" y="149"/>
                </a:cubicBezTo>
                <a:cubicBezTo>
                  <a:pt x="155" y="132"/>
                  <a:pt x="155" y="132"/>
                  <a:pt x="155" y="132"/>
                </a:cubicBezTo>
                <a:cubicBezTo>
                  <a:pt x="155" y="132"/>
                  <a:pt x="155" y="132"/>
                  <a:pt x="155" y="132"/>
                </a:cubicBezTo>
                <a:cubicBezTo>
                  <a:pt x="157" y="130"/>
                  <a:pt x="160" y="128"/>
                  <a:pt x="164" y="128"/>
                </a:cubicBezTo>
                <a:cubicBezTo>
                  <a:pt x="171" y="128"/>
                  <a:pt x="176" y="133"/>
                  <a:pt x="176" y="140"/>
                </a:cubicBezTo>
                <a:cubicBezTo>
                  <a:pt x="176" y="143"/>
                  <a:pt x="175" y="146"/>
                  <a:pt x="173" y="148"/>
                </a:cubicBezTo>
                <a:close/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algn="r" rtl="1"/>
            <a:endParaRPr 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256088"/>
              </p:ext>
            </p:extLst>
          </p:nvPr>
        </p:nvGraphicFramePr>
        <p:xfrm>
          <a:off x="7955442" y="3564630"/>
          <a:ext cx="3602316" cy="2480736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900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6912"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4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3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2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1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912">
                <a:tc>
                  <a:txBody>
                    <a:bodyPr/>
                    <a:lstStyle/>
                    <a:p>
                      <a:pPr rtl="1"/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5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912"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9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8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7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6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714338"/>
              </p:ext>
            </p:extLst>
          </p:nvPr>
        </p:nvGraphicFramePr>
        <p:xfrm>
          <a:off x="571301" y="2253400"/>
          <a:ext cx="2278157" cy="3812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3563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1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63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2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63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3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563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4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563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5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563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6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563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7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563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8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563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9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10840885" y="3740775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7" name="Smiley Face 16"/>
          <p:cNvSpPr/>
          <p:nvPr/>
        </p:nvSpPr>
        <p:spPr>
          <a:xfrm>
            <a:off x="8157452" y="3740775"/>
            <a:ext cx="482294" cy="482294"/>
          </a:xfrm>
          <a:prstGeom prst="smileyF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4942" y="6142691"/>
            <a:ext cx="89479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جدول </a:t>
            </a:r>
            <a:r>
              <a:rPr lang="en-US" dirty="0" smtClean="0">
                <a:latin typeface="XB Zar" panose="02000506090000020003" pitchFamily="2" charset="-78"/>
                <a:cs typeface="XB Zar" panose="02000506090000020003" pitchFamily="2" charset="-78"/>
              </a:rPr>
              <a:t>Q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7745" y="6142691"/>
            <a:ext cx="128592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جدول مشاهده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20" name="Freeform 46"/>
          <p:cNvSpPr>
            <a:spLocks noEditPoints="1"/>
          </p:cNvSpPr>
          <p:nvPr/>
        </p:nvSpPr>
        <p:spPr bwMode="auto">
          <a:xfrm>
            <a:off x="6695641" y="1753064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43210 w 256"/>
              <a:gd name="T29" fmla="*/ 39440 h 256"/>
              <a:gd name="T30" fmla="*/ 157758 w 256"/>
              <a:gd name="T31" fmla="*/ 19720 h 256"/>
              <a:gd name="T32" fmla="*/ 243210 w 256"/>
              <a:gd name="T33" fmla="*/ 0 h 256"/>
              <a:gd name="T34" fmla="*/ 243210 w 256"/>
              <a:gd name="T35" fmla="*/ 39440 h 256"/>
              <a:gd name="T36" fmla="*/ 216917 w 256"/>
              <a:gd name="T37" fmla="*/ 165975 h 256"/>
              <a:gd name="T38" fmla="*/ 230064 w 256"/>
              <a:gd name="T39" fmla="*/ 131465 h 256"/>
              <a:gd name="T40" fmla="*/ 243210 w 256"/>
              <a:gd name="T41" fmla="*/ 136395 h 256"/>
              <a:gd name="T42" fmla="*/ 308943 w 256"/>
              <a:gd name="T43" fmla="*/ 195554 h 256"/>
              <a:gd name="T44" fmla="*/ 308943 w 256"/>
              <a:gd name="T45" fmla="*/ 225134 h 256"/>
              <a:gd name="T46" fmla="*/ 243210 w 256"/>
              <a:gd name="T47" fmla="*/ 284293 h 256"/>
              <a:gd name="T48" fmla="*/ 230064 w 256"/>
              <a:gd name="T49" fmla="*/ 289223 h 256"/>
              <a:gd name="T50" fmla="*/ 216917 w 256"/>
              <a:gd name="T51" fmla="*/ 254713 h 256"/>
              <a:gd name="T52" fmla="*/ 244854 w 256"/>
              <a:gd name="T53" fmla="*/ 230064 h 256"/>
              <a:gd name="T54" fmla="*/ 105172 w 256"/>
              <a:gd name="T55" fmla="*/ 210344 h 256"/>
              <a:gd name="T56" fmla="*/ 244854 w 256"/>
              <a:gd name="T57" fmla="*/ 190624 h 256"/>
              <a:gd name="T58" fmla="*/ 98599 w 256"/>
              <a:gd name="T59" fmla="*/ 39440 h 256"/>
              <a:gd name="T60" fmla="*/ 39440 w 256"/>
              <a:gd name="T61" fmla="*/ 39440 h 256"/>
              <a:gd name="T62" fmla="*/ 19720 w 256"/>
              <a:gd name="T63" fmla="*/ 118319 h 256"/>
              <a:gd name="T64" fmla="*/ 0 w 256"/>
              <a:gd name="T65" fmla="*/ 98599 h 256"/>
              <a:gd name="T66" fmla="*/ 19720 w 256"/>
              <a:gd name="T67" fmla="*/ 0 h 256"/>
              <a:gd name="T68" fmla="*/ 118319 w 256"/>
              <a:gd name="T69" fmla="*/ 19720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19720 w 256"/>
              <a:gd name="T77" fmla="*/ 262930 h 256"/>
              <a:gd name="T78" fmla="*/ 39440 w 256"/>
              <a:gd name="T79" fmla="*/ 322089 h 256"/>
              <a:gd name="T80" fmla="*/ 98599 w 256"/>
              <a:gd name="T81" fmla="*/ 381249 h 256"/>
              <a:gd name="T82" fmla="*/ 98599 w 256"/>
              <a:gd name="T83" fmla="*/ 420688 h 256"/>
              <a:gd name="T84" fmla="*/ 0 w 256"/>
              <a:gd name="T85" fmla="*/ 400968 h 256"/>
              <a:gd name="T86" fmla="*/ 19720 w 256"/>
              <a:gd name="T87" fmla="*/ 30237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132" y="101"/>
                </a:moveTo>
                <a:cubicBezTo>
                  <a:pt x="132" y="101"/>
                  <a:pt x="132" y="101"/>
                  <a:pt x="132" y="101"/>
                </a:cubicBezTo>
                <a:cubicBezTo>
                  <a:pt x="130" y="99"/>
                  <a:pt x="128" y="96"/>
                  <a:pt x="128" y="92"/>
                </a:cubicBezTo>
                <a:cubicBezTo>
                  <a:pt x="128" y="85"/>
                  <a:pt x="133" y="80"/>
                  <a:pt x="140" y="80"/>
                </a:cubicBezTo>
                <a:cubicBezTo>
                  <a:pt x="143" y="80"/>
                  <a:pt x="146" y="81"/>
                  <a:pt x="148" y="83"/>
                </a:cubicBezTo>
                <a:cubicBezTo>
                  <a:pt x="148" y="83"/>
                  <a:pt x="148" y="83"/>
                  <a:pt x="148" y="83"/>
                </a:cubicBezTo>
                <a:cubicBezTo>
                  <a:pt x="188" y="119"/>
                  <a:pt x="188" y="119"/>
                  <a:pt x="188" y="119"/>
                </a:cubicBezTo>
                <a:cubicBezTo>
                  <a:pt x="188" y="119"/>
                  <a:pt x="188" y="119"/>
                  <a:pt x="188" y="119"/>
                </a:cubicBezTo>
                <a:cubicBezTo>
                  <a:pt x="190" y="121"/>
                  <a:pt x="192" y="124"/>
                  <a:pt x="192" y="128"/>
                </a:cubicBezTo>
                <a:cubicBezTo>
                  <a:pt x="192" y="132"/>
                  <a:pt x="190" y="135"/>
                  <a:pt x="188" y="137"/>
                </a:cubicBezTo>
                <a:cubicBezTo>
                  <a:pt x="188" y="137"/>
                  <a:pt x="188" y="137"/>
                  <a:pt x="188" y="137"/>
                </a:cubicBezTo>
                <a:cubicBezTo>
                  <a:pt x="148" y="173"/>
                  <a:pt x="148" y="173"/>
                  <a:pt x="148" y="173"/>
                </a:cubicBezTo>
                <a:cubicBezTo>
                  <a:pt x="148" y="173"/>
                  <a:pt x="148" y="173"/>
                  <a:pt x="148" y="173"/>
                </a:cubicBezTo>
                <a:cubicBezTo>
                  <a:pt x="146" y="175"/>
                  <a:pt x="143" y="176"/>
                  <a:pt x="140" y="176"/>
                </a:cubicBezTo>
                <a:cubicBezTo>
                  <a:pt x="133" y="176"/>
                  <a:pt x="128" y="171"/>
                  <a:pt x="128" y="164"/>
                </a:cubicBezTo>
                <a:cubicBezTo>
                  <a:pt x="128" y="160"/>
                  <a:pt x="130" y="157"/>
                  <a:pt x="132" y="155"/>
                </a:cubicBezTo>
                <a:cubicBezTo>
                  <a:pt x="132" y="155"/>
                  <a:pt x="132" y="155"/>
                  <a:pt x="132" y="155"/>
                </a:cubicBezTo>
                <a:cubicBezTo>
                  <a:pt x="149" y="140"/>
                  <a:pt x="149" y="140"/>
                  <a:pt x="149" y="140"/>
                </a:cubicBezTo>
                <a:cubicBezTo>
                  <a:pt x="76" y="140"/>
                  <a:pt x="76" y="140"/>
                  <a:pt x="76" y="140"/>
                </a:cubicBezTo>
                <a:cubicBezTo>
                  <a:pt x="69" y="140"/>
                  <a:pt x="64" y="135"/>
                  <a:pt x="64" y="128"/>
                </a:cubicBezTo>
                <a:cubicBezTo>
                  <a:pt x="64" y="121"/>
                  <a:pt x="69" y="116"/>
                  <a:pt x="76" y="116"/>
                </a:cubicBezTo>
                <a:cubicBezTo>
                  <a:pt x="149" y="116"/>
                  <a:pt x="149" y="116"/>
                  <a:pt x="149" y="116"/>
                </a:cubicBezTo>
                <a:lnTo>
                  <a:pt x="132" y="101"/>
                </a:lnTo>
                <a:close/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2" y="160"/>
                </a:move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moveTo>
                  <a:pt x="12" y="184"/>
                </a:move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algn="r" rtl="1"/>
            <a:endParaRPr 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21" name="Freeform 47"/>
          <p:cNvSpPr>
            <a:spLocks noEditPoints="1"/>
          </p:cNvSpPr>
          <p:nvPr/>
        </p:nvSpPr>
        <p:spPr bwMode="auto">
          <a:xfrm>
            <a:off x="5780692" y="1753064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315516 w 256"/>
              <a:gd name="T29" fmla="*/ 210344 h 256"/>
              <a:gd name="T30" fmla="*/ 175834 w 256"/>
              <a:gd name="T31" fmla="*/ 230064 h 256"/>
              <a:gd name="T32" fmla="*/ 203771 w 256"/>
              <a:gd name="T33" fmla="*/ 254713 h 256"/>
              <a:gd name="T34" fmla="*/ 190624 w 256"/>
              <a:gd name="T35" fmla="*/ 289223 h 256"/>
              <a:gd name="T36" fmla="*/ 177478 w 256"/>
              <a:gd name="T37" fmla="*/ 284293 h 256"/>
              <a:gd name="T38" fmla="*/ 111745 w 256"/>
              <a:gd name="T39" fmla="*/ 225134 h 256"/>
              <a:gd name="T40" fmla="*/ 111745 w 256"/>
              <a:gd name="T41" fmla="*/ 195554 h 256"/>
              <a:gd name="T42" fmla="*/ 177478 w 256"/>
              <a:gd name="T43" fmla="*/ 136395 h 256"/>
              <a:gd name="T44" fmla="*/ 190624 w 256"/>
              <a:gd name="T45" fmla="*/ 131465 h 256"/>
              <a:gd name="T46" fmla="*/ 203771 w 256"/>
              <a:gd name="T47" fmla="*/ 165975 h 256"/>
              <a:gd name="T48" fmla="*/ 175834 w 256"/>
              <a:gd name="T49" fmla="*/ 190624 h 256"/>
              <a:gd name="T50" fmla="*/ 315516 w 256"/>
              <a:gd name="T51" fmla="*/ 210344 h 256"/>
              <a:gd name="T52" fmla="*/ 177478 w 256"/>
              <a:gd name="T53" fmla="*/ 39440 h 256"/>
              <a:gd name="T54" fmla="*/ 177478 w 256"/>
              <a:gd name="T55" fmla="*/ 0 h 256"/>
              <a:gd name="T56" fmla="*/ 262930 w 256"/>
              <a:gd name="T57" fmla="*/ 19720 h 256"/>
              <a:gd name="T58" fmla="*/ 98599 w 256"/>
              <a:gd name="T59" fmla="*/ 39440 h 256"/>
              <a:gd name="T60" fmla="*/ 39440 w 256"/>
              <a:gd name="T61" fmla="*/ 39440 h 256"/>
              <a:gd name="T62" fmla="*/ 19720 w 256"/>
              <a:gd name="T63" fmla="*/ 118319 h 256"/>
              <a:gd name="T64" fmla="*/ 0 w 256"/>
              <a:gd name="T65" fmla="*/ 98599 h 256"/>
              <a:gd name="T66" fmla="*/ 19720 w 256"/>
              <a:gd name="T67" fmla="*/ 0 h 256"/>
              <a:gd name="T68" fmla="*/ 118319 w 256"/>
              <a:gd name="T69" fmla="*/ 19720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19720 w 256"/>
              <a:gd name="T77" fmla="*/ 262930 h 256"/>
              <a:gd name="T78" fmla="*/ 39440 w 256"/>
              <a:gd name="T79" fmla="*/ 322089 h 256"/>
              <a:gd name="T80" fmla="*/ 98599 w 256"/>
              <a:gd name="T81" fmla="*/ 381249 h 256"/>
              <a:gd name="T82" fmla="*/ 98599 w 256"/>
              <a:gd name="T83" fmla="*/ 420688 h 256"/>
              <a:gd name="T84" fmla="*/ 0 w 256"/>
              <a:gd name="T85" fmla="*/ 400968 h 256"/>
              <a:gd name="T86" fmla="*/ 19720 w 256"/>
              <a:gd name="T87" fmla="*/ 30237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92" y="128"/>
                </a:moveTo>
                <a:cubicBezTo>
                  <a:pt x="192" y="135"/>
                  <a:pt x="187" y="140"/>
                  <a:pt x="180" y="140"/>
                </a:cubicBezTo>
                <a:cubicBezTo>
                  <a:pt x="107" y="140"/>
                  <a:pt x="107" y="140"/>
                  <a:pt x="107" y="140"/>
                </a:cubicBezTo>
                <a:cubicBezTo>
                  <a:pt x="124" y="155"/>
                  <a:pt x="124" y="155"/>
                  <a:pt x="124" y="155"/>
                </a:cubicBezTo>
                <a:cubicBezTo>
                  <a:pt x="124" y="155"/>
                  <a:pt x="124" y="155"/>
                  <a:pt x="124" y="155"/>
                </a:cubicBezTo>
                <a:cubicBezTo>
                  <a:pt x="126" y="157"/>
                  <a:pt x="128" y="160"/>
                  <a:pt x="128" y="164"/>
                </a:cubicBezTo>
                <a:cubicBezTo>
                  <a:pt x="128" y="171"/>
                  <a:pt x="123" y="176"/>
                  <a:pt x="116" y="176"/>
                </a:cubicBezTo>
                <a:cubicBezTo>
                  <a:pt x="113" y="176"/>
                  <a:pt x="110" y="175"/>
                  <a:pt x="108" y="173"/>
                </a:cubicBezTo>
                <a:cubicBezTo>
                  <a:pt x="108" y="173"/>
                  <a:pt x="108" y="173"/>
                  <a:pt x="108" y="173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6" y="135"/>
                  <a:pt x="64" y="132"/>
                  <a:pt x="64" y="128"/>
                </a:cubicBezTo>
                <a:cubicBezTo>
                  <a:pt x="64" y="124"/>
                  <a:pt x="66" y="121"/>
                  <a:pt x="68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10" y="81"/>
                  <a:pt x="113" y="80"/>
                  <a:pt x="116" y="80"/>
                </a:cubicBezTo>
                <a:cubicBezTo>
                  <a:pt x="123" y="80"/>
                  <a:pt x="128" y="85"/>
                  <a:pt x="128" y="92"/>
                </a:cubicBezTo>
                <a:cubicBezTo>
                  <a:pt x="128" y="96"/>
                  <a:pt x="126" y="99"/>
                  <a:pt x="124" y="101"/>
                </a:cubicBezTo>
                <a:cubicBezTo>
                  <a:pt x="124" y="101"/>
                  <a:pt x="124" y="101"/>
                  <a:pt x="124" y="101"/>
                </a:cubicBezTo>
                <a:cubicBezTo>
                  <a:pt x="107" y="116"/>
                  <a:pt x="107" y="116"/>
                  <a:pt x="107" y="116"/>
                </a:cubicBezTo>
                <a:cubicBezTo>
                  <a:pt x="180" y="116"/>
                  <a:pt x="180" y="116"/>
                  <a:pt x="180" y="116"/>
                </a:cubicBezTo>
                <a:cubicBezTo>
                  <a:pt x="187" y="116"/>
                  <a:pt x="192" y="121"/>
                  <a:pt x="192" y="128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2" y="160"/>
                </a:move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moveTo>
                  <a:pt x="12" y="184"/>
                </a:move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algn="r" rtl="1"/>
            <a:endParaRPr 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22" name="Freeform 48"/>
          <p:cNvSpPr>
            <a:spLocks noEditPoints="1"/>
          </p:cNvSpPr>
          <p:nvPr/>
        </p:nvSpPr>
        <p:spPr bwMode="auto">
          <a:xfrm>
            <a:off x="5323218" y="1753064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69503 w 256"/>
              <a:gd name="T29" fmla="*/ 210344 h 256"/>
              <a:gd name="T30" fmla="*/ 254713 w 256"/>
              <a:gd name="T31" fmla="*/ 203771 h 256"/>
              <a:gd name="T32" fmla="*/ 230064 w 256"/>
              <a:gd name="T33" fmla="*/ 295796 h 256"/>
              <a:gd name="T34" fmla="*/ 190624 w 256"/>
              <a:gd name="T35" fmla="*/ 295796 h 256"/>
              <a:gd name="T36" fmla="*/ 165975 w 256"/>
              <a:gd name="T37" fmla="*/ 203771 h 256"/>
              <a:gd name="T38" fmla="*/ 151185 w 256"/>
              <a:gd name="T39" fmla="*/ 210344 h 256"/>
              <a:gd name="T40" fmla="*/ 136395 w 256"/>
              <a:gd name="T41" fmla="*/ 177478 h 256"/>
              <a:gd name="T42" fmla="*/ 195554 w 256"/>
              <a:gd name="T43" fmla="*/ 111745 h 256"/>
              <a:gd name="T44" fmla="*/ 210344 w 256"/>
              <a:gd name="T45" fmla="*/ 105172 h 256"/>
              <a:gd name="T46" fmla="*/ 225134 w 256"/>
              <a:gd name="T47" fmla="*/ 111745 h 256"/>
              <a:gd name="T48" fmla="*/ 284293 w 256"/>
              <a:gd name="T49" fmla="*/ 177478 h 256"/>
              <a:gd name="T50" fmla="*/ 269503 w 256"/>
              <a:gd name="T51" fmla="*/ 210344 h 256"/>
              <a:gd name="T52" fmla="*/ 177478 w 256"/>
              <a:gd name="T53" fmla="*/ 39440 h 256"/>
              <a:gd name="T54" fmla="*/ 177478 w 256"/>
              <a:gd name="T55" fmla="*/ 0 h 256"/>
              <a:gd name="T56" fmla="*/ 262930 w 256"/>
              <a:gd name="T57" fmla="*/ 19720 h 256"/>
              <a:gd name="T58" fmla="*/ 98599 w 256"/>
              <a:gd name="T59" fmla="*/ 420688 h 256"/>
              <a:gd name="T60" fmla="*/ 0 w 256"/>
              <a:gd name="T61" fmla="*/ 400968 h 256"/>
              <a:gd name="T62" fmla="*/ 19720 w 256"/>
              <a:gd name="T63" fmla="*/ 302370 h 256"/>
              <a:gd name="T64" fmla="*/ 39440 w 256"/>
              <a:gd name="T65" fmla="*/ 381249 h 256"/>
              <a:gd name="T66" fmla="*/ 118319 w 256"/>
              <a:gd name="T67" fmla="*/ 400968 h 256"/>
              <a:gd name="T68" fmla="*/ 39440 w 256"/>
              <a:gd name="T69" fmla="*/ 177478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98599 w 256"/>
              <a:gd name="T77" fmla="*/ 39440 h 256"/>
              <a:gd name="T78" fmla="*/ 39440 w 256"/>
              <a:gd name="T79" fmla="*/ 98599 h 256"/>
              <a:gd name="T80" fmla="*/ 0 w 256"/>
              <a:gd name="T81" fmla="*/ 98599 h 256"/>
              <a:gd name="T82" fmla="*/ 0 w 256"/>
              <a:gd name="T83" fmla="*/ 19720 h 256"/>
              <a:gd name="T84" fmla="*/ 98599 w 256"/>
              <a:gd name="T85" fmla="*/ 0 h 256"/>
              <a:gd name="T86" fmla="*/ 98599 w 256"/>
              <a:gd name="T87" fmla="*/ 3944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64" y="128"/>
                </a:moveTo>
                <a:cubicBezTo>
                  <a:pt x="160" y="128"/>
                  <a:pt x="157" y="126"/>
                  <a:pt x="155" y="124"/>
                </a:cubicBezTo>
                <a:cubicBezTo>
                  <a:pt x="155" y="124"/>
                  <a:pt x="155" y="124"/>
                  <a:pt x="155" y="124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80"/>
                  <a:pt x="140" y="180"/>
                  <a:pt x="140" y="180"/>
                </a:cubicBezTo>
                <a:cubicBezTo>
                  <a:pt x="140" y="187"/>
                  <a:pt x="135" y="192"/>
                  <a:pt x="128" y="192"/>
                </a:cubicBezTo>
                <a:cubicBezTo>
                  <a:pt x="121" y="192"/>
                  <a:pt x="116" y="187"/>
                  <a:pt x="116" y="180"/>
                </a:cubicBezTo>
                <a:cubicBezTo>
                  <a:pt x="116" y="107"/>
                  <a:pt x="116" y="107"/>
                  <a:pt x="116" y="107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99" y="126"/>
                  <a:pt x="96" y="128"/>
                  <a:pt x="92" y="128"/>
                </a:cubicBezTo>
                <a:cubicBezTo>
                  <a:pt x="85" y="128"/>
                  <a:pt x="80" y="123"/>
                  <a:pt x="80" y="116"/>
                </a:cubicBezTo>
                <a:cubicBezTo>
                  <a:pt x="80" y="113"/>
                  <a:pt x="81" y="110"/>
                  <a:pt x="83" y="108"/>
                </a:cubicBezTo>
                <a:cubicBezTo>
                  <a:pt x="83" y="108"/>
                  <a:pt x="83" y="108"/>
                  <a:pt x="83" y="10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21" y="66"/>
                  <a:pt x="124" y="64"/>
                  <a:pt x="128" y="64"/>
                </a:cubicBezTo>
                <a:cubicBezTo>
                  <a:pt x="132" y="64"/>
                  <a:pt x="135" y="66"/>
                  <a:pt x="137" y="68"/>
                </a:cubicBezTo>
                <a:cubicBezTo>
                  <a:pt x="137" y="68"/>
                  <a:pt x="137" y="68"/>
                  <a:pt x="137" y="68"/>
                </a:cubicBezTo>
                <a:cubicBezTo>
                  <a:pt x="173" y="108"/>
                  <a:pt x="173" y="108"/>
                  <a:pt x="173" y="108"/>
                </a:cubicBezTo>
                <a:cubicBezTo>
                  <a:pt x="173" y="108"/>
                  <a:pt x="173" y="108"/>
                  <a:pt x="173" y="108"/>
                </a:cubicBezTo>
                <a:cubicBezTo>
                  <a:pt x="175" y="110"/>
                  <a:pt x="176" y="113"/>
                  <a:pt x="176" y="116"/>
                </a:cubicBezTo>
                <a:cubicBezTo>
                  <a:pt x="176" y="123"/>
                  <a:pt x="171" y="128"/>
                  <a:pt x="164" y="128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algn="r" rtl="1"/>
            <a:endParaRPr 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23" name="Freeform 49"/>
          <p:cNvSpPr>
            <a:spLocks noEditPoints="1"/>
          </p:cNvSpPr>
          <p:nvPr/>
        </p:nvSpPr>
        <p:spPr bwMode="auto">
          <a:xfrm>
            <a:off x="6238166" y="1753064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84293 w 256"/>
              <a:gd name="T29" fmla="*/ 243210 h 256"/>
              <a:gd name="T30" fmla="*/ 225134 w 256"/>
              <a:gd name="T31" fmla="*/ 308943 h 256"/>
              <a:gd name="T32" fmla="*/ 195554 w 256"/>
              <a:gd name="T33" fmla="*/ 308943 h 256"/>
              <a:gd name="T34" fmla="*/ 136395 w 256"/>
              <a:gd name="T35" fmla="*/ 243210 h 256"/>
              <a:gd name="T36" fmla="*/ 131465 w 256"/>
              <a:gd name="T37" fmla="*/ 230064 h 256"/>
              <a:gd name="T38" fmla="*/ 165975 w 256"/>
              <a:gd name="T39" fmla="*/ 216917 h 256"/>
              <a:gd name="T40" fmla="*/ 190624 w 256"/>
              <a:gd name="T41" fmla="*/ 244854 h 256"/>
              <a:gd name="T42" fmla="*/ 210344 w 256"/>
              <a:gd name="T43" fmla="*/ 105172 h 256"/>
              <a:gd name="T44" fmla="*/ 230064 w 256"/>
              <a:gd name="T45" fmla="*/ 244854 h 256"/>
              <a:gd name="T46" fmla="*/ 254713 w 256"/>
              <a:gd name="T47" fmla="*/ 216917 h 256"/>
              <a:gd name="T48" fmla="*/ 289223 w 256"/>
              <a:gd name="T49" fmla="*/ 230064 h 256"/>
              <a:gd name="T50" fmla="*/ 243210 w 256"/>
              <a:gd name="T51" fmla="*/ 39440 h 256"/>
              <a:gd name="T52" fmla="*/ 157758 w 256"/>
              <a:gd name="T53" fmla="*/ 19720 h 256"/>
              <a:gd name="T54" fmla="*/ 243210 w 256"/>
              <a:gd name="T55" fmla="*/ 0 h 256"/>
              <a:gd name="T56" fmla="*/ 243210 w 256"/>
              <a:gd name="T57" fmla="*/ 39440 h 256"/>
              <a:gd name="T58" fmla="*/ 19720 w 256"/>
              <a:gd name="T59" fmla="*/ 420688 h 256"/>
              <a:gd name="T60" fmla="*/ 0 w 256"/>
              <a:gd name="T61" fmla="*/ 322089 h 256"/>
              <a:gd name="T62" fmla="*/ 39440 w 256"/>
              <a:gd name="T63" fmla="*/ 322089 h 256"/>
              <a:gd name="T64" fmla="*/ 98599 w 256"/>
              <a:gd name="T65" fmla="*/ 381249 h 256"/>
              <a:gd name="T66" fmla="*/ 98599 w 256"/>
              <a:gd name="T67" fmla="*/ 420688 h 256"/>
              <a:gd name="T68" fmla="*/ 39440 w 256"/>
              <a:gd name="T69" fmla="*/ 243210 h 256"/>
              <a:gd name="T70" fmla="*/ 0 w 256"/>
              <a:gd name="T71" fmla="*/ 243210 h 256"/>
              <a:gd name="T72" fmla="*/ 19720 w 256"/>
              <a:gd name="T73" fmla="*/ 157758 h 256"/>
              <a:gd name="T74" fmla="*/ 98599 w 256"/>
              <a:gd name="T75" fmla="*/ 39440 h 256"/>
              <a:gd name="T76" fmla="*/ 39440 w 256"/>
              <a:gd name="T77" fmla="*/ 39440 h 256"/>
              <a:gd name="T78" fmla="*/ 19720 w 256"/>
              <a:gd name="T79" fmla="*/ 118319 h 256"/>
              <a:gd name="T80" fmla="*/ 0 w 256"/>
              <a:gd name="T81" fmla="*/ 98599 h 256"/>
              <a:gd name="T82" fmla="*/ 19720 w 256"/>
              <a:gd name="T83" fmla="*/ 0 h 256"/>
              <a:gd name="T84" fmla="*/ 118319 w 256"/>
              <a:gd name="T85" fmla="*/ 19720 h 256"/>
              <a:gd name="T86" fmla="*/ 177478 w 256"/>
              <a:gd name="T87" fmla="*/ 381249 h 256"/>
              <a:gd name="T88" fmla="*/ 262930 w 256"/>
              <a:gd name="T89" fmla="*/ 400968 h 256"/>
              <a:gd name="T90" fmla="*/ 177478 w 256"/>
              <a:gd name="T91" fmla="*/ 420688 h 256"/>
              <a:gd name="T92" fmla="*/ 177478 w 256"/>
              <a:gd name="T93" fmla="*/ 381249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73" y="148"/>
                </a:moveTo>
                <a:cubicBezTo>
                  <a:pt x="137" y="188"/>
                  <a:pt x="137" y="188"/>
                  <a:pt x="137" y="188"/>
                </a:cubicBezTo>
                <a:cubicBezTo>
                  <a:pt x="137" y="188"/>
                  <a:pt x="137" y="188"/>
                  <a:pt x="137" y="188"/>
                </a:cubicBezTo>
                <a:cubicBezTo>
                  <a:pt x="135" y="190"/>
                  <a:pt x="132" y="192"/>
                  <a:pt x="128" y="192"/>
                </a:cubicBezTo>
                <a:cubicBezTo>
                  <a:pt x="124" y="192"/>
                  <a:pt x="121" y="190"/>
                  <a:pt x="119" y="188"/>
                </a:cubicBezTo>
                <a:cubicBezTo>
                  <a:pt x="119" y="188"/>
                  <a:pt x="119" y="188"/>
                  <a:pt x="119" y="18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81" y="146"/>
                  <a:pt x="80" y="143"/>
                  <a:pt x="80" y="140"/>
                </a:cubicBezTo>
                <a:cubicBezTo>
                  <a:pt x="80" y="133"/>
                  <a:pt x="85" y="128"/>
                  <a:pt x="92" y="128"/>
                </a:cubicBezTo>
                <a:cubicBezTo>
                  <a:pt x="96" y="128"/>
                  <a:pt x="99" y="130"/>
                  <a:pt x="101" y="132"/>
                </a:cubicBezTo>
                <a:cubicBezTo>
                  <a:pt x="101" y="132"/>
                  <a:pt x="101" y="132"/>
                  <a:pt x="101" y="132"/>
                </a:cubicBezTo>
                <a:cubicBezTo>
                  <a:pt x="116" y="149"/>
                  <a:pt x="116" y="149"/>
                  <a:pt x="116" y="149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6" y="69"/>
                  <a:pt x="121" y="64"/>
                  <a:pt x="128" y="64"/>
                </a:cubicBezTo>
                <a:cubicBezTo>
                  <a:pt x="135" y="64"/>
                  <a:pt x="140" y="69"/>
                  <a:pt x="140" y="76"/>
                </a:cubicBezTo>
                <a:cubicBezTo>
                  <a:pt x="140" y="149"/>
                  <a:pt x="140" y="149"/>
                  <a:pt x="140" y="149"/>
                </a:cubicBezTo>
                <a:cubicBezTo>
                  <a:pt x="155" y="132"/>
                  <a:pt x="155" y="132"/>
                  <a:pt x="155" y="132"/>
                </a:cubicBezTo>
                <a:cubicBezTo>
                  <a:pt x="155" y="132"/>
                  <a:pt x="155" y="132"/>
                  <a:pt x="155" y="132"/>
                </a:cubicBezTo>
                <a:cubicBezTo>
                  <a:pt x="157" y="130"/>
                  <a:pt x="160" y="128"/>
                  <a:pt x="164" y="128"/>
                </a:cubicBezTo>
                <a:cubicBezTo>
                  <a:pt x="171" y="128"/>
                  <a:pt x="176" y="133"/>
                  <a:pt x="176" y="140"/>
                </a:cubicBezTo>
                <a:cubicBezTo>
                  <a:pt x="176" y="143"/>
                  <a:pt x="175" y="146"/>
                  <a:pt x="173" y="148"/>
                </a:cubicBezTo>
                <a:close/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algn="r" rtl="1"/>
            <a:endParaRPr 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797076"/>
              </p:ext>
            </p:extLst>
          </p:nvPr>
        </p:nvGraphicFramePr>
        <p:xfrm>
          <a:off x="5339845" y="2248632"/>
          <a:ext cx="2278157" cy="3812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3563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1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63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2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63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3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563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4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563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5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563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6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563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7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563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8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563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latin typeface="Iranian Sans" panose="01000500000000020002" pitchFamily="2" charset="-78"/>
                          <a:cs typeface="B Titr" panose="00000700000000000000" pitchFamily="2" charset="-78"/>
                        </a:rPr>
                        <a:t>9</a:t>
                      </a:r>
                      <a:endParaRPr lang="fa-IR" sz="2000" dirty="0">
                        <a:latin typeface="Iranian Sans" panose="01000500000000020002" pitchFamily="2" charset="-78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877944" y="6137923"/>
            <a:ext cx="114807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جدول شوک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26" name="TextBox 25"/>
          <p:cNvSpPr txBox="1"/>
          <p:nvPr/>
        </p:nvSpPr>
        <p:spPr>
          <a:xfrm>
            <a:off x="1975659" y="2285327"/>
            <a:ext cx="32389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0</a:t>
            </a:r>
            <a:endParaRPr lang="fa-IR" dirty="0">
              <a:solidFill>
                <a:srgbClr val="FF0000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27" name="TextBox 26"/>
          <p:cNvSpPr txBox="1"/>
          <p:nvPr/>
        </p:nvSpPr>
        <p:spPr>
          <a:xfrm>
            <a:off x="1982633" y="2696230"/>
            <a:ext cx="32389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0</a:t>
            </a:r>
            <a:endParaRPr lang="fa-IR" dirty="0">
              <a:solidFill>
                <a:srgbClr val="FF0000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28" name="TextBox 27"/>
          <p:cNvSpPr txBox="1"/>
          <p:nvPr/>
        </p:nvSpPr>
        <p:spPr>
          <a:xfrm>
            <a:off x="1522947" y="3133190"/>
            <a:ext cx="32389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0</a:t>
            </a:r>
            <a:endParaRPr lang="fa-IR" dirty="0">
              <a:solidFill>
                <a:srgbClr val="FF0000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29" name="TextBox 28"/>
          <p:cNvSpPr txBox="1"/>
          <p:nvPr/>
        </p:nvSpPr>
        <p:spPr>
          <a:xfrm>
            <a:off x="1522214" y="3979131"/>
            <a:ext cx="32389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0</a:t>
            </a:r>
            <a:endParaRPr lang="fa-IR" dirty="0">
              <a:solidFill>
                <a:srgbClr val="FF0000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30" name="TextBox 29"/>
          <p:cNvSpPr txBox="1"/>
          <p:nvPr/>
        </p:nvSpPr>
        <p:spPr>
          <a:xfrm>
            <a:off x="617524" y="5263217"/>
            <a:ext cx="32389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0</a:t>
            </a:r>
            <a:endParaRPr lang="fa-IR" dirty="0">
              <a:solidFill>
                <a:srgbClr val="FF0000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31" name="TextBox 30"/>
          <p:cNvSpPr txBox="1"/>
          <p:nvPr/>
        </p:nvSpPr>
        <p:spPr>
          <a:xfrm>
            <a:off x="617524" y="3986171"/>
            <a:ext cx="32389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0</a:t>
            </a:r>
            <a:endParaRPr lang="fa-IR" dirty="0">
              <a:solidFill>
                <a:srgbClr val="FF0000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32" name="TextBox 31"/>
          <p:cNvSpPr txBox="1"/>
          <p:nvPr/>
        </p:nvSpPr>
        <p:spPr>
          <a:xfrm>
            <a:off x="1071532" y="3133190"/>
            <a:ext cx="32389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0</a:t>
            </a:r>
            <a:endParaRPr lang="fa-IR" dirty="0">
              <a:solidFill>
                <a:srgbClr val="FF0000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34" name="TextBox 33"/>
          <p:cNvSpPr txBox="1"/>
          <p:nvPr/>
        </p:nvSpPr>
        <p:spPr>
          <a:xfrm>
            <a:off x="1971377" y="3125207"/>
            <a:ext cx="32389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8</a:t>
            </a:r>
            <a:endParaRPr lang="fa-IR" dirty="0">
              <a:solidFill>
                <a:srgbClr val="FF0000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35" name="TextBox 34"/>
          <p:cNvSpPr txBox="1"/>
          <p:nvPr/>
        </p:nvSpPr>
        <p:spPr>
          <a:xfrm>
            <a:off x="4366236" y="2285327"/>
            <a:ext cx="32389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</a:t>
            </a:r>
            <a:endParaRPr lang="fa-IR" dirty="0">
              <a:solidFill>
                <a:srgbClr val="FF0000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36" name="TextBox 35"/>
          <p:cNvSpPr txBox="1"/>
          <p:nvPr/>
        </p:nvSpPr>
        <p:spPr>
          <a:xfrm>
            <a:off x="6742460" y="2283582"/>
            <a:ext cx="32389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0</a:t>
            </a:r>
            <a:endParaRPr lang="fa-IR" dirty="0">
              <a:solidFill>
                <a:srgbClr val="FF0000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37" name="TextBox 36"/>
          <p:cNvSpPr txBox="1"/>
          <p:nvPr/>
        </p:nvSpPr>
        <p:spPr>
          <a:xfrm>
            <a:off x="4366236" y="2696230"/>
            <a:ext cx="32389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</a:t>
            </a:r>
            <a:endParaRPr lang="fa-IR" dirty="0">
              <a:solidFill>
                <a:srgbClr val="FF0000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38" name="TextBox 37"/>
          <p:cNvSpPr txBox="1"/>
          <p:nvPr/>
        </p:nvSpPr>
        <p:spPr>
          <a:xfrm>
            <a:off x="6750856" y="2696230"/>
            <a:ext cx="32389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0</a:t>
            </a:r>
            <a:endParaRPr lang="fa-IR" dirty="0">
              <a:solidFill>
                <a:srgbClr val="FF0000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39" name="TextBox 38"/>
          <p:cNvSpPr txBox="1"/>
          <p:nvPr/>
        </p:nvSpPr>
        <p:spPr>
          <a:xfrm>
            <a:off x="3908761" y="3125207"/>
            <a:ext cx="32389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</a:t>
            </a:r>
            <a:endParaRPr lang="fa-IR" dirty="0">
              <a:solidFill>
                <a:srgbClr val="FF0000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40" name="TextBox 39"/>
          <p:cNvSpPr txBox="1"/>
          <p:nvPr/>
        </p:nvSpPr>
        <p:spPr>
          <a:xfrm>
            <a:off x="6290032" y="3125207"/>
            <a:ext cx="32389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0</a:t>
            </a:r>
            <a:endParaRPr lang="fa-IR" dirty="0">
              <a:solidFill>
                <a:srgbClr val="FF0000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41" name="TextBox 40"/>
          <p:cNvSpPr txBox="1"/>
          <p:nvPr/>
        </p:nvSpPr>
        <p:spPr>
          <a:xfrm>
            <a:off x="3908761" y="3979131"/>
            <a:ext cx="32389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</a:t>
            </a:r>
            <a:endParaRPr lang="fa-IR" dirty="0">
              <a:solidFill>
                <a:srgbClr val="FF0000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42" name="TextBox 41"/>
          <p:cNvSpPr txBox="1"/>
          <p:nvPr/>
        </p:nvSpPr>
        <p:spPr>
          <a:xfrm>
            <a:off x="6303135" y="3979131"/>
            <a:ext cx="32389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0</a:t>
            </a:r>
            <a:endParaRPr lang="fa-IR" dirty="0">
              <a:solidFill>
                <a:srgbClr val="FF0000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43" name="TextBox 42"/>
          <p:cNvSpPr txBox="1"/>
          <p:nvPr/>
        </p:nvSpPr>
        <p:spPr>
          <a:xfrm>
            <a:off x="3020661" y="5263217"/>
            <a:ext cx="32389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</a:t>
            </a:r>
            <a:endParaRPr lang="fa-IR" dirty="0">
              <a:solidFill>
                <a:srgbClr val="FF0000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44" name="TextBox 43"/>
          <p:cNvSpPr txBox="1"/>
          <p:nvPr/>
        </p:nvSpPr>
        <p:spPr>
          <a:xfrm>
            <a:off x="5401567" y="5261447"/>
            <a:ext cx="32389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0</a:t>
            </a:r>
            <a:endParaRPr lang="fa-IR" dirty="0">
              <a:solidFill>
                <a:srgbClr val="FF0000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45" name="TextBox 44"/>
          <p:cNvSpPr txBox="1"/>
          <p:nvPr/>
        </p:nvSpPr>
        <p:spPr>
          <a:xfrm>
            <a:off x="3016083" y="3986171"/>
            <a:ext cx="32389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</a:t>
            </a:r>
            <a:endParaRPr lang="fa-IR" dirty="0">
              <a:solidFill>
                <a:srgbClr val="FF0000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46" name="TextBox 45"/>
          <p:cNvSpPr txBox="1"/>
          <p:nvPr/>
        </p:nvSpPr>
        <p:spPr>
          <a:xfrm>
            <a:off x="5378621" y="3986171"/>
            <a:ext cx="32389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0</a:t>
            </a:r>
            <a:endParaRPr lang="fa-IR" dirty="0">
              <a:solidFill>
                <a:srgbClr val="FF0000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47" name="TextBox 46"/>
          <p:cNvSpPr txBox="1"/>
          <p:nvPr/>
        </p:nvSpPr>
        <p:spPr>
          <a:xfrm>
            <a:off x="5847949" y="3125207"/>
            <a:ext cx="32389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0</a:t>
            </a:r>
            <a:endParaRPr lang="fa-IR" dirty="0">
              <a:solidFill>
                <a:srgbClr val="FF0000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48" name="TextBox 47"/>
          <p:cNvSpPr txBox="1"/>
          <p:nvPr/>
        </p:nvSpPr>
        <p:spPr>
          <a:xfrm>
            <a:off x="3466678" y="3125207"/>
            <a:ext cx="32389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</a:t>
            </a:r>
            <a:endParaRPr lang="fa-IR" dirty="0">
              <a:solidFill>
                <a:srgbClr val="FF0000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51" name="TextBox 50"/>
          <p:cNvSpPr txBox="1"/>
          <p:nvPr/>
        </p:nvSpPr>
        <p:spPr>
          <a:xfrm>
            <a:off x="4350844" y="3123832"/>
            <a:ext cx="32389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</a:t>
            </a:r>
            <a:endParaRPr lang="fa-IR" dirty="0">
              <a:solidFill>
                <a:srgbClr val="FF0000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52" name="TextBox 51"/>
          <p:cNvSpPr txBox="1"/>
          <p:nvPr/>
        </p:nvSpPr>
        <p:spPr>
          <a:xfrm>
            <a:off x="6750856" y="3117915"/>
            <a:ext cx="32389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</a:t>
            </a:r>
            <a:endParaRPr lang="fa-IR" dirty="0">
              <a:solidFill>
                <a:srgbClr val="FF0000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10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201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33333E-6 L 0.07383 0.0009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6" presetClass="emph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83 0.00092 L 0.14778 0.00092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6" presetClass="emph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6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5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78 0.00092 L 0.14778 0.120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26" presetClass="emph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500"/>
                            </p:stCondLst>
                            <p:childTnLst>
                              <p:par>
                                <p:cTn id="90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2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1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2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0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78 0.1206 L 0.14778 0.24421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7" presetID="26" presetClass="emph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5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7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4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6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3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5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6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9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78 0.24421 L 0.14778 0.1206 " pathEditMode="relative" rAng="0" ptsTypes="AA">
                                      <p:cBhvr>
                                        <p:cTn id="1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8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9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2" presetID="26" presetClass="emph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6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1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2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0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1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84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78 0.1206 L 0.14778 0.00092 " pathEditMode="relative" rAng="0" ptsTypes="AA">
                                      <p:cBhvr>
                                        <p:cTn id="1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7" presetID="26" presetClass="emph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9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5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9000"/>
                            </p:stCondLst>
                            <p:childTnLst>
                              <p:par>
                                <p:cTn id="204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5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6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7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9500"/>
                            </p:stCondLst>
                            <p:childTnLst>
                              <p:par>
                                <p:cTn id="213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4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5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6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25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0000"/>
                            </p:stCondLst>
                            <p:childTnLst>
                              <p:par>
                                <p:cTn id="219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78 0.00092 L 0.07383 0.00092 " pathEditMode="relative" rAng="0" ptsTypes="AA">
                                      <p:cBhvr>
                                        <p:cTn id="2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0500"/>
                            </p:stCondLst>
                            <p:childTnLst>
                              <p:par>
                                <p:cTn id="222" presetID="26" presetClass="emph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1000"/>
                            </p:stCondLst>
                            <p:childTnLst>
                              <p:par>
                                <p:cTn id="2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1500"/>
                            </p:stCondLst>
                            <p:childTnLst>
                              <p:par>
                                <p:cTn id="230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2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3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3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0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1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2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3" dur="25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2500"/>
                            </p:stCondLst>
                            <p:childTnLst>
                              <p:par>
                                <p:cTn id="24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9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0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1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3000"/>
                            </p:stCondLst>
                            <p:childTnLst>
                              <p:par>
                                <p:cTn id="254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83 0.00092 L 0.14778 0.00092 " pathEditMode="relative" rAng="0" ptsTypes="AA">
                                      <p:cBhvr>
                                        <p:cTn id="2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57" presetID="26" presetClass="emph" presetSubtype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9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65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6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7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8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9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5000"/>
                            </p:stCondLst>
                            <p:childTnLst>
                              <p:par>
                                <p:cTn id="274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5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6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7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83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4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5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6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7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26000"/>
                            </p:stCondLst>
                            <p:childTnLst>
                              <p:par>
                                <p:cTn id="289" presetID="42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78 0.00092 L 0.22174 0.00092 " pathEditMode="relative" rAng="0" ptsTypes="AA">
                                      <p:cBhvr>
                                        <p:cTn id="2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26500"/>
                            </p:stCondLst>
                            <p:childTnLst>
                              <p:par>
                                <p:cTn id="292" presetID="26" presetClass="emph" presetSubtype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27000"/>
                            </p:stCondLst>
                            <p:childTnLst>
                              <p:par>
                                <p:cTn id="2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27500"/>
                            </p:stCondLst>
                            <p:childTnLst>
                              <p:par>
                                <p:cTn id="300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1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2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3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4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8000"/>
                            </p:stCondLst>
                            <p:childTnLst>
                              <p:par>
                                <p:cTn id="30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0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1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2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3" dur="25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28500"/>
                            </p:stCondLst>
                            <p:childTnLst>
                              <p:par>
                                <p:cTn id="31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9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0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1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29000"/>
                            </p:stCondLst>
                            <p:childTnLst>
                              <p:par>
                                <p:cTn id="324" presetID="10" presetClass="exit" presetSubtype="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33" grpId="0" animBg="1"/>
      <p:bldP spid="33" grpId="1" animBg="1"/>
      <p:bldP spid="50" grpId="0" animBg="1"/>
      <p:bldP spid="50" grpId="1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6" animBg="1"/>
      <p:bldP spid="17" grpId="7" animBg="1"/>
      <p:bldP spid="17" grpId="8" animBg="1"/>
      <p:bldP spid="17" grpId="9" animBg="1"/>
      <p:bldP spid="17" grpId="10" animBg="1"/>
      <p:bldP spid="17" grpId="11" animBg="1"/>
      <p:bldP spid="17" grpId="12" animBg="1"/>
      <p:bldP spid="17" grpId="13" animBg="1"/>
      <p:bldP spid="17" grpId="14" animBg="1"/>
      <p:bldP spid="17" grpId="15" animBg="1"/>
      <p:bldP spid="17" grpId="16" animBg="1"/>
      <p:bldP spid="17" grpId="17" animBg="1"/>
      <p:bldP spid="17" grpId="18" animBg="1"/>
      <p:bldP spid="17" grpId="19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51" grpId="0" animBg="1"/>
      <p:bldP spid="51" grpId="1" animBg="1"/>
      <p:bldP spid="52" grpId="0" animBg="1"/>
      <p:bldP spid="5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معیارهای خبرگی – کوتاه‌ترین مسیر تجربه شده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5911145"/>
                  </p:ext>
                </p:extLst>
              </p:nvPr>
            </p:nvGraphicFramePr>
            <p:xfrm>
              <a:off x="775447" y="2259298"/>
              <a:ext cx="4512235" cy="3962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24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44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4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44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44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30778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baseline="0" dirty="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4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dirty="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3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dirty="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2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dirty="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1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endParaRPr lang="fa-IR" dirty="0">
                            <a:latin typeface="Iranian Sans" panose="01000500000000020002" pitchFamily="2" charset="-78"/>
                            <a:cs typeface="Iranian Sans" panose="01000500000000020002" pitchFamily="2" charset="-78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0778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1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0778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2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0778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3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0778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4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0778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5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30778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6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30778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7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30778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8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30778"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B Titr" panose="00000700000000000000" pitchFamily="2" charset="-78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dirty="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9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5911145"/>
                  </p:ext>
                </p:extLst>
              </p:nvPr>
            </p:nvGraphicFramePr>
            <p:xfrm>
              <a:off x="775447" y="2259298"/>
              <a:ext cx="4512235" cy="3962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24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44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4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44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44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baseline="0" dirty="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4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dirty="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3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dirty="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2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dirty="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1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1"/>
                          <a:endParaRPr lang="fa-IR" dirty="0">
                            <a:latin typeface="Iranian Sans" panose="01000500000000020002" pitchFamily="2" charset="-78"/>
                            <a:cs typeface="Iranian Sans" panose="01000500000000020002" pitchFamily="2" charset="-78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6" t="-107692" r="-402027" b="-8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76" t="-107692" r="-302027" b="-8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329" t="-107692" r="-200000" b="-8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351" t="-107692" r="-101351" b="-8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1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6" t="-207692" r="-402027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76" t="-207692" r="-302027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329" t="-207692" r="-200000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351" t="-207692" r="-101351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2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6" t="-307692" r="-402027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76" t="-307692" r="-302027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329" t="-307692" r="-200000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351" t="-307692" r="-101351" b="-6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3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6" t="-401515" r="-402027" b="-5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76" t="-401515" r="-302027" b="-5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329" t="-401515" r="-200000" b="-5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351" t="-401515" r="-101351" b="-5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4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6" t="-509231" r="-402027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76" t="-509231" r="-302027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329" t="-509231" r="-20000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351" t="-509231" r="-101351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5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6" t="-609231" r="-402027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76" t="-609231" r="-302027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329" t="-609231" r="-200000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351" t="-609231" r="-101351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6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6" t="-709231" r="-402027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76" t="-709231" r="-302027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329" t="-709231" r="-200000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351" t="-709231" r="-101351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7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6" t="-809231" r="-402027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76" t="-809231" r="-302027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329" t="-809231" r="-200000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351" t="-809231" r="-101351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8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6" t="-909231" r="-40202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76" t="-909231" r="-30202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329" t="-909231" r="-200000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351" t="-909231" r="-101351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fa-IR" sz="2000" dirty="0" smtClean="0">
                              <a:latin typeface="Iranian Sans" panose="01000500000000020002" pitchFamily="2" charset="-78"/>
                              <a:cs typeface="B Titr" panose="00000700000000000000" pitchFamily="2" charset="-78"/>
                            </a:rPr>
                            <a:t>9</a:t>
                          </a:r>
                          <a:endParaRPr lang="fa-IR" sz="2000" dirty="0">
                            <a:latin typeface="Iranian Sans" panose="01000500000000020002" pitchFamily="2" charset="-78"/>
                            <a:cs typeface="B Titr" panose="00000700000000000000" pitchFamily="2" charset="-7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55533"/>
              </p:ext>
            </p:extLst>
          </p:nvPr>
        </p:nvGraphicFramePr>
        <p:xfrm>
          <a:off x="5607422" y="5032978"/>
          <a:ext cx="3639672" cy="11887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04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44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44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44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cs typeface="B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cs typeface="B Titr" panose="00000700000000000000" pitchFamily="2" charset="-78"/>
                        </a:rPr>
                        <a:t>5</a:t>
                      </a:r>
                      <a:endParaRPr lang="fa-IR" sz="2000" dirty="0">
                        <a:cs typeface="B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smtClean="0"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cs typeface="B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smtClean="0"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cs typeface="B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cs typeface="B Titr" panose="00000700000000000000" pitchFamily="2" charset="-78"/>
                        </a:rPr>
                        <a:t>3</a:t>
                      </a:r>
                      <a:endParaRPr lang="fa-IR" sz="2000" dirty="0">
                        <a:cs typeface="B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cs typeface="B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cs typeface="B Titr" panose="00000700000000000000" pitchFamily="2" charset="-78"/>
                        </a:rPr>
                        <a:t>4</a:t>
                      </a:r>
                      <a:endParaRPr lang="fa-IR" sz="2000" dirty="0">
                        <a:cs typeface="B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cs typeface="B Titr" panose="00000700000000000000" pitchFamily="2" charset="-78"/>
                        </a:rPr>
                        <a:t>3</a:t>
                      </a:r>
                      <a:endParaRPr lang="fa-IR" sz="2000" dirty="0">
                        <a:cs typeface="B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cs typeface="B Titr" panose="00000700000000000000" pitchFamily="2" charset="-78"/>
                        </a:rPr>
                        <a:t>2</a:t>
                      </a:r>
                      <a:endParaRPr lang="fa-IR" sz="2000" dirty="0">
                        <a:cs typeface="B Titr" panose="000007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fa-IR" sz="2000" smtClean="0"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cs typeface="B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cs typeface="B Titr" panose="00000700000000000000" pitchFamily="2" charset="-78"/>
                        </a:rPr>
                        <a:t>4</a:t>
                      </a:r>
                      <a:endParaRPr lang="fa-IR" sz="2000" dirty="0">
                        <a:cs typeface="B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smtClean="0"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cs typeface="B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smtClean="0"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cs typeface="B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cs typeface="B Titr" panose="00000700000000000000" pitchFamily="2" charset="-78"/>
                        </a:rPr>
                        <a:t>4</a:t>
                      </a:r>
                      <a:endParaRPr lang="fa-IR" sz="2000" dirty="0">
                        <a:cs typeface="B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cs typeface="B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cs typeface="B Titr" panose="00000700000000000000" pitchFamily="2" charset="-78"/>
                        </a:rPr>
                        <a:t>1</a:t>
                      </a:r>
                      <a:endParaRPr lang="fa-IR" sz="2000" dirty="0">
                        <a:cs typeface="B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cs typeface="B Titr" panose="00000700000000000000" pitchFamily="2" charset="-78"/>
                        </a:rPr>
                        <a:t>1</a:t>
                      </a:r>
                      <a:endParaRPr lang="fa-IR" sz="2000" dirty="0">
                        <a:cs typeface="B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cs typeface="B Titr" panose="00000700000000000000" pitchFamily="2" charset="-78"/>
                        </a:rPr>
                        <a:t>1</a:t>
                      </a:r>
                      <a:endParaRPr lang="fa-IR" sz="2000" dirty="0">
                        <a:cs typeface="B Titr" panose="000007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cs typeface="B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cs typeface="B Titr" panose="00000700000000000000" pitchFamily="2" charset="-78"/>
                        </a:rPr>
                        <a:t>5</a:t>
                      </a:r>
                      <a:endParaRPr lang="fa-IR" sz="2000" dirty="0">
                        <a:cs typeface="B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smtClean="0"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cs typeface="B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cs typeface="B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cs typeface="B Titr" panose="00000700000000000000" pitchFamily="2" charset="-78"/>
                        </a:rPr>
                        <a:t>6</a:t>
                      </a:r>
                      <a:endParaRPr lang="fa-IR" sz="2000" dirty="0">
                        <a:cs typeface="B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cs typeface="B Titr" panose="00000700000000000000" pitchFamily="2" charset="-78"/>
                        </a:rPr>
                        <a:t>0</a:t>
                      </a:r>
                      <a:endParaRPr lang="fa-IR" sz="2000" dirty="0">
                        <a:cs typeface="B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cs typeface="B Titr" panose="00000700000000000000" pitchFamily="2" charset="-78"/>
                        </a:rPr>
                        <a:t>9</a:t>
                      </a:r>
                      <a:endParaRPr lang="fa-IR" sz="2000" dirty="0">
                        <a:cs typeface="B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cs typeface="B Titr" panose="00000700000000000000" pitchFamily="2" charset="-78"/>
                        </a:rPr>
                        <a:t>8</a:t>
                      </a:r>
                      <a:endParaRPr lang="fa-IR" sz="2000" dirty="0">
                        <a:cs typeface="B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a-IR" sz="2000" dirty="0" smtClean="0">
                          <a:cs typeface="B Titr" panose="00000700000000000000" pitchFamily="2" charset="-78"/>
                        </a:rPr>
                        <a:t>1</a:t>
                      </a:r>
                      <a:endParaRPr lang="fa-IR" sz="2000" dirty="0">
                        <a:cs typeface="B Titr" panose="000007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 useBgFill="1">
        <p:nvSpPr>
          <p:cNvPr id="8" name="Down Arrow 7"/>
          <p:cNvSpPr/>
          <p:nvPr/>
        </p:nvSpPr>
        <p:spPr>
          <a:xfrm>
            <a:off x="6481482" y="4666128"/>
            <a:ext cx="322729" cy="309283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9" name="TextBox 8"/>
          <p:cNvSpPr txBox="1"/>
          <p:nvPr/>
        </p:nvSpPr>
        <p:spPr>
          <a:xfrm>
            <a:off x="3536576" y="3461213"/>
            <a:ext cx="79337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1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10" name="TextBox 9"/>
          <p:cNvSpPr txBox="1"/>
          <p:nvPr/>
        </p:nvSpPr>
        <p:spPr>
          <a:xfrm>
            <a:off x="3536576" y="3059527"/>
            <a:ext cx="79337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2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11" name="TextBox 10"/>
          <p:cNvSpPr txBox="1"/>
          <p:nvPr/>
        </p:nvSpPr>
        <p:spPr>
          <a:xfrm>
            <a:off x="6468034" y="5841197"/>
            <a:ext cx="315257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0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6078069" y="5841197"/>
            <a:ext cx="322730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0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815788" y="4256455"/>
            <a:ext cx="79337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2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14" name="TextBox 13"/>
          <p:cNvSpPr txBox="1"/>
          <p:nvPr/>
        </p:nvSpPr>
        <p:spPr>
          <a:xfrm>
            <a:off x="7265893" y="5839473"/>
            <a:ext cx="322730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0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15" name="TextBox 14"/>
          <p:cNvSpPr txBox="1"/>
          <p:nvPr/>
        </p:nvSpPr>
        <p:spPr>
          <a:xfrm>
            <a:off x="815788" y="5441523"/>
            <a:ext cx="79337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3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16" name="TextBox 15"/>
          <p:cNvSpPr txBox="1"/>
          <p:nvPr/>
        </p:nvSpPr>
        <p:spPr>
          <a:xfrm>
            <a:off x="8453717" y="5842469"/>
            <a:ext cx="322730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0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17" name="TextBox 16"/>
          <p:cNvSpPr txBox="1"/>
          <p:nvPr/>
        </p:nvSpPr>
        <p:spPr>
          <a:xfrm>
            <a:off x="3536576" y="2674018"/>
            <a:ext cx="793376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3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 useBgFill="1">
        <p:nvSpPr>
          <p:cNvPr id="18" name="TextBox 17"/>
          <p:cNvSpPr txBox="1"/>
          <p:nvPr/>
        </p:nvSpPr>
        <p:spPr>
          <a:xfrm>
            <a:off x="5670174" y="5839473"/>
            <a:ext cx="322730" cy="369332"/>
          </a:xfrm>
          <a:prstGeom prst="rect">
            <a:avLst/>
          </a:prstGeom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0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57046" y="1790327"/>
            <a:ext cx="12778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جدول </a:t>
            </a:r>
            <a:r>
              <a:rPr lang="en-US" dirty="0" smtClean="0">
                <a:latin typeface="XB Zar" panose="02000506090000020003" pitchFamily="2" charset="-78"/>
                <a:cs typeface="XB Zar" panose="02000506090000020003" pitchFamily="2" charset="-78"/>
              </a:rPr>
              <a:t>SEP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11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421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-0.03411 0.0011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12 0.00116 L 0.06511 0.0011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11 0.00116 L 0.16445 0.0011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445 0.00116 L -0.06862 0.0011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8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8" grpId="0" animBg="1"/>
      <p:bldP spid="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 پیشنهادی – یادگیری تقویتی مشارکتی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5783"/>
            <a:ext cx="10515600" cy="1501119"/>
          </a:xfrm>
        </p:spPr>
        <p:txBody>
          <a:bodyPr>
            <a:normAutofit/>
          </a:bodyPr>
          <a:lstStyle/>
          <a:p>
            <a:r>
              <a:rPr lang="fa-IR" dirty="0" smtClean="0"/>
              <a:t>تئوری و </a:t>
            </a:r>
            <a:r>
              <a:rPr lang="fa-IR" dirty="0" smtClean="0"/>
              <a:t>معیار خبرگی</a:t>
            </a:r>
            <a:endParaRPr lang="fa-IR" dirty="0" smtClean="0"/>
          </a:p>
          <a:p>
            <a:r>
              <a:rPr lang="fa-IR" dirty="0" smtClean="0"/>
              <a:t>الگوریتم پیشنهادی</a:t>
            </a:r>
          </a:p>
          <a:p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12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37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تئوری خبرگی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994819"/>
            <a:ext cx="9886950" cy="10287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13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84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معیار </a:t>
            </a:r>
            <a:r>
              <a:rPr lang="fa-IR" dirty="0" smtClean="0"/>
              <a:t>خبرگی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810973"/>
            <a:ext cx="9810750" cy="20097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14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28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معیار </a:t>
            </a:r>
            <a:r>
              <a:rPr lang="fa-IR" dirty="0" smtClean="0"/>
              <a:t>خبرگی – سوال‌ها</a:t>
            </a:r>
            <a:endParaRPr lang="fa-I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46" y="2218226"/>
            <a:ext cx="10034954" cy="317822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15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19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83" y="480767"/>
            <a:ext cx="9065433" cy="587558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16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206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الگوریتم پیشنهادی – ادامه.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451894"/>
            <a:ext cx="9734550" cy="31432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17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35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الگوریتم پیشنهادی – ادامه.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50" y="1451100"/>
            <a:ext cx="9022155" cy="49052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18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52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تعیین توابع </a:t>
            </a:r>
            <a:r>
              <a:rPr lang="en-US" dirty="0" smtClean="0"/>
              <a:t>f(.)</a:t>
            </a:r>
            <a:r>
              <a:rPr lang="fa-IR" dirty="0" smtClean="0"/>
              <a:t> و </a:t>
            </a:r>
            <a:r>
              <a:rPr lang="en-US" dirty="0" smtClean="0"/>
              <a:t>g(.)</a:t>
            </a:r>
            <a:r>
              <a:rPr lang="fa-IR" dirty="0" smtClean="0"/>
              <a:t> در انتگرال فازی چوکت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a-IR" dirty="0" smtClean="0"/>
                  <a:t>خروجی تابع </a:t>
                </a:r>
                <a:r>
                  <a:rPr lang="en-US" dirty="0" smtClean="0"/>
                  <a:t>g(.)</a:t>
                </a:r>
                <a:r>
                  <a:rPr lang="fa-IR" dirty="0" smtClean="0"/>
                  <a:t> یک مقدار عددی بدون واحد است.</a:t>
                </a:r>
              </a:p>
              <a:p>
                <a:r>
                  <a:rPr lang="fa-IR" dirty="0" smtClean="0"/>
                  <a:t>خروجی انتگرال فازی باید از جنس مقادیر جداول </a:t>
                </a:r>
                <a:r>
                  <a:rPr lang="en-US" dirty="0" smtClean="0"/>
                  <a:t>Q</a:t>
                </a:r>
                <a:r>
                  <a:rPr lang="fa-IR" dirty="0" smtClean="0"/>
                  <a:t> باشد.</a:t>
                </a:r>
              </a:p>
              <a:p>
                <a:pPr lvl="1"/>
                <a:r>
                  <a:rPr lang="fa-IR" dirty="0" smtClean="0"/>
                  <a:t>نتیجه می‌گیریم که خروجی تابع </a:t>
                </a:r>
                <a:r>
                  <a:rPr lang="en-US" dirty="0" smtClean="0"/>
                  <a:t>f(.)</a:t>
                </a:r>
                <a:r>
                  <a:rPr lang="fa-IR" dirty="0" smtClean="0"/>
                  <a:t> باید از جنس مقادیر جداول </a:t>
                </a:r>
                <a:r>
                  <a:rPr lang="en-US" dirty="0" smtClean="0"/>
                  <a:t>Q</a:t>
                </a:r>
                <a:r>
                  <a:rPr lang="fa-IR" dirty="0" smtClean="0"/>
                  <a:t> باشد.</a:t>
                </a:r>
              </a:p>
              <a:p>
                <a:pPr marL="457200" lvl="1" indent="0">
                  <a:buNone/>
                </a:pPr>
                <a:endParaRPr lang="fa-IR" dirty="0" smtClean="0"/>
              </a:p>
              <a:p>
                <a:pPr algn="r"/>
                <a:r>
                  <a:rPr lang="fa-IR" dirty="0" smtClean="0"/>
                  <a:t>تابع </a:t>
                </a:r>
                <a:r>
                  <a:rPr lang="en-US" dirty="0" smtClean="0"/>
                  <a:t>f(.)</a:t>
                </a:r>
                <a:r>
                  <a:rPr lang="fa-IR" dirty="0" smtClean="0"/>
                  <a:t> باید به فرم زیر باشد:</a:t>
                </a:r>
                <a:endParaRPr lang="fa-IR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04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19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847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فهرست </a:t>
            </a:r>
            <a:r>
              <a:rPr lang="fa-IR" dirty="0" smtClean="0"/>
              <a:t>مطالب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3860"/>
            <a:ext cx="10515600" cy="3131857"/>
          </a:xfrm>
        </p:spPr>
        <p:txBody>
          <a:bodyPr>
            <a:normAutofit fontScale="85000" lnSpcReduction="20000"/>
          </a:bodyPr>
          <a:lstStyle/>
          <a:p>
            <a:r>
              <a:rPr lang="fa-IR" dirty="0" smtClean="0"/>
              <a:t>مقدمه</a:t>
            </a:r>
          </a:p>
          <a:p>
            <a:r>
              <a:rPr lang="fa-IR" dirty="0" smtClean="0"/>
              <a:t>مروری بر کارهای قبلی</a:t>
            </a:r>
          </a:p>
          <a:p>
            <a:r>
              <a:rPr lang="fa-IR" dirty="0" smtClean="0"/>
              <a:t>روش پیشنهادی</a:t>
            </a:r>
          </a:p>
          <a:p>
            <a:r>
              <a:rPr lang="fa-IR" dirty="0" smtClean="0"/>
              <a:t>آزمایش‌ها و نتایج عملی</a:t>
            </a:r>
          </a:p>
          <a:p>
            <a:r>
              <a:rPr lang="fa-IR" dirty="0" smtClean="0"/>
              <a:t>نتیجه‌گیری و جمع‌بندی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484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تعیین توابع </a:t>
            </a:r>
            <a:r>
              <a:rPr lang="en-US" dirty="0"/>
              <a:t>f(.)</a:t>
            </a:r>
            <a:r>
              <a:rPr lang="fa-IR" dirty="0"/>
              <a:t> و </a:t>
            </a:r>
            <a:r>
              <a:rPr lang="en-US" dirty="0"/>
              <a:t>g(.)</a:t>
            </a:r>
            <a:r>
              <a:rPr lang="fa-IR" dirty="0"/>
              <a:t> در انتگرال فازی چوکت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/>
              <a:t>تابع </a:t>
            </a:r>
            <a:r>
              <a:rPr lang="en-US" dirty="0" smtClean="0"/>
              <a:t>g(.)</a:t>
            </a:r>
            <a:r>
              <a:rPr lang="fa-IR" dirty="0" smtClean="0"/>
              <a:t> یک ورودی مرتب می‌گیرد.</a:t>
            </a:r>
          </a:p>
          <a:p>
            <a:r>
              <a:rPr lang="fa-IR" dirty="0" smtClean="0"/>
              <a:t>تابع </a:t>
            </a:r>
            <a:r>
              <a:rPr lang="en-US" dirty="0"/>
              <a:t>g</a:t>
            </a:r>
            <a:r>
              <a:rPr lang="en-US" dirty="0" smtClean="0"/>
              <a:t>(.)</a:t>
            </a:r>
            <a:r>
              <a:rPr lang="fa-IR" dirty="0" smtClean="0"/>
              <a:t> معرفی شده </a:t>
            </a:r>
            <a:r>
              <a:rPr lang="fa-IR" dirty="0" smtClean="0"/>
              <a:t>باید </a:t>
            </a:r>
            <a:r>
              <a:rPr lang="fa-IR" dirty="0" smtClean="0"/>
              <a:t>دارای خصوصیات زیر باشد:</a:t>
            </a:r>
          </a:p>
          <a:p>
            <a:pPr lvl="1"/>
            <a:r>
              <a:rPr lang="fa-IR" dirty="0" smtClean="0"/>
              <a:t>دارای شرایط مرزی</a:t>
            </a:r>
          </a:p>
          <a:p>
            <a:pPr lvl="1"/>
            <a:r>
              <a:rPr lang="fa-IR" dirty="0" smtClean="0"/>
              <a:t>یکنوا باشد.</a:t>
            </a:r>
            <a:endParaRPr lang="fa-IR" dirty="0" smtClean="0"/>
          </a:p>
          <a:p>
            <a:pPr lvl="1"/>
            <a:r>
              <a:rPr lang="fa-IR" dirty="0" smtClean="0"/>
              <a:t>پویا </a:t>
            </a:r>
            <a:r>
              <a:rPr lang="fa-IR" dirty="0" smtClean="0"/>
              <a:t>باشد.</a:t>
            </a:r>
          </a:p>
          <a:p>
            <a:pPr lvl="1"/>
            <a:r>
              <a:rPr lang="fa-IR" dirty="0" smtClean="0"/>
              <a:t>قابل گسترش باشد.</a:t>
            </a:r>
          </a:p>
          <a:p>
            <a:r>
              <a:rPr lang="fa-IR" dirty="0" smtClean="0"/>
              <a:t>۴ تابع برای مدل کردن </a:t>
            </a:r>
            <a:r>
              <a:rPr lang="en-US" dirty="0" smtClean="0"/>
              <a:t>g(.)</a:t>
            </a:r>
            <a:r>
              <a:rPr lang="fa-IR" dirty="0" smtClean="0"/>
              <a:t> پیشنهاد شد.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20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61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تعیین توابع </a:t>
            </a:r>
            <a:r>
              <a:rPr lang="en-US" dirty="0"/>
              <a:t>f(.)</a:t>
            </a:r>
            <a:r>
              <a:rPr lang="fa-IR" dirty="0"/>
              <a:t> و </a:t>
            </a:r>
            <a:r>
              <a:rPr lang="en-US" dirty="0"/>
              <a:t>g(.)</a:t>
            </a:r>
            <a:r>
              <a:rPr lang="fa-IR" dirty="0"/>
              <a:t> در انتگرال فازی چوکت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/>
              <a:t>تابع </a:t>
            </a:r>
            <a:r>
              <a:rPr lang="en-US" dirty="0" smtClean="0"/>
              <a:t>g(.)</a:t>
            </a:r>
            <a:r>
              <a:rPr lang="fa-IR" dirty="0" smtClean="0"/>
              <a:t> یک ورودی مرتب می‌گیرد.</a:t>
            </a:r>
          </a:p>
          <a:p>
            <a:r>
              <a:rPr lang="fa-IR" dirty="0" smtClean="0"/>
              <a:t>تابع </a:t>
            </a:r>
            <a:r>
              <a:rPr lang="en-US" dirty="0"/>
              <a:t>g</a:t>
            </a:r>
            <a:r>
              <a:rPr lang="en-US" dirty="0" smtClean="0"/>
              <a:t>(.)</a:t>
            </a:r>
            <a:r>
              <a:rPr lang="fa-IR" dirty="0" smtClean="0"/>
              <a:t> معرفی شده </a:t>
            </a:r>
            <a:r>
              <a:rPr lang="fa-IR" dirty="0" smtClean="0"/>
              <a:t>باید </a:t>
            </a:r>
            <a:r>
              <a:rPr lang="fa-IR" dirty="0" smtClean="0"/>
              <a:t>دارای خصوصیات زیر باشد:</a:t>
            </a:r>
          </a:p>
          <a:p>
            <a:pPr lvl="1"/>
            <a:r>
              <a:rPr lang="fa-IR" dirty="0" smtClean="0"/>
              <a:t>دارای شرایط مرزی</a:t>
            </a:r>
          </a:p>
          <a:p>
            <a:pPr lvl="1"/>
            <a:r>
              <a:rPr lang="fa-IR" dirty="0" smtClean="0"/>
              <a:t>یکنوا باشد.</a:t>
            </a:r>
            <a:endParaRPr lang="fa-IR" dirty="0" smtClean="0"/>
          </a:p>
          <a:p>
            <a:pPr lvl="1"/>
            <a:r>
              <a:rPr lang="fa-IR" dirty="0" smtClean="0"/>
              <a:t>پویا </a:t>
            </a:r>
            <a:r>
              <a:rPr lang="fa-IR" dirty="0" smtClean="0"/>
              <a:t>باشد.</a:t>
            </a:r>
          </a:p>
          <a:p>
            <a:pPr lvl="1"/>
            <a:r>
              <a:rPr lang="fa-IR" dirty="0" smtClean="0"/>
              <a:t>قابل گسترش باشد.</a:t>
            </a:r>
          </a:p>
          <a:p>
            <a:r>
              <a:rPr lang="fa-IR" dirty="0" smtClean="0"/>
              <a:t>۴ تابع برای مدل کردن </a:t>
            </a:r>
            <a:r>
              <a:rPr lang="en-US" dirty="0" smtClean="0"/>
              <a:t>g(.)</a:t>
            </a:r>
            <a:r>
              <a:rPr lang="fa-IR" dirty="0" smtClean="0"/>
              <a:t> پیشنهاد شد.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21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011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شرایط مرزی و یکنوایی تابع</a:t>
            </a:r>
            <a:r>
              <a:rPr lang="fa-IR" dirty="0"/>
              <a:t> </a:t>
            </a:r>
            <a:r>
              <a:rPr lang="en-US" dirty="0"/>
              <a:t>g(.)</a:t>
            </a:r>
            <a:r>
              <a:rPr lang="fa-IR" dirty="0" smtClean="0"/>
              <a:t> 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973169"/>
            <a:ext cx="10077450" cy="42576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22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8514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2594769"/>
            <a:ext cx="9725025" cy="2857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23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24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2485231"/>
            <a:ext cx="9772650" cy="30765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24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87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2442369"/>
            <a:ext cx="9705975" cy="31623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25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711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2204244"/>
            <a:ext cx="9820275" cy="36385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26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20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چرا انتگرال فازی چوکت؟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7649"/>
            <a:ext cx="10515600" cy="2979457"/>
          </a:xfrm>
        </p:spPr>
        <p:txBody>
          <a:bodyPr/>
          <a:lstStyle/>
          <a:p>
            <a:r>
              <a:rPr lang="fa-IR" dirty="0" smtClean="0"/>
              <a:t>دو ویژگی زیر باعث می‌شود که انتگرال فازی چوکت برای ترکیب دانش عامل‌ها مناسب باشد</a:t>
            </a:r>
            <a:r>
              <a:rPr lang="fa-IR" dirty="0" smtClean="0"/>
              <a:t>:</a:t>
            </a:r>
            <a:endParaRPr lang="fa-IR" dirty="0" smtClean="0"/>
          </a:p>
          <a:p>
            <a:pPr marL="914400" lvl="1" indent="-457200">
              <a:buFont typeface="+mj-lt"/>
              <a:buAutoNum type="arabicPeriod"/>
            </a:pPr>
            <a:r>
              <a:rPr lang="fa-IR" sz="2200" dirty="0" smtClean="0"/>
              <a:t>اگر تابع </a:t>
            </a:r>
            <a:r>
              <a:rPr lang="en-US" sz="2200" dirty="0"/>
              <a:t>g</a:t>
            </a:r>
            <a:r>
              <a:rPr lang="en-US" sz="2200" dirty="0" smtClean="0"/>
              <a:t>(.)</a:t>
            </a:r>
            <a:r>
              <a:rPr lang="fa-IR" sz="2200" dirty="0" smtClean="0"/>
              <a:t> شرایط مرزی و خاصیت یکنوایی را داشته باشد انتگرال فازی چوکت محدود است</a:t>
            </a:r>
            <a:r>
              <a:rPr lang="fa-IR" sz="200" dirty="0" smtClean="0"/>
              <a:t>./</a:t>
            </a:r>
            <a:r>
              <a:rPr lang="fa-IR" sz="22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fa-IR" sz="2200" dirty="0" smtClean="0"/>
              <a:t>می‌تواند اندازه گیری‌های غیرافزایشی را مدل کند.</a:t>
            </a:r>
          </a:p>
          <a:p>
            <a:pPr lvl="2"/>
            <a:r>
              <a:rPr lang="fa-IR" sz="1800" dirty="0" smtClean="0"/>
              <a:t>ارزش ترکیب دو چیز باهم لزوما برابر با مجموع ارزش آن‌ها نیستند.‌</a:t>
            </a:r>
          </a:p>
          <a:p>
            <a:pPr marL="914400" lvl="1" indent="-457200">
              <a:buFont typeface="+mj-lt"/>
              <a:buAutoNum type="arabicPeriod"/>
            </a:pPr>
            <a:endParaRPr lang="fa-IR" sz="2200" dirty="0" smtClean="0"/>
          </a:p>
          <a:p>
            <a:pPr marL="914400" lvl="1" indent="-457200">
              <a:buFont typeface="+mj-lt"/>
              <a:buAutoNum type="arabicPeriod"/>
            </a:pPr>
            <a:endParaRPr lang="fa-IR" sz="200" dirty="0" smtClean="0"/>
          </a:p>
          <a:p>
            <a:pPr lvl="1"/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27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43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آزمایش‌ها و نتایج </a:t>
            </a:r>
            <a:r>
              <a:rPr lang="fa-IR" dirty="0" smtClean="0"/>
              <a:t>عملی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معرفی محیط‌های آزمایش</a:t>
            </a:r>
          </a:p>
          <a:p>
            <a:pPr lvl="1"/>
            <a:r>
              <a:rPr lang="fa-IR" dirty="0" smtClean="0"/>
              <a:t>پلکان مارپیچ</a:t>
            </a:r>
          </a:p>
          <a:p>
            <a:pPr lvl="1"/>
            <a:r>
              <a:rPr lang="fa-IR" dirty="0" smtClean="0"/>
              <a:t>صید و صیاد</a:t>
            </a:r>
          </a:p>
          <a:p>
            <a:r>
              <a:rPr lang="fa-IR" dirty="0" smtClean="0"/>
              <a:t>معرفی معیارهای آزمایش</a:t>
            </a:r>
          </a:p>
          <a:p>
            <a:pPr lvl="1"/>
            <a:r>
              <a:rPr lang="fa-IR" dirty="0" smtClean="0"/>
              <a:t>مقایسه در کیفیت و سرعت یادگیری</a:t>
            </a:r>
          </a:p>
          <a:p>
            <a:pPr lvl="1"/>
            <a:r>
              <a:rPr lang="fa-IR" dirty="0" smtClean="0"/>
              <a:t>مقایسه در پیچیدگی زمانی</a:t>
            </a:r>
          </a:p>
          <a:p>
            <a:pPr lvl="1"/>
            <a:r>
              <a:rPr lang="fa-IR" dirty="0" smtClean="0"/>
              <a:t>مقایسه در میزان باروری جداول </a:t>
            </a:r>
            <a:r>
              <a:rPr lang="en-US" dirty="0" smtClean="0"/>
              <a:t>Q</a:t>
            </a:r>
            <a:endParaRPr lang="fa-IR" dirty="0" smtClean="0"/>
          </a:p>
          <a:p>
            <a:pPr lvl="1"/>
            <a:r>
              <a:rPr lang="fa-IR" dirty="0" smtClean="0"/>
              <a:t>مقایسه تاثیر تعداد عامل‌ها در میزان کیفیت و سرعت یادگیری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28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1518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محیط آزمایش – پلکان مارپیچ</a:t>
            </a:r>
            <a:endParaRPr lang="fa-I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093833"/>
              </p:ext>
            </p:extLst>
          </p:nvPr>
        </p:nvGraphicFramePr>
        <p:xfrm>
          <a:off x="838201" y="1868487"/>
          <a:ext cx="4320000" cy="4320000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reeform 5"/>
          <p:cNvSpPr>
            <a:spLocks noEditPoints="1"/>
          </p:cNvSpPr>
          <p:nvPr/>
        </p:nvSpPr>
        <p:spPr bwMode="auto">
          <a:xfrm>
            <a:off x="4523744" y="2651492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4523744" y="4158946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910309" y="5518517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0111558" y="3426841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" name="Down Arrow 9"/>
          <p:cNvSpPr/>
          <p:nvPr/>
        </p:nvSpPr>
        <p:spPr>
          <a:xfrm rot="10800000">
            <a:off x="10111557" y="1916882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" name="Down Arrow 10"/>
          <p:cNvSpPr/>
          <p:nvPr/>
        </p:nvSpPr>
        <p:spPr>
          <a:xfrm rot="16200000">
            <a:off x="10878967" y="2673510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" name="Down Arrow 11"/>
          <p:cNvSpPr/>
          <p:nvPr/>
        </p:nvSpPr>
        <p:spPr>
          <a:xfrm rot="5400000">
            <a:off x="9350485" y="2662895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" name="Smiley Face 12"/>
          <p:cNvSpPr/>
          <p:nvPr/>
        </p:nvSpPr>
        <p:spPr>
          <a:xfrm>
            <a:off x="9883315" y="2476349"/>
            <a:ext cx="900236" cy="900236"/>
          </a:xfrm>
          <a:prstGeom prst="smileyF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5588545" y="5695015"/>
                <a:ext cx="5754228" cy="661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i="1">
                          <a:latin typeface="Cambria Math" panose="02040503050406030204" pitchFamily="18" charset="0"/>
                        </a:rPr>
                        <m:t>𝑅𝑒𝑤𝑎𝑟𝑑</m:t>
                      </m:r>
                      <m:r>
                        <a:rPr lang="fa-I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𝑎𝑔𝑒𝑛𝑡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den>
                      </m:f>
                    </m:oMath>
                  </m:oMathPara>
                </a14:m>
                <a:endParaRPr lang="fa-IR" dirty="0">
                  <a:latin typeface="XB Zar" panose="02000506090000020003" pitchFamily="2" charset="-78"/>
                  <a:cs typeface="XB Zar" panose="02000506090000020003" pitchFamily="2" charset="-78"/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45" y="5695015"/>
                <a:ext cx="5754228" cy="6613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317338" y="2107017"/>
            <a:ext cx="90922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28حالت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69120" y="4059604"/>
            <a:ext cx="7409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۴ عمل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17338" y="4650290"/>
            <a:ext cx="6296642" cy="11310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پاداش کشف طلا 10 و جریمه بر خورد یا موانع 1- پاداش دیگر حرکت ها بر اساس رابطه زیر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29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429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9366"/>
            <a:ext cx="10515600" cy="2369857"/>
          </a:xfrm>
        </p:spPr>
        <p:txBody>
          <a:bodyPr/>
          <a:lstStyle/>
          <a:p>
            <a:r>
              <a:rPr lang="fa-IR" dirty="0" smtClean="0"/>
              <a:t>جایگاه پژوهش انجام شده</a:t>
            </a:r>
          </a:p>
          <a:p>
            <a:r>
              <a:rPr lang="fa-IR" dirty="0" smtClean="0"/>
              <a:t>یادگیری تقویتی</a:t>
            </a:r>
          </a:p>
          <a:p>
            <a:r>
              <a:rPr lang="fa-IR" dirty="0" smtClean="0"/>
              <a:t>یادگیری مشارکتی</a:t>
            </a:r>
          </a:p>
          <a:p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پلکان مارپیچ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1690688"/>
            <a:ext cx="7422407" cy="462497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30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8622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پلکان مارپیچ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067" y="1619504"/>
            <a:ext cx="5985865" cy="473684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31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3608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پلکان مارپیچ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29" y="2507625"/>
            <a:ext cx="8854703" cy="25709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32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4521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پلکان مارپیچ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347" y="1444219"/>
            <a:ext cx="5919305" cy="509469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33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179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پلکان مارپیچ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24" y="1514628"/>
            <a:ext cx="5657951" cy="484172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34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597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محیط آزمایش – صید و صیاد</a:t>
            </a:r>
            <a:endParaRPr lang="fa-IR" dirty="0"/>
          </a:p>
        </p:txBody>
      </p:sp>
      <p:sp useBgFill="1">
        <p:nvSpPr>
          <p:cNvPr id="5" name="Rectangle 4"/>
          <p:cNvSpPr/>
          <p:nvPr/>
        </p:nvSpPr>
        <p:spPr>
          <a:xfrm>
            <a:off x="838201" y="1855694"/>
            <a:ext cx="4459940" cy="44599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7439" y="2919493"/>
            <a:ext cx="833624" cy="441094"/>
            <a:chOff x="2847551" y="2652719"/>
            <a:chExt cx="1527983" cy="808499"/>
          </a:xfrm>
        </p:grpSpPr>
        <p:sp>
          <p:nvSpPr>
            <p:cNvPr id="7" name="Oval 6"/>
            <p:cNvSpPr/>
            <p:nvPr/>
          </p:nvSpPr>
          <p:spPr>
            <a:xfrm>
              <a:off x="3567035" y="2652719"/>
              <a:ext cx="808499" cy="80849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 useBgFill="1">
          <p:nvSpPr>
            <p:cNvPr id="8" name="Flowchart: Decision 7"/>
            <p:cNvSpPr/>
            <p:nvPr/>
          </p:nvSpPr>
          <p:spPr>
            <a:xfrm>
              <a:off x="2847551" y="2668403"/>
              <a:ext cx="1164075" cy="779930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10598" y="2019349"/>
            <a:ext cx="2176803" cy="2241383"/>
            <a:chOff x="7535161" y="2842302"/>
            <a:chExt cx="2176803" cy="2241383"/>
          </a:xfrm>
        </p:grpSpPr>
        <p:sp>
          <p:nvSpPr>
            <p:cNvPr id="10" name="Oval 9"/>
            <p:cNvSpPr/>
            <p:nvPr/>
          </p:nvSpPr>
          <p:spPr>
            <a:xfrm>
              <a:off x="7746825" y="3060246"/>
              <a:ext cx="1753476" cy="18054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535161" y="2842302"/>
              <a:ext cx="2176803" cy="22413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964676" y="3284560"/>
              <a:ext cx="1317773" cy="13568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8176220" y="3502379"/>
              <a:ext cx="894684" cy="92122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8379002" y="3711178"/>
              <a:ext cx="489121" cy="5036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5" name="Straight Connector 14"/>
            <p:cNvCxnSpPr>
              <a:stCxn id="14" idx="2"/>
              <a:endCxn id="11" idx="2"/>
            </p:cNvCxnSpPr>
            <p:nvPr/>
          </p:nvCxnSpPr>
          <p:spPr>
            <a:xfrm flipH="1">
              <a:off x="7535161" y="3962994"/>
              <a:ext cx="84384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4" idx="6"/>
              <a:endCxn id="11" idx="6"/>
            </p:cNvCxnSpPr>
            <p:nvPr/>
          </p:nvCxnSpPr>
          <p:spPr>
            <a:xfrm>
              <a:off x="8868123" y="3962994"/>
              <a:ext cx="84384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4" idx="0"/>
              <a:endCxn id="11" idx="0"/>
            </p:cNvCxnSpPr>
            <p:nvPr/>
          </p:nvCxnSpPr>
          <p:spPr>
            <a:xfrm flipV="1">
              <a:off x="8623563" y="2842302"/>
              <a:ext cx="0" cy="8688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4"/>
              <a:endCxn id="11" idx="4"/>
            </p:cNvCxnSpPr>
            <p:nvPr/>
          </p:nvCxnSpPr>
          <p:spPr>
            <a:xfrm>
              <a:off x="8623563" y="4214810"/>
              <a:ext cx="0" cy="86887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040113" y="2461606"/>
            <a:ext cx="1317773" cy="1356868"/>
            <a:chOff x="9685255" y="3464392"/>
            <a:chExt cx="1317773" cy="1356868"/>
          </a:xfrm>
        </p:grpSpPr>
        <p:sp>
          <p:nvSpPr>
            <p:cNvPr id="20" name="Oval 19"/>
            <p:cNvSpPr/>
            <p:nvPr/>
          </p:nvSpPr>
          <p:spPr>
            <a:xfrm>
              <a:off x="9685255" y="3464392"/>
              <a:ext cx="1317773" cy="13568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896799" y="3682211"/>
              <a:ext cx="894684" cy="92122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099581" y="3891010"/>
              <a:ext cx="489121" cy="5036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3" name="Straight Connector 22"/>
            <p:cNvCxnSpPr>
              <a:stCxn id="22" idx="2"/>
              <a:endCxn id="20" idx="2"/>
            </p:cNvCxnSpPr>
            <p:nvPr/>
          </p:nvCxnSpPr>
          <p:spPr>
            <a:xfrm flipH="1">
              <a:off x="9685255" y="4142826"/>
              <a:ext cx="4143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2" idx="6"/>
              <a:endCxn id="20" idx="6"/>
            </p:cNvCxnSpPr>
            <p:nvPr/>
          </p:nvCxnSpPr>
          <p:spPr>
            <a:xfrm>
              <a:off x="10588702" y="4142826"/>
              <a:ext cx="4143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2" idx="0"/>
              <a:endCxn id="20" idx="0"/>
            </p:cNvCxnSpPr>
            <p:nvPr/>
          </p:nvCxnSpPr>
          <p:spPr>
            <a:xfrm flipV="1">
              <a:off x="10344142" y="3464392"/>
              <a:ext cx="0" cy="4266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4"/>
              <a:endCxn id="20" idx="4"/>
            </p:cNvCxnSpPr>
            <p:nvPr/>
          </p:nvCxnSpPr>
          <p:spPr>
            <a:xfrm>
              <a:off x="10344142" y="4394642"/>
              <a:ext cx="0" cy="4266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2" idx="1"/>
              <a:endCxn id="20" idx="1"/>
            </p:cNvCxnSpPr>
            <p:nvPr/>
          </p:nvCxnSpPr>
          <p:spPr>
            <a:xfrm flipH="1" flipV="1">
              <a:off x="9878238" y="3663101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7"/>
              <a:endCxn id="20" idx="7"/>
            </p:cNvCxnSpPr>
            <p:nvPr/>
          </p:nvCxnSpPr>
          <p:spPr>
            <a:xfrm flipV="1">
              <a:off x="10517072" y="3663101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5"/>
              <a:endCxn id="20" idx="5"/>
            </p:cNvCxnSpPr>
            <p:nvPr/>
          </p:nvCxnSpPr>
          <p:spPr>
            <a:xfrm>
              <a:off x="10517072" y="4320887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2" idx="3"/>
              <a:endCxn id="20" idx="3"/>
            </p:cNvCxnSpPr>
            <p:nvPr/>
          </p:nvCxnSpPr>
          <p:spPr>
            <a:xfrm flipH="1">
              <a:off x="9878238" y="4320887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/>
          <p:cNvSpPr/>
          <p:nvPr/>
        </p:nvSpPr>
        <p:spPr>
          <a:xfrm>
            <a:off x="1261298" y="5351738"/>
            <a:ext cx="441094" cy="441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769587" y="6095087"/>
            <a:ext cx="833624" cy="441094"/>
            <a:chOff x="2847551" y="2652722"/>
            <a:chExt cx="1527983" cy="808500"/>
          </a:xfrm>
        </p:grpSpPr>
        <p:sp>
          <p:nvSpPr>
            <p:cNvPr id="33" name="Oval 32"/>
            <p:cNvSpPr/>
            <p:nvPr/>
          </p:nvSpPr>
          <p:spPr>
            <a:xfrm>
              <a:off x="3567035" y="2652722"/>
              <a:ext cx="808499" cy="808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 useBgFill="1">
          <p:nvSpPr>
            <p:cNvPr id="34" name="Flowchart: Decision 33"/>
            <p:cNvSpPr/>
            <p:nvPr/>
          </p:nvSpPr>
          <p:spPr>
            <a:xfrm>
              <a:off x="2847551" y="2668403"/>
              <a:ext cx="1164075" cy="779930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35" name="Oval 34"/>
          <p:cNvSpPr/>
          <p:nvPr/>
        </p:nvSpPr>
        <p:spPr>
          <a:xfrm>
            <a:off x="7610294" y="6088055"/>
            <a:ext cx="441094" cy="441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23453" y="6130968"/>
            <a:ext cx="52770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صید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88515" y="6166849"/>
            <a:ext cx="5757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صیاد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90734" y="2019349"/>
            <a:ext cx="97013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1۷ </a:t>
            </a:r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حالت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91124" y="2439273"/>
            <a:ext cx="87556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16 عمل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73118" y="5235050"/>
            <a:ext cx="489749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پاداش هر شکار 10 و جریمه 0.1 برای هر حرکت بی حاصل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35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959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0.27656 -0.0030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2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0.51835 -0.0030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1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صید و صیاد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640" y="1653027"/>
            <a:ext cx="7732720" cy="47033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36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70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صید و صیاد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903" y="1558250"/>
            <a:ext cx="6180194" cy="47981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37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17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صید و صیاد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709" y="1476037"/>
            <a:ext cx="5848581" cy="50949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38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549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صید و صیاد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025" y="1406863"/>
            <a:ext cx="5977950" cy="504086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39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607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– جایگاه پژوهش انجام شده</a:t>
            </a:r>
            <a:endParaRPr lang="fa-IR" dirty="0"/>
          </a:p>
        </p:txBody>
      </p:sp>
      <p:grpSp>
        <p:nvGrpSpPr>
          <p:cNvPr id="5" name="Group 4"/>
          <p:cNvGrpSpPr/>
          <p:nvPr/>
        </p:nvGrpSpPr>
        <p:grpSpPr>
          <a:xfrm>
            <a:off x="1177443" y="2309004"/>
            <a:ext cx="1807173" cy="529707"/>
            <a:chOff x="2054815" y="808955"/>
            <a:chExt cx="1807173" cy="529707"/>
          </a:xfrm>
          <a:solidFill>
            <a:schemeClr val="accent1"/>
          </a:solidFill>
        </p:grpSpPr>
        <p:sp>
          <p:nvSpPr>
            <p:cNvPr id="6" name="Rectangle 5"/>
            <p:cNvSpPr/>
            <p:nvPr/>
          </p:nvSpPr>
          <p:spPr>
            <a:xfrm>
              <a:off x="2054815" y="808955"/>
              <a:ext cx="1807173" cy="52970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054815" y="808955"/>
              <a:ext cx="1807173" cy="52970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200" b="1" dirty="0">
                  <a:cs typeface="B Zar" panose="00000400000000000000" pitchFamily="2" charset="-78"/>
                </a:rPr>
                <a:t>هوش مصنوعی </a:t>
              </a:r>
              <a:endParaRPr lang="fa-IR" sz="2200" b="1" kern="1200" dirty="0">
                <a:cs typeface="B Zar" panose="00000400000000000000" pitchFamily="2" charset="-7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20422" y="2309004"/>
            <a:ext cx="2256020" cy="529707"/>
            <a:chOff x="4133600" y="808955"/>
            <a:chExt cx="1807173" cy="529707"/>
          </a:xfrm>
          <a:solidFill>
            <a:schemeClr val="accent1"/>
          </a:solidFill>
        </p:grpSpPr>
        <p:sp>
          <p:nvSpPr>
            <p:cNvPr id="9" name="Rectangle 8"/>
            <p:cNvSpPr/>
            <p:nvPr/>
          </p:nvSpPr>
          <p:spPr>
            <a:xfrm>
              <a:off x="4133600" y="808955"/>
              <a:ext cx="1807173" cy="52970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4133600" y="808955"/>
              <a:ext cx="1807173" cy="52970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200" b="1" dirty="0" smtClean="0">
                  <a:cs typeface="B Zar" panose="00000400000000000000" pitchFamily="2" charset="-78"/>
                </a:rPr>
                <a:t>سیستم‌های توزیع شده</a:t>
              </a:r>
              <a:endParaRPr lang="fa-IR" sz="2200" b="1" kern="1200" dirty="0">
                <a:cs typeface="B Zar" panose="00000400000000000000" pitchFamily="2" charset="-78"/>
              </a:endParaRPr>
            </a:p>
          </p:txBody>
        </p:sp>
      </p:grpSp>
      <p:sp>
        <p:nvSpPr>
          <p:cNvPr id="11" name="Straight Connector 7"/>
          <p:cNvSpPr/>
          <p:nvPr/>
        </p:nvSpPr>
        <p:spPr>
          <a:xfrm>
            <a:off x="2081030" y="2874931"/>
            <a:ext cx="1039392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5805"/>
                </a:lnTo>
                <a:lnTo>
                  <a:pt x="1039392" y="135805"/>
                </a:lnTo>
                <a:lnTo>
                  <a:pt x="1039392" y="271611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Straight Connector 8"/>
          <p:cNvSpPr/>
          <p:nvPr/>
        </p:nvSpPr>
        <p:spPr>
          <a:xfrm>
            <a:off x="3133828" y="2874930"/>
            <a:ext cx="1039392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39392" y="0"/>
                </a:moveTo>
                <a:lnTo>
                  <a:pt x="1039392" y="135805"/>
                </a:lnTo>
                <a:lnTo>
                  <a:pt x="0" y="135805"/>
                </a:lnTo>
                <a:lnTo>
                  <a:pt x="0" y="271611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Straight Connector 3"/>
          <p:cNvSpPr/>
          <p:nvPr/>
        </p:nvSpPr>
        <p:spPr>
          <a:xfrm>
            <a:off x="4159815" y="4450305"/>
            <a:ext cx="1241471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5805"/>
                </a:lnTo>
                <a:lnTo>
                  <a:pt x="1241471" y="135805"/>
                </a:lnTo>
                <a:lnTo>
                  <a:pt x="1241471" y="271611"/>
                </a:lnTo>
              </a:path>
            </a:pathLst>
          </a:custGeom>
          <a:noFill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Straight Connector 6"/>
          <p:cNvSpPr/>
          <p:nvPr/>
        </p:nvSpPr>
        <p:spPr>
          <a:xfrm>
            <a:off x="2918343" y="4450305"/>
            <a:ext cx="1241471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41471" y="0"/>
                </a:moveTo>
                <a:lnTo>
                  <a:pt x="1241471" y="135805"/>
                </a:lnTo>
                <a:lnTo>
                  <a:pt x="0" y="135805"/>
                </a:lnTo>
                <a:lnTo>
                  <a:pt x="0" y="271611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Straight Connector 7"/>
          <p:cNvSpPr/>
          <p:nvPr/>
        </p:nvSpPr>
        <p:spPr>
          <a:xfrm>
            <a:off x="3120422" y="3648987"/>
            <a:ext cx="1039392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5805"/>
                </a:lnTo>
                <a:lnTo>
                  <a:pt x="1039392" y="135805"/>
                </a:lnTo>
                <a:lnTo>
                  <a:pt x="1039392" y="271611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Straight Connector 8"/>
          <p:cNvSpPr/>
          <p:nvPr/>
        </p:nvSpPr>
        <p:spPr>
          <a:xfrm>
            <a:off x="2081030" y="3648987"/>
            <a:ext cx="1039392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39392" y="0"/>
                </a:moveTo>
                <a:lnTo>
                  <a:pt x="1039392" y="135805"/>
                </a:lnTo>
                <a:lnTo>
                  <a:pt x="0" y="135805"/>
                </a:lnTo>
                <a:lnTo>
                  <a:pt x="0" y="271611"/>
                </a:lnTo>
              </a:path>
            </a:pathLst>
          </a:custGeom>
          <a:noFill/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2054218" y="3113155"/>
            <a:ext cx="2132408" cy="535831"/>
            <a:chOff x="2931590" y="1512"/>
            <a:chExt cx="2132408" cy="535831"/>
          </a:xfrm>
          <a:solidFill>
            <a:schemeClr val="accent1"/>
          </a:solidFill>
        </p:grpSpPr>
        <p:sp>
          <p:nvSpPr>
            <p:cNvPr id="18" name="Rectangle 17"/>
            <p:cNvSpPr/>
            <p:nvPr/>
          </p:nvSpPr>
          <p:spPr>
            <a:xfrm>
              <a:off x="2931590" y="1512"/>
              <a:ext cx="2132408" cy="53583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2931590" y="1512"/>
              <a:ext cx="2132408" cy="53583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 dirty="0">
                  <a:cs typeface="B Zar" panose="00000400000000000000" pitchFamily="2" charset="-78"/>
                </a:rPr>
                <a:t>هوش مصنوعی توزیع شده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77443" y="3920598"/>
            <a:ext cx="1807173" cy="529707"/>
            <a:chOff x="2054815" y="808955"/>
            <a:chExt cx="1807173" cy="529707"/>
          </a:xfrm>
        </p:grpSpPr>
        <p:sp>
          <p:nvSpPr>
            <p:cNvPr id="21" name="Rectangle 20"/>
            <p:cNvSpPr/>
            <p:nvPr/>
          </p:nvSpPr>
          <p:spPr>
            <a:xfrm>
              <a:off x="2054815" y="808955"/>
              <a:ext cx="1807173" cy="529707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2054815" y="808955"/>
              <a:ext cx="1807173" cy="529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>
                  <a:cs typeface="B Zar" panose="00000400000000000000" pitchFamily="2" charset="-78"/>
                </a:rPr>
                <a:t>حل مسئله توزیع شده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56228" y="3920598"/>
            <a:ext cx="1807173" cy="529707"/>
            <a:chOff x="4133600" y="808955"/>
            <a:chExt cx="1807173" cy="529707"/>
          </a:xfrm>
          <a:solidFill>
            <a:schemeClr val="accent1"/>
          </a:solidFill>
        </p:grpSpPr>
        <p:sp>
          <p:nvSpPr>
            <p:cNvPr id="24" name="Rectangle 23"/>
            <p:cNvSpPr/>
            <p:nvPr/>
          </p:nvSpPr>
          <p:spPr>
            <a:xfrm>
              <a:off x="4133600" y="808955"/>
              <a:ext cx="1807173" cy="52970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4133600" y="808955"/>
              <a:ext cx="1807173" cy="52970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>
                  <a:cs typeface="B Zar" panose="00000400000000000000" pitchFamily="2" charset="-78"/>
                </a:rPr>
                <a:t>سیستم های چند عاملی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584102" y="4721917"/>
            <a:ext cx="2602524" cy="560677"/>
            <a:chOff x="2690050" y="1610274"/>
            <a:chExt cx="2211331" cy="560677"/>
          </a:xfrm>
        </p:grpSpPr>
        <p:sp>
          <p:nvSpPr>
            <p:cNvPr id="27" name="Rectangle 26"/>
            <p:cNvSpPr/>
            <p:nvPr/>
          </p:nvSpPr>
          <p:spPr>
            <a:xfrm>
              <a:off x="2690050" y="1610274"/>
              <a:ext cx="2211331" cy="56067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2690050" y="1610274"/>
              <a:ext cx="2211331" cy="560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>
                  <a:cs typeface="B Zar" panose="00000400000000000000" pitchFamily="2" charset="-78"/>
                </a:rPr>
                <a:t>سیستم های چند عامله مشارکتی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490027" y="5575203"/>
            <a:ext cx="1339574" cy="535831"/>
            <a:chOff x="3242883" y="2442563"/>
            <a:chExt cx="1339574" cy="535831"/>
          </a:xfrm>
        </p:grpSpPr>
        <p:sp>
          <p:nvSpPr>
            <p:cNvPr id="30" name="Rectangle 29"/>
            <p:cNvSpPr/>
            <p:nvPr/>
          </p:nvSpPr>
          <p:spPr>
            <a:xfrm>
              <a:off x="3242883" y="2442563"/>
              <a:ext cx="1339574" cy="5358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3242883" y="2442563"/>
              <a:ext cx="1339574" cy="53583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 dirty="0">
                  <a:cs typeface="B Zar" panose="00000400000000000000" pitchFamily="2" charset="-78"/>
                </a:rPr>
                <a:t>یادگیری همزمان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07085" y="5575203"/>
            <a:ext cx="1339574" cy="535831"/>
            <a:chOff x="3242883" y="3250005"/>
            <a:chExt cx="1339574" cy="535831"/>
          </a:xfrm>
          <a:solidFill>
            <a:schemeClr val="accent3"/>
          </a:solidFill>
        </p:grpSpPr>
        <p:sp>
          <p:nvSpPr>
            <p:cNvPr id="33" name="Rectangle 32"/>
            <p:cNvSpPr/>
            <p:nvPr/>
          </p:nvSpPr>
          <p:spPr>
            <a:xfrm>
              <a:off x="3242883" y="3250005"/>
              <a:ext cx="1339574" cy="535831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3242883" y="3250005"/>
              <a:ext cx="1339574" cy="535831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>
                  <a:cs typeface="B Zar" panose="00000400000000000000" pitchFamily="2" charset="-78"/>
                </a:rPr>
                <a:t>یادگیری تیمی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295621" y="4721917"/>
            <a:ext cx="2559942" cy="560677"/>
            <a:chOff x="5172993" y="1610274"/>
            <a:chExt cx="2211331" cy="560677"/>
          </a:xfrm>
        </p:grpSpPr>
        <p:sp>
          <p:nvSpPr>
            <p:cNvPr id="36" name="Rectangle 35"/>
            <p:cNvSpPr/>
            <p:nvPr/>
          </p:nvSpPr>
          <p:spPr>
            <a:xfrm>
              <a:off x="5172993" y="1610274"/>
              <a:ext cx="2211331" cy="560677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 36"/>
            <p:cNvSpPr/>
            <p:nvPr/>
          </p:nvSpPr>
          <p:spPr>
            <a:xfrm>
              <a:off x="5172993" y="1610274"/>
              <a:ext cx="2211331" cy="560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 dirty="0">
                  <a:cs typeface="B Zar" panose="00000400000000000000" pitchFamily="2" charset="-78"/>
                </a:rPr>
                <a:t>سیستم های چند </a:t>
              </a:r>
              <a:r>
                <a:rPr lang="fa-IR" sz="2000" kern="1200" dirty="0" smtClean="0">
                  <a:cs typeface="B Zar" panose="00000400000000000000" pitchFamily="2" charset="-78"/>
                </a:rPr>
                <a:t>عامله </a:t>
              </a:r>
              <a:r>
                <a:rPr lang="fa-IR" sz="2000" kern="1200" dirty="0">
                  <a:cs typeface="B Zar" panose="00000400000000000000" pitchFamily="2" charset="-78"/>
                </a:rPr>
                <a:t>رقابتی</a:t>
              </a:r>
            </a:p>
          </p:txBody>
        </p:sp>
      </p:grpSp>
      <p:sp>
        <p:nvSpPr>
          <p:cNvPr id="38" name="Straight Connector 3"/>
          <p:cNvSpPr/>
          <p:nvPr/>
        </p:nvSpPr>
        <p:spPr>
          <a:xfrm>
            <a:off x="2918344" y="5293093"/>
            <a:ext cx="1241471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5805"/>
                </a:lnTo>
                <a:lnTo>
                  <a:pt x="1241471" y="135805"/>
                </a:lnTo>
                <a:lnTo>
                  <a:pt x="1241471" y="271611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Straight Connector 6"/>
          <p:cNvSpPr/>
          <p:nvPr/>
        </p:nvSpPr>
        <p:spPr>
          <a:xfrm>
            <a:off x="1676872" y="5293093"/>
            <a:ext cx="1241471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41471" y="0"/>
                </a:moveTo>
                <a:lnTo>
                  <a:pt x="1241471" y="135805"/>
                </a:lnTo>
                <a:lnTo>
                  <a:pt x="0" y="135805"/>
                </a:lnTo>
                <a:lnTo>
                  <a:pt x="0" y="271611"/>
                </a:lnTo>
              </a:path>
            </a:pathLst>
          </a:custGeom>
          <a:noFill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0" name="Shape 415"/>
          <p:cNvSpPr/>
          <p:nvPr/>
        </p:nvSpPr>
        <p:spPr>
          <a:xfrm rot="6600182">
            <a:off x="7084131" y="4288265"/>
            <a:ext cx="866454" cy="109314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65205" y="0"/>
                </a:lnTo>
                <a:lnTo>
                  <a:pt x="120000" y="120000"/>
                </a:lnTo>
              </a:path>
            </a:pathLst>
          </a:custGeom>
          <a:noFill/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oval" w="lg" len="lg"/>
          </a:ln>
        </p:spPr>
        <p:txBody>
          <a:bodyPr lIns="243775" tIns="121875" rIns="243775" bIns="1218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" name="Shape 422"/>
          <p:cNvSpPr/>
          <p:nvPr/>
        </p:nvSpPr>
        <p:spPr>
          <a:xfrm>
            <a:off x="6785483" y="1812271"/>
            <a:ext cx="2787342" cy="278806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185" y="2349268"/>
            <a:ext cx="1979938" cy="1721358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3334361" y="5575203"/>
            <a:ext cx="1677718" cy="535831"/>
            <a:chOff x="3242883" y="2442563"/>
            <a:chExt cx="1339574" cy="535831"/>
          </a:xfrm>
        </p:grpSpPr>
        <p:sp>
          <p:nvSpPr>
            <p:cNvPr id="44" name="Rectangle 43"/>
            <p:cNvSpPr/>
            <p:nvPr/>
          </p:nvSpPr>
          <p:spPr>
            <a:xfrm>
              <a:off x="3242883" y="2442563"/>
              <a:ext cx="1339574" cy="5358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3242883" y="2442563"/>
              <a:ext cx="1339574" cy="53583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 dirty="0">
                  <a:cs typeface="B Zar" panose="00000400000000000000" pitchFamily="2" charset="-78"/>
                </a:rPr>
                <a:t>یادگیری همزمان</a:t>
              </a:r>
            </a:p>
          </p:txBody>
        </p:sp>
      </p:grpSp>
      <p:pic>
        <p:nvPicPr>
          <p:cNvPr id="46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83" y="3146541"/>
            <a:ext cx="3726983" cy="2236078"/>
          </a:xfrm>
          <a:ln>
            <a:solidFill>
              <a:schemeClr val="accent3"/>
            </a:solidFill>
          </a:ln>
        </p:spPr>
      </p:pic>
      <p:sp>
        <p:nvSpPr>
          <p:cNvPr id="47" name="Shape 415"/>
          <p:cNvSpPr/>
          <p:nvPr/>
        </p:nvSpPr>
        <p:spPr>
          <a:xfrm rot="5804453">
            <a:off x="6273771" y="3942813"/>
            <a:ext cx="866454" cy="33110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65205" y="0"/>
                </a:lnTo>
                <a:lnTo>
                  <a:pt x="120000" y="120000"/>
                </a:lnTo>
              </a:path>
            </a:pathLst>
          </a:custGeom>
          <a:noFill/>
          <a:ln w="12700" cap="flat" cmpd="sng">
            <a:solidFill>
              <a:schemeClr val="accent3"/>
            </a:solidFill>
            <a:prstDash val="solid"/>
            <a:miter/>
            <a:headEnd type="none" w="med" len="med"/>
            <a:tailEnd type="oval" w="lg" len="lg"/>
          </a:ln>
        </p:spPr>
        <p:txBody>
          <a:bodyPr lIns="243775" tIns="121875" rIns="243775" bIns="1218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285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47" grpId="0" animBg="1"/>
      <p:bldP spid="47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366" y="1657384"/>
            <a:ext cx="9144000" cy="2387600"/>
          </a:xfrm>
        </p:spPr>
        <p:txBody>
          <a:bodyPr>
            <a:normAutofit/>
          </a:bodyPr>
          <a:lstStyle/>
          <a:p>
            <a:r>
              <a:rPr lang="fa-IR" sz="3600" dirty="0" smtClean="0"/>
              <a:t>بررسی تاثیر اندازه‌ی نواحی محیط در کیفیت و سرعت یادگیری</a:t>
            </a:r>
            <a:endParaRPr lang="fa-IR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735" y="-13807"/>
            <a:ext cx="7354111" cy="68620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41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232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194" y="0"/>
            <a:ext cx="7209817" cy="68581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42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73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نتیجه‌گیری و جمع‌بندی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4110"/>
            <a:ext cx="10515600" cy="2298903"/>
          </a:xfrm>
        </p:spPr>
        <p:txBody>
          <a:bodyPr/>
          <a:lstStyle/>
          <a:p>
            <a:r>
              <a:rPr lang="fa-IR" dirty="0" smtClean="0"/>
              <a:t>معیارهای زیادی را می‌توان با استفاده از تئوری خبرگی ارائه شده تولید کرد.</a:t>
            </a:r>
          </a:p>
          <a:p>
            <a:r>
              <a:rPr lang="fa-IR" dirty="0" smtClean="0"/>
              <a:t>از انتگرال فازی می‌توان عنوان ترکیب کننده قوی دانش‌ عامل‌ها استفاده کرد.</a:t>
            </a:r>
          </a:p>
          <a:p>
            <a:r>
              <a:rPr lang="fa-IR" dirty="0" smtClean="0"/>
              <a:t>روش و معیاری پیشنهاد برای بهبود دانش جمعی به طرز چشم‌گیری موثر واقع شد.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43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420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با تشکر</a:t>
            </a:r>
            <a:endParaRPr lang="fa-IR" dirty="0"/>
          </a:p>
        </p:txBody>
      </p:sp>
      <p:pic>
        <p:nvPicPr>
          <p:cNvPr id="2050" name="Picture 2" descr="questions-resized-600.jpg (480×40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90688"/>
            <a:ext cx="4572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44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532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– یادگیری تقویتی</a:t>
            </a:r>
            <a:endParaRPr lang="fa-IR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57" y="4507263"/>
            <a:ext cx="1870359" cy="1602331"/>
          </a:xfrm>
        </p:spPr>
      </p:pic>
      <p:sp>
        <p:nvSpPr>
          <p:cNvPr id="6" name="Shape 5"/>
          <p:cNvSpPr/>
          <p:nvPr/>
        </p:nvSpPr>
        <p:spPr>
          <a:xfrm rot="7450429">
            <a:off x="1931884" y="2930310"/>
            <a:ext cx="2303901" cy="2303901"/>
          </a:xfrm>
          <a:prstGeom prst="leftCircularArrow">
            <a:avLst>
              <a:gd name="adj1" fmla="val 3886"/>
              <a:gd name="adj2" fmla="val 486698"/>
              <a:gd name="adj3" fmla="val 2262209"/>
              <a:gd name="adj4" fmla="val 8905962"/>
              <a:gd name="adj5" fmla="val 4534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Shape 6"/>
          <p:cNvSpPr/>
          <p:nvPr/>
        </p:nvSpPr>
        <p:spPr>
          <a:xfrm rot="7357186">
            <a:off x="1618939" y="2632920"/>
            <a:ext cx="2935435" cy="2900177"/>
          </a:xfrm>
          <a:prstGeom prst="leftCircularArrow">
            <a:avLst>
              <a:gd name="adj1" fmla="val 3318"/>
              <a:gd name="adj2" fmla="val 486698"/>
              <a:gd name="adj3" fmla="val 2285326"/>
              <a:gd name="adj4" fmla="val 8586645"/>
              <a:gd name="adj5" fmla="val 4534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Shape 8"/>
          <p:cNvSpPr/>
          <p:nvPr/>
        </p:nvSpPr>
        <p:spPr>
          <a:xfrm rot="19161894">
            <a:off x="1931883" y="2930309"/>
            <a:ext cx="2303901" cy="2303901"/>
          </a:xfrm>
          <a:prstGeom prst="leftCircularArrow">
            <a:avLst>
              <a:gd name="adj1" fmla="val 3886"/>
              <a:gd name="adj2" fmla="val 486698"/>
              <a:gd name="adj3" fmla="val 2262209"/>
              <a:gd name="adj4" fmla="val 9252462"/>
              <a:gd name="adj5" fmla="val 453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470080" y="4926154"/>
            <a:ext cx="98937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800" b="1" dirty="0" smtClean="0">
                <a:latin typeface="Iranian Sans" panose="01000500000000020002" pitchFamily="2" charset="-78"/>
                <a:cs typeface="Iranian Sans" panose="01000500000000020002" pitchFamily="2" charset="-78"/>
              </a:rPr>
              <a:t>عامل</a:t>
            </a:r>
            <a:endParaRPr lang="fa-IR" sz="2800" b="1" dirty="0">
              <a:latin typeface="Iranian Sans" panose="01000500000000020002" pitchFamily="2" charset="-78"/>
              <a:cs typeface="Iranian Sans" panose="01000500000000020002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7747" y="4519807"/>
            <a:ext cx="70243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000" b="1" dirty="0" smtClean="0">
                <a:latin typeface="Iranian Sans" panose="01000500000000020002" pitchFamily="2" charset="-78"/>
                <a:cs typeface="Iranian Sans" panose="01000500000000020002" pitchFamily="2" charset="-78"/>
              </a:rPr>
              <a:t>عمل</a:t>
            </a:r>
            <a:endParaRPr lang="fa-IR" sz="2000" b="1" dirty="0">
              <a:latin typeface="Iranian Sans" panose="01000500000000020002" pitchFamily="2" charset="-78"/>
              <a:cs typeface="Iranian Sans" panose="01000500000000020002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23432" y="3551955"/>
            <a:ext cx="89800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000" b="1" dirty="0" smtClean="0">
                <a:latin typeface="Iranian Sans" panose="01000500000000020002" pitchFamily="2" charset="-78"/>
                <a:cs typeface="Iranian Sans" panose="01000500000000020002" pitchFamily="2" charset="-78"/>
              </a:rPr>
              <a:t>پاداش</a:t>
            </a:r>
            <a:endParaRPr lang="fa-IR" sz="2000" b="1" dirty="0">
              <a:latin typeface="Iranian Sans" panose="01000500000000020002" pitchFamily="2" charset="-78"/>
              <a:cs typeface="Iranian Sans" panose="01000500000000020002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3551955"/>
            <a:ext cx="83227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000" b="1" dirty="0" smtClean="0">
                <a:latin typeface="Iranian Sans" panose="01000500000000020002" pitchFamily="2" charset="-78"/>
                <a:cs typeface="Iranian Sans" panose="01000500000000020002" pitchFamily="2" charset="-78"/>
              </a:rPr>
              <a:t>حالت</a:t>
            </a:r>
            <a:endParaRPr lang="fa-IR" sz="2000" b="1" dirty="0">
              <a:latin typeface="Iranian Sans" panose="01000500000000020002" pitchFamily="2" charset="-78"/>
              <a:cs typeface="Iranian Sans" panose="01000500000000020002" pitchFamily="2" charset="-78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682418"/>
              </p:ext>
            </p:extLst>
          </p:nvPr>
        </p:nvGraphicFramePr>
        <p:xfrm>
          <a:off x="7790163" y="2561324"/>
          <a:ext cx="2785712" cy="3408582"/>
        </p:xfrm>
        <a:graphic>
          <a:graphicData uri="http://schemas.openxmlformats.org/drawingml/2006/table">
            <a:tbl>
              <a:tblPr rtl="1">
                <a:tableStyleId>{616DA210-FB5B-4158-B5E0-FEB733F419BA}</a:tableStyleId>
              </a:tblPr>
              <a:tblGrid>
                <a:gridCol w="696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453118" y="1857429"/>
            <a:ext cx="160653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 smtClean="0"/>
              <a:t>Q learning</a:t>
            </a:r>
            <a:endParaRPr lang="fa-IR" sz="2400" dirty="0"/>
          </a:p>
        </p:txBody>
      </p:sp>
      <p:sp>
        <p:nvSpPr>
          <p:cNvPr id="16" name="Freeform 103"/>
          <p:cNvSpPr>
            <a:spLocks/>
          </p:cNvSpPr>
          <p:nvPr/>
        </p:nvSpPr>
        <p:spPr bwMode="auto">
          <a:xfrm rot="16200000" flipH="1">
            <a:off x="9036459" y="2066468"/>
            <a:ext cx="453660" cy="402586"/>
          </a:xfrm>
          <a:custGeom>
            <a:avLst/>
            <a:gdLst/>
            <a:ahLst/>
            <a:cxnLst>
              <a:cxn ang="0">
                <a:pos x="300" y="79"/>
              </a:cxn>
              <a:cxn ang="0">
                <a:pos x="220" y="1"/>
              </a:cxn>
              <a:cxn ang="0">
                <a:pos x="220" y="1"/>
              </a:cxn>
              <a:cxn ang="0">
                <a:pos x="218" y="0"/>
              </a:cxn>
              <a:cxn ang="0">
                <a:pos x="218" y="0"/>
              </a:cxn>
              <a:cxn ang="0">
                <a:pos x="216" y="3"/>
              </a:cxn>
              <a:cxn ang="0">
                <a:pos x="216" y="47"/>
              </a:cxn>
              <a:cxn ang="0">
                <a:pos x="216" y="47"/>
              </a:cxn>
              <a:cxn ang="0">
                <a:pos x="200" y="49"/>
              </a:cxn>
              <a:cxn ang="0">
                <a:pos x="185" y="50"/>
              </a:cxn>
              <a:cxn ang="0">
                <a:pos x="155" y="56"/>
              </a:cxn>
              <a:cxn ang="0">
                <a:pos x="127" y="67"/>
              </a:cxn>
              <a:cxn ang="0">
                <a:pos x="102" y="81"/>
              </a:cxn>
              <a:cxn ang="0">
                <a:pos x="102" y="81"/>
              </a:cxn>
              <a:cxn ang="0">
                <a:pos x="87" y="90"/>
              </a:cxn>
              <a:cxn ang="0">
                <a:pos x="75" y="101"/>
              </a:cxn>
              <a:cxn ang="0">
                <a:pos x="62" y="114"/>
              </a:cxn>
              <a:cxn ang="0">
                <a:pos x="49" y="127"/>
              </a:cxn>
              <a:cxn ang="0">
                <a:pos x="49" y="127"/>
              </a:cxn>
              <a:cxn ang="0">
                <a:pos x="39" y="141"/>
              </a:cxn>
              <a:cxn ang="0">
                <a:pos x="29" y="157"/>
              </a:cxn>
              <a:cxn ang="0">
                <a:pos x="20" y="172"/>
              </a:cxn>
              <a:cxn ang="0">
                <a:pos x="15" y="190"/>
              </a:cxn>
              <a:cxn ang="0">
                <a:pos x="10" y="206"/>
              </a:cxn>
              <a:cxn ang="0">
                <a:pos x="4" y="224"/>
              </a:cxn>
              <a:cxn ang="0">
                <a:pos x="2" y="244"/>
              </a:cxn>
              <a:cxn ang="0">
                <a:pos x="0" y="263"/>
              </a:cxn>
              <a:cxn ang="0">
                <a:pos x="0" y="263"/>
              </a:cxn>
              <a:cxn ang="0">
                <a:pos x="2" y="266"/>
              </a:cxn>
              <a:cxn ang="0">
                <a:pos x="4" y="266"/>
              </a:cxn>
              <a:cxn ang="0">
                <a:pos x="64" y="266"/>
              </a:cxn>
              <a:cxn ang="0">
                <a:pos x="64" y="266"/>
              </a:cxn>
              <a:cxn ang="0">
                <a:pos x="66" y="266"/>
              </a:cxn>
              <a:cxn ang="0">
                <a:pos x="66" y="266"/>
              </a:cxn>
              <a:cxn ang="0">
                <a:pos x="66" y="263"/>
              </a:cxn>
              <a:cxn ang="0">
                <a:pos x="66" y="263"/>
              </a:cxn>
              <a:cxn ang="0">
                <a:pos x="68" y="250"/>
              </a:cxn>
              <a:cxn ang="0">
                <a:pos x="69" y="237"/>
              </a:cxn>
              <a:cxn ang="0">
                <a:pos x="71" y="223"/>
              </a:cxn>
              <a:cxn ang="0">
                <a:pos x="77" y="212"/>
              </a:cxn>
              <a:cxn ang="0">
                <a:pos x="80" y="199"/>
              </a:cxn>
              <a:cxn ang="0">
                <a:pos x="87" y="188"/>
              </a:cxn>
              <a:cxn ang="0">
                <a:pos x="102" y="166"/>
              </a:cxn>
              <a:cxn ang="0">
                <a:pos x="102" y="166"/>
              </a:cxn>
              <a:cxn ang="0">
                <a:pos x="113" y="154"/>
              </a:cxn>
              <a:cxn ang="0">
                <a:pos x="126" y="145"/>
              </a:cxn>
              <a:cxn ang="0">
                <a:pos x="138" y="134"/>
              </a:cxn>
              <a:cxn ang="0">
                <a:pos x="153" y="127"/>
              </a:cxn>
              <a:cxn ang="0">
                <a:pos x="153" y="127"/>
              </a:cxn>
              <a:cxn ang="0">
                <a:pos x="167" y="121"/>
              </a:cxn>
              <a:cxn ang="0">
                <a:pos x="184" y="116"/>
              </a:cxn>
              <a:cxn ang="0">
                <a:pos x="198" y="114"/>
              </a:cxn>
              <a:cxn ang="0">
                <a:pos x="216" y="112"/>
              </a:cxn>
              <a:cxn ang="0">
                <a:pos x="216" y="161"/>
              </a:cxn>
              <a:cxn ang="0">
                <a:pos x="216" y="161"/>
              </a:cxn>
              <a:cxn ang="0">
                <a:pos x="218" y="165"/>
              </a:cxn>
              <a:cxn ang="0">
                <a:pos x="218" y="165"/>
              </a:cxn>
              <a:cxn ang="0">
                <a:pos x="220" y="165"/>
              </a:cxn>
              <a:cxn ang="0">
                <a:pos x="300" y="85"/>
              </a:cxn>
              <a:cxn ang="0">
                <a:pos x="300" y="85"/>
              </a:cxn>
              <a:cxn ang="0">
                <a:pos x="301" y="83"/>
              </a:cxn>
              <a:cxn ang="0">
                <a:pos x="300" y="79"/>
              </a:cxn>
              <a:cxn ang="0">
                <a:pos x="300" y="79"/>
              </a:cxn>
            </a:cxnLst>
            <a:rect l="0" t="0" r="r" b="b"/>
            <a:pathLst>
              <a:path w="301" h="266">
                <a:moveTo>
                  <a:pt x="300" y="79"/>
                </a:moveTo>
                <a:lnTo>
                  <a:pt x="220" y="1"/>
                </a:lnTo>
                <a:lnTo>
                  <a:pt x="220" y="1"/>
                </a:lnTo>
                <a:lnTo>
                  <a:pt x="218" y="0"/>
                </a:lnTo>
                <a:lnTo>
                  <a:pt x="218" y="0"/>
                </a:lnTo>
                <a:lnTo>
                  <a:pt x="216" y="3"/>
                </a:lnTo>
                <a:lnTo>
                  <a:pt x="216" y="47"/>
                </a:lnTo>
                <a:lnTo>
                  <a:pt x="216" y="47"/>
                </a:lnTo>
                <a:lnTo>
                  <a:pt x="200" y="49"/>
                </a:lnTo>
                <a:lnTo>
                  <a:pt x="185" y="50"/>
                </a:lnTo>
                <a:lnTo>
                  <a:pt x="155" y="56"/>
                </a:lnTo>
                <a:lnTo>
                  <a:pt x="127" y="67"/>
                </a:lnTo>
                <a:lnTo>
                  <a:pt x="102" y="81"/>
                </a:lnTo>
                <a:lnTo>
                  <a:pt x="102" y="81"/>
                </a:lnTo>
                <a:lnTo>
                  <a:pt x="87" y="90"/>
                </a:lnTo>
                <a:lnTo>
                  <a:pt x="75" y="101"/>
                </a:lnTo>
                <a:lnTo>
                  <a:pt x="62" y="114"/>
                </a:lnTo>
                <a:lnTo>
                  <a:pt x="49" y="127"/>
                </a:lnTo>
                <a:lnTo>
                  <a:pt x="49" y="127"/>
                </a:lnTo>
                <a:lnTo>
                  <a:pt x="39" y="141"/>
                </a:lnTo>
                <a:lnTo>
                  <a:pt x="29" y="157"/>
                </a:lnTo>
                <a:lnTo>
                  <a:pt x="20" y="172"/>
                </a:lnTo>
                <a:lnTo>
                  <a:pt x="15" y="190"/>
                </a:lnTo>
                <a:lnTo>
                  <a:pt x="10" y="206"/>
                </a:lnTo>
                <a:lnTo>
                  <a:pt x="4" y="224"/>
                </a:lnTo>
                <a:lnTo>
                  <a:pt x="2" y="244"/>
                </a:lnTo>
                <a:lnTo>
                  <a:pt x="0" y="263"/>
                </a:lnTo>
                <a:lnTo>
                  <a:pt x="0" y="263"/>
                </a:lnTo>
                <a:lnTo>
                  <a:pt x="2" y="266"/>
                </a:lnTo>
                <a:lnTo>
                  <a:pt x="4" y="266"/>
                </a:lnTo>
                <a:lnTo>
                  <a:pt x="64" y="266"/>
                </a:lnTo>
                <a:lnTo>
                  <a:pt x="64" y="266"/>
                </a:lnTo>
                <a:lnTo>
                  <a:pt x="66" y="266"/>
                </a:lnTo>
                <a:lnTo>
                  <a:pt x="66" y="266"/>
                </a:lnTo>
                <a:lnTo>
                  <a:pt x="66" y="263"/>
                </a:lnTo>
                <a:lnTo>
                  <a:pt x="66" y="263"/>
                </a:lnTo>
                <a:lnTo>
                  <a:pt x="68" y="250"/>
                </a:lnTo>
                <a:lnTo>
                  <a:pt x="69" y="237"/>
                </a:lnTo>
                <a:lnTo>
                  <a:pt x="71" y="223"/>
                </a:lnTo>
                <a:lnTo>
                  <a:pt x="77" y="212"/>
                </a:lnTo>
                <a:lnTo>
                  <a:pt x="80" y="199"/>
                </a:lnTo>
                <a:lnTo>
                  <a:pt x="87" y="188"/>
                </a:lnTo>
                <a:lnTo>
                  <a:pt x="102" y="166"/>
                </a:lnTo>
                <a:lnTo>
                  <a:pt x="102" y="166"/>
                </a:lnTo>
                <a:lnTo>
                  <a:pt x="113" y="154"/>
                </a:lnTo>
                <a:lnTo>
                  <a:pt x="126" y="145"/>
                </a:lnTo>
                <a:lnTo>
                  <a:pt x="138" y="134"/>
                </a:lnTo>
                <a:lnTo>
                  <a:pt x="153" y="127"/>
                </a:lnTo>
                <a:lnTo>
                  <a:pt x="153" y="127"/>
                </a:lnTo>
                <a:lnTo>
                  <a:pt x="167" y="121"/>
                </a:lnTo>
                <a:lnTo>
                  <a:pt x="184" y="116"/>
                </a:lnTo>
                <a:lnTo>
                  <a:pt x="198" y="114"/>
                </a:lnTo>
                <a:lnTo>
                  <a:pt x="216" y="112"/>
                </a:lnTo>
                <a:lnTo>
                  <a:pt x="216" y="161"/>
                </a:lnTo>
                <a:lnTo>
                  <a:pt x="216" y="161"/>
                </a:lnTo>
                <a:lnTo>
                  <a:pt x="218" y="165"/>
                </a:lnTo>
                <a:lnTo>
                  <a:pt x="218" y="165"/>
                </a:lnTo>
                <a:lnTo>
                  <a:pt x="220" y="165"/>
                </a:lnTo>
                <a:lnTo>
                  <a:pt x="300" y="85"/>
                </a:lnTo>
                <a:lnTo>
                  <a:pt x="300" y="85"/>
                </a:lnTo>
                <a:lnTo>
                  <a:pt x="301" y="83"/>
                </a:lnTo>
                <a:lnTo>
                  <a:pt x="300" y="79"/>
                </a:lnTo>
                <a:lnTo>
                  <a:pt x="300" y="7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6"/>
          <p:cNvSpPr>
            <a:spLocks noEditPoints="1"/>
          </p:cNvSpPr>
          <p:nvPr/>
        </p:nvSpPr>
        <p:spPr bwMode="auto">
          <a:xfrm>
            <a:off x="10042569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43210 w 256"/>
              <a:gd name="T29" fmla="*/ 39440 h 256"/>
              <a:gd name="T30" fmla="*/ 157758 w 256"/>
              <a:gd name="T31" fmla="*/ 19720 h 256"/>
              <a:gd name="T32" fmla="*/ 243210 w 256"/>
              <a:gd name="T33" fmla="*/ 0 h 256"/>
              <a:gd name="T34" fmla="*/ 243210 w 256"/>
              <a:gd name="T35" fmla="*/ 39440 h 256"/>
              <a:gd name="T36" fmla="*/ 216917 w 256"/>
              <a:gd name="T37" fmla="*/ 165975 h 256"/>
              <a:gd name="T38" fmla="*/ 230064 w 256"/>
              <a:gd name="T39" fmla="*/ 131465 h 256"/>
              <a:gd name="T40" fmla="*/ 243210 w 256"/>
              <a:gd name="T41" fmla="*/ 136395 h 256"/>
              <a:gd name="T42" fmla="*/ 308943 w 256"/>
              <a:gd name="T43" fmla="*/ 195554 h 256"/>
              <a:gd name="T44" fmla="*/ 308943 w 256"/>
              <a:gd name="T45" fmla="*/ 225134 h 256"/>
              <a:gd name="T46" fmla="*/ 243210 w 256"/>
              <a:gd name="T47" fmla="*/ 284293 h 256"/>
              <a:gd name="T48" fmla="*/ 230064 w 256"/>
              <a:gd name="T49" fmla="*/ 289223 h 256"/>
              <a:gd name="T50" fmla="*/ 216917 w 256"/>
              <a:gd name="T51" fmla="*/ 254713 h 256"/>
              <a:gd name="T52" fmla="*/ 244854 w 256"/>
              <a:gd name="T53" fmla="*/ 230064 h 256"/>
              <a:gd name="T54" fmla="*/ 105172 w 256"/>
              <a:gd name="T55" fmla="*/ 210344 h 256"/>
              <a:gd name="T56" fmla="*/ 244854 w 256"/>
              <a:gd name="T57" fmla="*/ 190624 h 256"/>
              <a:gd name="T58" fmla="*/ 98599 w 256"/>
              <a:gd name="T59" fmla="*/ 39440 h 256"/>
              <a:gd name="T60" fmla="*/ 39440 w 256"/>
              <a:gd name="T61" fmla="*/ 39440 h 256"/>
              <a:gd name="T62" fmla="*/ 19720 w 256"/>
              <a:gd name="T63" fmla="*/ 118319 h 256"/>
              <a:gd name="T64" fmla="*/ 0 w 256"/>
              <a:gd name="T65" fmla="*/ 98599 h 256"/>
              <a:gd name="T66" fmla="*/ 19720 w 256"/>
              <a:gd name="T67" fmla="*/ 0 h 256"/>
              <a:gd name="T68" fmla="*/ 118319 w 256"/>
              <a:gd name="T69" fmla="*/ 19720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19720 w 256"/>
              <a:gd name="T77" fmla="*/ 262930 h 256"/>
              <a:gd name="T78" fmla="*/ 39440 w 256"/>
              <a:gd name="T79" fmla="*/ 322089 h 256"/>
              <a:gd name="T80" fmla="*/ 98599 w 256"/>
              <a:gd name="T81" fmla="*/ 381249 h 256"/>
              <a:gd name="T82" fmla="*/ 98599 w 256"/>
              <a:gd name="T83" fmla="*/ 420688 h 256"/>
              <a:gd name="T84" fmla="*/ 0 w 256"/>
              <a:gd name="T85" fmla="*/ 400968 h 256"/>
              <a:gd name="T86" fmla="*/ 19720 w 256"/>
              <a:gd name="T87" fmla="*/ 30237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132" y="101"/>
                </a:moveTo>
                <a:cubicBezTo>
                  <a:pt x="132" y="101"/>
                  <a:pt x="132" y="101"/>
                  <a:pt x="132" y="101"/>
                </a:cubicBezTo>
                <a:cubicBezTo>
                  <a:pt x="130" y="99"/>
                  <a:pt x="128" y="96"/>
                  <a:pt x="128" y="92"/>
                </a:cubicBezTo>
                <a:cubicBezTo>
                  <a:pt x="128" y="85"/>
                  <a:pt x="133" y="80"/>
                  <a:pt x="140" y="80"/>
                </a:cubicBezTo>
                <a:cubicBezTo>
                  <a:pt x="143" y="80"/>
                  <a:pt x="146" y="81"/>
                  <a:pt x="148" y="83"/>
                </a:cubicBezTo>
                <a:cubicBezTo>
                  <a:pt x="148" y="83"/>
                  <a:pt x="148" y="83"/>
                  <a:pt x="148" y="83"/>
                </a:cubicBezTo>
                <a:cubicBezTo>
                  <a:pt x="188" y="119"/>
                  <a:pt x="188" y="119"/>
                  <a:pt x="188" y="119"/>
                </a:cubicBezTo>
                <a:cubicBezTo>
                  <a:pt x="188" y="119"/>
                  <a:pt x="188" y="119"/>
                  <a:pt x="188" y="119"/>
                </a:cubicBezTo>
                <a:cubicBezTo>
                  <a:pt x="190" y="121"/>
                  <a:pt x="192" y="124"/>
                  <a:pt x="192" y="128"/>
                </a:cubicBezTo>
                <a:cubicBezTo>
                  <a:pt x="192" y="132"/>
                  <a:pt x="190" y="135"/>
                  <a:pt x="188" y="137"/>
                </a:cubicBezTo>
                <a:cubicBezTo>
                  <a:pt x="188" y="137"/>
                  <a:pt x="188" y="137"/>
                  <a:pt x="188" y="137"/>
                </a:cubicBezTo>
                <a:cubicBezTo>
                  <a:pt x="148" y="173"/>
                  <a:pt x="148" y="173"/>
                  <a:pt x="148" y="173"/>
                </a:cubicBezTo>
                <a:cubicBezTo>
                  <a:pt x="148" y="173"/>
                  <a:pt x="148" y="173"/>
                  <a:pt x="148" y="173"/>
                </a:cubicBezTo>
                <a:cubicBezTo>
                  <a:pt x="146" y="175"/>
                  <a:pt x="143" y="176"/>
                  <a:pt x="140" y="176"/>
                </a:cubicBezTo>
                <a:cubicBezTo>
                  <a:pt x="133" y="176"/>
                  <a:pt x="128" y="171"/>
                  <a:pt x="128" y="164"/>
                </a:cubicBezTo>
                <a:cubicBezTo>
                  <a:pt x="128" y="160"/>
                  <a:pt x="130" y="157"/>
                  <a:pt x="132" y="155"/>
                </a:cubicBezTo>
                <a:cubicBezTo>
                  <a:pt x="132" y="155"/>
                  <a:pt x="132" y="155"/>
                  <a:pt x="132" y="155"/>
                </a:cubicBezTo>
                <a:cubicBezTo>
                  <a:pt x="149" y="140"/>
                  <a:pt x="149" y="140"/>
                  <a:pt x="149" y="140"/>
                </a:cubicBezTo>
                <a:cubicBezTo>
                  <a:pt x="76" y="140"/>
                  <a:pt x="76" y="140"/>
                  <a:pt x="76" y="140"/>
                </a:cubicBezTo>
                <a:cubicBezTo>
                  <a:pt x="69" y="140"/>
                  <a:pt x="64" y="135"/>
                  <a:pt x="64" y="128"/>
                </a:cubicBezTo>
                <a:cubicBezTo>
                  <a:pt x="64" y="121"/>
                  <a:pt x="69" y="116"/>
                  <a:pt x="76" y="116"/>
                </a:cubicBezTo>
                <a:cubicBezTo>
                  <a:pt x="149" y="116"/>
                  <a:pt x="149" y="116"/>
                  <a:pt x="149" y="116"/>
                </a:cubicBezTo>
                <a:lnTo>
                  <a:pt x="132" y="101"/>
                </a:lnTo>
                <a:close/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2" y="160"/>
                </a:move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moveTo>
                  <a:pt x="12" y="184"/>
                </a:move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47"/>
          <p:cNvSpPr>
            <a:spLocks noEditPoints="1"/>
          </p:cNvSpPr>
          <p:nvPr/>
        </p:nvSpPr>
        <p:spPr bwMode="auto">
          <a:xfrm>
            <a:off x="9334561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315516 w 256"/>
              <a:gd name="T29" fmla="*/ 210344 h 256"/>
              <a:gd name="T30" fmla="*/ 175834 w 256"/>
              <a:gd name="T31" fmla="*/ 230064 h 256"/>
              <a:gd name="T32" fmla="*/ 203771 w 256"/>
              <a:gd name="T33" fmla="*/ 254713 h 256"/>
              <a:gd name="T34" fmla="*/ 190624 w 256"/>
              <a:gd name="T35" fmla="*/ 289223 h 256"/>
              <a:gd name="T36" fmla="*/ 177478 w 256"/>
              <a:gd name="T37" fmla="*/ 284293 h 256"/>
              <a:gd name="T38" fmla="*/ 111745 w 256"/>
              <a:gd name="T39" fmla="*/ 225134 h 256"/>
              <a:gd name="T40" fmla="*/ 111745 w 256"/>
              <a:gd name="T41" fmla="*/ 195554 h 256"/>
              <a:gd name="T42" fmla="*/ 177478 w 256"/>
              <a:gd name="T43" fmla="*/ 136395 h 256"/>
              <a:gd name="T44" fmla="*/ 190624 w 256"/>
              <a:gd name="T45" fmla="*/ 131465 h 256"/>
              <a:gd name="T46" fmla="*/ 203771 w 256"/>
              <a:gd name="T47" fmla="*/ 165975 h 256"/>
              <a:gd name="T48" fmla="*/ 175834 w 256"/>
              <a:gd name="T49" fmla="*/ 190624 h 256"/>
              <a:gd name="T50" fmla="*/ 315516 w 256"/>
              <a:gd name="T51" fmla="*/ 210344 h 256"/>
              <a:gd name="T52" fmla="*/ 177478 w 256"/>
              <a:gd name="T53" fmla="*/ 39440 h 256"/>
              <a:gd name="T54" fmla="*/ 177478 w 256"/>
              <a:gd name="T55" fmla="*/ 0 h 256"/>
              <a:gd name="T56" fmla="*/ 262930 w 256"/>
              <a:gd name="T57" fmla="*/ 19720 h 256"/>
              <a:gd name="T58" fmla="*/ 98599 w 256"/>
              <a:gd name="T59" fmla="*/ 39440 h 256"/>
              <a:gd name="T60" fmla="*/ 39440 w 256"/>
              <a:gd name="T61" fmla="*/ 39440 h 256"/>
              <a:gd name="T62" fmla="*/ 19720 w 256"/>
              <a:gd name="T63" fmla="*/ 118319 h 256"/>
              <a:gd name="T64" fmla="*/ 0 w 256"/>
              <a:gd name="T65" fmla="*/ 98599 h 256"/>
              <a:gd name="T66" fmla="*/ 19720 w 256"/>
              <a:gd name="T67" fmla="*/ 0 h 256"/>
              <a:gd name="T68" fmla="*/ 118319 w 256"/>
              <a:gd name="T69" fmla="*/ 19720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19720 w 256"/>
              <a:gd name="T77" fmla="*/ 262930 h 256"/>
              <a:gd name="T78" fmla="*/ 39440 w 256"/>
              <a:gd name="T79" fmla="*/ 322089 h 256"/>
              <a:gd name="T80" fmla="*/ 98599 w 256"/>
              <a:gd name="T81" fmla="*/ 381249 h 256"/>
              <a:gd name="T82" fmla="*/ 98599 w 256"/>
              <a:gd name="T83" fmla="*/ 420688 h 256"/>
              <a:gd name="T84" fmla="*/ 0 w 256"/>
              <a:gd name="T85" fmla="*/ 400968 h 256"/>
              <a:gd name="T86" fmla="*/ 19720 w 256"/>
              <a:gd name="T87" fmla="*/ 30237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92" y="128"/>
                </a:moveTo>
                <a:cubicBezTo>
                  <a:pt x="192" y="135"/>
                  <a:pt x="187" y="140"/>
                  <a:pt x="180" y="140"/>
                </a:cubicBezTo>
                <a:cubicBezTo>
                  <a:pt x="107" y="140"/>
                  <a:pt x="107" y="140"/>
                  <a:pt x="107" y="140"/>
                </a:cubicBezTo>
                <a:cubicBezTo>
                  <a:pt x="124" y="155"/>
                  <a:pt x="124" y="155"/>
                  <a:pt x="124" y="155"/>
                </a:cubicBezTo>
                <a:cubicBezTo>
                  <a:pt x="124" y="155"/>
                  <a:pt x="124" y="155"/>
                  <a:pt x="124" y="155"/>
                </a:cubicBezTo>
                <a:cubicBezTo>
                  <a:pt x="126" y="157"/>
                  <a:pt x="128" y="160"/>
                  <a:pt x="128" y="164"/>
                </a:cubicBezTo>
                <a:cubicBezTo>
                  <a:pt x="128" y="171"/>
                  <a:pt x="123" y="176"/>
                  <a:pt x="116" y="176"/>
                </a:cubicBezTo>
                <a:cubicBezTo>
                  <a:pt x="113" y="176"/>
                  <a:pt x="110" y="175"/>
                  <a:pt x="108" y="173"/>
                </a:cubicBezTo>
                <a:cubicBezTo>
                  <a:pt x="108" y="173"/>
                  <a:pt x="108" y="173"/>
                  <a:pt x="108" y="173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6" y="135"/>
                  <a:pt x="64" y="132"/>
                  <a:pt x="64" y="128"/>
                </a:cubicBezTo>
                <a:cubicBezTo>
                  <a:pt x="64" y="124"/>
                  <a:pt x="66" y="121"/>
                  <a:pt x="68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10" y="81"/>
                  <a:pt x="113" y="80"/>
                  <a:pt x="116" y="80"/>
                </a:cubicBezTo>
                <a:cubicBezTo>
                  <a:pt x="123" y="80"/>
                  <a:pt x="128" y="85"/>
                  <a:pt x="128" y="92"/>
                </a:cubicBezTo>
                <a:cubicBezTo>
                  <a:pt x="128" y="96"/>
                  <a:pt x="126" y="99"/>
                  <a:pt x="124" y="101"/>
                </a:cubicBezTo>
                <a:cubicBezTo>
                  <a:pt x="124" y="101"/>
                  <a:pt x="124" y="101"/>
                  <a:pt x="124" y="101"/>
                </a:cubicBezTo>
                <a:cubicBezTo>
                  <a:pt x="107" y="116"/>
                  <a:pt x="107" y="116"/>
                  <a:pt x="107" y="116"/>
                </a:cubicBezTo>
                <a:cubicBezTo>
                  <a:pt x="180" y="116"/>
                  <a:pt x="180" y="116"/>
                  <a:pt x="180" y="116"/>
                </a:cubicBezTo>
                <a:cubicBezTo>
                  <a:pt x="187" y="116"/>
                  <a:pt x="192" y="121"/>
                  <a:pt x="192" y="128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2" y="160"/>
                </a:move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moveTo>
                  <a:pt x="12" y="184"/>
                </a:move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48"/>
          <p:cNvSpPr>
            <a:spLocks noEditPoints="1"/>
          </p:cNvSpPr>
          <p:nvPr/>
        </p:nvSpPr>
        <p:spPr bwMode="auto">
          <a:xfrm>
            <a:off x="8626552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69503 w 256"/>
              <a:gd name="T29" fmla="*/ 210344 h 256"/>
              <a:gd name="T30" fmla="*/ 254713 w 256"/>
              <a:gd name="T31" fmla="*/ 203771 h 256"/>
              <a:gd name="T32" fmla="*/ 230064 w 256"/>
              <a:gd name="T33" fmla="*/ 295796 h 256"/>
              <a:gd name="T34" fmla="*/ 190624 w 256"/>
              <a:gd name="T35" fmla="*/ 295796 h 256"/>
              <a:gd name="T36" fmla="*/ 165975 w 256"/>
              <a:gd name="T37" fmla="*/ 203771 h 256"/>
              <a:gd name="T38" fmla="*/ 151185 w 256"/>
              <a:gd name="T39" fmla="*/ 210344 h 256"/>
              <a:gd name="T40" fmla="*/ 136395 w 256"/>
              <a:gd name="T41" fmla="*/ 177478 h 256"/>
              <a:gd name="T42" fmla="*/ 195554 w 256"/>
              <a:gd name="T43" fmla="*/ 111745 h 256"/>
              <a:gd name="T44" fmla="*/ 210344 w 256"/>
              <a:gd name="T45" fmla="*/ 105172 h 256"/>
              <a:gd name="T46" fmla="*/ 225134 w 256"/>
              <a:gd name="T47" fmla="*/ 111745 h 256"/>
              <a:gd name="T48" fmla="*/ 284293 w 256"/>
              <a:gd name="T49" fmla="*/ 177478 h 256"/>
              <a:gd name="T50" fmla="*/ 269503 w 256"/>
              <a:gd name="T51" fmla="*/ 210344 h 256"/>
              <a:gd name="T52" fmla="*/ 177478 w 256"/>
              <a:gd name="T53" fmla="*/ 39440 h 256"/>
              <a:gd name="T54" fmla="*/ 177478 w 256"/>
              <a:gd name="T55" fmla="*/ 0 h 256"/>
              <a:gd name="T56" fmla="*/ 262930 w 256"/>
              <a:gd name="T57" fmla="*/ 19720 h 256"/>
              <a:gd name="T58" fmla="*/ 98599 w 256"/>
              <a:gd name="T59" fmla="*/ 420688 h 256"/>
              <a:gd name="T60" fmla="*/ 0 w 256"/>
              <a:gd name="T61" fmla="*/ 400968 h 256"/>
              <a:gd name="T62" fmla="*/ 19720 w 256"/>
              <a:gd name="T63" fmla="*/ 302370 h 256"/>
              <a:gd name="T64" fmla="*/ 39440 w 256"/>
              <a:gd name="T65" fmla="*/ 381249 h 256"/>
              <a:gd name="T66" fmla="*/ 118319 w 256"/>
              <a:gd name="T67" fmla="*/ 400968 h 256"/>
              <a:gd name="T68" fmla="*/ 39440 w 256"/>
              <a:gd name="T69" fmla="*/ 177478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98599 w 256"/>
              <a:gd name="T77" fmla="*/ 39440 h 256"/>
              <a:gd name="T78" fmla="*/ 39440 w 256"/>
              <a:gd name="T79" fmla="*/ 98599 h 256"/>
              <a:gd name="T80" fmla="*/ 0 w 256"/>
              <a:gd name="T81" fmla="*/ 98599 h 256"/>
              <a:gd name="T82" fmla="*/ 0 w 256"/>
              <a:gd name="T83" fmla="*/ 19720 h 256"/>
              <a:gd name="T84" fmla="*/ 98599 w 256"/>
              <a:gd name="T85" fmla="*/ 0 h 256"/>
              <a:gd name="T86" fmla="*/ 98599 w 256"/>
              <a:gd name="T87" fmla="*/ 3944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64" y="128"/>
                </a:moveTo>
                <a:cubicBezTo>
                  <a:pt x="160" y="128"/>
                  <a:pt x="157" y="126"/>
                  <a:pt x="155" y="124"/>
                </a:cubicBezTo>
                <a:cubicBezTo>
                  <a:pt x="155" y="124"/>
                  <a:pt x="155" y="124"/>
                  <a:pt x="155" y="124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80"/>
                  <a:pt x="140" y="180"/>
                  <a:pt x="140" y="180"/>
                </a:cubicBezTo>
                <a:cubicBezTo>
                  <a:pt x="140" y="187"/>
                  <a:pt x="135" y="192"/>
                  <a:pt x="128" y="192"/>
                </a:cubicBezTo>
                <a:cubicBezTo>
                  <a:pt x="121" y="192"/>
                  <a:pt x="116" y="187"/>
                  <a:pt x="116" y="180"/>
                </a:cubicBezTo>
                <a:cubicBezTo>
                  <a:pt x="116" y="107"/>
                  <a:pt x="116" y="107"/>
                  <a:pt x="116" y="107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99" y="126"/>
                  <a:pt x="96" y="128"/>
                  <a:pt x="92" y="128"/>
                </a:cubicBezTo>
                <a:cubicBezTo>
                  <a:pt x="85" y="128"/>
                  <a:pt x="80" y="123"/>
                  <a:pt x="80" y="116"/>
                </a:cubicBezTo>
                <a:cubicBezTo>
                  <a:pt x="80" y="113"/>
                  <a:pt x="81" y="110"/>
                  <a:pt x="83" y="108"/>
                </a:cubicBezTo>
                <a:cubicBezTo>
                  <a:pt x="83" y="108"/>
                  <a:pt x="83" y="108"/>
                  <a:pt x="83" y="10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21" y="66"/>
                  <a:pt x="124" y="64"/>
                  <a:pt x="128" y="64"/>
                </a:cubicBezTo>
                <a:cubicBezTo>
                  <a:pt x="132" y="64"/>
                  <a:pt x="135" y="66"/>
                  <a:pt x="137" y="68"/>
                </a:cubicBezTo>
                <a:cubicBezTo>
                  <a:pt x="137" y="68"/>
                  <a:pt x="137" y="68"/>
                  <a:pt x="137" y="68"/>
                </a:cubicBezTo>
                <a:cubicBezTo>
                  <a:pt x="173" y="108"/>
                  <a:pt x="173" y="108"/>
                  <a:pt x="173" y="108"/>
                </a:cubicBezTo>
                <a:cubicBezTo>
                  <a:pt x="173" y="108"/>
                  <a:pt x="173" y="108"/>
                  <a:pt x="173" y="108"/>
                </a:cubicBezTo>
                <a:cubicBezTo>
                  <a:pt x="175" y="110"/>
                  <a:pt x="176" y="113"/>
                  <a:pt x="176" y="116"/>
                </a:cubicBezTo>
                <a:cubicBezTo>
                  <a:pt x="176" y="123"/>
                  <a:pt x="171" y="128"/>
                  <a:pt x="164" y="128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Freeform 49"/>
          <p:cNvSpPr>
            <a:spLocks noEditPoints="1"/>
          </p:cNvSpPr>
          <p:nvPr/>
        </p:nvSpPr>
        <p:spPr bwMode="auto">
          <a:xfrm>
            <a:off x="7918543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84293 w 256"/>
              <a:gd name="T29" fmla="*/ 243210 h 256"/>
              <a:gd name="T30" fmla="*/ 225134 w 256"/>
              <a:gd name="T31" fmla="*/ 308943 h 256"/>
              <a:gd name="T32" fmla="*/ 195554 w 256"/>
              <a:gd name="T33" fmla="*/ 308943 h 256"/>
              <a:gd name="T34" fmla="*/ 136395 w 256"/>
              <a:gd name="T35" fmla="*/ 243210 h 256"/>
              <a:gd name="T36" fmla="*/ 131465 w 256"/>
              <a:gd name="T37" fmla="*/ 230064 h 256"/>
              <a:gd name="T38" fmla="*/ 165975 w 256"/>
              <a:gd name="T39" fmla="*/ 216917 h 256"/>
              <a:gd name="T40" fmla="*/ 190624 w 256"/>
              <a:gd name="T41" fmla="*/ 244854 h 256"/>
              <a:gd name="T42" fmla="*/ 210344 w 256"/>
              <a:gd name="T43" fmla="*/ 105172 h 256"/>
              <a:gd name="T44" fmla="*/ 230064 w 256"/>
              <a:gd name="T45" fmla="*/ 244854 h 256"/>
              <a:gd name="T46" fmla="*/ 254713 w 256"/>
              <a:gd name="T47" fmla="*/ 216917 h 256"/>
              <a:gd name="T48" fmla="*/ 289223 w 256"/>
              <a:gd name="T49" fmla="*/ 230064 h 256"/>
              <a:gd name="T50" fmla="*/ 243210 w 256"/>
              <a:gd name="T51" fmla="*/ 39440 h 256"/>
              <a:gd name="T52" fmla="*/ 157758 w 256"/>
              <a:gd name="T53" fmla="*/ 19720 h 256"/>
              <a:gd name="T54" fmla="*/ 243210 w 256"/>
              <a:gd name="T55" fmla="*/ 0 h 256"/>
              <a:gd name="T56" fmla="*/ 243210 w 256"/>
              <a:gd name="T57" fmla="*/ 39440 h 256"/>
              <a:gd name="T58" fmla="*/ 19720 w 256"/>
              <a:gd name="T59" fmla="*/ 420688 h 256"/>
              <a:gd name="T60" fmla="*/ 0 w 256"/>
              <a:gd name="T61" fmla="*/ 322089 h 256"/>
              <a:gd name="T62" fmla="*/ 39440 w 256"/>
              <a:gd name="T63" fmla="*/ 322089 h 256"/>
              <a:gd name="T64" fmla="*/ 98599 w 256"/>
              <a:gd name="T65" fmla="*/ 381249 h 256"/>
              <a:gd name="T66" fmla="*/ 98599 w 256"/>
              <a:gd name="T67" fmla="*/ 420688 h 256"/>
              <a:gd name="T68" fmla="*/ 39440 w 256"/>
              <a:gd name="T69" fmla="*/ 243210 h 256"/>
              <a:gd name="T70" fmla="*/ 0 w 256"/>
              <a:gd name="T71" fmla="*/ 243210 h 256"/>
              <a:gd name="T72" fmla="*/ 19720 w 256"/>
              <a:gd name="T73" fmla="*/ 157758 h 256"/>
              <a:gd name="T74" fmla="*/ 98599 w 256"/>
              <a:gd name="T75" fmla="*/ 39440 h 256"/>
              <a:gd name="T76" fmla="*/ 39440 w 256"/>
              <a:gd name="T77" fmla="*/ 39440 h 256"/>
              <a:gd name="T78" fmla="*/ 19720 w 256"/>
              <a:gd name="T79" fmla="*/ 118319 h 256"/>
              <a:gd name="T80" fmla="*/ 0 w 256"/>
              <a:gd name="T81" fmla="*/ 98599 h 256"/>
              <a:gd name="T82" fmla="*/ 19720 w 256"/>
              <a:gd name="T83" fmla="*/ 0 h 256"/>
              <a:gd name="T84" fmla="*/ 118319 w 256"/>
              <a:gd name="T85" fmla="*/ 19720 h 256"/>
              <a:gd name="T86" fmla="*/ 177478 w 256"/>
              <a:gd name="T87" fmla="*/ 381249 h 256"/>
              <a:gd name="T88" fmla="*/ 262930 w 256"/>
              <a:gd name="T89" fmla="*/ 400968 h 256"/>
              <a:gd name="T90" fmla="*/ 177478 w 256"/>
              <a:gd name="T91" fmla="*/ 420688 h 256"/>
              <a:gd name="T92" fmla="*/ 177478 w 256"/>
              <a:gd name="T93" fmla="*/ 381249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73" y="148"/>
                </a:moveTo>
                <a:cubicBezTo>
                  <a:pt x="137" y="188"/>
                  <a:pt x="137" y="188"/>
                  <a:pt x="137" y="188"/>
                </a:cubicBezTo>
                <a:cubicBezTo>
                  <a:pt x="137" y="188"/>
                  <a:pt x="137" y="188"/>
                  <a:pt x="137" y="188"/>
                </a:cubicBezTo>
                <a:cubicBezTo>
                  <a:pt x="135" y="190"/>
                  <a:pt x="132" y="192"/>
                  <a:pt x="128" y="192"/>
                </a:cubicBezTo>
                <a:cubicBezTo>
                  <a:pt x="124" y="192"/>
                  <a:pt x="121" y="190"/>
                  <a:pt x="119" y="188"/>
                </a:cubicBezTo>
                <a:cubicBezTo>
                  <a:pt x="119" y="188"/>
                  <a:pt x="119" y="188"/>
                  <a:pt x="119" y="18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81" y="146"/>
                  <a:pt x="80" y="143"/>
                  <a:pt x="80" y="140"/>
                </a:cubicBezTo>
                <a:cubicBezTo>
                  <a:pt x="80" y="133"/>
                  <a:pt x="85" y="128"/>
                  <a:pt x="92" y="128"/>
                </a:cubicBezTo>
                <a:cubicBezTo>
                  <a:pt x="96" y="128"/>
                  <a:pt x="99" y="130"/>
                  <a:pt x="101" y="132"/>
                </a:cubicBezTo>
                <a:cubicBezTo>
                  <a:pt x="101" y="132"/>
                  <a:pt x="101" y="132"/>
                  <a:pt x="101" y="132"/>
                </a:cubicBezTo>
                <a:cubicBezTo>
                  <a:pt x="116" y="149"/>
                  <a:pt x="116" y="149"/>
                  <a:pt x="116" y="149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6" y="69"/>
                  <a:pt x="121" y="64"/>
                  <a:pt x="128" y="64"/>
                </a:cubicBezTo>
                <a:cubicBezTo>
                  <a:pt x="135" y="64"/>
                  <a:pt x="140" y="69"/>
                  <a:pt x="140" y="76"/>
                </a:cubicBezTo>
                <a:cubicBezTo>
                  <a:pt x="140" y="149"/>
                  <a:pt x="140" y="149"/>
                  <a:pt x="140" y="149"/>
                </a:cubicBezTo>
                <a:cubicBezTo>
                  <a:pt x="155" y="132"/>
                  <a:pt x="155" y="132"/>
                  <a:pt x="155" y="132"/>
                </a:cubicBezTo>
                <a:cubicBezTo>
                  <a:pt x="155" y="132"/>
                  <a:pt x="155" y="132"/>
                  <a:pt x="155" y="132"/>
                </a:cubicBezTo>
                <a:cubicBezTo>
                  <a:pt x="157" y="130"/>
                  <a:pt x="160" y="128"/>
                  <a:pt x="164" y="128"/>
                </a:cubicBezTo>
                <a:cubicBezTo>
                  <a:pt x="171" y="128"/>
                  <a:pt x="176" y="133"/>
                  <a:pt x="176" y="140"/>
                </a:cubicBezTo>
                <a:cubicBezTo>
                  <a:pt x="176" y="143"/>
                  <a:pt x="175" y="146"/>
                  <a:pt x="173" y="148"/>
                </a:cubicBezTo>
                <a:close/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99966" y="2663498"/>
            <a:ext cx="26916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1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71898" y="3240153"/>
            <a:ext cx="29722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2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43828" y="3816808"/>
            <a:ext cx="3252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3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52692" y="4393463"/>
            <a:ext cx="31643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4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60080" y="4970118"/>
            <a:ext cx="3090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5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58602" y="5546772"/>
            <a:ext cx="3105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6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56" y="898506"/>
            <a:ext cx="4523624" cy="33165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5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29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- یادگیری مشارکتی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مبتنی بر اشتراک گذاری دانش می‌باشد.</a:t>
            </a:r>
          </a:p>
          <a:p>
            <a:r>
              <a:rPr lang="fa-IR" dirty="0" smtClean="0"/>
              <a:t>عامل‌ها بعد از طی یک یا چند چرخه یادگیری به دانش خود به اشتراک می‌گذارند.</a:t>
            </a:r>
          </a:p>
          <a:p>
            <a:r>
              <a:rPr lang="fa-IR" dirty="0" smtClean="0"/>
              <a:t>هدف افزایش دانش جمعی با استفاده از به اشتراک گذاری دانش.</a:t>
            </a:r>
          </a:p>
          <a:p>
            <a:r>
              <a:rPr lang="fa-IR" dirty="0" smtClean="0"/>
              <a:t>چالش‌ها:</a:t>
            </a:r>
          </a:p>
          <a:p>
            <a:pPr lvl="1"/>
            <a:r>
              <a:rPr lang="fa-IR" dirty="0" smtClean="0"/>
              <a:t>دانش عامل‌ها کی و چگونه به اشتراک گذاشته شوند؟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6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34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 rot="10800000" flipH="1">
            <a:off x="6933408" y="2513221"/>
            <a:ext cx="836649" cy="898961"/>
          </a:xfrm>
          <a:prstGeom prst="blockArc">
            <a:avLst>
              <a:gd name="adj1" fmla="val 16241323"/>
              <a:gd name="adj2" fmla="val 124422"/>
              <a:gd name="adj3" fmla="val 1746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cs typeface="XB Zar" panose="02000506090000020003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5560302" y="3263503"/>
            <a:ext cx="1828611" cy="148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cs typeface="XB Zar" panose="02000506090000020003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2064" y="1721600"/>
            <a:ext cx="147993" cy="12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cs typeface="XB Zar" panose="02000506090000020003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9410595" y="3263501"/>
            <a:ext cx="149623" cy="23076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cs typeface="XB Zar" panose="02000506090000020003" pitchFamily="2" charset="-78"/>
            </a:endParaRPr>
          </a:p>
        </p:txBody>
      </p:sp>
      <p:sp>
        <p:nvSpPr>
          <p:cNvPr id="9" name="Block Arc 8"/>
          <p:cNvSpPr/>
          <p:nvPr/>
        </p:nvSpPr>
        <p:spPr>
          <a:xfrm rot="10800000" flipH="1">
            <a:off x="8638017" y="5086819"/>
            <a:ext cx="923267" cy="914400"/>
          </a:xfrm>
          <a:prstGeom prst="blockArc">
            <a:avLst>
              <a:gd name="adj1" fmla="val 16241323"/>
              <a:gd name="adj2" fmla="val 0"/>
              <a:gd name="adj3" fmla="val 163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cs typeface="XB Zar" panose="02000506090000020003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5560303" y="5850016"/>
            <a:ext cx="3547016" cy="1503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cs typeface="XB Zar" panose="02000506090000020003" pitchFamily="2" charset="-78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7794" y="831101"/>
            <a:ext cx="6361318" cy="5552175"/>
            <a:chOff x="107794" y="831101"/>
            <a:chExt cx="6361318" cy="5552175"/>
          </a:xfrm>
        </p:grpSpPr>
        <p:sp>
          <p:nvSpPr>
            <p:cNvPr id="15" name="Rectangle 14"/>
            <p:cNvSpPr/>
            <p:nvPr/>
          </p:nvSpPr>
          <p:spPr>
            <a:xfrm>
              <a:off x="1542487" y="2296262"/>
              <a:ext cx="4017818" cy="2011852"/>
            </a:xfrm>
            <a:prstGeom prst="rect">
              <a:avLst/>
            </a:prstGeom>
            <a:noFill/>
            <a:ln w="19050">
              <a:solidFill>
                <a:schemeClr val="tx1">
                  <a:lumMod val="90000"/>
                  <a:lumOff val="10000"/>
                </a:schemeClr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42486" y="4983967"/>
              <a:ext cx="4017819" cy="1399309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a-IR" sz="2000" dirty="0" smtClean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چرخه همکاری</a:t>
              </a:r>
              <a:endParaRPr lang="fa-IR" sz="2000" dirty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3146" y="831101"/>
              <a:ext cx="1347159" cy="819431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a-IR" sz="2000" b="1" dirty="0" smtClean="0">
                  <a:solidFill>
                    <a:schemeClr val="accent3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نقاد</a:t>
              </a:r>
              <a:endParaRPr lang="fa-IR" sz="2000" b="1" dirty="0">
                <a:solidFill>
                  <a:schemeClr val="accent3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905490" y="2644499"/>
              <a:ext cx="0" cy="303455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64115" y="5683622"/>
              <a:ext cx="35387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Down Arrow 19"/>
            <p:cNvSpPr/>
            <p:nvPr/>
          </p:nvSpPr>
          <p:spPr>
            <a:xfrm>
              <a:off x="3121709" y="4316857"/>
              <a:ext cx="859372" cy="662405"/>
            </a:xfrm>
            <a:prstGeom prst="downArrow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1" name="Smiley Face 20"/>
            <p:cNvSpPr/>
            <p:nvPr/>
          </p:nvSpPr>
          <p:spPr>
            <a:xfrm>
              <a:off x="1991110" y="2889525"/>
              <a:ext cx="564776" cy="564776"/>
            </a:xfrm>
            <a:prstGeom prst="smileyFac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2" name="Smiley Face 21"/>
            <p:cNvSpPr/>
            <p:nvPr/>
          </p:nvSpPr>
          <p:spPr>
            <a:xfrm>
              <a:off x="3269008" y="2889525"/>
              <a:ext cx="564776" cy="564776"/>
            </a:xfrm>
            <a:prstGeom prst="smileyFac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2259782" y="2649071"/>
              <a:ext cx="36544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0"/>
            </p:cNvCxnSpPr>
            <p:nvPr/>
          </p:nvCxnSpPr>
          <p:spPr>
            <a:xfrm>
              <a:off x="2273498" y="2639310"/>
              <a:ext cx="0" cy="25021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551396" y="2639310"/>
              <a:ext cx="0" cy="24045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835010" y="2639310"/>
              <a:ext cx="0" cy="24045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542487" y="831101"/>
              <a:ext cx="1347159" cy="819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a-IR" dirty="0" smtClean="0">
                  <a:solidFill>
                    <a:srgbClr val="FF0000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محیط آموزشی</a:t>
              </a:r>
              <a:endParaRPr lang="fa-IR" dirty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823005" y="3454301"/>
              <a:ext cx="6289" cy="2750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1185634" y="3729318"/>
              <a:ext cx="36544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2" idx="4"/>
            </p:cNvCxnSpPr>
            <p:nvPr/>
          </p:nvCxnSpPr>
          <p:spPr>
            <a:xfrm>
              <a:off x="3551396" y="3454301"/>
              <a:ext cx="5024" cy="26627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271470" y="3461739"/>
              <a:ext cx="5024" cy="26627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97690" y="1240816"/>
              <a:ext cx="0" cy="24871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27" idx="1"/>
            </p:cNvCxnSpPr>
            <p:nvPr/>
          </p:nvCxnSpPr>
          <p:spPr>
            <a:xfrm>
              <a:off x="1185634" y="1240816"/>
              <a:ext cx="356853" cy="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7" idx="2"/>
            </p:cNvCxnSpPr>
            <p:nvPr/>
          </p:nvCxnSpPr>
          <p:spPr>
            <a:xfrm flipH="1">
              <a:off x="4881472" y="1650532"/>
              <a:ext cx="5254" cy="52365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613808" y="2168419"/>
              <a:ext cx="3276584" cy="495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898272" y="2172878"/>
              <a:ext cx="13889" cy="101175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22" idx="2"/>
            </p:cNvCxnSpPr>
            <p:nvPr/>
          </p:nvCxnSpPr>
          <p:spPr>
            <a:xfrm>
              <a:off x="2898272" y="3171913"/>
              <a:ext cx="370736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1599919" y="2160156"/>
              <a:ext cx="13889" cy="101175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21" idx="2"/>
            </p:cNvCxnSpPr>
            <p:nvPr/>
          </p:nvCxnSpPr>
          <p:spPr>
            <a:xfrm>
              <a:off x="1599919" y="3159191"/>
              <a:ext cx="391191" cy="1272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179140" y="2178608"/>
              <a:ext cx="13889" cy="101175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58" idx="2"/>
            </p:cNvCxnSpPr>
            <p:nvPr/>
          </p:nvCxnSpPr>
          <p:spPr>
            <a:xfrm flipV="1">
              <a:off x="4179140" y="3171913"/>
              <a:ext cx="367766" cy="573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7" idx="2"/>
            </p:cNvCxnSpPr>
            <p:nvPr/>
          </p:nvCxnSpPr>
          <p:spPr>
            <a:xfrm>
              <a:off x="2216067" y="1650532"/>
              <a:ext cx="2880" cy="8338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209401" y="2474504"/>
              <a:ext cx="3634559" cy="74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784754" y="2481938"/>
              <a:ext cx="7709" cy="696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21" idx="6"/>
            </p:cNvCxnSpPr>
            <p:nvPr/>
          </p:nvCxnSpPr>
          <p:spPr>
            <a:xfrm flipH="1">
              <a:off x="2555886" y="3171912"/>
              <a:ext cx="246565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074961" y="2477833"/>
              <a:ext cx="7709" cy="696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22" idx="6"/>
            </p:cNvCxnSpPr>
            <p:nvPr/>
          </p:nvCxnSpPr>
          <p:spPr>
            <a:xfrm flipH="1">
              <a:off x="3833784" y="3167807"/>
              <a:ext cx="258875" cy="41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343048" y="2476394"/>
              <a:ext cx="7709" cy="696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58" idx="6"/>
            </p:cNvCxnSpPr>
            <p:nvPr/>
          </p:nvCxnSpPr>
          <p:spPr>
            <a:xfrm flipH="1">
              <a:off x="5111682" y="3166368"/>
              <a:ext cx="252023" cy="55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17" idx="3"/>
            </p:cNvCxnSpPr>
            <p:nvPr/>
          </p:nvCxnSpPr>
          <p:spPr>
            <a:xfrm flipH="1">
              <a:off x="5560305" y="1240816"/>
              <a:ext cx="283655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829193" y="1237639"/>
              <a:ext cx="5211" cy="12498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606264" y="3832297"/>
              <a:ext cx="189026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چرخه یادگیری مستقل</a:t>
              </a:r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829193" y="1650532"/>
              <a:ext cx="63991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solidFill>
                    <a:srgbClr val="FF0000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حالت</a:t>
              </a:r>
              <a:endParaRPr lang="fa-IR" dirty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33855" y="1731587"/>
              <a:ext cx="132935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fa-IR" dirty="0" smtClean="0">
                  <a:solidFill>
                    <a:schemeClr val="accent3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سیگنال تقویتی</a:t>
              </a:r>
              <a:endParaRPr lang="fa-IR" dirty="0">
                <a:solidFill>
                  <a:schemeClr val="accent3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4924" y="2994110"/>
              <a:ext cx="54534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solidFill>
                    <a:schemeClr val="accent1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عمل</a:t>
              </a:r>
              <a:endParaRPr lang="fa-IR" dirty="0">
                <a:solidFill>
                  <a:schemeClr val="accent1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974159" y="3803977"/>
              <a:ext cx="461665" cy="163923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none" rtlCol="1">
              <a:spAutoFit/>
            </a:bodyPr>
            <a:lstStyle/>
            <a:p>
              <a:pPr algn="r" rtl="1"/>
              <a:r>
                <a:rPr lang="fa-IR" dirty="0" smtClean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 جدول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Q</a:t>
              </a:r>
              <a:r>
                <a:rPr lang="fa-IR" dirty="0" smtClean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 مشارکتی </a:t>
              </a:r>
              <a:endParaRPr lang="fa-IR" dirty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7794" y="4438927"/>
              <a:ext cx="2951506" cy="369332"/>
            </a:xfrm>
            <a:prstGeom prst="rect">
              <a:avLst/>
            </a:prstGeom>
            <a:noFill/>
          </p:spPr>
          <p:txBody>
            <a:bodyPr vert="horz" wrap="square" rtlCol="1">
              <a:spAutoFit/>
            </a:bodyPr>
            <a:lstStyle/>
            <a:p>
              <a:pPr algn="r" rtl="1"/>
              <a:r>
                <a:rPr lang="fa-IR" dirty="0" smtClean="0">
                  <a:solidFill>
                    <a:srgbClr val="C00000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انتقال دانش و میزان خبرگی عامل‌ها</a:t>
              </a:r>
              <a:endParaRPr lang="fa-IR" dirty="0">
                <a:solidFill>
                  <a:srgbClr val="C00000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Smiley Face 57"/>
            <p:cNvSpPr/>
            <p:nvPr/>
          </p:nvSpPr>
          <p:spPr>
            <a:xfrm>
              <a:off x="4546906" y="2889525"/>
              <a:ext cx="564776" cy="564776"/>
            </a:xfrm>
            <a:prstGeom prst="smileyFac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9285777" y="2888689"/>
            <a:ext cx="399257" cy="39925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</a:t>
            </a:r>
            <a:endParaRPr lang="vi-VN" sz="2000" b="1" dirty="0">
              <a:solidFill>
                <a:schemeClr val="tx1"/>
              </a:solidFill>
              <a:cs typeface="XB Zar" panose="02000506090000020003" pitchFamily="2" charset="-78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7499741" y="1306380"/>
            <a:ext cx="399257" cy="39925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</a:t>
            </a:r>
            <a:endParaRPr lang="vi-VN" sz="2000" b="1" dirty="0">
              <a:solidFill>
                <a:schemeClr val="tx1"/>
              </a:solidFill>
              <a:cs typeface="XB Zar" panose="02000506090000020003" pitchFamily="2" charset="-78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37491" y="1320983"/>
            <a:ext cx="269657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انتخاب عمل در یادگیری مستقل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781786" y="2907085"/>
            <a:ext cx="135165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ترکیب دانش‌ها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7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978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59" grpId="0" animBg="1"/>
      <p:bldP spid="60" grpId="0" animBg="1"/>
      <p:bldP spid="62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مروری بر کارهای قبلی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4148"/>
            <a:ext cx="10515600" cy="1503729"/>
          </a:xfrm>
        </p:spPr>
        <p:txBody>
          <a:bodyPr/>
          <a:lstStyle/>
          <a:p>
            <a:r>
              <a:rPr lang="fa-IR" dirty="0" smtClean="0"/>
              <a:t>خبرگی چند معیاره</a:t>
            </a:r>
          </a:p>
          <a:p>
            <a:r>
              <a:rPr lang="fa-IR" dirty="0" smtClean="0"/>
              <a:t>کوتاه‌ترین مسیر تجربه شده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8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393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معیارهای </a:t>
            </a:r>
            <a:r>
              <a:rPr lang="fa-IR" dirty="0" smtClean="0"/>
              <a:t>خبرگی – چند معیاری</a:t>
            </a:r>
            <a:endParaRPr lang="fa-IR" dirty="0"/>
          </a:p>
        </p:txBody>
      </p:sp>
      <p:sp>
        <p:nvSpPr>
          <p:cNvPr id="5" name="TextBox 4"/>
          <p:cNvSpPr txBox="1"/>
          <p:nvPr/>
        </p:nvSpPr>
        <p:spPr>
          <a:xfrm>
            <a:off x="9388366" y="1939539"/>
            <a:ext cx="2064988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4000" dirty="0" smtClean="0">
                <a:solidFill>
                  <a:schemeClr val="accent2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1: معمولی</a:t>
            </a:r>
            <a:endParaRPr lang="fa-IR" sz="4000" dirty="0">
              <a:solidFill>
                <a:schemeClr val="accent2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74689" y="3518373"/>
            <a:ext cx="1678665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4000" dirty="0" smtClean="0">
                <a:solidFill>
                  <a:schemeClr val="accent4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2: مثبت</a:t>
            </a:r>
            <a:endParaRPr lang="fa-IR" sz="4000" dirty="0">
              <a:solidFill>
                <a:schemeClr val="accent4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64457" y="4775680"/>
            <a:ext cx="1588897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4000" dirty="0" smtClean="0">
                <a:solidFill>
                  <a:schemeClr val="accent3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3: منفی</a:t>
            </a:r>
            <a:endParaRPr lang="fa-IR" sz="4000" dirty="0">
              <a:solidFill>
                <a:schemeClr val="accent3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116" y="1821904"/>
            <a:ext cx="3275256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4000" dirty="0" smtClean="0">
                <a:solidFill>
                  <a:schemeClr val="accent3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6: میانگین فاصله</a:t>
            </a:r>
            <a:endParaRPr lang="fa-IR" sz="4000" dirty="0">
              <a:solidFill>
                <a:schemeClr val="accent3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40087" y="3398891"/>
            <a:ext cx="2116285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4000" dirty="0" smtClean="0">
                <a:solidFill>
                  <a:schemeClr val="accent4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5: گرادیان</a:t>
            </a:r>
            <a:endParaRPr lang="fa-IR" sz="4000" dirty="0">
              <a:solidFill>
                <a:schemeClr val="accent4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6089" y="4876332"/>
            <a:ext cx="230063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4000" dirty="0" smtClean="0">
                <a:solidFill>
                  <a:schemeClr val="accent2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4: قدرمطلق</a:t>
            </a:r>
            <a:endParaRPr lang="fa-IR" sz="4000" dirty="0">
              <a:solidFill>
                <a:schemeClr val="accent2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2274" y="2647425"/>
            <a:ext cx="254108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در نظر گرفتن پاداش و جریمه 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3511" y="4193547"/>
            <a:ext cx="178446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در نظر گرفتن پاداش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09580" y="5534254"/>
            <a:ext cx="18437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در نظر گرفتن </a:t>
            </a:r>
            <a:r>
              <a:rPr lang="fa-IR" dirty="0">
                <a:latin typeface="XB Zar" panose="02000506090000020003" pitchFamily="2" charset="-78"/>
                <a:cs typeface="XB Zar" panose="02000506090000020003" pitchFamily="2" charset="-78"/>
              </a:rPr>
              <a:t>جریمه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0450" y="2394817"/>
            <a:ext cx="397682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ارزیابی بر اساس میانگین تعداد قدم های برداشته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برای رسیدن به هدف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2608" y="4033228"/>
            <a:ext cx="3758752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در نظر گرفتن پاداش در آخرین چرخه یادگیری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5529989"/>
            <a:ext cx="3955310" cy="4732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در نظر گرفتن قدرمطلق جریمه و پاداش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59500" y="1710325"/>
            <a:ext cx="4128335" cy="4292870"/>
            <a:chOff x="4081422" y="1282565"/>
            <a:chExt cx="4128335" cy="4292870"/>
          </a:xfrm>
        </p:grpSpPr>
        <p:sp>
          <p:nvSpPr>
            <p:cNvPr id="18" name="Freeform 10"/>
            <p:cNvSpPr>
              <a:spLocks noEditPoints="1"/>
            </p:cNvSpPr>
            <p:nvPr/>
          </p:nvSpPr>
          <p:spPr bwMode="auto">
            <a:xfrm>
              <a:off x="6225836" y="1941939"/>
              <a:ext cx="1983921" cy="1471505"/>
            </a:xfrm>
            <a:custGeom>
              <a:avLst/>
              <a:gdLst>
                <a:gd name="T0" fmla="*/ 335 w 433"/>
                <a:gd name="T1" fmla="*/ 302 h 321"/>
                <a:gd name="T2" fmla="*/ 393 w 433"/>
                <a:gd name="T3" fmla="*/ 99 h 321"/>
                <a:gd name="T4" fmla="*/ 189 w 433"/>
                <a:gd name="T5" fmla="*/ 40 h 321"/>
                <a:gd name="T6" fmla="*/ 134 w 433"/>
                <a:gd name="T7" fmla="*/ 95 h 321"/>
                <a:gd name="T8" fmla="*/ 134 w 433"/>
                <a:gd name="T9" fmla="*/ 94 h 321"/>
                <a:gd name="T10" fmla="*/ 0 w 433"/>
                <a:gd name="T11" fmla="*/ 317 h 321"/>
                <a:gd name="T12" fmla="*/ 259 w 433"/>
                <a:gd name="T13" fmla="*/ 321 h 321"/>
                <a:gd name="T14" fmla="*/ 259 w 433"/>
                <a:gd name="T15" fmla="*/ 321 h 321"/>
                <a:gd name="T16" fmla="*/ 335 w 433"/>
                <a:gd name="T17" fmla="*/ 302 h 321"/>
                <a:gd name="T18" fmla="*/ 153 w 433"/>
                <a:gd name="T19" fmla="*/ 232 h 321"/>
                <a:gd name="T20" fmla="*/ 202 w 433"/>
                <a:gd name="T21" fmla="*/ 62 h 321"/>
                <a:gd name="T22" fmla="*/ 371 w 433"/>
                <a:gd name="T23" fmla="*/ 111 h 321"/>
                <a:gd name="T24" fmla="*/ 323 w 433"/>
                <a:gd name="T25" fmla="*/ 280 h 321"/>
                <a:gd name="T26" fmla="*/ 153 w 433"/>
                <a:gd name="T27" fmla="*/ 23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3" h="321">
                  <a:moveTo>
                    <a:pt x="335" y="302"/>
                  </a:moveTo>
                  <a:cubicBezTo>
                    <a:pt x="407" y="262"/>
                    <a:pt x="433" y="171"/>
                    <a:pt x="393" y="99"/>
                  </a:cubicBezTo>
                  <a:cubicBezTo>
                    <a:pt x="353" y="26"/>
                    <a:pt x="262" y="0"/>
                    <a:pt x="189" y="40"/>
                  </a:cubicBezTo>
                  <a:cubicBezTo>
                    <a:pt x="165" y="54"/>
                    <a:pt x="147" y="73"/>
                    <a:pt x="134" y="95"/>
                  </a:cubicBezTo>
                  <a:cubicBezTo>
                    <a:pt x="134" y="94"/>
                    <a:pt x="134" y="94"/>
                    <a:pt x="134" y="94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85" y="321"/>
                    <a:pt x="311" y="315"/>
                    <a:pt x="335" y="302"/>
                  </a:cubicBezTo>
                  <a:close/>
                  <a:moveTo>
                    <a:pt x="153" y="232"/>
                  </a:moveTo>
                  <a:cubicBezTo>
                    <a:pt x="120" y="171"/>
                    <a:pt x="141" y="96"/>
                    <a:pt x="202" y="62"/>
                  </a:cubicBezTo>
                  <a:cubicBezTo>
                    <a:pt x="262" y="29"/>
                    <a:pt x="338" y="51"/>
                    <a:pt x="371" y="111"/>
                  </a:cubicBezTo>
                  <a:cubicBezTo>
                    <a:pt x="404" y="171"/>
                    <a:pt x="383" y="247"/>
                    <a:pt x="323" y="280"/>
                  </a:cubicBezTo>
                  <a:cubicBezTo>
                    <a:pt x="262" y="313"/>
                    <a:pt x="187" y="292"/>
                    <a:pt x="153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zh-CN" altLang="en-US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 rot="10800000">
              <a:off x="5465913" y="3514168"/>
              <a:ext cx="1369021" cy="2061267"/>
            </a:xfrm>
            <a:custGeom>
              <a:avLst/>
              <a:gdLst>
                <a:gd name="T0" fmla="*/ 299 w 299"/>
                <a:gd name="T1" fmla="*/ 151 h 450"/>
                <a:gd name="T2" fmla="*/ 150 w 299"/>
                <a:gd name="T3" fmla="*/ 1 h 450"/>
                <a:gd name="T4" fmla="*/ 0 w 299"/>
                <a:gd name="T5" fmla="*/ 150 h 450"/>
                <a:gd name="T6" fmla="*/ 20 w 299"/>
                <a:gd name="T7" fmla="*/ 225 h 450"/>
                <a:gd name="T8" fmla="*/ 20 w 299"/>
                <a:gd name="T9" fmla="*/ 225 h 450"/>
                <a:gd name="T10" fmla="*/ 149 w 299"/>
                <a:gd name="T11" fmla="*/ 450 h 450"/>
                <a:gd name="T12" fmla="*/ 279 w 299"/>
                <a:gd name="T13" fmla="*/ 226 h 450"/>
                <a:gd name="T14" fmla="*/ 278 w 299"/>
                <a:gd name="T15" fmla="*/ 226 h 450"/>
                <a:gd name="T16" fmla="*/ 299 w 299"/>
                <a:gd name="T17" fmla="*/ 151 h 450"/>
                <a:gd name="T18" fmla="*/ 149 w 299"/>
                <a:gd name="T19" fmla="*/ 275 h 450"/>
                <a:gd name="T20" fmla="*/ 25 w 299"/>
                <a:gd name="T21" fmla="*/ 150 h 450"/>
                <a:gd name="T22" fmla="*/ 150 w 299"/>
                <a:gd name="T23" fmla="*/ 26 h 450"/>
                <a:gd name="T24" fmla="*/ 274 w 299"/>
                <a:gd name="T25" fmla="*/ 151 h 450"/>
                <a:gd name="T26" fmla="*/ 149 w 299"/>
                <a:gd name="T27" fmla="*/ 27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9" h="450">
                  <a:moveTo>
                    <a:pt x="299" y="151"/>
                  </a:moveTo>
                  <a:cubicBezTo>
                    <a:pt x="299" y="68"/>
                    <a:pt x="232" y="1"/>
                    <a:pt x="150" y="1"/>
                  </a:cubicBezTo>
                  <a:cubicBezTo>
                    <a:pt x="67" y="0"/>
                    <a:pt x="0" y="67"/>
                    <a:pt x="0" y="150"/>
                  </a:cubicBezTo>
                  <a:cubicBezTo>
                    <a:pt x="0" y="177"/>
                    <a:pt x="7" y="203"/>
                    <a:pt x="20" y="225"/>
                  </a:cubicBezTo>
                  <a:cubicBezTo>
                    <a:pt x="20" y="225"/>
                    <a:pt x="20" y="225"/>
                    <a:pt x="20" y="225"/>
                  </a:cubicBezTo>
                  <a:cubicBezTo>
                    <a:pt x="149" y="450"/>
                    <a:pt x="149" y="450"/>
                    <a:pt x="149" y="450"/>
                  </a:cubicBezTo>
                  <a:cubicBezTo>
                    <a:pt x="279" y="226"/>
                    <a:pt x="279" y="226"/>
                    <a:pt x="279" y="226"/>
                  </a:cubicBezTo>
                  <a:cubicBezTo>
                    <a:pt x="278" y="226"/>
                    <a:pt x="278" y="226"/>
                    <a:pt x="278" y="226"/>
                  </a:cubicBezTo>
                  <a:cubicBezTo>
                    <a:pt x="291" y="203"/>
                    <a:pt x="299" y="178"/>
                    <a:pt x="299" y="151"/>
                  </a:cubicBezTo>
                  <a:close/>
                  <a:moveTo>
                    <a:pt x="149" y="275"/>
                  </a:moveTo>
                  <a:cubicBezTo>
                    <a:pt x="80" y="275"/>
                    <a:pt x="24" y="219"/>
                    <a:pt x="25" y="150"/>
                  </a:cubicBezTo>
                  <a:cubicBezTo>
                    <a:pt x="25" y="81"/>
                    <a:pt x="81" y="25"/>
                    <a:pt x="150" y="26"/>
                  </a:cubicBezTo>
                  <a:cubicBezTo>
                    <a:pt x="218" y="26"/>
                    <a:pt x="274" y="82"/>
                    <a:pt x="274" y="151"/>
                  </a:cubicBezTo>
                  <a:cubicBezTo>
                    <a:pt x="274" y="219"/>
                    <a:pt x="218" y="275"/>
                    <a:pt x="149" y="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zh-CN" altLang="en-US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5456245" y="1282565"/>
              <a:ext cx="1369021" cy="2061267"/>
            </a:xfrm>
            <a:custGeom>
              <a:avLst/>
              <a:gdLst>
                <a:gd name="T0" fmla="*/ 299 w 299"/>
                <a:gd name="T1" fmla="*/ 151 h 450"/>
                <a:gd name="T2" fmla="*/ 150 w 299"/>
                <a:gd name="T3" fmla="*/ 1 h 450"/>
                <a:gd name="T4" fmla="*/ 0 w 299"/>
                <a:gd name="T5" fmla="*/ 150 h 450"/>
                <a:gd name="T6" fmla="*/ 20 w 299"/>
                <a:gd name="T7" fmla="*/ 225 h 450"/>
                <a:gd name="T8" fmla="*/ 20 w 299"/>
                <a:gd name="T9" fmla="*/ 225 h 450"/>
                <a:gd name="T10" fmla="*/ 149 w 299"/>
                <a:gd name="T11" fmla="*/ 450 h 450"/>
                <a:gd name="T12" fmla="*/ 279 w 299"/>
                <a:gd name="T13" fmla="*/ 226 h 450"/>
                <a:gd name="T14" fmla="*/ 278 w 299"/>
                <a:gd name="T15" fmla="*/ 226 h 450"/>
                <a:gd name="T16" fmla="*/ 299 w 299"/>
                <a:gd name="T17" fmla="*/ 151 h 450"/>
                <a:gd name="T18" fmla="*/ 149 w 299"/>
                <a:gd name="T19" fmla="*/ 275 h 450"/>
                <a:gd name="T20" fmla="*/ 25 w 299"/>
                <a:gd name="T21" fmla="*/ 150 h 450"/>
                <a:gd name="T22" fmla="*/ 150 w 299"/>
                <a:gd name="T23" fmla="*/ 26 h 450"/>
                <a:gd name="T24" fmla="*/ 274 w 299"/>
                <a:gd name="T25" fmla="*/ 151 h 450"/>
                <a:gd name="T26" fmla="*/ 149 w 299"/>
                <a:gd name="T27" fmla="*/ 27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9" h="450">
                  <a:moveTo>
                    <a:pt x="299" y="151"/>
                  </a:moveTo>
                  <a:cubicBezTo>
                    <a:pt x="299" y="68"/>
                    <a:pt x="232" y="1"/>
                    <a:pt x="150" y="1"/>
                  </a:cubicBezTo>
                  <a:cubicBezTo>
                    <a:pt x="67" y="0"/>
                    <a:pt x="0" y="67"/>
                    <a:pt x="0" y="150"/>
                  </a:cubicBezTo>
                  <a:cubicBezTo>
                    <a:pt x="0" y="177"/>
                    <a:pt x="7" y="203"/>
                    <a:pt x="20" y="225"/>
                  </a:cubicBezTo>
                  <a:cubicBezTo>
                    <a:pt x="20" y="225"/>
                    <a:pt x="20" y="225"/>
                    <a:pt x="20" y="225"/>
                  </a:cubicBezTo>
                  <a:cubicBezTo>
                    <a:pt x="149" y="450"/>
                    <a:pt x="149" y="450"/>
                    <a:pt x="149" y="450"/>
                  </a:cubicBezTo>
                  <a:cubicBezTo>
                    <a:pt x="279" y="226"/>
                    <a:pt x="279" y="226"/>
                    <a:pt x="279" y="226"/>
                  </a:cubicBezTo>
                  <a:cubicBezTo>
                    <a:pt x="278" y="226"/>
                    <a:pt x="278" y="226"/>
                    <a:pt x="278" y="226"/>
                  </a:cubicBezTo>
                  <a:cubicBezTo>
                    <a:pt x="291" y="203"/>
                    <a:pt x="299" y="178"/>
                    <a:pt x="299" y="151"/>
                  </a:cubicBezTo>
                  <a:close/>
                  <a:moveTo>
                    <a:pt x="149" y="275"/>
                  </a:moveTo>
                  <a:cubicBezTo>
                    <a:pt x="80" y="275"/>
                    <a:pt x="24" y="219"/>
                    <a:pt x="25" y="150"/>
                  </a:cubicBezTo>
                  <a:cubicBezTo>
                    <a:pt x="25" y="81"/>
                    <a:pt x="81" y="25"/>
                    <a:pt x="150" y="26"/>
                  </a:cubicBezTo>
                  <a:cubicBezTo>
                    <a:pt x="218" y="26"/>
                    <a:pt x="274" y="82"/>
                    <a:pt x="274" y="151"/>
                  </a:cubicBezTo>
                  <a:cubicBezTo>
                    <a:pt x="274" y="219"/>
                    <a:pt x="218" y="275"/>
                    <a:pt x="149" y="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zh-CN" altLang="en-US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4081422" y="1924535"/>
              <a:ext cx="1970386" cy="1469571"/>
            </a:xfrm>
            <a:custGeom>
              <a:avLst/>
              <a:gdLst>
                <a:gd name="T0" fmla="*/ 246 w 430"/>
                <a:gd name="T1" fmla="*/ 41 h 321"/>
                <a:gd name="T2" fmla="*/ 41 w 430"/>
                <a:gd name="T3" fmla="*/ 96 h 321"/>
                <a:gd name="T4" fmla="*/ 96 w 430"/>
                <a:gd name="T5" fmla="*/ 300 h 321"/>
                <a:gd name="T6" fmla="*/ 171 w 430"/>
                <a:gd name="T7" fmla="*/ 320 h 321"/>
                <a:gd name="T8" fmla="*/ 171 w 430"/>
                <a:gd name="T9" fmla="*/ 321 h 321"/>
                <a:gd name="T10" fmla="*/ 430 w 430"/>
                <a:gd name="T11" fmla="*/ 321 h 321"/>
                <a:gd name="T12" fmla="*/ 301 w 430"/>
                <a:gd name="T13" fmla="*/ 97 h 321"/>
                <a:gd name="T14" fmla="*/ 301 w 430"/>
                <a:gd name="T15" fmla="*/ 97 h 321"/>
                <a:gd name="T16" fmla="*/ 246 w 430"/>
                <a:gd name="T17" fmla="*/ 41 h 321"/>
                <a:gd name="T18" fmla="*/ 279 w 430"/>
                <a:gd name="T19" fmla="*/ 233 h 321"/>
                <a:gd name="T20" fmla="*/ 108 w 430"/>
                <a:gd name="T21" fmla="*/ 278 h 321"/>
                <a:gd name="T22" fmla="*/ 63 w 430"/>
                <a:gd name="T23" fmla="*/ 108 h 321"/>
                <a:gd name="T24" fmla="*/ 233 w 430"/>
                <a:gd name="T25" fmla="*/ 63 h 321"/>
                <a:gd name="T26" fmla="*/ 279 w 430"/>
                <a:gd name="T27" fmla="*/ 23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0" h="321">
                  <a:moveTo>
                    <a:pt x="246" y="41"/>
                  </a:moveTo>
                  <a:cubicBezTo>
                    <a:pt x="174" y="0"/>
                    <a:pt x="83" y="24"/>
                    <a:pt x="41" y="96"/>
                  </a:cubicBezTo>
                  <a:cubicBezTo>
                    <a:pt x="0" y="167"/>
                    <a:pt x="24" y="259"/>
                    <a:pt x="96" y="300"/>
                  </a:cubicBezTo>
                  <a:cubicBezTo>
                    <a:pt x="119" y="314"/>
                    <a:pt x="145" y="320"/>
                    <a:pt x="171" y="320"/>
                  </a:cubicBezTo>
                  <a:cubicBezTo>
                    <a:pt x="171" y="321"/>
                    <a:pt x="171" y="321"/>
                    <a:pt x="171" y="321"/>
                  </a:cubicBezTo>
                  <a:cubicBezTo>
                    <a:pt x="430" y="321"/>
                    <a:pt x="430" y="321"/>
                    <a:pt x="430" y="321"/>
                  </a:cubicBezTo>
                  <a:cubicBezTo>
                    <a:pt x="301" y="97"/>
                    <a:pt x="301" y="97"/>
                    <a:pt x="301" y="97"/>
                  </a:cubicBezTo>
                  <a:cubicBezTo>
                    <a:pt x="301" y="97"/>
                    <a:pt x="301" y="97"/>
                    <a:pt x="301" y="97"/>
                  </a:cubicBezTo>
                  <a:cubicBezTo>
                    <a:pt x="288" y="74"/>
                    <a:pt x="270" y="55"/>
                    <a:pt x="246" y="41"/>
                  </a:cubicBezTo>
                  <a:close/>
                  <a:moveTo>
                    <a:pt x="279" y="233"/>
                  </a:moveTo>
                  <a:cubicBezTo>
                    <a:pt x="244" y="293"/>
                    <a:pt x="168" y="313"/>
                    <a:pt x="108" y="278"/>
                  </a:cubicBezTo>
                  <a:cubicBezTo>
                    <a:pt x="49" y="244"/>
                    <a:pt x="29" y="168"/>
                    <a:pt x="63" y="108"/>
                  </a:cubicBezTo>
                  <a:cubicBezTo>
                    <a:pt x="98" y="49"/>
                    <a:pt x="174" y="29"/>
                    <a:pt x="233" y="63"/>
                  </a:cubicBezTo>
                  <a:cubicBezTo>
                    <a:pt x="293" y="98"/>
                    <a:pt x="313" y="174"/>
                    <a:pt x="279" y="2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zh-CN" altLang="en-US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2" name="Freeform 10"/>
            <p:cNvSpPr>
              <a:spLocks noEditPoints="1"/>
            </p:cNvSpPr>
            <p:nvPr/>
          </p:nvSpPr>
          <p:spPr bwMode="auto">
            <a:xfrm rot="10800000">
              <a:off x="4081422" y="3444556"/>
              <a:ext cx="1983921" cy="1471505"/>
            </a:xfrm>
            <a:custGeom>
              <a:avLst/>
              <a:gdLst>
                <a:gd name="T0" fmla="*/ 335 w 433"/>
                <a:gd name="T1" fmla="*/ 302 h 321"/>
                <a:gd name="T2" fmla="*/ 393 w 433"/>
                <a:gd name="T3" fmla="*/ 99 h 321"/>
                <a:gd name="T4" fmla="*/ 189 w 433"/>
                <a:gd name="T5" fmla="*/ 40 h 321"/>
                <a:gd name="T6" fmla="*/ 134 w 433"/>
                <a:gd name="T7" fmla="*/ 95 h 321"/>
                <a:gd name="T8" fmla="*/ 134 w 433"/>
                <a:gd name="T9" fmla="*/ 94 h 321"/>
                <a:gd name="T10" fmla="*/ 0 w 433"/>
                <a:gd name="T11" fmla="*/ 317 h 321"/>
                <a:gd name="T12" fmla="*/ 259 w 433"/>
                <a:gd name="T13" fmla="*/ 321 h 321"/>
                <a:gd name="T14" fmla="*/ 259 w 433"/>
                <a:gd name="T15" fmla="*/ 321 h 321"/>
                <a:gd name="T16" fmla="*/ 335 w 433"/>
                <a:gd name="T17" fmla="*/ 302 h 321"/>
                <a:gd name="T18" fmla="*/ 153 w 433"/>
                <a:gd name="T19" fmla="*/ 232 h 321"/>
                <a:gd name="T20" fmla="*/ 202 w 433"/>
                <a:gd name="T21" fmla="*/ 62 h 321"/>
                <a:gd name="T22" fmla="*/ 371 w 433"/>
                <a:gd name="T23" fmla="*/ 111 h 321"/>
                <a:gd name="T24" fmla="*/ 323 w 433"/>
                <a:gd name="T25" fmla="*/ 280 h 321"/>
                <a:gd name="T26" fmla="*/ 153 w 433"/>
                <a:gd name="T27" fmla="*/ 23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3" h="321">
                  <a:moveTo>
                    <a:pt x="335" y="302"/>
                  </a:moveTo>
                  <a:cubicBezTo>
                    <a:pt x="407" y="262"/>
                    <a:pt x="433" y="171"/>
                    <a:pt x="393" y="99"/>
                  </a:cubicBezTo>
                  <a:cubicBezTo>
                    <a:pt x="353" y="26"/>
                    <a:pt x="262" y="0"/>
                    <a:pt x="189" y="40"/>
                  </a:cubicBezTo>
                  <a:cubicBezTo>
                    <a:pt x="165" y="54"/>
                    <a:pt x="147" y="73"/>
                    <a:pt x="134" y="95"/>
                  </a:cubicBezTo>
                  <a:cubicBezTo>
                    <a:pt x="134" y="94"/>
                    <a:pt x="134" y="94"/>
                    <a:pt x="134" y="94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85" y="321"/>
                    <a:pt x="311" y="315"/>
                    <a:pt x="335" y="302"/>
                  </a:cubicBezTo>
                  <a:close/>
                  <a:moveTo>
                    <a:pt x="153" y="232"/>
                  </a:moveTo>
                  <a:cubicBezTo>
                    <a:pt x="120" y="171"/>
                    <a:pt x="141" y="96"/>
                    <a:pt x="202" y="62"/>
                  </a:cubicBezTo>
                  <a:cubicBezTo>
                    <a:pt x="262" y="29"/>
                    <a:pt x="338" y="51"/>
                    <a:pt x="371" y="111"/>
                  </a:cubicBezTo>
                  <a:cubicBezTo>
                    <a:pt x="404" y="171"/>
                    <a:pt x="383" y="247"/>
                    <a:pt x="323" y="280"/>
                  </a:cubicBezTo>
                  <a:cubicBezTo>
                    <a:pt x="262" y="313"/>
                    <a:pt x="187" y="292"/>
                    <a:pt x="153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zh-CN" altLang="en-US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 rot="10800000">
              <a:off x="6239371" y="3463894"/>
              <a:ext cx="1970386" cy="1469571"/>
            </a:xfrm>
            <a:custGeom>
              <a:avLst/>
              <a:gdLst>
                <a:gd name="T0" fmla="*/ 246 w 430"/>
                <a:gd name="T1" fmla="*/ 41 h 321"/>
                <a:gd name="T2" fmla="*/ 41 w 430"/>
                <a:gd name="T3" fmla="*/ 96 h 321"/>
                <a:gd name="T4" fmla="*/ 96 w 430"/>
                <a:gd name="T5" fmla="*/ 300 h 321"/>
                <a:gd name="T6" fmla="*/ 171 w 430"/>
                <a:gd name="T7" fmla="*/ 320 h 321"/>
                <a:gd name="T8" fmla="*/ 171 w 430"/>
                <a:gd name="T9" fmla="*/ 321 h 321"/>
                <a:gd name="T10" fmla="*/ 430 w 430"/>
                <a:gd name="T11" fmla="*/ 321 h 321"/>
                <a:gd name="T12" fmla="*/ 301 w 430"/>
                <a:gd name="T13" fmla="*/ 97 h 321"/>
                <a:gd name="T14" fmla="*/ 301 w 430"/>
                <a:gd name="T15" fmla="*/ 97 h 321"/>
                <a:gd name="T16" fmla="*/ 246 w 430"/>
                <a:gd name="T17" fmla="*/ 41 h 321"/>
                <a:gd name="T18" fmla="*/ 279 w 430"/>
                <a:gd name="T19" fmla="*/ 233 h 321"/>
                <a:gd name="T20" fmla="*/ 108 w 430"/>
                <a:gd name="T21" fmla="*/ 278 h 321"/>
                <a:gd name="T22" fmla="*/ 63 w 430"/>
                <a:gd name="T23" fmla="*/ 108 h 321"/>
                <a:gd name="T24" fmla="*/ 233 w 430"/>
                <a:gd name="T25" fmla="*/ 63 h 321"/>
                <a:gd name="T26" fmla="*/ 279 w 430"/>
                <a:gd name="T27" fmla="*/ 23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0" h="321">
                  <a:moveTo>
                    <a:pt x="246" y="41"/>
                  </a:moveTo>
                  <a:cubicBezTo>
                    <a:pt x="174" y="0"/>
                    <a:pt x="83" y="24"/>
                    <a:pt x="41" y="96"/>
                  </a:cubicBezTo>
                  <a:cubicBezTo>
                    <a:pt x="0" y="167"/>
                    <a:pt x="24" y="259"/>
                    <a:pt x="96" y="300"/>
                  </a:cubicBezTo>
                  <a:cubicBezTo>
                    <a:pt x="119" y="314"/>
                    <a:pt x="145" y="320"/>
                    <a:pt x="171" y="320"/>
                  </a:cubicBezTo>
                  <a:cubicBezTo>
                    <a:pt x="171" y="321"/>
                    <a:pt x="171" y="321"/>
                    <a:pt x="171" y="321"/>
                  </a:cubicBezTo>
                  <a:cubicBezTo>
                    <a:pt x="430" y="321"/>
                    <a:pt x="430" y="321"/>
                    <a:pt x="430" y="321"/>
                  </a:cubicBezTo>
                  <a:cubicBezTo>
                    <a:pt x="301" y="97"/>
                    <a:pt x="301" y="97"/>
                    <a:pt x="301" y="97"/>
                  </a:cubicBezTo>
                  <a:cubicBezTo>
                    <a:pt x="301" y="97"/>
                    <a:pt x="301" y="97"/>
                    <a:pt x="301" y="97"/>
                  </a:cubicBezTo>
                  <a:cubicBezTo>
                    <a:pt x="288" y="74"/>
                    <a:pt x="270" y="55"/>
                    <a:pt x="246" y="41"/>
                  </a:cubicBezTo>
                  <a:close/>
                  <a:moveTo>
                    <a:pt x="279" y="233"/>
                  </a:moveTo>
                  <a:cubicBezTo>
                    <a:pt x="244" y="293"/>
                    <a:pt x="168" y="313"/>
                    <a:pt x="108" y="278"/>
                  </a:cubicBezTo>
                  <a:cubicBezTo>
                    <a:pt x="49" y="244"/>
                    <a:pt x="29" y="168"/>
                    <a:pt x="63" y="108"/>
                  </a:cubicBezTo>
                  <a:cubicBezTo>
                    <a:pt x="98" y="49"/>
                    <a:pt x="174" y="29"/>
                    <a:pt x="233" y="63"/>
                  </a:cubicBezTo>
                  <a:cubicBezTo>
                    <a:pt x="293" y="98"/>
                    <a:pt x="313" y="174"/>
                    <a:pt x="279" y="2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zh-CN" altLang="en-US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495007" y="3765787"/>
              <a:ext cx="732174" cy="736599"/>
            </a:xfrm>
            <a:custGeom>
              <a:avLst/>
              <a:gdLst>
                <a:gd name="T0" fmla="*/ 471 w 634"/>
                <a:gd name="T1" fmla="*/ 45 h 635"/>
                <a:gd name="T2" fmla="*/ 471 w 634"/>
                <a:gd name="T3" fmla="*/ 45 h 635"/>
                <a:gd name="T4" fmla="*/ 603 w 634"/>
                <a:gd name="T5" fmla="*/ 45 h 635"/>
                <a:gd name="T6" fmla="*/ 633 w 634"/>
                <a:gd name="T7" fmla="*/ 30 h 635"/>
                <a:gd name="T8" fmla="*/ 603 w 634"/>
                <a:gd name="T9" fmla="*/ 0 h 635"/>
                <a:gd name="T10" fmla="*/ 412 w 634"/>
                <a:gd name="T11" fmla="*/ 0 h 635"/>
                <a:gd name="T12" fmla="*/ 397 w 634"/>
                <a:gd name="T13" fmla="*/ 30 h 635"/>
                <a:gd name="T14" fmla="*/ 397 w 634"/>
                <a:gd name="T15" fmla="*/ 221 h 635"/>
                <a:gd name="T16" fmla="*/ 412 w 634"/>
                <a:gd name="T17" fmla="*/ 236 h 635"/>
                <a:gd name="T18" fmla="*/ 426 w 634"/>
                <a:gd name="T19" fmla="*/ 221 h 635"/>
                <a:gd name="T20" fmla="*/ 426 w 634"/>
                <a:gd name="T21" fmla="*/ 74 h 635"/>
                <a:gd name="T22" fmla="*/ 588 w 634"/>
                <a:gd name="T23" fmla="*/ 325 h 635"/>
                <a:gd name="T24" fmla="*/ 309 w 634"/>
                <a:gd name="T25" fmla="*/ 589 h 635"/>
                <a:gd name="T26" fmla="*/ 44 w 634"/>
                <a:gd name="T27" fmla="*/ 325 h 635"/>
                <a:gd name="T28" fmla="*/ 279 w 634"/>
                <a:gd name="T29" fmla="*/ 45 h 635"/>
                <a:gd name="T30" fmla="*/ 279 w 634"/>
                <a:gd name="T31" fmla="*/ 15 h 635"/>
                <a:gd name="T32" fmla="*/ 0 w 634"/>
                <a:gd name="T33" fmla="*/ 325 h 635"/>
                <a:gd name="T34" fmla="*/ 309 w 634"/>
                <a:gd name="T35" fmla="*/ 634 h 635"/>
                <a:gd name="T36" fmla="*/ 633 w 634"/>
                <a:gd name="T37" fmla="*/ 325 h 635"/>
                <a:gd name="T38" fmla="*/ 471 w 634"/>
                <a:gd name="T39" fmla="*/ 4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4" h="635">
                  <a:moveTo>
                    <a:pt x="471" y="45"/>
                  </a:moveTo>
                  <a:lnTo>
                    <a:pt x="471" y="45"/>
                  </a:lnTo>
                  <a:cubicBezTo>
                    <a:pt x="603" y="45"/>
                    <a:pt x="603" y="45"/>
                    <a:pt x="603" y="45"/>
                  </a:cubicBezTo>
                  <a:cubicBezTo>
                    <a:pt x="618" y="45"/>
                    <a:pt x="633" y="30"/>
                    <a:pt x="633" y="30"/>
                  </a:cubicBezTo>
                  <a:cubicBezTo>
                    <a:pt x="633" y="15"/>
                    <a:pt x="618" y="0"/>
                    <a:pt x="603" y="0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412" y="0"/>
                    <a:pt x="397" y="0"/>
                    <a:pt x="397" y="30"/>
                  </a:cubicBezTo>
                  <a:cubicBezTo>
                    <a:pt x="397" y="221"/>
                    <a:pt x="397" y="221"/>
                    <a:pt x="397" y="221"/>
                  </a:cubicBezTo>
                  <a:cubicBezTo>
                    <a:pt x="397" y="236"/>
                    <a:pt x="397" y="236"/>
                    <a:pt x="412" y="236"/>
                  </a:cubicBezTo>
                  <a:cubicBezTo>
                    <a:pt x="426" y="236"/>
                    <a:pt x="426" y="236"/>
                    <a:pt x="426" y="221"/>
                  </a:cubicBezTo>
                  <a:cubicBezTo>
                    <a:pt x="426" y="74"/>
                    <a:pt x="426" y="74"/>
                    <a:pt x="426" y="74"/>
                  </a:cubicBezTo>
                  <a:cubicBezTo>
                    <a:pt x="530" y="118"/>
                    <a:pt x="588" y="207"/>
                    <a:pt x="588" y="325"/>
                  </a:cubicBezTo>
                  <a:cubicBezTo>
                    <a:pt x="588" y="472"/>
                    <a:pt x="471" y="589"/>
                    <a:pt x="309" y="589"/>
                  </a:cubicBezTo>
                  <a:cubicBezTo>
                    <a:pt x="162" y="589"/>
                    <a:pt x="44" y="472"/>
                    <a:pt x="44" y="325"/>
                  </a:cubicBezTo>
                  <a:cubicBezTo>
                    <a:pt x="44" y="177"/>
                    <a:pt x="147" y="74"/>
                    <a:pt x="279" y="45"/>
                  </a:cubicBezTo>
                  <a:cubicBezTo>
                    <a:pt x="279" y="15"/>
                    <a:pt x="279" y="15"/>
                    <a:pt x="279" y="15"/>
                  </a:cubicBezTo>
                  <a:cubicBezTo>
                    <a:pt x="117" y="30"/>
                    <a:pt x="0" y="162"/>
                    <a:pt x="0" y="325"/>
                  </a:cubicBezTo>
                  <a:cubicBezTo>
                    <a:pt x="0" y="487"/>
                    <a:pt x="147" y="634"/>
                    <a:pt x="309" y="634"/>
                  </a:cubicBezTo>
                  <a:cubicBezTo>
                    <a:pt x="485" y="634"/>
                    <a:pt x="633" y="487"/>
                    <a:pt x="633" y="325"/>
                  </a:cubicBezTo>
                  <a:cubicBezTo>
                    <a:pt x="633" y="207"/>
                    <a:pt x="559" y="104"/>
                    <a:pt x="471" y="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r" rtl="1">
                <a:defRPr/>
              </a:pPr>
              <a:endParaRPr lang="en-US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060541" y="3796911"/>
              <a:ext cx="732177" cy="732369"/>
            </a:xfrm>
            <a:custGeom>
              <a:avLst/>
              <a:gdLst>
                <a:gd name="T0" fmla="*/ 442 w 634"/>
                <a:gd name="T1" fmla="*/ 294 h 634"/>
                <a:gd name="T2" fmla="*/ 442 w 634"/>
                <a:gd name="T3" fmla="*/ 294 h 634"/>
                <a:gd name="T4" fmla="*/ 207 w 634"/>
                <a:gd name="T5" fmla="*/ 294 h 634"/>
                <a:gd name="T6" fmla="*/ 177 w 634"/>
                <a:gd name="T7" fmla="*/ 309 h 634"/>
                <a:gd name="T8" fmla="*/ 207 w 634"/>
                <a:gd name="T9" fmla="*/ 338 h 634"/>
                <a:gd name="T10" fmla="*/ 442 w 634"/>
                <a:gd name="T11" fmla="*/ 338 h 634"/>
                <a:gd name="T12" fmla="*/ 457 w 634"/>
                <a:gd name="T13" fmla="*/ 309 h 634"/>
                <a:gd name="T14" fmla="*/ 442 w 634"/>
                <a:gd name="T15" fmla="*/ 294 h 634"/>
                <a:gd name="T16" fmla="*/ 324 w 634"/>
                <a:gd name="T17" fmla="*/ 0 h 634"/>
                <a:gd name="T18" fmla="*/ 324 w 634"/>
                <a:gd name="T19" fmla="*/ 0 h 634"/>
                <a:gd name="T20" fmla="*/ 0 w 634"/>
                <a:gd name="T21" fmla="*/ 309 h 634"/>
                <a:gd name="T22" fmla="*/ 324 w 634"/>
                <a:gd name="T23" fmla="*/ 633 h 634"/>
                <a:gd name="T24" fmla="*/ 633 w 634"/>
                <a:gd name="T25" fmla="*/ 309 h 634"/>
                <a:gd name="T26" fmla="*/ 324 w 634"/>
                <a:gd name="T27" fmla="*/ 0 h 634"/>
                <a:gd name="T28" fmla="*/ 324 w 634"/>
                <a:gd name="T29" fmla="*/ 589 h 634"/>
                <a:gd name="T30" fmla="*/ 324 w 634"/>
                <a:gd name="T31" fmla="*/ 589 h 634"/>
                <a:gd name="T32" fmla="*/ 45 w 634"/>
                <a:gd name="T33" fmla="*/ 309 h 634"/>
                <a:gd name="T34" fmla="*/ 324 w 634"/>
                <a:gd name="T35" fmla="*/ 44 h 634"/>
                <a:gd name="T36" fmla="*/ 589 w 634"/>
                <a:gd name="T37" fmla="*/ 309 h 634"/>
                <a:gd name="T38" fmla="*/ 324 w 634"/>
                <a:gd name="T39" fmla="*/ 589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4" h="634">
                  <a:moveTo>
                    <a:pt x="442" y="294"/>
                  </a:moveTo>
                  <a:lnTo>
                    <a:pt x="442" y="294"/>
                  </a:lnTo>
                  <a:cubicBezTo>
                    <a:pt x="207" y="294"/>
                    <a:pt x="207" y="294"/>
                    <a:pt x="207" y="294"/>
                  </a:cubicBezTo>
                  <a:cubicBezTo>
                    <a:pt x="192" y="294"/>
                    <a:pt x="177" y="309"/>
                    <a:pt x="177" y="309"/>
                  </a:cubicBezTo>
                  <a:cubicBezTo>
                    <a:pt x="177" y="324"/>
                    <a:pt x="192" y="338"/>
                    <a:pt x="207" y="338"/>
                  </a:cubicBezTo>
                  <a:cubicBezTo>
                    <a:pt x="442" y="338"/>
                    <a:pt x="442" y="338"/>
                    <a:pt x="442" y="338"/>
                  </a:cubicBezTo>
                  <a:cubicBezTo>
                    <a:pt x="442" y="338"/>
                    <a:pt x="457" y="324"/>
                    <a:pt x="457" y="309"/>
                  </a:cubicBezTo>
                  <a:lnTo>
                    <a:pt x="442" y="294"/>
                  </a:lnTo>
                  <a:close/>
                  <a:moveTo>
                    <a:pt x="324" y="0"/>
                  </a:moveTo>
                  <a:lnTo>
                    <a:pt x="324" y="0"/>
                  </a:lnTo>
                  <a:cubicBezTo>
                    <a:pt x="148" y="0"/>
                    <a:pt x="0" y="147"/>
                    <a:pt x="0" y="309"/>
                  </a:cubicBezTo>
                  <a:cubicBezTo>
                    <a:pt x="0" y="485"/>
                    <a:pt x="148" y="633"/>
                    <a:pt x="324" y="633"/>
                  </a:cubicBezTo>
                  <a:cubicBezTo>
                    <a:pt x="486" y="633"/>
                    <a:pt x="633" y="485"/>
                    <a:pt x="633" y="309"/>
                  </a:cubicBezTo>
                  <a:cubicBezTo>
                    <a:pt x="633" y="147"/>
                    <a:pt x="486" y="0"/>
                    <a:pt x="324" y="0"/>
                  </a:cubicBezTo>
                  <a:close/>
                  <a:moveTo>
                    <a:pt x="324" y="589"/>
                  </a:moveTo>
                  <a:lnTo>
                    <a:pt x="324" y="589"/>
                  </a:lnTo>
                  <a:cubicBezTo>
                    <a:pt x="162" y="589"/>
                    <a:pt x="45" y="471"/>
                    <a:pt x="45" y="309"/>
                  </a:cubicBezTo>
                  <a:cubicBezTo>
                    <a:pt x="45" y="162"/>
                    <a:pt x="162" y="44"/>
                    <a:pt x="324" y="44"/>
                  </a:cubicBezTo>
                  <a:cubicBezTo>
                    <a:pt x="471" y="44"/>
                    <a:pt x="589" y="162"/>
                    <a:pt x="589" y="309"/>
                  </a:cubicBezTo>
                  <a:cubicBezTo>
                    <a:pt x="589" y="471"/>
                    <a:pt x="471" y="589"/>
                    <a:pt x="324" y="5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r" rtl="1">
                <a:defRPr/>
              </a:pPr>
              <a:endParaRPr lang="en-US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7060542" y="2365253"/>
              <a:ext cx="732177" cy="732369"/>
            </a:xfrm>
            <a:custGeom>
              <a:avLst/>
              <a:gdLst>
                <a:gd name="T0" fmla="*/ 426 w 634"/>
                <a:gd name="T1" fmla="*/ 294 h 634"/>
                <a:gd name="T2" fmla="*/ 426 w 634"/>
                <a:gd name="T3" fmla="*/ 294 h 634"/>
                <a:gd name="T4" fmla="*/ 338 w 634"/>
                <a:gd name="T5" fmla="*/ 294 h 634"/>
                <a:gd name="T6" fmla="*/ 338 w 634"/>
                <a:gd name="T7" fmla="*/ 191 h 634"/>
                <a:gd name="T8" fmla="*/ 309 w 634"/>
                <a:gd name="T9" fmla="*/ 176 h 634"/>
                <a:gd name="T10" fmla="*/ 294 w 634"/>
                <a:gd name="T11" fmla="*/ 191 h 634"/>
                <a:gd name="T12" fmla="*/ 294 w 634"/>
                <a:gd name="T13" fmla="*/ 294 h 634"/>
                <a:gd name="T14" fmla="*/ 191 w 634"/>
                <a:gd name="T15" fmla="*/ 294 h 634"/>
                <a:gd name="T16" fmla="*/ 176 w 634"/>
                <a:gd name="T17" fmla="*/ 309 h 634"/>
                <a:gd name="T18" fmla="*/ 191 w 634"/>
                <a:gd name="T19" fmla="*/ 338 h 634"/>
                <a:gd name="T20" fmla="*/ 294 w 634"/>
                <a:gd name="T21" fmla="*/ 338 h 634"/>
                <a:gd name="T22" fmla="*/ 294 w 634"/>
                <a:gd name="T23" fmla="*/ 427 h 634"/>
                <a:gd name="T24" fmla="*/ 309 w 634"/>
                <a:gd name="T25" fmla="*/ 456 h 634"/>
                <a:gd name="T26" fmla="*/ 338 w 634"/>
                <a:gd name="T27" fmla="*/ 427 h 634"/>
                <a:gd name="T28" fmla="*/ 338 w 634"/>
                <a:gd name="T29" fmla="*/ 338 h 634"/>
                <a:gd name="T30" fmla="*/ 426 w 634"/>
                <a:gd name="T31" fmla="*/ 338 h 634"/>
                <a:gd name="T32" fmla="*/ 456 w 634"/>
                <a:gd name="T33" fmla="*/ 309 h 634"/>
                <a:gd name="T34" fmla="*/ 426 w 634"/>
                <a:gd name="T35" fmla="*/ 294 h 634"/>
                <a:gd name="T36" fmla="*/ 309 w 634"/>
                <a:gd name="T37" fmla="*/ 0 h 634"/>
                <a:gd name="T38" fmla="*/ 309 w 634"/>
                <a:gd name="T39" fmla="*/ 0 h 634"/>
                <a:gd name="T40" fmla="*/ 0 w 634"/>
                <a:gd name="T41" fmla="*/ 309 h 634"/>
                <a:gd name="T42" fmla="*/ 309 w 634"/>
                <a:gd name="T43" fmla="*/ 633 h 634"/>
                <a:gd name="T44" fmla="*/ 633 w 634"/>
                <a:gd name="T45" fmla="*/ 309 h 634"/>
                <a:gd name="T46" fmla="*/ 309 w 634"/>
                <a:gd name="T47" fmla="*/ 0 h 634"/>
                <a:gd name="T48" fmla="*/ 309 w 634"/>
                <a:gd name="T49" fmla="*/ 589 h 634"/>
                <a:gd name="T50" fmla="*/ 309 w 634"/>
                <a:gd name="T51" fmla="*/ 589 h 634"/>
                <a:gd name="T52" fmla="*/ 44 w 634"/>
                <a:gd name="T53" fmla="*/ 309 h 634"/>
                <a:gd name="T54" fmla="*/ 309 w 634"/>
                <a:gd name="T55" fmla="*/ 44 h 634"/>
                <a:gd name="T56" fmla="*/ 588 w 634"/>
                <a:gd name="T57" fmla="*/ 309 h 634"/>
                <a:gd name="T58" fmla="*/ 309 w 634"/>
                <a:gd name="T59" fmla="*/ 589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4" h="634">
                  <a:moveTo>
                    <a:pt x="426" y="294"/>
                  </a:moveTo>
                  <a:lnTo>
                    <a:pt x="426" y="294"/>
                  </a:lnTo>
                  <a:cubicBezTo>
                    <a:pt x="338" y="294"/>
                    <a:pt x="338" y="294"/>
                    <a:pt x="338" y="294"/>
                  </a:cubicBezTo>
                  <a:cubicBezTo>
                    <a:pt x="338" y="191"/>
                    <a:pt x="338" y="191"/>
                    <a:pt x="338" y="191"/>
                  </a:cubicBezTo>
                  <a:cubicBezTo>
                    <a:pt x="338" y="191"/>
                    <a:pt x="324" y="176"/>
                    <a:pt x="309" y="176"/>
                  </a:cubicBezTo>
                  <a:lnTo>
                    <a:pt x="294" y="191"/>
                  </a:lnTo>
                  <a:cubicBezTo>
                    <a:pt x="294" y="294"/>
                    <a:pt x="294" y="294"/>
                    <a:pt x="294" y="294"/>
                  </a:cubicBezTo>
                  <a:cubicBezTo>
                    <a:pt x="191" y="294"/>
                    <a:pt x="191" y="294"/>
                    <a:pt x="191" y="294"/>
                  </a:cubicBezTo>
                  <a:lnTo>
                    <a:pt x="176" y="309"/>
                  </a:lnTo>
                  <a:cubicBezTo>
                    <a:pt x="176" y="324"/>
                    <a:pt x="191" y="338"/>
                    <a:pt x="191" y="338"/>
                  </a:cubicBezTo>
                  <a:cubicBezTo>
                    <a:pt x="294" y="338"/>
                    <a:pt x="294" y="338"/>
                    <a:pt x="294" y="338"/>
                  </a:cubicBezTo>
                  <a:cubicBezTo>
                    <a:pt x="294" y="427"/>
                    <a:pt x="294" y="427"/>
                    <a:pt x="294" y="427"/>
                  </a:cubicBezTo>
                  <a:cubicBezTo>
                    <a:pt x="294" y="442"/>
                    <a:pt x="309" y="456"/>
                    <a:pt x="309" y="456"/>
                  </a:cubicBezTo>
                  <a:cubicBezTo>
                    <a:pt x="324" y="456"/>
                    <a:pt x="338" y="442"/>
                    <a:pt x="338" y="427"/>
                  </a:cubicBezTo>
                  <a:cubicBezTo>
                    <a:pt x="338" y="338"/>
                    <a:pt x="338" y="338"/>
                    <a:pt x="338" y="338"/>
                  </a:cubicBezTo>
                  <a:cubicBezTo>
                    <a:pt x="426" y="338"/>
                    <a:pt x="426" y="338"/>
                    <a:pt x="426" y="338"/>
                  </a:cubicBezTo>
                  <a:cubicBezTo>
                    <a:pt x="442" y="338"/>
                    <a:pt x="456" y="324"/>
                    <a:pt x="456" y="309"/>
                  </a:cubicBezTo>
                  <a:cubicBezTo>
                    <a:pt x="456" y="309"/>
                    <a:pt x="442" y="294"/>
                    <a:pt x="426" y="294"/>
                  </a:cubicBezTo>
                  <a:close/>
                  <a:moveTo>
                    <a:pt x="309" y="0"/>
                  </a:moveTo>
                  <a:lnTo>
                    <a:pt x="309" y="0"/>
                  </a:lnTo>
                  <a:cubicBezTo>
                    <a:pt x="147" y="0"/>
                    <a:pt x="0" y="147"/>
                    <a:pt x="0" y="309"/>
                  </a:cubicBezTo>
                  <a:cubicBezTo>
                    <a:pt x="0" y="485"/>
                    <a:pt x="147" y="633"/>
                    <a:pt x="309" y="633"/>
                  </a:cubicBezTo>
                  <a:cubicBezTo>
                    <a:pt x="485" y="633"/>
                    <a:pt x="633" y="485"/>
                    <a:pt x="633" y="309"/>
                  </a:cubicBezTo>
                  <a:cubicBezTo>
                    <a:pt x="633" y="147"/>
                    <a:pt x="485" y="0"/>
                    <a:pt x="309" y="0"/>
                  </a:cubicBezTo>
                  <a:close/>
                  <a:moveTo>
                    <a:pt x="309" y="589"/>
                  </a:moveTo>
                  <a:lnTo>
                    <a:pt x="309" y="589"/>
                  </a:lnTo>
                  <a:cubicBezTo>
                    <a:pt x="162" y="589"/>
                    <a:pt x="44" y="471"/>
                    <a:pt x="44" y="309"/>
                  </a:cubicBezTo>
                  <a:cubicBezTo>
                    <a:pt x="44" y="162"/>
                    <a:pt x="162" y="44"/>
                    <a:pt x="309" y="44"/>
                  </a:cubicBezTo>
                  <a:cubicBezTo>
                    <a:pt x="471" y="44"/>
                    <a:pt x="588" y="162"/>
                    <a:pt x="588" y="309"/>
                  </a:cubicBezTo>
                  <a:cubicBezTo>
                    <a:pt x="588" y="471"/>
                    <a:pt x="471" y="589"/>
                    <a:pt x="309" y="5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r" rtl="1">
                <a:defRPr/>
              </a:pPr>
              <a:endParaRPr lang="en-US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7" name="Freeform 12"/>
            <p:cNvSpPr>
              <a:spLocks noChangeArrowheads="1"/>
            </p:cNvSpPr>
            <p:nvPr/>
          </p:nvSpPr>
          <p:spPr bwMode="auto">
            <a:xfrm>
              <a:off x="4690207" y="3951550"/>
              <a:ext cx="364976" cy="365071"/>
            </a:xfrm>
            <a:custGeom>
              <a:avLst/>
              <a:gdLst>
                <a:gd name="T0" fmla="*/ 52265637 w 432"/>
                <a:gd name="T1" fmla="*/ 31126164 h 432"/>
                <a:gd name="T2" fmla="*/ 52265637 w 432"/>
                <a:gd name="T3" fmla="*/ 31126164 h 432"/>
                <a:gd name="T4" fmla="*/ 32033685 w 432"/>
                <a:gd name="T5" fmla="*/ 31126164 h 432"/>
                <a:gd name="T6" fmla="*/ 32033685 w 432"/>
                <a:gd name="T7" fmla="*/ 52135991 h 432"/>
                <a:gd name="T8" fmla="*/ 28402521 w 432"/>
                <a:gd name="T9" fmla="*/ 55897161 h 432"/>
                <a:gd name="T10" fmla="*/ 24770997 w 432"/>
                <a:gd name="T11" fmla="*/ 52135991 h 432"/>
                <a:gd name="T12" fmla="*/ 24770997 w 432"/>
                <a:gd name="T13" fmla="*/ 31126164 h 432"/>
                <a:gd name="T14" fmla="*/ 3631524 w 432"/>
                <a:gd name="T15" fmla="*/ 31126164 h 432"/>
                <a:gd name="T16" fmla="*/ 0 w 432"/>
                <a:gd name="T17" fmla="*/ 27364994 h 432"/>
                <a:gd name="T18" fmla="*/ 3631524 w 432"/>
                <a:gd name="T19" fmla="*/ 23733470 h 432"/>
                <a:gd name="T20" fmla="*/ 24770997 w 432"/>
                <a:gd name="T21" fmla="*/ 23733470 h 432"/>
                <a:gd name="T22" fmla="*/ 24770997 w 432"/>
                <a:gd name="T23" fmla="*/ 3631524 h 432"/>
                <a:gd name="T24" fmla="*/ 28402521 w 432"/>
                <a:gd name="T25" fmla="*/ 0 h 432"/>
                <a:gd name="T26" fmla="*/ 32033685 w 432"/>
                <a:gd name="T27" fmla="*/ 3631524 h 432"/>
                <a:gd name="T28" fmla="*/ 32033685 w 432"/>
                <a:gd name="T29" fmla="*/ 23733470 h 432"/>
                <a:gd name="T30" fmla="*/ 52265637 w 432"/>
                <a:gd name="T31" fmla="*/ 23733470 h 432"/>
                <a:gd name="T32" fmla="*/ 55897161 w 432"/>
                <a:gd name="T33" fmla="*/ 27364994 h 432"/>
                <a:gd name="T34" fmla="*/ 52265637 w 432"/>
                <a:gd name="T35" fmla="*/ 31126164 h 4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2" h="432">
                  <a:moveTo>
                    <a:pt x="403" y="240"/>
                  </a:moveTo>
                  <a:lnTo>
                    <a:pt x="403" y="240"/>
                  </a:lnTo>
                  <a:cubicBezTo>
                    <a:pt x="247" y="240"/>
                    <a:pt x="247" y="240"/>
                    <a:pt x="247" y="240"/>
                  </a:cubicBezTo>
                  <a:cubicBezTo>
                    <a:pt x="247" y="402"/>
                    <a:pt x="247" y="402"/>
                    <a:pt x="247" y="402"/>
                  </a:cubicBezTo>
                  <a:cubicBezTo>
                    <a:pt x="247" y="417"/>
                    <a:pt x="233" y="431"/>
                    <a:pt x="219" y="431"/>
                  </a:cubicBezTo>
                  <a:cubicBezTo>
                    <a:pt x="198" y="431"/>
                    <a:pt x="191" y="417"/>
                    <a:pt x="191" y="402"/>
                  </a:cubicBezTo>
                  <a:cubicBezTo>
                    <a:pt x="191" y="240"/>
                    <a:pt x="191" y="240"/>
                    <a:pt x="191" y="240"/>
                  </a:cubicBezTo>
                  <a:cubicBezTo>
                    <a:pt x="28" y="240"/>
                    <a:pt x="28" y="240"/>
                    <a:pt x="28" y="240"/>
                  </a:cubicBezTo>
                  <a:cubicBezTo>
                    <a:pt x="14" y="240"/>
                    <a:pt x="0" y="233"/>
                    <a:pt x="0" y="211"/>
                  </a:cubicBezTo>
                  <a:cubicBezTo>
                    <a:pt x="0" y="197"/>
                    <a:pt x="14" y="183"/>
                    <a:pt x="28" y="183"/>
                  </a:cubicBezTo>
                  <a:cubicBezTo>
                    <a:pt x="191" y="183"/>
                    <a:pt x="191" y="183"/>
                    <a:pt x="191" y="183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7"/>
                    <a:pt x="198" y="0"/>
                    <a:pt x="219" y="0"/>
                  </a:cubicBezTo>
                  <a:cubicBezTo>
                    <a:pt x="233" y="0"/>
                    <a:pt x="247" y="7"/>
                    <a:pt x="247" y="28"/>
                  </a:cubicBezTo>
                  <a:cubicBezTo>
                    <a:pt x="247" y="183"/>
                    <a:pt x="247" y="183"/>
                    <a:pt x="247" y="183"/>
                  </a:cubicBezTo>
                  <a:cubicBezTo>
                    <a:pt x="403" y="183"/>
                    <a:pt x="403" y="183"/>
                    <a:pt x="403" y="183"/>
                  </a:cubicBezTo>
                  <a:cubicBezTo>
                    <a:pt x="424" y="183"/>
                    <a:pt x="431" y="197"/>
                    <a:pt x="431" y="211"/>
                  </a:cubicBezTo>
                  <a:cubicBezTo>
                    <a:pt x="431" y="233"/>
                    <a:pt x="424" y="240"/>
                    <a:pt x="403" y="24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r" rtl="1"/>
              <a:endParaRPr lang="en-US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8" name="Freeform 11"/>
            <p:cNvSpPr>
              <a:spLocks noChangeArrowheads="1"/>
            </p:cNvSpPr>
            <p:nvPr/>
          </p:nvSpPr>
          <p:spPr bwMode="auto">
            <a:xfrm>
              <a:off x="5976229" y="2107884"/>
              <a:ext cx="323039" cy="45719"/>
            </a:xfrm>
            <a:custGeom>
              <a:avLst/>
              <a:gdLst>
                <a:gd name="T0" fmla="*/ 53614468 w 439"/>
                <a:gd name="T1" fmla="*/ 7216895 h 58"/>
                <a:gd name="T2" fmla="*/ 53614468 w 439"/>
                <a:gd name="T3" fmla="*/ 7216895 h 58"/>
                <a:gd name="T4" fmla="*/ 32299297 w 439"/>
                <a:gd name="T5" fmla="*/ 7216895 h 58"/>
                <a:gd name="T6" fmla="*/ 24976546 w 439"/>
                <a:gd name="T7" fmla="*/ 7216895 h 58"/>
                <a:gd name="T8" fmla="*/ 3661375 w 439"/>
                <a:gd name="T9" fmla="*/ 7216895 h 58"/>
                <a:gd name="T10" fmla="*/ 0 w 439"/>
                <a:gd name="T11" fmla="*/ 3545110 h 58"/>
                <a:gd name="T12" fmla="*/ 3661375 w 439"/>
                <a:gd name="T13" fmla="*/ 0 h 58"/>
                <a:gd name="T14" fmla="*/ 24976546 w 439"/>
                <a:gd name="T15" fmla="*/ 0 h 58"/>
                <a:gd name="T16" fmla="*/ 32299297 w 439"/>
                <a:gd name="T17" fmla="*/ 0 h 58"/>
                <a:gd name="T18" fmla="*/ 53614468 w 439"/>
                <a:gd name="T19" fmla="*/ 0 h 58"/>
                <a:gd name="T20" fmla="*/ 57275843 w 439"/>
                <a:gd name="T21" fmla="*/ 3545110 h 58"/>
                <a:gd name="T22" fmla="*/ 53614468 w 439"/>
                <a:gd name="T23" fmla="*/ 7216895 h 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9" h="58">
                  <a:moveTo>
                    <a:pt x="410" y="57"/>
                  </a:moveTo>
                  <a:lnTo>
                    <a:pt x="410" y="57"/>
                  </a:lnTo>
                  <a:cubicBezTo>
                    <a:pt x="247" y="57"/>
                    <a:pt x="247" y="57"/>
                    <a:pt x="247" y="57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14" y="57"/>
                    <a:pt x="0" y="50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24" y="0"/>
                    <a:pt x="438" y="14"/>
                    <a:pt x="438" y="28"/>
                  </a:cubicBezTo>
                  <a:cubicBezTo>
                    <a:pt x="438" y="50"/>
                    <a:pt x="424" y="57"/>
                    <a:pt x="410" y="5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r" rtl="1"/>
              <a:endParaRPr lang="en-US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5976229" y="1759357"/>
              <a:ext cx="323039" cy="323123"/>
            </a:xfrm>
            <a:custGeom>
              <a:avLst/>
              <a:gdLst>
                <a:gd name="T0" fmla="*/ 52265637 w 432"/>
                <a:gd name="T1" fmla="*/ 31126164 h 432"/>
                <a:gd name="T2" fmla="*/ 52265637 w 432"/>
                <a:gd name="T3" fmla="*/ 31126164 h 432"/>
                <a:gd name="T4" fmla="*/ 32033685 w 432"/>
                <a:gd name="T5" fmla="*/ 31126164 h 432"/>
                <a:gd name="T6" fmla="*/ 32033685 w 432"/>
                <a:gd name="T7" fmla="*/ 52135991 h 432"/>
                <a:gd name="T8" fmla="*/ 28402521 w 432"/>
                <a:gd name="T9" fmla="*/ 55897161 h 432"/>
                <a:gd name="T10" fmla="*/ 24770997 w 432"/>
                <a:gd name="T11" fmla="*/ 52135991 h 432"/>
                <a:gd name="T12" fmla="*/ 24770997 w 432"/>
                <a:gd name="T13" fmla="*/ 31126164 h 432"/>
                <a:gd name="T14" fmla="*/ 3631524 w 432"/>
                <a:gd name="T15" fmla="*/ 31126164 h 432"/>
                <a:gd name="T16" fmla="*/ 0 w 432"/>
                <a:gd name="T17" fmla="*/ 27364994 h 432"/>
                <a:gd name="T18" fmla="*/ 3631524 w 432"/>
                <a:gd name="T19" fmla="*/ 23733470 h 432"/>
                <a:gd name="T20" fmla="*/ 24770997 w 432"/>
                <a:gd name="T21" fmla="*/ 23733470 h 432"/>
                <a:gd name="T22" fmla="*/ 24770997 w 432"/>
                <a:gd name="T23" fmla="*/ 3631524 h 432"/>
                <a:gd name="T24" fmla="*/ 28402521 w 432"/>
                <a:gd name="T25" fmla="*/ 0 h 432"/>
                <a:gd name="T26" fmla="*/ 32033685 w 432"/>
                <a:gd name="T27" fmla="*/ 3631524 h 432"/>
                <a:gd name="T28" fmla="*/ 32033685 w 432"/>
                <a:gd name="T29" fmla="*/ 23733470 h 432"/>
                <a:gd name="T30" fmla="*/ 52265637 w 432"/>
                <a:gd name="T31" fmla="*/ 23733470 h 432"/>
                <a:gd name="T32" fmla="*/ 55897161 w 432"/>
                <a:gd name="T33" fmla="*/ 27364994 h 432"/>
                <a:gd name="T34" fmla="*/ 52265637 w 432"/>
                <a:gd name="T35" fmla="*/ 31126164 h 4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2" h="432">
                  <a:moveTo>
                    <a:pt x="403" y="240"/>
                  </a:moveTo>
                  <a:lnTo>
                    <a:pt x="403" y="240"/>
                  </a:lnTo>
                  <a:cubicBezTo>
                    <a:pt x="247" y="240"/>
                    <a:pt x="247" y="240"/>
                    <a:pt x="247" y="240"/>
                  </a:cubicBezTo>
                  <a:cubicBezTo>
                    <a:pt x="247" y="402"/>
                    <a:pt x="247" y="402"/>
                    <a:pt x="247" y="402"/>
                  </a:cubicBezTo>
                  <a:cubicBezTo>
                    <a:pt x="247" y="417"/>
                    <a:pt x="233" y="431"/>
                    <a:pt x="219" y="431"/>
                  </a:cubicBezTo>
                  <a:cubicBezTo>
                    <a:pt x="198" y="431"/>
                    <a:pt x="191" y="417"/>
                    <a:pt x="191" y="402"/>
                  </a:cubicBezTo>
                  <a:cubicBezTo>
                    <a:pt x="191" y="240"/>
                    <a:pt x="191" y="240"/>
                    <a:pt x="191" y="240"/>
                  </a:cubicBezTo>
                  <a:cubicBezTo>
                    <a:pt x="28" y="240"/>
                    <a:pt x="28" y="240"/>
                    <a:pt x="28" y="240"/>
                  </a:cubicBezTo>
                  <a:cubicBezTo>
                    <a:pt x="14" y="240"/>
                    <a:pt x="0" y="233"/>
                    <a:pt x="0" y="211"/>
                  </a:cubicBezTo>
                  <a:cubicBezTo>
                    <a:pt x="0" y="197"/>
                    <a:pt x="14" y="183"/>
                    <a:pt x="28" y="183"/>
                  </a:cubicBezTo>
                  <a:cubicBezTo>
                    <a:pt x="191" y="183"/>
                    <a:pt x="191" y="183"/>
                    <a:pt x="191" y="183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7"/>
                    <a:pt x="198" y="0"/>
                    <a:pt x="219" y="0"/>
                  </a:cubicBezTo>
                  <a:cubicBezTo>
                    <a:pt x="233" y="0"/>
                    <a:pt x="247" y="7"/>
                    <a:pt x="247" y="28"/>
                  </a:cubicBezTo>
                  <a:cubicBezTo>
                    <a:pt x="247" y="183"/>
                    <a:pt x="247" y="183"/>
                    <a:pt x="247" y="183"/>
                  </a:cubicBezTo>
                  <a:cubicBezTo>
                    <a:pt x="403" y="183"/>
                    <a:pt x="403" y="183"/>
                    <a:pt x="403" y="183"/>
                  </a:cubicBezTo>
                  <a:cubicBezTo>
                    <a:pt x="424" y="183"/>
                    <a:pt x="431" y="197"/>
                    <a:pt x="431" y="211"/>
                  </a:cubicBezTo>
                  <a:cubicBezTo>
                    <a:pt x="431" y="233"/>
                    <a:pt x="424" y="240"/>
                    <a:pt x="403" y="24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r" rtl="1"/>
              <a:endParaRPr lang="en-US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0" name="Freeform 37"/>
            <p:cNvSpPr>
              <a:spLocks noChangeArrowheads="1"/>
            </p:cNvSpPr>
            <p:nvPr/>
          </p:nvSpPr>
          <p:spPr bwMode="auto">
            <a:xfrm>
              <a:off x="5783261" y="1602647"/>
              <a:ext cx="732177" cy="732371"/>
            </a:xfrm>
            <a:custGeom>
              <a:avLst/>
              <a:gdLst>
                <a:gd name="T0" fmla="*/ 38763987 w 602"/>
                <a:gd name="T1" fmla="*/ 78442719 h 602"/>
                <a:gd name="T2" fmla="*/ 38763987 w 602"/>
                <a:gd name="T3" fmla="*/ 78442719 h 602"/>
                <a:gd name="T4" fmla="*/ 0 w 602"/>
                <a:gd name="T5" fmla="*/ 38764526 h 602"/>
                <a:gd name="T6" fmla="*/ 38763987 w 602"/>
                <a:gd name="T7" fmla="*/ 0 h 602"/>
                <a:gd name="T8" fmla="*/ 78441997 w 602"/>
                <a:gd name="T9" fmla="*/ 38764526 h 602"/>
                <a:gd name="T10" fmla="*/ 38763987 w 602"/>
                <a:gd name="T11" fmla="*/ 78442719 h 602"/>
                <a:gd name="T12" fmla="*/ 38763987 w 602"/>
                <a:gd name="T13" fmla="*/ 7439751 h 602"/>
                <a:gd name="T14" fmla="*/ 38763987 w 602"/>
                <a:gd name="T15" fmla="*/ 7439751 h 602"/>
                <a:gd name="T16" fmla="*/ 7439717 w 602"/>
                <a:gd name="T17" fmla="*/ 38764526 h 602"/>
                <a:gd name="T18" fmla="*/ 38763987 w 602"/>
                <a:gd name="T19" fmla="*/ 71002968 h 602"/>
                <a:gd name="T20" fmla="*/ 71002280 w 602"/>
                <a:gd name="T21" fmla="*/ 38764526 h 602"/>
                <a:gd name="T22" fmla="*/ 38763987 w 602"/>
                <a:gd name="T23" fmla="*/ 7439751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297" y="601"/>
                  </a:moveTo>
                  <a:lnTo>
                    <a:pt x="297" y="601"/>
                  </a:lnTo>
                  <a:cubicBezTo>
                    <a:pt x="134" y="601"/>
                    <a:pt x="0" y="467"/>
                    <a:pt x="0" y="297"/>
                  </a:cubicBezTo>
                  <a:cubicBezTo>
                    <a:pt x="0" y="135"/>
                    <a:pt x="134" y="0"/>
                    <a:pt x="297" y="0"/>
                  </a:cubicBezTo>
                  <a:cubicBezTo>
                    <a:pt x="466" y="0"/>
                    <a:pt x="601" y="135"/>
                    <a:pt x="601" y="297"/>
                  </a:cubicBezTo>
                  <a:cubicBezTo>
                    <a:pt x="601" y="467"/>
                    <a:pt x="466" y="601"/>
                    <a:pt x="297" y="601"/>
                  </a:cubicBezTo>
                  <a:close/>
                  <a:moveTo>
                    <a:pt x="297" y="57"/>
                  </a:moveTo>
                  <a:lnTo>
                    <a:pt x="297" y="57"/>
                  </a:lnTo>
                  <a:cubicBezTo>
                    <a:pt x="163" y="57"/>
                    <a:pt x="57" y="163"/>
                    <a:pt x="57" y="297"/>
                  </a:cubicBezTo>
                  <a:cubicBezTo>
                    <a:pt x="57" y="431"/>
                    <a:pt x="163" y="544"/>
                    <a:pt x="297" y="544"/>
                  </a:cubicBezTo>
                  <a:cubicBezTo>
                    <a:pt x="431" y="544"/>
                    <a:pt x="544" y="431"/>
                    <a:pt x="544" y="297"/>
                  </a:cubicBezTo>
                  <a:cubicBezTo>
                    <a:pt x="544" y="163"/>
                    <a:pt x="431" y="57"/>
                    <a:pt x="297" y="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r" rtl="1"/>
              <a:endParaRPr lang="en-US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1" name="Freeform 67"/>
            <p:cNvSpPr>
              <a:spLocks noChangeArrowheads="1"/>
            </p:cNvSpPr>
            <p:nvPr/>
          </p:nvSpPr>
          <p:spPr bwMode="auto">
            <a:xfrm rot="1747827">
              <a:off x="4601168" y="2582429"/>
              <a:ext cx="575583" cy="579968"/>
            </a:xfrm>
            <a:custGeom>
              <a:avLst/>
              <a:gdLst>
                <a:gd name="T0" fmla="*/ 593 w 601"/>
                <a:gd name="T1" fmla="*/ 42 h 602"/>
                <a:gd name="T2" fmla="*/ 593 w 601"/>
                <a:gd name="T3" fmla="*/ 42 h 602"/>
                <a:gd name="T4" fmla="*/ 501 w 601"/>
                <a:gd name="T5" fmla="*/ 142 h 602"/>
                <a:gd name="T6" fmla="*/ 544 w 601"/>
                <a:gd name="T7" fmla="*/ 142 h 602"/>
                <a:gd name="T8" fmla="*/ 572 w 601"/>
                <a:gd name="T9" fmla="*/ 170 h 602"/>
                <a:gd name="T10" fmla="*/ 544 w 601"/>
                <a:gd name="T11" fmla="*/ 198 h 602"/>
                <a:gd name="T12" fmla="*/ 431 w 601"/>
                <a:gd name="T13" fmla="*/ 198 h 602"/>
                <a:gd name="T14" fmla="*/ 402 w 601"/>
                <a:gd name="T15" fmla="*/ 170 h 602"/>
                <a:gd name="T16" fmla="*/ 402 w 601"/>
                <a:gd name="T17" fmla="*/ 57 h 602"/>
                <a:gd name="T18" fmla="*/ 431 w 601"/>
                <a:gd name="T19" fmla="*/ 28 h 602"/>
                <a:gd name="T20" fmla="*/ 459 w 601"/>
                <a:gd name="T21" fmla="*/ 57 h 602"/>
                <a:gd name="T22" fmla="*/ 459 w 601"/>
                <a:gd name="T23" fmla="*/ 99 h 602"/>
                <a:gd name="T24" fmla="*/ 551 w 601"/>
                <a:gd name="T25" fmla="*/ 7 h 602"/>
                <a:gd name="T26" fmla="*/ 572 w 601"/>
                <a:gd name="T27" fmla="*/ 0 h 602"/>
                <a:gd name="T28" fmla="*/ 600 w 601"/>
                <a:gd name="T29" fmla="*/ 28 h 602"/>
                <a:gd name="T30" fmla="*/ 593 w 601"/>
                <a:gd name="T31" fmla="*/ 42 h 602"/>
                <a:gd name="T32" fmla="*/ 296 w 601"/>
                <a:gd name="T33" fmla="*/ 382 h 602"/>
                <a:gd name="T34" fmla="*/ 296 w 601"/>
                <a:gd name="T35" fmla="*/ 382 h 602"/>
                <a:gd name="T36" fmla="*/ 211 w 601"/>
                <a:gd name="T37" fmla="*/ 297 h 602"/>
                <a:gd name="T38" fmla="*/ 296 w 601"/>
                <a:gd name="T39" fmla="*/ 212 h 602"/>
                <a:gd name="T40" fmla="*/ 381 w 601"/>
                <a:gd name="T41" fmla="*/ 297 h 602"/>
                <a:gd name="T42" fmla="*/ 296 w 601"/>
                <a:gd name="T43" fmla="*/ 382 h 602"/>
                <a:gd name="T44" fmla="*/ 169 w 601"/>
                <a:gd name="T45" fmla="*/ 573 h 602"/>
                <a:gd name="T46" fmla="*/ 169 w 601"/>
                <a:gd name="T47" fmla="*/ 573 h 602"/>
                <a:gd name="T48" fmla="*/ 141 w 601"/>
                <a:gd name="T49" fmla="*/ 544 h 602"/>
                <a:gd name="T50" fmla="*/ 141 w 601"/>
                <a:gd name="T51" fmla="*/ 502 h 602"/>
                <a:gd name="T52" fmla="*/ 42 w 601"/>
                <a:gd name="T53" fmla="*/ 594 h 602"/>
                <a:gd name="T54" fmla="*/ 28 w 601"/>
                <a:gd name="T55" fmla="*/ 601 h 602"/>
                <a:gd name="T56" fmla="*/ 0 w 601"/>
                <a:gd name="T57" fmla="*/ 573 h 602"/>
                <a:gd name="T58" fmla="*/ 7 w 601"/>
                <a:gd name="T59" fmla="*/ 551 h 602"/>
                <a:gd name="T60" fmla="*/ 98 w 601"/>
                <a:gd name="T61" fmla="*/ 460 h 602"/>
                <a:gd name="T62" fmla="*/ 56 w 601"/>
                <a:gd name="T63" fmla="*/ 460 h 602"/>
                <a:gd name="T64" fmla="*/ 28 w 601"/>
                <a:gd name="T65" fmla="*/ 431 h 602"/>
                <a:gd name="T66" fmla="*/ 56 w 601"/>
                <a:gd name="T67" fmla="*/ 403 h 602"/>
                <a:gd name="T68" fmla="*/ 169 w 601"/>
                <a:gd name="T69" fmla="*/ 403 h 602"/>
                <a:gd name="T70" fmla="*/ 197 w 601"/>
                <a:gd name="T71" fmla="*/ 431 h 602"/>
                <a:gd name="T72" fmla="*/ 197 w 601"/>
                <a:gd name="T73" fmla="*/ 544 h 602"/>
                <a:gd name="T74" fmla="*/ 169 w 601"/>
                <a:gd name="T75" fmla="*/ 573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602">
                  <a:moveTo>
                    <a:pt x="593" y="42"/>
                  </a:moveTo>
                  <a:lnTo>
                    <a:pt x="593" y="42"/>
                  </a:lnTo>
                  <a:cubicBezTo>
                    <a:pt x="501" y="142"/>
                    <a:pt x="501" y="142"/>
                    <a:pt x="501" y="142"/>
                  </a:cubicBezTo>
                  <a:cubicBezTo>
                    <a:pt x="544" y="142"/>
                    <a:pt x="544" y="142"/>
                    <a:pt x="544" y="142"/>
                  </a:cubicBezTo>
                  <a:cubicBezTo>
                    <a:pt x="558" y="142"/>
                    <a:pt x="572" y="149"/>
                    <a:pt x="572" y="170"/>
                  </a:cubicBezTo>
                  <a:cubicBezTo>
                    <a:pt x="572" y="184"/>
                    <a:pt x="558" y="198"/>
                    <a:pt x="544" y="198"/>
                  </a:cubicBezTo>
                  <a:cubicBezTo>
                    <a:pt x="431" y="198"/>
                    <a:pt x="431" y="198"/>
                    <a:pt x="431" y="198"/>
                  </a:cubicBezTo>
                  <a:cubicBezTo>
                    <a:pt x="417" y="198"/>
                    <a:pt x="402" y="184"/>
                    <a:pt x="402" y="170"/>
                  </a:cubicBezTo>
                  <a:cubicBezTo>
                    <a:pt x="402" y="57"/>
                    <a:pt x="402" y="57"/>
                    <a:pt x="402" y="57"/>
                  </a:cubicBezTo>
                  <a:cubicBezTo>
                    <a:pt x="402" y="35"/>
                    <a:pt x="417" y="28"/>
                    <a:pt x="431" y="28"/>
                  </a:cubicBezTo>
                  <a:cubicBezTo>
                    <a:pt x="445" y="28"/>
                    <a:pt x="459" y="35"/>
                    <a:pt x="459" y="57"/>
                  </a:cubicBezTo>
                  <a:cubicBezTo>
                    <a:pt x="459" y="99"/>
                    <a:pt x="459" y="99"/>
                    <a:pt x="459" y="99"/>
                  </a:cubicBezTo>
                  <a:cubicBezTo>
                    <a:pt x="551" y="7"/>
                    <a:pt x="551" y="7"/>
                    <a:pt x="551" y="7"/>
                  </a:cubicBezTo>
                  <a:cubicBezTo>
                    <a:pt x="558" y="0"/>
                    <a:pt x="565" y="0"/>
                    <a:pt x="572" y="0"/>
                  </a:cubicBezTo>
                  <a:cubicBezTo>
                    <a:pt x="586" y="0"/>
                    <a:pt x="600" y="7"/>
                    <a:pt x="600" y="28"/>
                  </a:cubicBezTo>
                  <a:cubicBezTo>
                    <a:pt x="600" y="35"/>
                    <a:pt x="600" y="42"/>
                    <a:pt x="593" y="42"/>
                  </a:cubicBezTo>
                  <a:close/>
                  <a:moveTo>
                    <a:pt x="296" y="382"/>
                  </a:moveTo>
                  <a:lnTo>
                    <a:pt x="296" y="382"/>
                  </a:lnTo>
                  <a:cubicBezTo>
                    <a:pt x="254" y="382"/>
                    <a:pt x="211" y="346"/>
                    <a:pt x="211" y="297"/>
                  </a:cubicBezTo>
                  <a:cubicBezTo>
                    <a:pt x="211" y="255"/>
                    <a:pt x="254" y="212"/>
                    <a:pt x="296" y="212"/>
                  </a:cubicBezTo>
                  <a:cubicBezTo>
                    <a:pt x="346" y="212"/>
                    <a:pt x="381" y="255"/>
                    <a:pt x="381" y="297"/>
                  </a:cubicBezTo>
                  <a:cubicBezTo>
                    <a:pt x="381" y="346"/>
                    <a:pt x="346" y="382"/>
                    <a:pt x="296" y="382"/>
                  </a:cubicBezTo>
                  <a:close/>
                  <a:moveTo>
                    <a:pt x="169" y="573"/>
                  </a:moveTo>
                  <a:lnTo>
                    <a:pt x="169" y="573"/>
                  </a:lnTo>
                  <a:cubicBezTo>
                    <a:pt x="148" y="573"/>
                    <a:pt x="141" y="559"/>
                    <a:pt x="141" y="544"/>
                  </a:cubicBezTo>
                  <a:cubicBezTo>
                    <a:pt x="141" y="502"/>
                    <a:pt x="141" y="502"/>
                    <a:pt x="141" y="502"/>
                  </a:cubicBezTo>
                  <a:cubicBezTo>
                    <a:pt x="42" y="594"/>
                    <a:pt x="42" y="594"/>
                    <a:pt x="42" y="594"/>
                  </a:cubicBezTo>
                  <a:cubicBezTo>
                    <a:pt x="42" y="601"/>
                    <a:pt x="35" y="601"/>
                    <a:pt x="28" y="601"/>
                  </a:cubicBezTo>
                  <a:cubicBezTo>
                    <a:pt x="7" y="601"/>
                    <a:pt x="0" y="587"/>
                    <a:pt x="0" y="573"/>
                  </a:cubicBezTo>
                  <a:cubicBezTo>
                    <a:pt x="0" y="566"/>
                    <a:pt x="0" y="559"/>
                    <a:pt x="7" y="551"/>
                  </a:cubicBezTo>
                  <a:cubicBezTo>
                    <a:pt x="98" y="460"/>
                    <a:pt x="98" y="460"/>
                    <a:pt x="98" y="460"/>
                  </a:cubicBezTo>
                  <a:cubicBezTo>
                    <a:pt x="56" y="460"/>
                    <a:pt x="56" y="460"/>
                    <a:pt x="56" y="460"/>
                  </a:cubicBezTo>
                  <a:cubicBezTo>
                    <a:pt x="35" y="460"/>
                    <a:pt x="28" y="446"/>
                    <a:pt x="28" y="431"/>
                  </a:cubicBezTo>
                  <a:cubicBezTo>
                    <a:pt x="28" y="417"/>
                    <a:pt x="35" y="403"/>
                    <a:pt x="56" y="403"/>
                  </a:cubicBezTo>
                  <a:cubicBezTo>
                    <a:pt x="169" y="403"/>
                    <a:pt x="169" y="403"/>
                    <a:pt x="169" y="403"/>
                  </a:cubicBezTo>
                  <a:cubicBezTo>
                    <a:pt x="183" y="403"/>
                    <a:pt x="197" y="417"/>
                    <a:pt x="197" y="431"/>
                  </a:cubicBezTo>
                  <a:cubicBezTo>
                    <a:pt x="197" y="544"/>
                    <a:pt x="197" y="544"/>
                    <a:pt x="197" y="544"/>
                  </a:cubicBezTo>
                  <a:cubicBezTo>
                    <a:pt x="197" y="559"/>
                    <a:pt x="183" y="573"/>
                    <a:pt x="169" y="5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r" rtl="1">
                <a:defRPr/>
              </a:pPr>
              <a:endParaRPr lang="en-US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2" name="Freeform 11"/>
            <p:cNvSpPr>
              <a:spLocks noChangeArrowheads="1"/>
            </p:cNvSpPr>
            <p:nvPr/>
          </p:nvSpPr>
          <p:spPr bwMode="auto">
            <a:xfrm>
              <a:off x="6030853" y="5013355"/>
              <a:ext cx="237600" cy="28800"/>
            </a:xfrm>
            <a:custGeom>
              <a:avLst/>
              <a:gdLst>
                <a:gd name="T0" fmla="*/ 53614468 w 439"/>
                <a:gd name="T1" fmla="*/ 7216895 h 58"/>
                <a:gd name="T2" fmla="*/ 53614468 w 439"/>
                <a:gd name="T3" fmla="*/ 7216895 h 58"/>
                <a:gd name="T4" fmla="*/ 32299297 w 439"/>
                <a:gd name="T5" fmla="*/ 7216895 h 58"/>
                <a:gd name="T6" fmla="*/ 24976546 w 439"/>
                <a:gd name="T7" fmla="*/ 7216895 h 58"/>
                <a:gd name="T8" fmla="*/ 3661375 w 439"/>
                <a:gd name="T9" fmla="*/ 7216895 h 58"/>
                <a:gd name="T10" fmla="*/ 0 w 439"/>
                <a:gd name="T11" fmla="*/ 3545110 h 58"/>
                <a:gd name="T12" fmla="*/ 3661375 w 439"/>
                <a:gd name="T13" fmla="*/ 0 h 58"/>
                <a:gd name="T14" fmla="*/ 24976546 w 439"/>
                <a:gd name="T15" fmla="*/ 0 h 58"/>
                <a:gd name="T16" fmla="*/ 32299297 w 439"/>
                <a:gd name="T17" fmla="*/ 0 h 58"/>
                <a:gd name="T18" fmla="*/ 53614468 w 439"/>
                <a:gd name="T19" fmla="*/ 0 h 58"/>
                <a:gd name="T20" fmla="*/ 57275843 w 439"/>
                <a:gd name="T21" fmla="*/ 3545110 h 58"/>
                <a:gd name="T22" fmla="*/ 53614468 w 439"/>
                <a:gd name="T23" fmla="*/ 7216895 h 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9" h="58">
                  <a:moveTo>
                    <a:pt x="410" y="57"/>
                  </a:moveTo>
                  <a:lnTo>
                    <a:pt x="410" y="57"/>
                  </a:lnTo>
                  <a:cubicBezTo>
                    <a:pt x="247" y="57"/>
                    <a:pt x="247" y="57"/>
                    <a:pt x="247" y="57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14" y="57"/>
                    <a:pt x="0" y="50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24" y="0"/>
                    <a:pt x="438" y="14"/>
                    <a:pt x="438" y="28"/>
                  </a:cubicBezTo>
                  <a:cubicBezTo>
                    <a:pt x="438" y="50"/>
                    <a:pt x="424" y="57"/>
                    <a:pt x="410" y="5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r" rtl="1"/>
              <a:endParaRPr lang="en-US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3" name="Freeform 12"/>
            <p:cNvSpPr>
              <a:spLocks noChangeArrowheads="1"/>
            </p:cNvSpPr>
            <p:nvPr/>
          </p:nvSpPr>
          <p:spPr bwMode="auto">
            <a:xfrm>
              <a:off x="6031452" y="4758147"/>
              <a:ext cx="237001" cy="237063"/>
            </a:xfrm>
            <a:custGeom>
              <a:avLst/>
              <a:gdLst>
                <a:gd name="T0" fmla="*/ 52265637 w 432"/>
                <a:gd name="T1" fmla="*/ 31126164 h 432"/>
                <a:gd name="T2" fmla="*/ 52265637 w 432"/>
                <a:gd name="T3" fmla="*/ 31126164 h 432"/>
                <a:gd name="T4" fmla="*/ 32033685 w 432"/>
                <a:gd name="T5" fmla="*/ 31126164 h 432"/>
                <a:gd name="T6" fmla="*/ 32033685 w 432"/>
                <a:gd name="T7" fmla="*/ 52135991 h 432"/>
                <a:gd name="T8" fmla="*/ 28402521 w 432"/>
                <a:gd name="T9" fmla="*/ 55897161 h 432"/>
                <a:gd name="T10" fmla="*/ 24770997 w 432"/>
                <a:gd name="T11" fmla="*/ 52135991 h 432"/>
                <a:gd name="T12" fmla="*/ 24770997 w 432"/>
                <a:gd name="T13" fmla="*/ 31126164 h 432"/>
                <a:gd name="T14" fmla="*/ 3631524 w 432"/>
                <a:gd name="T15" fmla="*/ 31126164 h 432"/>
                <a:gd name="T16" fmla="*/ 0 w 432"/>
                <a:gd name="T17" fmla="*/ 27364994 h 432"/>
                <a:gd name="T18" fmla="*/ 3631524 w 432"/>
                <a:gd name="T19" fmla="*/ 23733470 h 432"/>
                <a:gd name="T20" fmla="*/ 24770997 w 432"/>
                <a:gd name="T21" fmla="*/ 23733470 h 432"/>
                <a:gd name="T22" fmla="*/ 24770997 w 432"/>
                <a:gd name="T23" fmla="*/ 3631524 h 432"/>
                <a:gd name="T24" fmla="*/ 28402521 w 432"/>
                <a:gd name="T25" fmla="*/ 0 h 432"/>
                <a:gd name="T26" fmla="*/ 32033685 w 432"/>
                <a:gd name="T27" fmla="*/ 3631524 h 432"/>
                <a:gd name="T28" fmla="*/ 32033685 w 432"/>
                <a:gd name="T29" fmla="*/ 23733470 h 432"/>
                <a:gd name="T30" fmla="*/ 52265637 w 432"/>
                <a:gd name="T31" fmla="*/ 23733470 h 432"/>
                <a:gd name="T32" fmla="*/ 55897161 w 432"/>
                <a:gd name="T33" fmla="*/ 27364994 h 432"/>
                <a:gd name="T34" fmla="*/ 52265637 w 432"/>
                <a:gd name="T35" fmla="*/ 31126164 h 4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2" h="432">
                  <a:moveTo>
                    <a:pt x="403" y="240"/>
                  </a:moveTo>
                  <a:lnTo>
                    <a:pt x="403" y="240"/>
                  </a:lnTo>
                  <a:cubicBezTo>
                    <a:pt x="247" y="240"/>
                    <a:pt x="247" y="240"/>
                    <a:pt x="247" y="240"/>
                  </a:cubicBezTo>
                  <a:cubicBezTo>
                    <a:pt x="247" y="402"/>
                    <a:pt x="247" y="402"/>
                    <a:pt x="247" y="402"/>
                  </a:cubicBezTo>
                  <a:cubicBezTo>
                    <a:pt x="247" y="417"/>
                    <a:pt x="233" y="431"/>
                    <a:pt x="219" y="431"/>
                  </a:cubicBezTo>
                  <a:cubicBezTo>
                    <a:pt x="198" y="431"/>
                    <a:pt x="191" y="417"/>
                    <a:pt x="191" y="402"/>
                  </a:cubicBezTo>
                  <a:cubicBezTo>
                    <a:pt x="191" y="240"/>
                    <a:pt x="191" y="240"/>
                    <a:pt x="191" y="240"/>
                  </a:cubicBezTo>
                  <a:cubicBezTo>
                    <a:pt x="28" y="240"/>
                    <a:pt x="28" y="240"/>
                    <a:pt x="28" y="240"/>
                  </a:cubicBezTo>
                  <a:cubicBezTo>
                    <a:pt x="14" y="240"/>
                    <a:pt x="0" y="233"/>
                    <a:pt x="0" y="211"/>
                  </a:cubicBezTo>
                  <a:cubicBezTo>
                    <a:pt x="0" y="197"/>
                    <a:pt x="14" y="183"/>
                    <a:pt x="28" y="183"/>
                  </a:cubicBezTo>
                  <a:cubicBezTo>
                    <a:pt x="191" y="183"/>
                    <a:pt x="191" y="183"/>
                    <a:pt x="191" y="183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7"/>
                    <a:pt x="198" y="0"/>
                    <a:pt x="219" y="0"/>
                  </a:cubicBezTo>
                  <a:cubicBezTo>
                    <a:pt x="233" y="0"/>
                    <a:pt x="247" y="7"/>
                    <a:pt x="247" y="28"/>
                  </a:cubicBezTo>
                  <a:cubicBezTo>
                    <a:pt x="247" y="183"/>
                    <a:pt x="247" y="183"/>
                    <a:pt x="247" y="183"/>
                  </a:cubicBezTo>
                  <a:cubicBezTo>
                    <a:pt x="403" y="183"/>
                    <a:pt x="403" y="183"/>
                    <a:pt x="403" y="183"/>
                  </a:cubicBezTo>
                  <a:cubicBezTo>
                    <a:pt x="424" y="183"/>
                    <a:pt x="431" y="197"/>
                    <a:pt x="431" y="211"/>
                  </a:cubicBezTo>
                  <a:cubicBezTo>
                    <a:pt x="431" y="233"/>
                    <a:pt x="424" y="240"/>
                    <a:pt x="403" y="24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r" rtl="1"/>
              <a:endParaRPr lang="en-US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4" name="Freeform 37"/>
            <p:cNvSpPr>
              <a:spLocks noChangeArrowheads="1"/>
            </p:cNvSpPr>
            <p:nvPr/>
          </p:nvSpPr>
          <p:spPr bwMode="auto">
            <a:xfrm>
              <a:off x="5783261" y="4529280"/>
              <a:ext cx="732177" cy="732371"/>
            </a:xfrm>
            <a:custGeom>
              <a:avLst/>
              <a:gdLst>
                <a:gd name="T0" fmla="*/ 38763987 w 602"/>
                <a:gd name="T1" fmla="*/ 78442719 h 602"/>
                <a:gd name="T2" fmla="*/ 38763987 w 602"/>
                <a:gd name="T3" fmla="*/ 78442719 h 602"/>
                <a:gd name="T4" fmla="*/ 0 w 602"/>
                <a:gd name="T5" fmla="*/ 38764526 h 602"/>
                <a:gd name="T6" fmla="*/ 38763987 w 602"/>
                <a:gd name="T7" fmla="*/ 0 h 602"/>
                <a:gd name="T8" fmla="*/ 78441997 w 602"/>
                <a:gd name="T9" fmla="*/ 38764526 h 602"/>
                <a:gd name="T10" fmla="*/ 38763987 w 602"/>
                <a:gd name="T11" fmla="*/ 78442719 h 602"/>
                <a:gd name="T12" fmla="*/ 38763987 w 602"/>
                <a:gd name="T13" fmla="*/ 7439751 h 602"/>
                <a:gd name="T14" fmla="*/ 38763987 w 602"/>
                <a:gd name="T15" fmla="*/ 7439751 h 602"/>
                <a:gd name="T16" fmla="*/ 7439717 w 602"/>
                <a:gd name="T17" fmla="*/ 38764526 h 602"/>
                <a:gd name="T18" fmla="*/ 38763987 w 602"/>
                <a:gd name="T19" fmla="*/ 71002968 h 602"/>
                <a:gd name="T20" fmla="*/ 71002280 w 602"/>
                <a:gd name="T21" fmla="*/ 38764526 h 602"/>
                <a:gd name="T22" fmla="*/ 38763987 w 602"/>
                <a:gd name="T23" fmla="*/ 7439751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297" y="601"/>
                  </a:moveTo>
                  <a:lnTo>
                    <a:pt x="297" y="601"/>
                  </a:lnTo>
                  <a:cubicBezTo>
                    <a:pt x="134" y="601"/>
                    <a:pt x="0" y="467"/>
                    <a:pt x="0" y="297"/>
                  </a:cubicBezTo>
                  <a:cubicBezTo>
                    <a:pt x="0" y="135"/>
                    <a:pt x="134" y="0"/>
                    <a:pt x="297" y="0"/>
                  </a:cubicBezTo>
                  <a:cubicBezTo>
                    <a:pt x="466" y="0"/>
                    <a:pt x="601" y="135"/>
                    <a:pt x="601" y="297"/>
                  </a:cubicBezTo>
                  <a:cubicBezTo>
                    <a:pt x="601" y="467"/>
                    <a:pt x="466" y="601"/>
                    <a:pt x="297" y="601"/>
                  </a:cubicBezTo>
                  <a:close/>
                  <a:moveTo>
                    <a:pt x="297" y="57"/>
                  </a:moveTo>
                  <a:lnTo>
                    <a:pt x="297" y="57"/>
                  </a:lnTo>
                  <a:cubicBezTo>
                    <a:pt x="163" y="57"/>
                    <a:pt x="57" y="163"/>
                    <a:pt x="57" y="297"/>
                  </a:cubicBezTo>
                  <a:cubicBezTo>
                    <a:pt x="57" y="431"/>
                    <a:pt x="163" y="544"/>
                    <a:pt x="297" y="544"/>
                  </a:cubicBezTo>
                  <a:cubicBezTo>
                    <a:pt x="431" y="544"/>
                    <a:pt x="544" y="431"/>
                    <a:pt x="544" y="297"/>
                  </a:cubicBezTo>
                  <a:cubicBezTo>
                    <a:pt x="544" y="163"/>
                    <a:pt x="431" y="57"/>
                    <a:pt x="297" y="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r" rtl="1"/>
              <a:endParaRPr lang="en-US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5" name="Freeform 11"/>
            <p:cNvSpPr>
              <a:spLocks noChangeArrowheads="1"/>
            </p:cNvSpPr>
            <p:nvPr/>
          </p:nvSpPr>
          <p:spPr bwMode="auto">
            <a:xfrm rot="16200000">
              <a:off x="6145319" y="4884649"/>
              <a:ext cx="324000" cy="28800"/>
            </a:xfrm>
            <a:custGeom>
              <a:avLst/>
              <a:gdLst>
                <a:gd name="T0" fmla="*/ 53614468 w 439"/>
                <a:gd name="T1" fmla="*/ 7216895 h 58"/>
                <a:gd name="T2" fmla="*/ 53614468 w 439"/>
                <a:gd name="T3" fmla="*/ 7216895 h 58"/>
                <a:gd name="T4" fmla="*/ 32299297 w 439"/>
                <a:gd name="T5" fmla="*/ 7216895 h 58"/>
                <a:gd name="T6" fmla="*/ 24976546 w 439"/>
                <a:gd name="T7" fmla="*/ 7216895 h 58"/>
                <a:gd name="T8" fmla="*/ 3661375 w 439"/>
                <a:gd name="T9" fmla="*/ 7216895 h 58"/>
                <a:gd name="T10" fmla="*/ 0 w 439"/>
                <a:gd name="T11" fmla="*/ 3545110 h 58"/>
                <a:gd name="T12" fmla="*/ 3661375 w 439"/>
                <a:gd name="T13" fmla="*/ 0 h 58"/>
                <a:gd name="T14" fmla="*/ 24976546 w 439"/>
                <a:gd name="T15" fmla="*/ 0 h 58"/>
                <a:gd name="T16" fmla="*/ 32299297 w 439"/>
                <a:gd name="T17" fmla="*/ 0 h 58"/>
                <a:gd name="T18" fmla="*/ 53614468 w 439"/>
                <a:gd name="T19" fmla="*/ 0 h 58"/>
                <a:gd name="T20" fmla="*/ 57275843 w 439"/>
                <a:gd name="T21" fmla="*/ 3545110 h 58"/>
                <a:gd name="T22" fmla="*/ 53614468 w 439"/>
                <a:gd name="T23" fmla="*/ 7216895 h 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9" h="58">
                  <a:moveTo>
                    <a:pt x="410" y="57"/>
                  </a:moveTo>
                  <a:lnTo>
                    <a:pt x="410" y="57"/>
                  </a:lnTo>
                  <a:cubicBezTo>
                    <a:pt x="247" y="57"/>
                    <a:pt x="247" y="57"/>
                    <a:pt x="247" y="57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14" y="57"/>
                    <a:pt x="0" y="50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24" y="0"/>
                    <a:pt x="438" y="14"/>
                    <a:pt x="438" y="28"/>
                  </a:cubicBezTo>
                  <a:cubicBezTo>
                    <a:pt x="438" y="50"/>
                    <a:pt x="424" y="57"/>
                    <a:pt x="410" y="5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r" rtl="1"/>
              <a:endParaRPr lang="en-US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6" name="Freeform 11"/>
            <p:cNvSpPr>
              <a:spLocks noChangeArrowheads="1"/>
            </p:cNvSpPr>
            <p:nvPr/>
          </p:nvSpPr>
          <p:spPr bwMode="auto">
            <a:xfrm rot="16200000">
              <a:off x="5827820" y="4884649"/>
              <a:ext cx="324000" cy="28800"/>
            </a:xfrm>
            <a:custGeom>
              <a:avLst/>
              <a:gdLst>
                <a:gd name="T0" fmla="*/ 53614468 w 439"/>
                <a:gd name="T1" fmla="*/ 7216895 h 58"/>
                <a:gd name="T2" fmla="*/ 53614468 w 439"/>
                <a:gd name="T3" fmla="*/ 7216895 h 58"/>
                <a:gd name="T4" fmla="*/ 32299297 w 439"/>
                <a:gd name="T5" fmla="*/ 7216895 h 58"/>
                <a:gd name="T6" fmla="*/ 24976546 w 439"/>
                <a:gd name="T7" fmla="*/ 7216895 h 58"/>
                <a:gd name="T8" fmla="*/ 3661375 w 439"/>
                <a:gd name="T9" fmla="*/ 7216895 h 58"/>
                <a:gd name="T10" fmla="*/ 0 w 439"/>
                <a:gd name="T11" fmla="*/ 3545110 h 58"/>
                <a:gd name="T12" fmla="*/ 3661375 w 439"/>
                <a:gd name="T13" fmla="*/ 0 h 58"/>
                <a:gd name="T14" fmla="*/ 24976546 w 439"/>
                <a:gd name="T15" fmla="*/ 0 h 58"/>
                <a:gd name="T16" fmla="*/ 32299297 w 439"/>
                <a:gd name="T17" fmla="*/ 0 h 58"/>
                <a:gd name="T18" fmla="*/ 53614468 w 439"/>
                <a:gd name="T19" fmla="*/ 0 h 58"/>
                <a:gd name="T20" fmla="*/ 57275843 w 439"/>
                <a:gd name="T21" fmla="*/ 3545110 h 58"/>
                <a:gd name="T22" fmla="*/ 53614468 w 439"/>
                <a:gd name="T23" fmla="*/ 7216895 h 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9" h="58">
                  <a:moveTo>
                    <a:pt x="410" y="57"/>
                  </a:moveTo>
                  <a:lnTo>
                    <a:pt x="410" y="57"/>
                  </a:lnTo>
                  <a:cubicBezTo>
                    <a:pt x="247" y="57"/>
                    <a:pt x="247" y="57"/>
                    <a:pt x="247" y="57"/>
                  </a:cubicBezTo>
                  <a:cubicBezTo>
                    <a:pt x="191" y="57"/>
                    <a:pt x="191" y="57"/>
                    <a:pt x="191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14" y="57"/>
                    <a:pt x="0" y="50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24" y="0"/>
                    <a:pt x="438" y="14"/>
                    <a:pt x="438" y="28"/>
                  </a:cubicBezTo>
                  <a:cubicBezTo>
                    <a:pt x="438" y="50"/>
                    <a:pt x="424" y="57"/>
                    <a:pt x="410" y="5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r" rtl="1"/>
              <a:endParaRPr lang="en-US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67985" y="2780861"/>
              <a:ext cx="235085" cy="24526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4621609" y="2374986"/>
              <a:ext cx="534702" cy="546654"/>
            </a:xfrm>
            <a:custGeom>
              <a:avLst/>
              <a:gdLst>
                <a:gd name="T0" fmla="*/ 203 w 360"/>
                <a:gd name="T1" fmla="*/ 271 h 368"/>
                <a:gd name="T2" fmla="*/ 261 w 360"/>
                <a:gd name="T3" fmla="*/ 202 h 368"/>
                <a:gd name="T4" fmla="*/ 360 w 360"/>
                <a:gd name="T5" fmla="*/ 51 h 368"/>
                <a:gd name="T6" fmla="*/ 346 w 360"/>
                <a:gd name="T7" fmla="*/ 37 h 368"/>
                <a:gd name="T8" fmla="*/ 277 w 360"/>
                <a:gd name="T9" fmla="*/ 37 h 368"/>
                <a:gd name="T10" fmla="*/ 180 w 360"/>
                <a:gd name="T11" fmla="*/ 0 h 368"/>
                <a:gd name="T12" fmla="*/ 83 w 360"/>
                <a:gd name="T13" fmla="*/ 37 h 368"/>
                <a:gd name="T14" fmla="*/ 14 w 360"/>
                <a:gd name="T15" fmla="*/ 37 h 368"/>
                <a:gd name="T16" fmla="*/ 0 w 360"/>
                <a:gd name="T17" fmla="*/ 51 h 368"/>
                <a:gd name="T18" fmla="*/ 98 w 360"/>
                <a:gd name="T19" fmla="*/ 202 h 368"/>
                <a:gd name="T20" fmla="*/ 156 w 360"/>
                <a:gd name="T21" fmla="*/ 271 h 368"/>
                <a:gd name="T22" fmla="*/ 156 w 360"/>
                <a:gd name="T23" fmla="*/ 297 h 368"/>
                <a:gd name="T24" fmla="*/ 91 w 360"/>
                <a:gd name="T25" fmla="*/ 332 h 368"/>
                <a:gd name="T26" fmla="*/ 180 w 360"/>
                <a:gd name="T27" fmla="*/ 368 h 368"/>
                <a:gd name="T28" fmla="*/ 269 w 360"/>
                <a:gd name="T29" fmla="*/ 332 h 368"/>
                <a:gd name="T30" fmla="*/ 203 w 360"/>
                <a:gd name="T31" fmla="*/ 297 h 368"/>
                <a:gd name="T32" fmla="*/ 203 w 360"/>
                <a:gd name="T33" fmla="*/ 271 h 368"/>
                <a:gd name="T34" fmla="*/ 259 w 360"/>
                <a:gd name="T35" fmla="*/ 170 h 368"/>
                <a:gd name="T36" fmla="*/ 281 w 360"/>
                <a:gd name="T37" fmla="*/ 65 h 368"/>
                <a:gd name="T38" fmla="*/ 331 w 360"/>
                <a:gd name="T39" fmla="*/ 65 h 368"/>
                <a:gd name="T40" fmla="*/ 259 w 360"/>
                <a:gd name="T41" fmla="*/ 170 h 368"/>
                <a:gd name="T42" fmla="*/ 180 w 360"/>
                <a:gd name="T43" fmla="*/ 24 h 368"/>
                <a:gd name="T44" fmla="*/ 256 w 360"/>
                <a:gd name="T45" fmla="*/ 55 h 368"/>
                <a:gd name="T46" fmla="*/ 180 w 360"/>
                <a:gd name="T47" fmla="*/ 86 h 368"/>
                <a:gd name="T48" fmla="*/ 104 w 360"/>
                <a:gd name="T49" fmla="*/ 55 h 368"/>
                <a:gd name="T50" fmla="*/ 180 w 360"/>
                <a:gd name="T51" fmla="*/ 24 h 368"/>
                <a:gd name="T52" fmla="*/ 29 w 360"/>
                <a:gd name="T53" fmla="*/ 65 h 368"/>
                <a:gd name="T54" fmla="*/ 79 w 360"/>
                <a:gd name="T55" fmla="*/ 65 h 368"/>
                <a:gd name="T56" fmla="*/ 101 w 360"/>
                <a:gd name="T57" fmla="*/ 170 h 368"/>
                <a:gd name="T58" fmla="*/ 29 w 360"/>
                <a:gd name="T59" fmla="*/ 6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0" h="368">
                  <a:moveTo>
                    <a:pt x="203" y="271"/>
                  </a:moveTo>
                  <a:cubicBezTo>
                    <a:pt x="203" y="242"/>
                    <a:pt x="225" y="226"/>
                    <a:pt x="261" y="202"/>
                  </a:cubicBezTo>
                  <a:cubicBezTo>
                    <a:pt x="305" y="173"/>
                    <a:pt x="360" y="137"/>
                    <a:pt x="360" y="51"/>
                  </a:cubicBezTo>
                  <a:cubicBezTo>
                    <a:pt x="360" y="43"/>
                    <a:pt x="353" y="37"/>
                    <a:pt x="346" y="37"/>
                  </a:cubicBezTo>
                  <a:cubicBezTo>
                    <a:pt x="277" y="37"/>
                    <a:pt x="277" y="37"/>
                    <a:pt x="277" y="37"/>
                  </a:cubicBezTo>
                  <a:cubicBezTo>
                    <a:pt x="267" y="19"/>
                    <a:pt x="238" y="0"/>
                    <a:pt x="180" y="0"/>
                  </a:cubicBezTo>
                  <a:cubicBezTo>
                    <a:pt x="121" y="0"/>
                    <a:pt x="92" y="19"/>
                    <a:pt x="83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6" y="37"/>
                    <a:pt x="0" y="43"/>
                    <a:pt x="0" y="51"/>
                  </a:cubicBezTo>
                  <a:cubicBezTo>
                    <a:pt x="0" y="137"/>
                    <a:pt x="54" y="173"/>
                    <a:pt x="98" y="202"/>
                  </a:cubicBezTo>
                  <a:cubicBezTo>
                    <a:pt x="134" y="226"/>
                    <a:pt x="156" y="242"/>
                    <a:pt x="156" y="271"/>
                  </a:cubicBezTo>
                  <a:cubicBezTo>
                    <a:pt x="156" y="297"/>
                    <a:pt x="156" y="297"/>
                    <a:pt x="156" y="297"/>
                  </a:cubicBezTo>
                  <a:cubicBezTo>
                    <a:pt x="118" y="301"/>
                    <a:pt x="91" y="315"/>
                    <a:pt x="91" y="332"/>
                  </a:cubicBezTo>
                  <a:cubicBezTo>
                    <a:pt x="91" y="352"/>
                    <a:pt x="131" y="368"/>
                    <a:pt x="180" y="368"/>
                  </a:cubicBezTo>
                  <a:cubicBezTo>
                    <a:pt x="229" y="368"/>
                    <a:pt x="269" y="352"/>
                    <a:pt x="269" y="332"/>
                  </a:cubicBezTo>
                  <a:cubicBezTo>
                    <a:pt x="269" y="315"/>
                    <a:pt x="241" y="301"/>
                    <a:pt x="203" y="297"/>
                  </a:cubicBezTo>
                  <a:lnTo>
                    <a:pt x="203" y="271"/>
                  </a:lnTo>
                  <a:close/>
                  <a:moveTo>
                    <a:pt x="259" y="170"/>
                  </a:moveTo>
                  <a:cubicBezTo>
                    <a:pt x="270" y="146"/>
                    <a:pt x="279" y="113"/>
                    <a:pt x="281" y="65"/>
                  </a:cubicBezTo>
                  <a:cubicBezTo>
                    <a:pt x="331" y="65"/>
                    <a:pt x="331" y="65"/>
                    <a:pt x="331" y="65"/>
                  </a:cubicBezTo>
                  <a:cubicBezTo>
                    <a:pt x="326" y="119"/>
                    <a:pt x="294" y="146"/>
                    <a:pt x="259" y="170"/>
                  </a:cubicBezTo>
                  <a:close/>
                  <a:moveTo>
                    <a:pt x="180" y="24"/>
                  </a:moveTo>
                  <a:cubicBezTo>
                    <a:pt x="234" y="24"/>
                    <a:pt x="256" y="47"/>
                    <a:pt x="256" y="55"/>
                  </a:cubicBezTo>
                  <a:cubicBezTo>
                    <a:pt x="256" y="63"/>
                    <a:pt x="234" y="86"/>
                    <a:pt x="180" y="86"/>
                  </a:cubicBezTo>
                  <a:cubicBezTo>
                    <a:pt x="125" y="86"/>
                    <a:pt x="104" y="63"/>
                    <a:pt x="104" y="55"/>
                  </a:cubicBezTo>
                  <a:cubicBezTo>
                    <a:pt x="104" y="47"/>
                    <a:pt x="125" y="24"/>
                    <a:pt x="180" y="24"/>
                  </a:cubicBezTo>
                  <a:close/>
                  <a:moveTo>
                    <a:pt x="29" y="65"/>
                  </a:moveTo>
                  <a:cubicBezTo>
                    <a:pt x="79" y="65"/>
                    <a:pt x="79" y="65"/>
                    <a:pt x="79" y="65"/>
                  </a:cubicBezTo>
                  <a:cubicBezTo>
                    <a:pt x="80" y="113"/>
                    <a:pt x="89" y="146"/>
                    <a:pt x="101" y="170"/>
                  </a:cubicBezTo>
                  <a:cubicBezTo>
                    <a:pt x="66" y="146"/>
                    <a:pt x="33" y="119"/>
                    <a:pt x="29" y="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9</a:t>
            </a:fld>
            <a:r>
              <a:rPr lang="fa-IR" smtClean="0"/>
              <a:t> </a:t>
            </a:r>
            <a:r>
              <a:rPr lang="en-US" smtClean="0"/>
              <a:t>/ 44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940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1149</Words>
  <Application>Microsoft Office PowerPoint</Application>
  <PresentationFormat>Widescreen</PresentationFormat>
  <Paragraphs>458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Arial</vt:lpstr>
      <vt:lpstr>B Titr</vt:lpstr>
      <vt:lpstr>B Zar</vt:lpstr>
      <vt:lpstr>Calibri</vt:lpstr>
      <vt:lpstr>Calibri Light</vt:lpstr>
      <vt:lpstr>Cambria Math</vt:lpstr>
      <vt:lpstr>等线</vt:lpstr>
      <vt:lpstr>Iranian Sans</vt:lpstr>
      <vt:lpstr>Lato</vt:lpstr>
      <vt:lpstr>Times New Roman</vt:lpstr>
      <vt:lpstr>Wingdings</vt:lpstr>
      <vt:lpstr>XB Zar</vt:lpstr>
      <vt:lpstr>Office Theme</vt:lpstr>
      <vt:lpstr>پیش درآمدی بر  بهبود کیفیت و سرعت یادگیری در سیستم‌های چندعامله با استفاده از  ماتریس‌ارجاع و انتگرال فازی  </vt:lpstr>
      <vt:lpstr>فهرست مطالب</vt:lpstr>
      <vt:lpstr>مقدمه</vt:lpstr>
      <vt:lpstr>مقدمه – جایگاه پژوهش انجام شده</vt:lpstr>
      <vt:lpstr>مقدمه – یادگیری تقویتی</vt:lpstr>
      <vt:lpstr>مقدمه - یادگیری مشارکتی</vt:lpstr>
      <vt:lpstr>PowerPoint Presentation</vt:lpstr>
      <vt:lpstr>مروری بر کارهای قبلی</vt:lpstr>
      <vt:lpstr>معیارهای خبرگی – چند معیاری</vt:lpstr>
      <vt:lpstr>معیارهای خبرگی – کوتاه‌ترین مسیر تجربه شده</vt:lpstr>
      <vt:lpstr>معیارهای خبرگی – کوتاه‌ترین مسیر تجربه شده</vt:lpstr>
      <vt:lpstr>روش پیشنهادی – یادگیری تقویتی مشارکتی</vt:lpstr>
      <vt:lpstr>تئوری خبرگی</vt:lpstr>
      <vt:lpstr>معیار خبرگی</vt:lpstr>
      <vt:lpstr>معیار خبرگی – سوال‌ها</vt:lpstr>
      <vt:lpstr>PowerPoint Presentation</vt:lpstr>
      <vt:lpstr>الگوریتم پیشنهادی – ادامه.</vt:lpstr>
      <vt:lpstr>الگوریتم پیشنهادی – ادامه.</vt:lpstr>
      <vt:lpstr>تعیین توابع f(.) و g(.) در انتگرال فازی چوکت</vt:lpstr>
      <vt:lpstr>تعیین توابع f(.) و g(.) در انتگرال فازی چوکت</vt:lpstr>
      <vt:lpstr>تعیین توابع f(.) و g(.) در انتگرال فازی چوکت</vt:lpstr>
      <vt:lpstr>شرایط مرزی و یکنوایی تابع g(.) </vt:lpstr>
      <vt:lpstr>توابع معرفی شده برای g(.)</vt:lpstr>
      <vt:lpstr>توابع معرفی شده برای g(.)</vt:lpstr>
      <vt:lpstr>توابع معرفی شده برای g(.)</vt:lpstr>
      <vt:lpstr>توابع معرفی شده برای g(.)</vt:lpstr>
      <vt:lpstr>چرا انتگرال فازی چوکت؟</vt:lpstr>
      <vt:lpstr>آزمایش‌ها و نتایج عملی</vt:lpstr>
      <vt:lpstr>محیط آزمایش – پلکان مارپیچ</vt:lpstr>
      <vt:lpstr>مقایسه‌ی نتایج – محیط پلکان مارپیچ</vt:lpstr>
      <vt:lpstr>مقایسه‌ی نتایج – محیط پلکان مارپیچ</vt:lpstr>
      <vt:lpstr>مقایسه‌ی نتایج – محیط پلکان مارپیچ</vt:lpstr>
      <vt:lpstr>مقایسه‌ی نتایج – محیط پلکان مارپیچ</vt:lpstr>
      <vt:lpstr>مقایسه‌ی نتایج – محیط پلکان مارپیچ</vt:lpstr>
      <vt:lpstr>محیط آزمایش – صید و صیاد</vt:lpstr>
      <vt:lpstr>مقایسه‌ی نتایج – محیط صید و صیاد</vt:lpstr>
      <vt:lpstr>مقایسه‌ی نتایج – محیط صید و صیاد</vt:lpstr>
      <vt:lpstr>مقایسه‌ی نتایج – محیط صید و صیاد</vt:lpstr>
      <vt:lpstr>مقایسه‌ی نتایج – محیط صید و صیاد</vt:lpstr>
      <vt:lpstr>بررسی تاثیر اندازه‌ی نواحی محیط در کیفیت و سرعت یادگیری</vt:lpstr>
      <vt:lpstr>PowerPoint Presentation</vt:lpstr>
      <vt:lpstr>PowerPoint Presentation</vt:lpstr>
      <vt:lpstr>نتیجه‌گیری و جمع‌بندی</vt:lpstr>
      <vt:lpstr>با تشکر</vt:lpstr>
    </vt:vector>
  </TitlesOfParts>
  <Company>Virahub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Dariush Hasanpour</dc:creator>
  <cp:lastModifiedBy>Dariush Hasanpour</cp:lastModifiedBy>
  <cp:revision>100</cp:revision>
  <cp:lastPrinted>2016-11-01T19:05:04Z</cp:lastPrinted>
  <dcterms:created xsi:type="dcterms:W3CDTF">2016-10-30T17:05:31Z</dcterms:created>
  <dcterms:modified xsi:type="dcterms:W3CDTF">2016-11-21T07:50:14Z</dcterms:modified>
</cp:coreProperties>
</file>