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552EA59-93FA-4497-8727-42106383272F}" type="datetimeFigureOut">
              <a:rPr lang="en-US" smtClean="0"/>
              <a:t>12/27/2008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22842D-0821-4A13-BC4B-ED4892D3854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52EA59-93FA-4497-8727-42106383272F}" type="datetimeFigureOut">
              <a:rPr lang="en-US" smtClean="0"/>
              <a:t>12/27/2008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22842D-0821-4A13-BC4B-ED4892D3854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52EA59-93FA-4497-8727-42106383272F}" type="datetimeFigureOut">
              <a:rPr lang="en-US" smtClean="0"/>
              <a:t>12/27/2008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22842D-0821-4A13-BC4B-ED4892D3854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52EA59-93FA-4497-8727-42106383272F}" type="datetimeFigureOut">
              <a:rPr lang="en-US" smtClean="0"/>
              <a:t>12/27/2008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22842D-0821-4A13-BC4B-ED4892D3854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52EA59-93FA-4497-8727-42106383272F}" type="datetimeFigureOut">
              <a:rPr lang="en-US" smtClean="0"/>
              <a:t>12/27/2008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22842D-0821-4A13-BC4B-ED4892D3854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552EA59-93FA-4497-8727-42106383272F}" type="datetimeFigureOut">
              <a:rPr lang="en-US" smtClean="0"/>
              <a:t>12/27/2008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22842D-0821-4A13-BC4B-ED4892D3854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552EA59-93FA-4497-8727-42106383272F}" type="datetimeFigureOut">
              <a:rPr lang="en-US" smtClean="0"/>
              <a:t>12/27/2008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22842D-0821-4A13-BC4B-ED4892D3854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552EA59-93FA-4497-8727-42106383272F}" type="datetimeFigureOut">
              <a:rPr lang="en-US" smtClean="0"/>
              <a:t>12/27/2008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22842D-0821-4A13-BC4B-ED4892D3854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2EA59-93FA-4497-8727-42106383272F}" type="datetimeFigureOut">
              <a:rPr lang="en-US" smtClean="0"/>
              <a:t>12/27/2008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22842D-0821-4A13-BC4B-ED4892D3854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2EA59-93FA-4497-8727-42106383272F}" type="datetimeFigureOut">
              <a:rPr lang="en-US" smtClean="0"/>
              <a:t>12/27/2008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22842D-0821-4A13-BC4B-ED4892D38541}"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2EA59-93FA-4497-8727-42106383272F}" type="datetimeFigureOut">
              <a:rPr lang="en-US" smtClean="0"/>
              <a:t>12/27/2008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22842D-0821-4A13-BC4B-ED4892D3854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2EA59-93FA-4497-8727-42106383272F}" type="datetimeFigureOut">
              <a:rPr lang="en-US" smtClean="0"/>
              <a:t>12/27/2008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2842D-0821-4A13-BC4B-ED4892D3854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chemeClr val="tx2"/>
                </a:solidFill>
              </a:rPr>
              <a:t>Aircraft environmental control systems </a:t>
            </a:r>
            <a:endParaRPr lang="en-GB"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chemeClr val="tx2"/>
                </a:solidFill>
              </a:rPr>
              <a:t>Light aircraft cabin ventilation and heating </a:t>
            </a:r>
            <a:endParaRPr lang="en-GB" dirty="0">
              <a:solidFill>
                <a:schemeClr val="tx2"/>
              </a:solidFill>
            </a:endParaRPr>
          </a:p>
        </p:txBody>
      </p:sp>
      <p:sp>
        <p:nvSpPr>
          <p:cNvPr id="3" name="Content Placeholder 2"/>
          <p:cNvSpPr>
            <a:spLocks noGrp="1"/>
          </p:cNvSpPr>
          <p:nvPr>
            <p:ph idx="1"/>
          </p:nvPr>
        </p:nvSpPr>
        <p:spPr/>
        <p:txBody>
          <a:bodyPr/>
          <a:lstStyle/>
          <a:p>
            <a:r>
              <a:rPr lang="en-GB" dirty="0" smtClean="0"/>
              <a:t>The aircraft requires heating and ventilation for windscreen demisting as well as passenger comfort </a:t>
            </a:r>
          </a:p>
          <a:p>
            <a:r>
              <a:rPr lang="en-GB" dirty="0" smtClean="0"/>
              <a:t>This is done my ducting fresh air through hot engine and exhaust manifold surfaces.</a:t>
            </a:r>
          </a:p>
          <a:p>
            <a:r>
              <a:rPr lang="en-GB" dirty="0" smtClean="0"/>
              <a:t>If an exhaust manifold leaks it can release poisonous carbon monoxide gases into the cabin so precautions are taken</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chemeClr val="tx2"/>
                </a:solidFill>
              </a:rPr>
              <a:t>The need for an environmental control system for commercial and military aircrafts </a:t>
            </a:r>
            <a:endParaRPr lang="en-GB" dirty="0">
              <a:solidFill>
                <a:schemeClr val="tx2"/>
              </a:solidFill>
            </a:endParaRPr>
          </a:p>
        </p:txBody>
      </p:sp>
      <p:sp>
        <p:nvSpPr>
          <p:cNvPr id="3" name="Content Placeholder 2"/>
          <p:cNvSpPr>
            <a:spLocks noGrp="1"/>
          </p:cNvSpPr>
          <p:nvPr>
            <p:ph idx="1"/>
          </p:nvPr>
        </p:nvSpPr>
        <p:spPr>
          <a:xfrm>
            <a:off x="428596" y="1785926"/>
            <a:ext cx="8229600" cy="4483113"/>
          </a:xfrm>
        </p:spPr>
        <p:txBody>
          <a:bodyPr>
            <a:normAutofit fontScale="85000" lnSpcReduction="20000"/>
          </a:bodyPr>
          <a:lstStyle/>
          <a:p>
            <a:r>
              <a:rPr lang="en-GB" dirty="0" smtClean="0"/>
              <a:t>Humans find it hard to breath at 15000 feet and an commercial aircraft cruises at 35000 feet</a:t>
            </a:r>
          </a:p>
          <a:p>
            <a:r>
              <a:rPr lang="en-GB" dirty="0" smtClean="0"/>
              <a:t>As you increase the altitude the temperature falls at a rate of 2 degrees per 1000 feet (6.5 degrees per 1000 meters) </a:t>
            </a:r>
          </a:p>
          <a:p>
            <a:r>
              <a:rPr lang="en-GB" dirty="0" smtClean="0"/>
              <a:t>When the sea level is 15 degrees the temperature outside the aircraft at 35000 feet is -54 degrees. </a:t>
            </a:r>
          </a:p>
          <a:p>
            <a:r>
              <a:rPr lang="en-GB" dirty="0" smtClean="0"/>
              <a:t>The air that is compressed by the engines is used to pressurise the cabin and supply hot or cold air</a:t>
            </a:r>
          </a:p>
          <a:p>
            <a:r>
              <a:rPr lang="en-GB" dirty="0" smtClean="0"/>
              <a:t>The electronics also need the temperature of the aircraft to be with in a reasonable level of -30 to +90 degrees </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2"/>
                </a:solidFill>
              </a:rPr>
              <a:t>Aircraft pressurisation </a:t>
            </a:r>
            <a:endParaRPr lang="en-GB" dirty="0">
              <a:solidFill>
                <a:schemeClr val="tx2"/>
              </a:solidFill>
            </a:endParaRPr>
          </a:p>
        </p:txBody>
      </p:sp>
      <p:sp>
        <p:nvSpPr>
          <p:cNvPr id="3" name="Content Placeholder 2"/>
          <p:cNvSpPr>
            <a:spLocks noGrp="1"/>
          </p:cNvSpPr>
          <p:nvPr>
            <p:ph idx="1"/>
          </p:nvPr>
        </p:nvSpPr>
        <p:spPr/>
        <p:txBody>
          <a:bodyPr>
            <a:normAutofit lnSpcReduction="10000"/>
          </a:bodyPr>
          <a:lstStyle/>
          <a:p>
            <a:r>
              <a:rPr lang="en-GB" dirty="0" smtClean="0"/>
              <a:t>Aircraft pressurisation is done my a value which allows the flow of air out of the cabin to reach a required internal ambient pressure. </a:t>
            </a:r>
          </a:p>
          <a:p>
            <a:r>
              <a:rPr lang="en-GB" dirty="0" smtClean="0"/>
              <a:t>The aircraft cabin pressure is 8000 even at a altitude of 35000 feet. </a:t>
            </a:r>
          </a:p>
          <a:p>
            <a:r>
              <a:rPr lang="en-GB" dirty="0" smtClean="0"/>
              <a:t>For military aircrafts the crew has their own set of oxygen supplies</a:t>
            </a:r>
          </a:p>
          <a:p>
            <a:r>
              <a:rPr lang="en-GB" dirty="0" smtClean="0"/>
              <a:t>Military aircrafts are pressurised to 20000 feet.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2"/>
                </a:solidFill>
              </a:rPr>
              <a:t>Aircraft cabin and cockpit heating </a:t>
            </a:r>
            <a:endParaRPr lang="en-GB" dirty="0">
              <a:solidFill>
                <a:schemeClr val="tx2"/>
              </a:solidFill>
            </a:endParaRPr>
          </a:p>
        </p:txBody>
      </p:sp>
      <p:sp>
        <p:nvSpPr>
          <p:cNvPr id="3" name="Content Placeholder 2"/>
          <p:cNvSpPr>
            <a:spLocks noGrp="1"/>
          </p:cNvSpPr>
          <p:nvPr>
            <p:ph idx="1"/>
          </p:nvPr>
        </p:nvSpPr>
        <p:spPr/>
        <p:txBody>
          <a:bodyPr/>
          <a:lstStyle/>
          <a:p>
            <a:r>
              <a:rPr lang="en-GB" dirty="0" smtClean="0"/>
              <a:t>Heating is also needed to warm up an aircraft that has soaked down in freezing temperatures on the ground</a:t>
            </a:r>
          </a:p>
          <a:p>
            <a:r>
              <a:rPr lang="en-GB" dirty="0" smtClean="0"/>
              <a:t>Heating helps de-misting of windscreens, especially during descent and an cold altitude to a warm altitude. </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2"/>
                </a:solidFill>
              </a:rPr>
              <a:t>Aircraft cabin and cockpit cooling</a:t>
            </a:r>
            <a:endParaRPr lang="en-GB" dirty="0">
              <a:solidFill>
                <a:schemeClr val="tx2"/>
              </a:solidFill>
            </a:endParaRPr>
          </a:p>
        </p:txBody>
      </p:sp>
      <p:sp>
        <p:nvSpPr>
          <p:cNvPr id="3" name="Content Placeholder 2"/>
          <p:cNvSpPr>
            <a:spLocks noGrp="1"/>
          </p:cNvSpPr>
          <p:nvPr>
            <p:ph idx="1"/>
          </p:nvPr>
        </p:nvSpPr>
        <p:spPr/>
        <p:txBody>
          <a:bodyPr/>
          <a:lstStyle/>
          <a:p>
            <a:r>
              <a:rPr lang="en-GB" dirty="0" smtClean="0"/>
              <a:t>The skin of the aircraft is heated because of the high speed and friction. The skin can be heated more than 100 degrees due to kinetic effect for subsonic commercial airlines. </a:t>
            </a:r>
          </a:p>
          <a:p>
            <a:r>
              <a:rPr lang="en-GB" dirty="0" smtClean="0"/>
              <a:t>The aircraft cockpit and cabin also receive heat through solar radiation</a:t>
            </a:r>
          </a:p>
          <a:p>
            <a:r>
              <a:rPr lang="en-GB" dirty="0" smtClean="0"/>
              <a:t>The electronic equipment inside the aircraft also give of heat as well as the people </a:t>
            </a:r>
          </a:p>
          <a:p>
            <a:endParaRPr lang="en-GB"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chemeClr val="tx2"/>
                </a:solidFill>
              </a:rPr>
              <a:t>Aircraft cabin and cockpit ventilation</a:t>
            </a:r>
            <a:endParaRPr lang="en-GB" dirty="0">
              <a:solidFill>
                <a:schemeClr val="tx2"/>
              </a:solidFill>
            </a:endParaRPr>
          </a:p>
        </p:txBody>
      </p:sp>
      <p:sp>
        <p:nvSpPr>
          <p:cNvPr id="3" name="Content Placeholder 2"/>
          <p:cNvSpPr>
            <a:spLocks noGrp="1"/>
          </p:cNvSpPr>
          <p:nvPr>
            <p:ph idx="1"/>
          </p:nvPr>
        </p:nvSpPr>
        <p:spPr/>
        <p:txBody>
          <a:bodyPr>
            <a:normAutofit fontScale="92500"/>
          </a:bodyPr>
          <a:lstStyle/>
          <a:p>
            <a:r>
              <a:rPr lang="en-GB" dirty="0" smtClean="0"/>
              <a:t>The air in the cabin is drawn, filtered, mixed with fresh air and re-circulated </a:t>
            </a:r>
          </a:p>
          <a:p>
            <a:r>
              <a:rPr lang="en-GB" dirty="0" smtClean="0"/>
              <a:t>In hot and humid  climates moisture from the air can weight more then 30 grams per kg, if the cabin is cooled it would result in condensation and wet mist so the environmental control system removes the moisture from the air</a:t>
            </a:r>
          </a:p>
          <a:p>
            <a:r>
              <a:rPr lang="en-GB" dirty="0" smtClean="0"/>
              <a:t>The moisture levels decrease as the altitude increases</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2"/>
                </a:solidFill>
              </a:rPr>
              <a:t>Air conditioning</a:t>
            </a:r>
            <a:endParaRPr lang="en-GB" dirty="0">
              <a:solidFill>
                <a:schemeClr val="tx2"/>
              </a:solidFill>
            </a:endParaRPr>
          </a:p>
        </p:txBody>
      </p:sp>
      <p:sp>
        <p:nvSpPr>
          <p:cNvPr id="3" name="Content Placeholder 2"/>
          <p:cNvSpPr>
            <a:spLocks noGrp="1"/>
          </p:cNvSpPr>
          <p:nvPr>
            <p:ph idx="1"/>
          </p:nvPr>
        </p:nvSpPr>
        <p:spPr/>
        <p:txBody>
          <a:bodyPr>
            <a:normAutofit fontScale="70000" lnSpcReduction="20000"/>
          </a:bodyPr>
          <a:lstStyle/>
          <a:p>
            <a:r>
              <a:rPr lang="en-GB" dirty="0" smtClean="0"/>
              <a:t>The main source of air for the air-conditioning units in air bled from the engine compressors</a:t>
            </a:r>
          </a:p>
          <a:p>
            <a:r>
              <a:rPr lang="en-GB" dirty="0" smtClean="0"/>
              <a:t>The compressed air is cooled as much as possible using ram air from outside</a:t>
            </a:r>
          </a:p>
          <a:p>
            <a:r>
              <a:rPr lang="en-GB" dirty="0" smtClean="0"/>
              <a:t>The air is then expanded across a turbine which drive a compressor drawing the ram air though a heat exchanger to reduce its energy further </a:t>
            </a:r>
          </a:p>
          <a:p>
            <a:r>
              <a:rPr lang="en-GB" dirty="0" smtClean="0"/>
              <a:t>The water is extracted and the cooled air is mixed with warm air to give a expectable temperature for the cabin heating or cooling. </a:t>
            </a:r>
          </a:p>
          <a:p>
            <a:r>
              <a:rPr lang="en-GB" dirty="0" smtClean="0"/>
              <a:t>Air-conditioning is required in the aircraft when the aircraft is switched of so auxiliary power units (APU) are used which can provide power for the electronic generators.</a:t>
            </a:r>
          </a:p>
          <a:p>
            <a:r>
              <a:rPr lang="en-GB" dirty="0" smtClean="0"/>
              <a:t>The aircraft can also be hooked to ground support carts for electrical and air supplies. </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solidFill>
                  <a:schemeClr val="tx2"/>
                </a:solidFill>
              </a:rPr>
              <a:t>Distribution systems </a:t>
            </a:r>
            <a:endParaRPr lang="en-GB" dirty="0">
              <a:solidFill>
                <a:schemeClr val="tx2"/>
              </a:solidFill>
            </a:endParaRPr>
          </a:p>
        </p:txBody>
      </p:sp>
      <p:sp>
        <p:nvSpPr>
          <p:cNvPr id="3" name="Content Placeholder 2"/>
          <p:cNvSpPr>
            <a:spLocks noGrp="1"/>
          </p:cNvSpPr>
          <p:nvPr>
            <p:ph idx="1"/>
          </p:nvPr>
        </p:nvSpPr>
        <p:spPr/>
        <p:txBody>
          <a:bodyPr>
            <a:normAutofit fontScale="92500" lnSpcReduction="20000"/>
          </a:bodyPr>
          <a:lstStyle/>
          <a:p>
            <a:r>
              <a:rPr lang="en-GB" dirty="0" smtClean="0"/>
              <a:t>These comprise a complex system of ducts, sensors and valves </a:t>
            </a:r>
          </a:p>
          <a:p>
            <a:r>
              <a:rPr lang="en-GB" dirty="0" smtClean="0"/>
              <a:t>The air enters through overhead outlets</a:t>
            </a:r>
          </a:p>
          <a:p>
            <a:r>
              <a:rPr lang="en-GB" dirty="0" smtClean="0"/>
              <a:t>Air flows in a circular pattern and exit through the floor grilles</a:t>
            </a:r>
          </a:p>
          <a:p>
            <a:r>
              <a:rPr lang="en-GB" dirty="0" smtClean="0"/>
              <a:t>The exiting air goes below the cabin floor into the lower lobe from which 50% air is exhausted form the aircraft through an outflow valve </a:t>
            </a:r>
          </a:p>
          <a:p>
            <a:r>
              <a:rPr lang="en-GB" dirty="0" smtClean="0"/>
              <a:t>The air is replaced every 2-3 minutes</a:t>
            </a:r>
          </a:p>
          <a:p>
            <a:r>
              <a:rPr lang="en-GB" dirty="0" smtClean="0"/>
              <a:t>There are 20-30 air changes per hour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611</Words>
  <Application>Microsoft Office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Aircraft environmental control systems </vt:lpstr>
      <vt:lpstr>Light aircraft cabin ventilation and heating </vt:lpstr>
      <vt:lpstr>The need for an environmental control system for commercial and military aircrafts </vt:lpstr>
      <vt:lpstr>Aircraft pressurisation </vt:lpstr>
      <vt:lpstr>Aircraft cabin and cockpit heating </vt:lpstr>
      <vt:lpstr>Aircraft cabin and cockpit cooling</vt:lpstr>
      <vt:lpstr>Aircraft cabin and cockpit ventilation</vt:lpstr>
      <vt:lpstr>Air conditioning</vt:lpstr>
      <vt:lpstr>Distribution systems </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Aircraft environmental control systems </dc:title>
  <dc:creator>kulvir</dc:creator>
  <cp:lastModifiedBy>kulvir</cp:lastModifiedBy>
  <cp:revision>1</cp:revision>
  <dcterms:created xsi:type="dcterms:W3CDTF">2008-12-27T16:55:42Z</dcterms:created>
  <dcterms:modified xsi:type="dcterms:W3CDTF">2008-12-27T16:57:36Z</dcterms:modified>
</cp:coreProperties>
</file>