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76"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autoAdjust="0"/>
    <p:restoredTop sz="94714" autoAdjust="0"/>
  </p:normalViewPr>
  <p:slideViewPr>
    <p:cSldViewPr>
      <p:cViewPr varScale="1">
        <p:scale>
          <a:sx n="88" d="100"/>
          <a:sy n="88" d="100"/>
        </p:scale>
        <p:origin x="-106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5784540-5D38-455B-868B-3712A80F69F5}" type="datetimeFigureOut">
              <a:rPr lang="en-US" smtClean="0"/>
              <a:pPr/>
              <a:t>12/28/2008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03AACF-4907-43AD-9136-3EBC99FB715F}"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5784540-5D38-455B-868B-3712A80F69F5}" type="datetimeFigureOut">
              <a:rPr lang="en-US" smtClean="0"/>
              <a:pPr/>
              <a:t>12/28/2008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03AACF-4907-43AD-9136-3EBC99FB715F}"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5784540-5D38-455B-868B-3712A80F69F5}" type="datetimeFigureOut">
              <a:rPr lang="en-US" smtClean="0"/>
              <a:pPr/>
              <a:t>12/28/2008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03AACF-4907-43AD-9136-3EBC99FB715F}"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5784540-5D38-455B-868B-3712A80F69F5}" type="datetimeFigureOut">
              <a:rPr lang="en-US" smtClean="0"/>
              <a:pPr/>
              <a:t>12/28/2008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03AACF-4907-43AD-9136-3EBC99FB715F}"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784540-5D38-455B-868B-3712A80F69F5}" type="datetimeFigureOut">
              <a:rPr lang="en-US" smtClean="0"/>
              <a:pPr/>
              <a:t>12/28/2008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03AACF-4907-43AD-9136-3EBC99FB715F}"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5784540-5D38-455B-868B-3712A80F69F5}" type="datetimeFigureOut">
              <a:rPr lang="en-US" smtClean="0"/>
              <a:pPr/>
              <a:t>12/28/2008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03AACF-4907-43AD-9136-3EBC99FB715F}"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5784540-5D38-455B-868B-3712A80F69F5}" type="datetimeFigureOut">
              <a:rPr lang="en-US" smtClean="0"/>
              <a:pPr/>
              <a:t>12/28/2008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403AACF-4907-43AD-9136-3EBC99FB715F}"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5784540-5D38-455B-868B-3712A80F69F5}" type="datetimeFigureOut">
              <a:rPr lang="en-US" smtClean="0"/>
              <a:pPr/>
              <a:t>12/28/2008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403AACF-4907-43AD-9136-3EBC99FB715F}"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784540-5D38-455B-868B-3712A80F69F5}" type="datetimeFigureOut">
              <a:rPr lang="en-US" smtClean="0"/>
              <a:pPr/>
              <a:t>12/28/2008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403AACF-4907-43AD-9136-3EBC99FB715F}"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784540-5D38-455B-868B-3712A80F69F5}" type="datetimeFigureOut">
              <a:rPr lang="en-US" smtClean="0"/>
              <a:pPr/>
              <a:t>12/28/2008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03AACF-4907-43AD-9136-3EBC99FB715F}"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784540-5D38-455B-868B-3712A80F69F5}" type="datetimeFigureOut">
              <a:rPr lang="en-US" smtClean="0"/>
              <a:pPr/>
              <a:t>12/28/2008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03AACF-4907-43AD-9136-3EBC99FB715F}"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784540-5D38-455B-868B-3712A80F69F5}" type="datetimeFigureOut">
              <a:rPr lang="en-US" smtClean="0"/>
              <a:pPr/>
              <a:t>12/28/2008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03AACF-4907-43AD-9136-3EBC99FB715F}"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6"/>
                </a:solidFill>
              </a:rPr>
              <a:t>Weapon systems </a:t>
            </a:r>
            <a:endParaRPr lang="en-GB" dirty="0">
              <a:solidFill>
                <a:schemeClr val="accent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6"/>
                </a:solidFill>
              </a:rPr>
              <a:t>Motive power </a:t>
            </a:r>
            <a:endParaRPr lang="en-GB" dirty="0">
              <a:solidFill>
                <a:schemeClr val="accent6"/>
              </a:solidFill>
            </a:endParaRPr>
          </a:p>
        </p:txBody>
      </p:sp>
      <p:sp>
        <p:nvSpPr>
          <p:cNvPr id="3" name="Content Placeholder 2"/>
          <p:cNvSpPr>
            <a:spLocks noGrp="1"/>
          </p:cNvSpPr>
          <p:nvPr>
            <p:ph idx="1"/>
          </p:nvPr>
        </p:nvSpPr>
        <p:spPr>
          <a:xfrm>
            <a:off x="428596" y="1285860"/>
            <a:ext cx="8229600" cy="4525963"/>
          </a:xfrm>
        </p:spPr>
        <p:txBody>
          <a:bodyPr>
            <a:normAutofit fontScale="62500" lnSpcReduction="20000"/>
          </a:bodyPr>
          <a:lstStyle/>
          <a:p>
            <a:r>
              <a:rPr lang="en-GB" dirty="0" smtClean="0"/>
              <a:t>For some missile solid fuelled rocket motors are used because they are reliable, easy and safe to handle and have a long maintenance free life. This motor is able to provide high thrust for a given volume and weight. Rocket motors are able to provide high thrust for a shot duration. Most of the flight time form the missile coasting (unpowered flight). For solid fuelled motors the thrust can not me controlled because  the charge is mono-propellant which means it burns on its own supply of oxygen and will not stop until the oxygen burns out.</a:t>
            </a:r>
          </a:p>
          <a:p>
            <a:r>
              <a:rPr lang="en-GB" dirty="0" smtClean="0"/>
              <a:t>Gas turbine engine have longer thrust time because they do not need to carry a supply of oxygen so the missile has reduced fuel consumption which means longer thrust time (over 80km). Gas turbine rocket engines are useful for cruising missiles. The thrust of a gas turbine can be controlled by varying the fuel flow. </a:t>
            </a:r>
          </a:p>
          <a:p>
            <a:r>
              <a:rPr lang="en-GB" dirty="0" smtClean="0"/>
              <a:t>Ramjets can be used by a rocket motor to accurate to a high speed, this is sometimes done by putting the rocket propellant into the ram ducts, which takes over after the rocket motor burns out</a:t>
            </a:r>
          </a:p>
          <a:p>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6"/>
                </a:solidFill>
              </a:rPr>
              <a:t>Control systems </a:t>
            </a:r>
            <a:endParaRPr lang="en-GB" dirty="0">
              <a:solidFill>
                <a:schemeClr val="accent6"/>
              </a:solidFill>
            </a:endParaRPr>
          </a:p>
        </p:txBody>
      </p:sp>
      <p:sp>
        <p:nvSpPr>
          <p:cNvPr id="3" name="Content Placeholder 2"/>
          <p:cNvSpPr>
            <a:spLocks noGrp="1"/>
          </p:cNvSpPr>
          <p:nvPr>
            <p:ph idx="1"/>
          </p:nvPr>
        </p:nvSpPr>
        <p:spPr/>
        <p:txBody>
          <a:bodyPr/>
          <a:lstStyle/>
          <a:p>
            <a:r>
              <a:rPr lang="en-GB" dirty="0" smtClean="0"/>
              <a:t>Auto-pilot is used to steer the missile this is done by taking the target bearing and position information from the seeker and signals from the gyroscope and accelerometer to provide information of its target. </a:t>
            </a: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6"/>
                </a:solidFill>
              </a:rPr>
              <a:t>Steering </a:t>
            </a:r>
            <a:endParaRPr lang="en-GB" dirty="0">
              <a:solidFill>
                <a:schemeClr val="accent6"/>
              </a:solidFill>
            </a:endParaRPr>
          </a:p>
        </p:txBody>
      </p:sp>
      <p:sp>
        <p:nvSpPr>
          <p:cNvPr id="3" name="Content Placeholder 2"/>
          <p:cNvSpPr>
            <a:spLocks noGrp="1"/>
          </p:cNvSpPr>
          <p:nvPr>
            <p:ph idx="1"/>
          </p:nvPr>
        </p:nvSpPr>
        <p:spPr>
          <a:xfrm>
            <a:off x="500034" y="1428736"/>
            <a:ext cx="8229600" cy="4525963"/>
          </a:xfrm>
        </p:spPr>
        <p:txBody>
          <a:bodyPr>
            <a:normAutofit fontScale="70000" lnSpcReduction="20000"/>
          </a:bodyPr>
          <a:lstStyle/>
          <a:p>
            <a:r>
              <a:rPr lang="en-GB" dirty="0" smtClean="0"/>
              <a:t>Moving aerodynamic surfaces are used to steer the missile such would include:</a:t>
            </a:r>
          </a:p>
          <a:p>
            <a:r>
              <a:rPr lang="en-GB" dirty="0" smtClean="0"/>
              <a:t> fixed wings with moving tail fins</a:t>
            </a:r>
          </a:p>
          <a:p>
            <a:r>
              <a:rPr lang="en-GB" dirty="0" smtClean="0"/>
              <a:t>Fixed fin with moving wings</a:t>
            </a:r>
          </a:p>
          <a:p>
            <a:r>
              <a:rPr lang="en-GB" dirty="0" smtClean="0"/>
              <a:t>Fixed wings with moving canard</a:t>
            </a:r>
          </a:p>
          <a:p>
            <a:r>
              <a:rPr lang="en-GB" dirty="0" smtClean="0"/>
              <a:t>Or fins only </a:t>
            </a:r>
          </a:p>
          <a:p>
            <a:r>
              <a:rPr lang="en-GB" dirty="0" smtClean="0"/>
              <a:t>In short rang fights the missile can not make very high turn rates because of aerodynamic stalling so they might use the rocket nozzle to make the turns. </a:t>
            </a:r>
          </a:p>
          <a:p>
            <a:r>
              <a:rPr lang="en-GB" dirty="0" smtClean="0"/>
              <a:t>They use deflectors which are impinged into the motor to give thrust vector control or TVC</a:t>
            </a:r>
          </a:p>
          <a:p>
            <a:r>
              <a:rPr lang="en-GB" dirty="0" smtClean="0"/>
              <a:t>The disadvantage is that the deflectors suffer from rapid erosion so the missile is limited to short-range missiles.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6"/>
                </a:solidFill>
              </a:rPr>
              <a:t>Power supply </a:t>
            </a:r>
            <a:endParaRPr lang="en-GB" dirty="0">
              <a:solidFill>
                <a:schemeClr val="accent6"/>
              </a:solidFill>
            </a:endParaRPr>
          </a:p>
        </p:txBody>
      </p:sp>
      <p:sp>
        <p:nvSpPr>
          <p:cNvPr id="3" name="Content Placeholder 2"/>
          <p:cNvSpPr>
            <a:spLocks noGrp="1"/>
          </p:cNvSpPr>
          <p:nvPr>
            <p:ph idx="1"/>
          </p:nvPr>
        </p:nvSpPr>
        <p:spPr/>
        <p:txBody>
          <a:bodyPr>
            <a:normAutofit fontScale="62500" lnSpcReduction="20000"/>
          </a:bodyPr>
          <a:lstStyle/>
          <a:p>
            <a:r>
              <a:rPr lang="en-GB" dirty="0" smtClean="0"/>
              <a:t>Hydraulic power is used for: control surface actuators, gas supplies for pneumatic control-surface actuators, cooling of infra-red detectors.</a:t>
            </a:r>
          </a:p>
          <a:p>
            <a:r>
              <a:rPr lang="en-GB" dirty="0" smtClean="0"/>
              <a:t>Electrical power is generated by a thermal battery which gives high power for a short time. It has a very long shelf life. It generates power by exothermic (heat producing) chemical reaction </a:t>
            </a:r>
          </a:p>
          <a:p>
            <a:r>
              <a:rPr lang="en-GB" dirty="0" smtClean="0"/>
              <a:t>The electrical power produced is then passed through a stabilising circuit which splits the supply </a:t>
            </a:r>
          </a:p>
          <a:p>
            <a:r>
              <a:rPr lang="en-GB" dirty="0" smtClean="0"/>
              <a:t>Power is usually taken from the lunch aircraft through the umbilical cable </a:t>
            </a:r>
          </a:p>
          <a:p>
            <a:r>
              <a:rPr lang="en-GB" dirty="0" smtClean="0"/>
              <a:t>Hydraulic energy is stored in a hydraulic accumulator which is pressurised  using nitrogen and initiated by firing a small pyrotechnic charge with burst the diaphragm and allows pressure to reach the oil</a:t>
            </a:r>
          </a:p>
          <a:p>
            <a:r>
              <a:rPr lang="en-GB" dirty="0" smtClean="0"/>
              <a:t>The advantages are long shelf like</a:t>
            </a:r>
          </a:p>
          <a:p>
            <a:r>
              <a:rPr lang="en-GB" dirty="0" smtClean="0"/>
              <a:t>Pneumatic energy may be stored under gas pressure or generated chemically</a:t>
            </a:r>
          </a:p>
          <a:p>
            <a:r>
              <a:rPr lang="en-GB" dirty="0" smtClean="0"/>
              <a:t>Cooling infra-red detectors requires a pure coolant gas such as nitrogen </a:t>
            </a:r>
          </a:p>
          <a:p>
            <a:pPr>
              <a:buNone/>
            </a:pPr>
            <a:endParaRPr lang="en-GB" dirty="0" smtClean="0"/>
          </a:p>
          <a:p>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6"/>
                </a:solidFill>
              </a:rPr>
              <a:t>Destruction of the target </a:t>
            </a:r>
            <a:endParaRPr lang="en-GB" dirty="0">
              <a:solidFill>
                <a:schemeClr val="accent6"/>
              </a:solidFill>
            </a:endParaRPr>
          </a:p>
        </p:txBody>
      </p:sp>
      <p:sp>
        <p:nvSpPr>
          <p:cNvPr id="3" name="Content Placeholder 2"/>
          <p:cNvSpPr>
            <a:spLocks noGrp="1"/>
          </p:cNvSpPr>
          <p:nvPr>
            <p:ph idx="1"/>
          </p:nvPr>
        </p:nvSpPr>
        <p:spPr/>
        <p:txBody>
          <a:bodyPr>
            <a:normAutofit fontScale="70000" lnSpcReduction="20000"/>
          </a:bodyPr>
          <a:lstStyle/>
          <a:p>
            <a:r>
              <a:rPr lang="en-GB" dirty="0" smtClean="0"/>
              <a:t>Safety and arming unit:</a:t>
            </a:r>
          </a:p>
          <a:p>
            <a:r>
              <a:rPr lang="en-GB" dirty="0" smtClean="0"/>
              <a:t>(SAU)- safety and arming unit </a:t>
            </a:r>
          </a:p>
          <a:p>
            <a:r>
              <a:rPr lang="en-GB" dirty="0" smtClean="0"/>
              <a:t>There is two types of fail-safety ( if something goes wrong the missile must stay in a safe condition) </a:t>
            </a:r>
          </a:p>
          <a:p>
            <a:r>
              <a:rPr lang="en-GB" dirty="0" smtClean="0"/>
              <a:t>The first is an electrical firing switch (EFS)</a:t>
            </a:r>
            <a:r>
              <a:rPr lang="en-GB" dirty="0"/>
              <a:t> </a:t>
            </a:r>
            <a:r>
              <a:rPr lang="en-GB" dirty="0" smtClean="0"/>
              <a:t>this works by a timer, until the electrical firing switch is operated it prevents the firing signal to reach the explosive charge. </a:t>
            </a:r>
          </a:p>
          <a:p>
            <a:r>
              <a:rPr lang="en-GB" dirty="0" smtClean="0"/>
              <a:t>The second is a clockwork mechanism this works by the missiles forward acceleration to move part of the mechanism so that the warhead initiator charges align with holed in the casing called the shuttering</a:t>
            </a:r>
          </a:p>
          <a:p>
            <a:r>
              <a:rPr lang="en-GB" dirty="0" smtClean="0"/>
              <a:t>The missile must maintain a given acceleration for a minimum time for the (SAU) safety and arming unit to arm itself. </a:t>
            </a:r>
          </a:p>
          <a:p>
            <a:endParaRPr lang="en-GB"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6"/>
                </a:solidFill>
              </a:rPr>
              <a:t>Destruction of the target part 2</a:t>
            </a:r>
            <a:endParaRPr lang="en-GB" dirty="0"/>
          </a:p>
        </p:txBody>
      </p:sp>
      <p:sp>
        <p:nvSpPr>
          <p:cNvPr id="3" name="Content Placeholder 2"/>
          <p:cNvSpPr>
            <a:spLocks noGrp="1"/>
          </p:cNvSpPr>
          <p:nvPr>
            <p:ph idx="1"/>
          </p:nvPr>
        </p:nvSpPr>
        <p:spPr/>
        <p:txBody>
          <a:bodyPr>
            <a:normAutofit fontScale="62500" lnSpcReduction="20000"/>
          </a:bodyPr>
          <a:lstStyle/>
          <a:p>
            <a:r>
              <a:rPr lang="en-GB" dirty="0" smtClean="0"/>
              <a:t>The fuze </a:t>
            </a:r>
          </a:p>
          <a:p>
            <a:r>
              <a:rPr lang="en-GB" dirty="0" smtClean="0"/>
              <a:t>The fuze detects when the missile hits the target or when it makes a close approach </a:t>
            </a:r>
          </a:p>
          <a:p>
            <a:r>
              <a:rPr lang="en-GB" dirty="0" smtClean="0"/>
              <a:t>The kill radius is the radius at which the missile can cause sufficient damage </a:t>
            </a:r>
          </a:p>
          <a:p>
            <a:r>
              <a:rPr lang="en-GB" dirty="0" smtClean="0"/>
              <a:t>When the missile is in optimum positing a firing signal will be sent to the (SAU) safety and arming unit which will initiate the warhead</a:t>
            </a:r>
          </a:p>
          <a:p>
            <a:r>
              <a:rPr lang="en-GB" dirty="0" smtClean="0"/>
              <a:t>There are two types of fuzes </a:t>
            </a:r>
          </a:p>
          <a:p>
            <a:r>
              <a:rPr lang="en-GB" dirty="0" smtClean="0"/>
              <a:t>The first called proximity fuze which detects the target from a distance and is radar or infra-red. They are insensitive to countermeasures such as flares for infra-red. The proximity fuze are used in anti-aircraft missile and cause damage from a distance. </a:t>
            </a:r>
          </a:p>
          <a:p>
            <a:r>
              <a:rPr lang="en-GB" dirty="0" smtClean="0"/>
              <a:t>The second called the contact fuze which only works if the missile hits the target. Anti-armour  missiles use contact fuzes. Anti-ship weapons also use contact fuze but with a delay to the missile can penetrate deep inside the target. </a:t>
            </a:r>
          </a:p>
          <a:p>
            <a:endParaRPr lang="en-GB" dirty="0" smtClean="0"/>
          </a:p>
          <a:p>
            <a:endParaRPr lang="en-GB" dirty="0" smtClean="0"/>
          </a:p>
          <a:p>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6"/>
                </a:solidFill>
              </a:rPr>
              <a:t>Destruction of the target part 3</a:t>
            </a:r>
            <a:endParaRPr lang="en-GB" dirty="0"/>
          </a:p>
        </p:txBody>
      </p:sp>
      <p:sp>
        <p:nvSpPr>
          <p:cNvPr id="3" name="Content Placeholder 2"/>
          <p:cNvSpPr>
            <a:spLocks noGrp="1"/>
          </p:cNvSpPr>
          <p:nvPr>
            <p:ph idx="1"/>
          </p:nvPr>
        </p:nvSpPr>
        <p:spPr/>
        <p:txBody>
          <a:bodyPr>
            <a:normAutofit fontScale="55000" lnSpcReduction="20000"/>
          </a:bodyPr>
          <a:lstStyle/>
          <a:p>
            <a:r>
              <a:rPr lang="en-GB" dirty="0" smtClean="0"/>
              <a:t>The warhead: </a:t>
            </a:r>
          </a:p>
          <a:p>
            <a:r>
              <a:rPr lang="en-GB" dirty="0" smtClean="0"/>
              <a:t>Blast warheads use a very high pressure generated by the explosion to produce a blast wave. </a:t>
            </a:r>
          </a:p>
          <a:p>
            <a:r>
              <a:rPr lang="en-GB" dirty="0" smtClean="0"/>
              <a:t>Fragmentation and blast-fragmentation warheads contain pressure which it uses to break the warhead casing and propels fragments of shrapnel at high speed</a:t>
            </a:r>
          </a:p>
          <a:p>
            <a:r>
              <a:rPr lang="en-GB" dirty="0" smtClean="0"/>
              <a:t>The shape of the charge decided what the fragmentation pattern will be</a:t>
            </a:r>
          </a:p>
          <a:p>
            <a:r>
              <a:rPr lang="en-GB" dirty="0" smtClean="0"/>
              <a:t>Fragmentation warheads contain thousands of cubes (tungsten of 1 cm across) which on detonation are forced out at high speeds forming a cloud.</a:t>
            </a:r>
          </a:p>
          <a:p>
            <a:r>
              <a:rPr lang="en-GB" dirty="0" smtClean="0"/>
              <a:t> continuous-rod warheads are like the fragmentation warheads but contain steel bars which on detonation expand continuous ring which act like a circular saw. </a:t>
            </a:r>
          </a:p>
          <a:p>
            <a:r>
              <a:rPr lang="en-GB" dirty="0" smtClean="0"/>
              <a:t>Shaped-charge warheads are made to attack armour. The warhead is placed behind the seeker and the explosive is packed with a copper cone which forms a plasticised jet of copper which travels at a very high speed penetrating armour. Time must be allowed for this penetration so the detonation takes place before the missile reaches the target called stand off.</a:t>
            </a:r>
          </a:p>
          <a:p>
            <a:r>
              <a:rPr lang="en-GB" dirty="0" smtClean="0"/>
              <a:t>The attack reactive armour (explosives placed on the outside of the armour plate of the target) multiple shaped charges are used. The first charge sets of the reactive armour and the second charge attacks the armour which is then exposed. </a:t>
            </a:r>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6"/>
                </a:solidFill>
              </a:rPr>
              <a:t>Location of parts </a:t>
            </a:r>
            <a:endParaRPr lang="en-GB" dirty="0">
              <a:solidFill>
                <a:schemeClr val="accent6"/>
              </a:solidFill>
            </a:endParaRPr>
          </a:p>
        </p:txBody>
      </p:sp>
      <p:sp>
        <p:nvSpPr>
          <p:cNvPr id="3" name="Content Placeholder 2"/>
          <p:cNvSpPr>
            <a:spLocks noGrp="1"/>
          </p:cNvSpPr>
          <p:nvPr>
            <p:ph idx="1"/>
          </p:nvPr>
        </p:nvSpPr>
        <p:spPr>
          <a:xfrm>
            <a:off x="500034" y="1285860"/>
            <a:ext cx="8229600" cy="4525963"/>
          </a:xfrm>
        </p:spPr>
        <p:txBody>
          <a:bodyPr/>
          <a:lstStyle/>
          <a:p>
            <a:r>
              <a:rPr lang="en-GB" dirty="0" smtClean="0"/>
              <a:t>Seeker = placed at the nose </a:t>
            </a:r>
          </a:p>
          <a:p>
            <a:r>
              <a:rPr lang="en-GB" dirty="0" smtClean="0"/>
              <a:t>Control surface = position is dictated by aerodynamic constrains </a:t>
            </a:r>
          </a:p>
          <a:p>
            <a:r>
              <a:rPr lang="en-GB" dirty="0" smtClean="0"/>
              <a:t>Motor = at the aft (end) of the missile, motors account for 15-30% of the missile mass </a:t>
            </a:r>
          </a:p>
          <a:p>
            <a:r>
              <a:rPr lang="en-GB" dirty="0" smtClean="0"/>
              <a:t>Warhead= for anti-armour missile warhead is near the nose other wise it don't really mater </a:t>
            </a:r>
          </a:p>
          <a:p>
            <a:pPr>
              <a:buNone/>
            </a:pPr>
            <a:endParaRPr lang="en-GB" dirty="0"/>
          </a:p>
        </p:txBody>
      </p:sp>
      <p:sp>
        <p:nvSpPr>
          <p:cNvPr id="4" name="Rounded Rectangle 3"/>
          <p:cNvSpPr/>
          <p:nvPr/>
        </p:nvSpPr>
        <p:spPr>
          <a:xfrm>
            <a:off x="1928794" y="5786454"/>
            <a:ext cx="5072098"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Isosceles Triangle 4"/>
          <p:cNvSpPr/>
          <p:nvPr/>
        </p:nvSpPr>
        <p:spPr>
          <a:xfrm rot="8187066">
            <a:off x="4311059" y="5372404"/>
            <a:ext cx="1071570" cy="50006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Isosceles Triangle 5"/>
          <p:cNvSpPr/>
          <p:nvPr/>
        </p:nvSpPr>
        <p:spPr>
          <a:xfrm rot="8187066">
            <a:off x="6239885" y="5372404"/>
            <a:ext cx="1071570" cy="50006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Isosceles Triangle 6"/>
          <p:cNvSpPr/>
          <p:nvPr/>
        </p:nvSpPr>
        <p:spPr>
          <a:xfrm rot="2695012">
            <a:off x="4306413" y="6052604"/>
            <a:ext cx="1071570" cy="50006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Isosceles Triangle 7"/>
          <p:cNvSpPr/>
          <p:nvPr/>
        </p:nvSpPr>
        <p:spPr>
          <a:xfrm rot="2695012">
            <a:off x="6235239" y="6052602"/>
            <a:ext cx="1071570" cy="50006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2428860" y="5786454"/>
            <a:ext cx="14287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3071802" y="5786454"/>
            <a:ext cx="14287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3643306" y="5786454"/>
            <a:ext cx="14287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5572132" y="5786454"/>
            <a:ext cx="14287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6215074" y="5786454"/>
            <a:ext cx="14287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Arrow Connector 14"/>
          <p:cNvCxnSpPr/>
          <p:nvPr/>
        </p:nvCxnSpPr>
        <p:spPr>
          <a:xfrm>
            <a:off x="1571604" y="5786454"/>
            <a:ext cx="357190" cy="14287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a:off x="2500298" y="5715016"/>
            <a:ext cx="357190" cy="14287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a:off x="3143240" y="5715016"/>
            <a:ext cx="357190" cy="14287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a:off x="3929058" y="5715016"/>
            <a:ext cx="357190" cy="14287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a:off x="6572264" y="5214950"/>
            <a:ext cx="357190" cy="14287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a:off x="5643570" y="5715016"/>
            <a:ext cx="357190" cy="14287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500034" y="5643578"/>
            <a:ext cx="1000132" cy="369332"/>
          </a:xfrm>
          <a:prstGeom prst="rect">
            <a:avLst/>
          </a:prstGeom>
          <a:noFill/>
        </p:spPr>
        <p:txBody>
          <a:bodyPr wrap="square" rtlCol="0">
            <a:spAutoFit/>
          </a:bodyPr>
          <a:lstStyle/>
          <a:p>
            <a:r>
              <a:rPr lang="en-GB" dirty="0" smtClean="0"/>
              <a:t>Seeker </a:t>
            </a:r>
            <a:endParaRPr lang="en-GB" dirty="0"/>
          </a:p>
        </p:txBody>
      </p:sp>
      <p:sp>
        <p:nvSpPr>
          <p:cNvPr id="23" name="TextBox 22"/>
          <p:cNvSpPr txBox="1"/>
          <p:nvPr/>
        </p:nvSpPr>
        <p:spPr>
          <a:xfrm>
            <a:off x="2143108" y="5357826"/>
            <a:ext cx="714380" cy="369332"/>
          </a:xfrm>
          <a:prstGeom prst="rect">
            <a:avLst/>
          </a:prstGeom>
          <a:noFill/>
        </p:spPr>
        <p:txBody>
          <a:bodyPr wrap="square" rtlCol="0">
            <a:spAutoFit/>
          </a:bodyPr>
          <a:lstStyle/>
          <a:p>
            <a:r>
              <a:rPr lang="en-GB" dirty="0" smtClean="0"/>
              <a:t>fuze</a:t>
            </a:r>
            <a:endParaRPr lang="en-GB" dirty="0"/>
          </a:p>
        </p:txBody>
      </p:sp>
      <p:sp>
        <p:nvSpPr>
          <p:cNvPr id="24" name="TextBox 23"/>
          <p:cNvSpPr txBox="1"/>
          <p:nvPr/>
        </p:nvSpPr>
        <p:spPr>
          <a:xfrm>
            <a:off x="3000364" y="5357826"/>
            <a:ext cx="571504" cy="369332"/>
          </a:xfrm>
          <a:prstGeom prst="rect">
            <a:avLst/>
          </a:prstGeom>
          <a:noFill/>
        </p:spPr>
        <p:txBody>
          <a:bodyPr wrap="square" rtlCol="0">
            <a:spAutoFit/>
          </a:bodyPr>
          <a:lstStyle/>
          <a:p>
            <a:r>
              <a:rPr lang="en-GB" dirty="0" smtClean="0"/>
              <a:t>psu</a:t>
            </a:r>
            <a:endParaRPr lang="en-GB" dirty="0"/>
          </a:p>
        </p:txBody>
      </p:sp>
      <p:sp>
        <p:nvSpPr>
          <p:cNvPr id="25" name="Rectangle 24"/>
          <p:cNvSpPr/>
          <p:nvPr/>
        </p:nvSpPr>
        <p:spPr>
          <a:xfrm>
            <a:off x="4286248" y="5786454"/>
            <a:ext cx="14287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p:cNvSpPr txBox="1"/>
          <p:nvPr/>
        </p:nvSpPr>
        <p:spPr>
          <a:xfrm>
            <a:off x="3500430" y="5357826"/>
            <a:ext cx="1214446" cy="369332"/>
          </a:xfrm>
          <a:prstGeom prst="rect">
            <a:avLst/>
          </a:prstGeom>
          <a:noFill/>
        </p:spPr>
        <p:txBody>
          <a:bodyPr wrap="square" rtlCol="0">
            <a:spAutoFit/>
          </a:bodyPr>
          <a:lstStyle/>
          <a:p>
            <a:r>
              <a:rPr lang="en-GB" dirty="0" smtClean="0"/>
              <a:t>Electronics </a:t>
            </a:r>
            <a:endParaRPr lang="en-GB" dirty="0"/>
          </a:p>
        </p:txBody>
      </p:sp>
      <p:sp>
        <p:nvSpPr>
          <p:cNvPr id="28" name="TextBox 27"/>
          <p:cNvSpPr txBox="1"/>
          <p:nvPr/>
        </p:nvSpPr>
        <p:spPr>
          <a:xfrm>
            <a:off x="4572000" y="5857892"/>
            <a:ext cx="785818" cy="276999"/>
          </a:xfrm>
          <a:prstGeom prst="rect">
            <a:avLst/>
          </a:prstGeom>
          <a:noFill/>
        </p:spPr>
        <p:txBody>
          <a:bodyPr wrap="square" rtlCol="0">
            <a:spAutoFit/>
          </a:bodyPr>
          <a:lstStyle/>
          <a:p>
            <a:r>
              <a:rPr lang="en-GB" sz="1200" dirty="0" smtClean="0"/>
              <a:t>warhead</a:t>
            </a:r>
            <a:endParaRPr lang="en-GB" sz="1200" dirty="0"/>
          </a:p>
        </p:txBody>
      </p:sp>
      <p:sp>
        <p:nvSpPr>
          <p:cNvPr id="29" name="TextBox 28"/>
          <p:cNvSpPr txBox="1"/>
          <p:nvPr/>
        </p:nvSpPr>
        <p:spPr>
          <a:xfrm>
            <a:off x="5357818" y="5214950"/>
            <a:ext cx="857256" cy="461665"/>
          </a:xfrm>
          <a:prstGeom prst="rect">
            <a:avLst/>
          </a:prstGeom>
          <a:noFill/>
        </p:spPr>
        <p:txBody>
          <a:bodyPr wrap="square" rtlCol="0">
            <a:spAutoFit/>
          </a:bodyPr>
          <a:lstStyle/>
          <a:p>
            <a:r>
              <a:rPr lang="en-GB" sz="1200" dirty="0" smtClean="0"/>
              <a:t>Rocket motor</a:t>
            </a:r>
            <a:endParaRPr lang="en-GB" sz="1200" dirty="0"/>
          </a:p>
        </p:txBody>
      </p:sp>
      <p:sp>
        <p:nvSpPr>
          <p:cNvPr id="30" name="TextBox 29"/>
          <p:cNvSpPr txBox="1"/>
          <p:nvPr/>
        </p:nvSpPr>
        <p:spPr>
          <a:xfrm>
            <a:off x="6072198" y="4929198"/>
            <a:ext cx="857256" cy="276999"/>
          </a:xfrm>
          <a:prstGeom prst="rect">
            <a:avLst/>
          </a:prstGeom>
          <a:noFill/>
        </p:spPr>
        <p:txBody>
          <a:bodyPr wrap="square" rtlCol="0">
            <a:spAutoFit/>
          </a:bodyPr>
          <a:lstStyle/>
          <a:p>
            <a:r>
              <a:rPr lang="en-GB" sz="1200" dirty="0" smtClean="0"/>
              <a:t>control</a:t>
            </a:r>
            <a:endParaRPr lang="en-GB"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6"/>
                </a:solidFill>
              </a:rPr>
              <a:t>Introduction </a:t>
            </a:r>
            <a:endParaRPr lang="en-GB" dirty="0">
              <a:solidFill>
                <a:schemeClr val="accent6"/>
              </a:solidFill>
            </a:endParaRPr>
          </a:p>
        </p:txBody>
      </p:sp>
      <p:sp>
        <p:nvSpPr>
          <p:cNvPr id="3" name="Content Placeholder 2"/>
          <p:cNvSpPr>
            <a:spLocks noGrp="1"/>
          </p:cNvSpPr>
          <p:nvPr>
            <p:ph idx="1"/>
          </p:nvPr>
        </p:nvSpPr>
        <p:spPr/>
        <p:txBody>
          <a:bodyPr/>
          <a:lstStyle/>
          <a:p>
            <a:r>
              <a:rPr lang="en-GB" dirty="0" smtClean="0"/>
              <a:t>AAMS = air to air missiles</a:t>
            </a:r>
          </a:p>
          <a:p>
            <a:r>
              <a:rPr lang="en-GB" dirty="0" smtClean="0"/>
              <a:t>ASMS= air to surface missiles </a:t>
            </a:r>
          </a:p>
          <a:p>
            <a:r>
              <a:rPr lang="en-GB" dirty="0" smtClean="0"/>
              <a:t>ECM= electronic countermeasures </a:t>
            </a:r>
          </a:p>
          <a:p>
            <a:pPr>
              <a:buNone/>
            </a:pPr>
            <a:endParaRPr lang="en-GB"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6"/>
                </a:solidFill>
              </a:rPr>
              <a:t>Fighter weapons </a:t>
            </a:r>
            <a:endParaRPr lang="en-GB" dirty="0">
              <a:solidFill>
                <a:schemeClr val="accent6"/>
              </a:solidFill>
            </a:endParaRPr>
          </a:p>
        </p:txBody>
      </p:sp>
      <p:sp>
        <p:nvSpPr>
          <p:cNvPr id="3" name="Content Placeholder 2"/>
          <p:cNvSpPr>
            <a:spLocks noGrp="1"/>
          </p:cNvSpPr>
          <p:nvPr>
            <p:ph idx="1"/>
          </p:nvPr>
        </p:nvSpPr>
        <p:spPr/>
        <p:txBody>
          <a:bodyPr>
            <a:normAutofit fontScale="70000" lnSpcReduction="20000"/>
          </a:bodyPr>
          <a:lstStyle/>
          <a:p>
            <a:r>
              <a:rPr lang="en-GB" dirty="0" smtClean="0"/>
              <a:t>AAM (air to air missiles) are the first choice because they have a much greater range then guns, and the aircraft does not need to be pointing to its target when the missile is fired.</a:t>
            </a:r>
          </a:p>
          <a:p>
            <a:r>
              <a:rPr lang="en-GB" dirty="0" smtClean="0"/>
              <a:t>The selection and lunch are controlled using aircraft management systems.</a:t>
            </a:r>
          </a:p>
          <a:p>
            <a:r>
              <a:rPr lang="en-GB" dirty="0" smtClean="0"/>
              <a:t>When a target is in rang the pilot will be notified on a heads up display or headset.</a:t>
            </a:r>
          </a:p>
          <a:p>
            <a:r>
              <a:rPr lang="en-GB" dirty="0" smtClean="0"/>
              <a:t>The pilot select the type of weapon using  the weapon selecting switch. </a:t>
            </a:r>
          </a:p>
          <a:p>
            <a:r>
              <a:rPr lang="en-GB" dirty="0" smtClean="0"/>
              <a:t>The gyroscope in the missile navigate  the missile and telling the missile what frequency the radar is</a:t>
            </a:r>
          </a:p>
          <a:p>
            <a:r>
              <a:rPr lang="en-GB" dirty="0" smtClean="0"/>
              <a:t>The missiles self tests all of its electronics </a:t>
            </a:r>
          </a:p>
          <a:p>
            <a:r>
              <a:rPr lang="en-GB" dirty="0" smtClean="0"/>
              <a:t>If the missile fails the self test then it wont launch (a hang-fire)</a:t>
            </a:r>
          </a:p>
          <a:p>
            <a:r>
              <a:rPr lang="en-GB" dirty="0" smtClean="0"/>
              <a:t>Guns (canons) have a shorter effective range. </a:t>
            </a:r>
          </a:p>
          <a:p>
            <a:pPr>
              <a:buNone/>
            </a:pPr>
            <a:endParaRPr lang="en-GB" dirty="0" smtClean="0"/>
          </a:p>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6"/>
                </a:solidFill>
              </a:rPr>
              <a:t>Ground/sea attack weapons </a:t>
            </a:r>
            <a:endParaRPr lang="en-GB" dirty="0">
              <a:solidFill>
                <a:schemeClr val="accent6"/>
              </a:solidFill>
            </a:endParaRPr>
          </a:p>
        </p:txBody>
      </p:sp>
      <p:sp>
        <p:nvSpPr>
          <p:cNvPr id="3" name="Content Placeholder 2"/>
          <p:cNvSpPr>
            <a:spLocks noGrp="1"/>
          </p:cNvSpPr>
          <p:nvPr>
            <p:ph idx="1"/>
          </p:nvPr>
        </p:nvSpPr>
        <p:spPr/>
        <p:txBody>
          <a:bodyPr>
            <a:noAutofit/>
          </a:bodyPr>
          <a:lstStyle/>
          <a:p>
            <a:r>
              <a:rPr lang="en-GB" sz="1800" dirty="0" smtClean="0"/>
              <a:t>A ground attack aircraft can carry form 1 to 2 guns (cannons) of 20-30 mm calibre</a:t>
            </a:r>
          </a:p>
          <a:p>
            <a:r>
              <a:rPr lang="en-GB" sz="1800" dirty="0" smtClean="0"/>
              <a:t>They can fire at rates of 20-100 rounds per second</a:t>
            </a:r>
          </a:p>
          <a:p>
            <a:r>
              <a:rPr lang="en-GB" sz="1800" dirty="0" smtClean="0"/>
              <a:t>Because of heavy ammunition they only </a:t>
            </a:r>
            <a:r>
              <a:rPr lang="en-GB" sz="1800" dirty="0" smtClean="0"/>
              <a:t>last</a:t>
            </a:r>
            <a:r>
              <a:rPr lang="en-GB" sz="1800" dirty="0" smtClean="0"/>
              <a:t> </a:t>
            </a:r>
            <a:r>
              <a:rPr lang="en-GB" sz="1800" dirty="0" smtClean="0"/>
              <a:t>up to 10 sec of firing </a:t>
            </a:r>
          </a:p>
          <a:p>
            <a:r>
              <a:rPr lang="en-GB" sz="1800" dirty="0" smtClean="0"/>
              <a:t>ASM (air to surface missiles) have very specialised weapons as they are designed to engage the target </a:t>
            </a:r>
          </a:p>
          <a:p>
            <a:r>
              <a:rPr lang="en-GB" sz="1800" dirty="0" smtClean="0"/>
              <a:t>Anti armour weapons have warheads which are designed to penetrate a very think armour plating</a:t>
            </a:r>
          </a:p>
          <a:p>
            <a:r>
              <a:rPr lang="en-GB" sz="1800" dirty="0" smtClean="0"/>
              <a:t>Anti radar weapons close in on sources of radar transmission for example surface to air missile sites, and destroy these sites by showering small fragments (shrapnel)</a:t>
            </a:r>
          </a:p>
          <a:p>
            <a:r>
              <a:rPr lang="en-GB" sz="1800" dirty="0" smtClean="0"/>
              <a:t>Anti ship weapons skim the surface of the sea to avoid being detected. </a:t>
            </a:r>
          </a:p>
          <a:p>
            <a:r>
              <a:rPr lang="en-GB" sz="1800" dirty="0" smtClean="0"/>
              <a:t>Missiles are able to “see” the target and identify the target by comparing the seeker image with the image programmed in the computer memory </a:t>
            </a:r>
          </a:p>
          <a:p>
            <a:r>
              <a:rPr lang="en-GB" sz="1800" dirty="0" smtClean="0"/>
              <a:t>A cruise missile is a very long range missile used in ASM ranged over 100km, they are programmed to fly using ground maps and terrain following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6"/>
                </a:solidFill>
              </a:rPr>
              <a:t>Ground/sea attack weapons part 2</a:t>
            </a:r>
            <a:endParaRPr lang="en-GB" dirty="0">
              <a:solidFill>
                <a:schemeClr val="accent6"/>
              </a:solidFill>
            </a:endParaRPr>
          </a:p>
        </p:txBody>
      </p:sp>
      <p:sp>
        <p:nvSpPr>
          <p:cNvPr id="3" name="Content Placeholder 2"/>
          <p:cNvSpPr>
            <a:spLocks noGrp="1"/>
          </p:cNvSpPr>
          <p:nvPr>
            <p:ph idx="1"/>
          </p:nvPr>
        </p:nvSpPr>
        <p:spPr>
          <a:xfrm>
            <a:off x="428596" y="1285860"/>
            <a:ext cx="8229600" cy="5286412"/>
          </a:xfrm>
        </p:spPr>
        <p:txBody>
          <a:bodyPr>
            <a:normAutofit fontScale="40000" lnSpcReduction="20000"/>
          </a:bodyPr>
          <a:lstStyle/>
          <a:p>
            <a:r>
              <a:rPr lang="en-GB" sz="4500" dirty="0" smtClean="0"/>
              <a:t>Cruise missiles are very accurate as the can strike  within a few meter after travelling many kilometres.</a:t>
            </a:r>
          </a:p>
          <a:p>
            <a:r>
              <a:rPr lang="en-GB" sz="4500" dirty="0" smtClean="0"/>
              <a:t>Cruise missiles are lunched from aircrafts, ships or land vehicles</a:t>
            </a:r>
          </a:p>
          <a:p>
            <a:r>
              <a:rPr lang="en-GB" sz="4500" dirty="0" smtClean="0"/>
              <a:t>Ballistic means unguided weapons, and rockets are unguided weapons</a:t>
            </a:r>
          </a:p>
          <a:p>
            <a:r>
              <a:rPr lang="en-GB" sz="4500" dirty="0" smtClean="0"/>
              <a:t>Salvo is when many weapons are fired at ones</a:t>
            </a:r>
          </a:p>
          <a:p>
            <a:r>
              <a:rPr lang="en-GB" sz="4500" dirty="0" smtClean="0"/>
              <a:t> retarted bombs have small parachutes which slow down the bombs and allows the bomb to be dropped very accurately</a:t>
            </a:r>
          </a:p>
          <a:p>
            <a:r>
              <a:rPr lang="en-GB" sz="4500" dirty="0" smtClean="0"/>
              <a:t>Laser-guided bombs are a mixture of effectiveness and low cost. All that happens is they take a standard bomb and stick a laser detection systems and steerable fins</a:t>
            </a:r>
          </a:p>
          <a:p>
            <a:r>
              <a:rPr lang="en-GB" sz="4500" dirty="0" smtClean="0"/>
              <a:t>The target has a laser shined on it either by the aircraft of from a man on the ground and the missiles follows the laser energy reflected by the target</a:t>
            </a:r>
          </a:p>
          <a:p>
            <a:r>
              <a:rPr lang="en-GB" sz="4500" dirty="0" smtClean="0"/>
              <a:t>Laser bombs are very accurate this is known as “surgical bombing”- accurate bombing of targets with minimum damage to its surroundings </a:t>
            </a:r>
          </a:p>
          <a:p>
            <a:r>
              <a:rPr lang="en-GB" sz="4500" dirty="0" smtClean="0"/>
              <a:t>Cluster bombs open after being launched and release a number of bomb-lets this is highly effective against ground troops </a:t>
            </a:r>
          </a:p>
          <a:p>
            <a:r>
              <a:rPr lang="en-GB" sz="4500" dirty="0" smtClean="0"/>
              <a:t>Bomblets cover a rang of area and each bomblet has an armour piercing penetrator </a:t>
            </a:r>
          </a:p>
          <a:p>
            <a:r>
              <a:rPr lang="en-GB" sz="4500" dirty="0" smtClean="0"/>
              <a:t>The jp233 bomb contains a large number of smaller bombs which are used to scatter over a runway, they contain two types of Bomblets, one type creates deep creators in the runway and the other type is like a mine which explodes if lifted or tripped, causing great damage to vehicles and troops. </a:t>
            </a:r>
          </a:p>
          <a:p>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6"/>
                </a:solidFill>
              </a:rPr>
              <a:t>Electronic/Defensive Systems </a:t>
            </a:r>
            <a:endParaRPr lang="en-GB" dirty="0">
              <a:solidFill>
                <a:schemeClr val="accent6"/>
              </a:solidFill>
            </a:endParaRPr>
          </a:p>
        </p:txBody>
      </p:sp>
      <p:sp>
        <p:nvSpPr>
          <p:cNvPr id="3" name="Content Placeholder 2"/>
          <p:cNvSpPr>
            <a:spLocks noGrp="1"/>
          </p:cNvSpPr>
          <p:nvPr>
            <p:ph idx="1"/>
          </p:nvPr>
        </p:nvSpPr>
        <p:spPr>
          <a:xfrm>
            <a:off x="428596" y="1285860"/>
            <a:ext cx="8229600" cy="4525963"/>
          </a:xfrm>
        </p:spPr>
        <p:txBody>
          <a:bodyPr>
            <a:normAutofit fontScale="62500" lnSpcReduction="20000"/>
          </a:bodyPr>
          <a:lstStyle/>
          <a:p>
            <a:r>
              <a:rPr lang="en-GB" dirty="0" smtClean="0"/>
              <a:t>Below is measures to countermeasure missiles</a:t>
            </a:r>
          </a:p>
          <a:p>
            <a:r>
              <a:rPr lang="en-GB" dirty="0" smtClean="0"/>
              <a:t>The first is simple, it is to make it difficult to see the aircraft also known as “stealth” </a:t>
            </a:r>
          </a:p>
          <a:p>
            <a:r>
              <a:rPr lang="en-GB" dirty="0" smtClean="0"/>
              <a:t>The shape and size of the aircraft is also very important for stealth because of the amount of  radar energy reflected.</a:t>
            </a:r>
          </a:p>
          <a:p>
            <a:r>
              <a:rPr lang="en-GB" dirty="0" smtClean="0"/>
              <a:t>A counter signal is used to met the incident signal to make it out as if the aircraft was somewhere else (false echoes) </a:t>
            </a:r>
          </a:p>
          <a:p>
            <a:r>
              <a:rPr lang="en-GB" dirty="0" smtClean="0"/>
              <a:t>Electrical noises are used to scramble or swamp the signal reflected. The systems mentioned above are electronic countermeasures. </a:t>
            </a:r>
          </a:p>
          <a:p>
            <a:r>
              <a:rPr lang="en-GB" dirty="0" smtClean="0"/>
              <a:t>Pyrotechnic flares are dropped to fool infra red missile systems, the flares are more intense then the infra red from the aircraft.</a:t>
            </a:r>
          </a:p>
          <a:p>
            <a:r>
              <a:rPr lang="en-GB" dirty="0" smtClean="0"/>
              <a:t>Clouds of chaff are strips of aluminium foil which reflect radar signals and this is a countermeasure against radar guided missiles. </a:t>
            </a:r>
          </a:p>
          <a:p>
            <a:r>
              <a:rPr lang="en-GB" dirty="0" smtClean="0"/>
              <a:t>It is also possible to destroy a missile with another missile called an anti missile missile </a:t>
            </a:r>
          </a:p>
          <a:p>
            <a:endParaRPr lang="en-GB" dirty="0" smtClean="0"/>
          </a:p>
          <a:p>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6"/>
                </a:solidFill>
              </a:rPr>
              <a:t>How a missile system works </a:t>
            </a:r>
            <a:endParaRPr lang="en-GB" dirty="0">
              <a:solidFill>
                <a:schemeClr val="accent6"/>
              </a:solidFill>
            </a:endParaRPr>
          </a:p>
        </p:txBody>
      </p:sp>
      <p:sp>
        <p:nvSpPr>
          <p:cNvPr id="3" name="Content Placeholder 2"/>
          <p:cNvSpPr>
            <a:spLocks noGrp="1"/>
          </p:cNvSpPr>
          <p:nvPr>
            <p:ph idx="1"/>
          </p:nvPr>
        </p:nvSpPr>
        <p:spPr>
          <a:xfrm>
            <a:off x="428596" y="1285860"/>
            <a:ext cx="8229600" cy="5429288"/>
          </a:xfrm>
        </p:spPr>
        <p:txBody>
          <a:bodyPr>
            <a:normAutofit fontScale="47500" lnSpcReduction="20000"/>
          </a:bodyPr>
          <a:lstStyle/>
          <a:p>
            <a:r>
              <a:rPr lang="en-GB" sz="3400" dirty="0" smtClean="0"/>
              <a:t>Locating and tracking the target:</a:t>
            </a:r>
          </a:p>
          <a:p>
            <a:r>
              <a:rPr lang="en-GB" sz="3400" dirty="0" smtClean="0"/>
              <a:t>The unit which detects and identifies the target is called the seeker</a:t>
            </a:r>
          </a:p>
          <a:p>
            <a:r>
              <a:rPr lang="en-GB" sz="3400" dirty="0" smtClean="0"/>
              <a:t>The seeker detects some forum of emission for example: radar emissions or reflection, infra-red emissions or reflection, optical sighting by an operator or magnetic influence</a:t>
            </a:r>
          </a:p>
          <a:p>
            <a:r>
              <a:rPr lang="en-GB" sz="3400" dirty="0" smtClean="0"/>
              <a:t>Most missiles work by detecting infra-red emissions or reflection or a radar </a:t>
            </a:r>
          </a:p>
          <a:p>
            <a:r>
              <a:rPr lang="en-GB" sz="3400" dirty="0" smtClean="0"/>
              <a:t>Radar seekers work of three forms : 1,active 2, semi-active or passive </a:t>
            </a:r>
          </a:p>
          <a:p>
            <a:r>
              <a:rPr lang="en-GB" sz="3400" dirty="0" smtClean="0"/>
              <a:t>An active seeker carries its own transmitter and detects reflections , this also gives the missile the ability to fire and forget capability which allows the aircraft that launches to depart straight away this seeker is mid ranged (15-30km maximum range) </a:t>
            </a:r>
          </a:p>
          <a:p>
            <a:r>
              <a:rPr lang="en-GB" sz="3400" dirty="0" smtClean="0"/>
              <a:t>Semi active seekers are used for greater range and for targets that are harder to locate, this seeker works in the same way as the active seeker but the lunch aircraft carries the transmitter which means the missile mass and power consumption is low, which means longer range and greater power. and the antenna can be larger because it is not limited by the size and power of the missile.</a:t>
            </a:r>
          </a:p>
          <a:p>
            <a:r>
              <a:rPr lang="en-GB" sz="3400" dirty="0" smtClean="0"/>
              <a:t>The disadvantages of this system is that the aircraft needs to keep the target illuminated which means staying within a danger area and giving your location away to the enemies</a:t>
            </a:r>
          </a:p>
          <a:p>
            <a:r>
              <a:rPr lang="en-GB" sz="3400" dirty="0" smtClean="0"/>
              <a:t>By using transmitted signals seekers can find out alto of information such as : targets position, range or time taken for reflected signal to return. With this information the missile can plot its rout. </a:t>
            </a:r>
          </a:p>
          <a:p>
            <a:r>
              <a:rPr lang="en-GB" sz="3400" dirty="0" smtClean="0"/>
              <a:t>A home on jam system is used if the target emits a jamming signal in an attempt to divert the missile, the missile enters a passive mode and uses the jamming signal itself to locate the target. </a:t>
            </a:r>
          </a:p>
          <a:p>
            <a:endParaRPr lang="en-GB" dirty="0" smtClean="0"/>
          </a:p>
          <a:p>
            <a:endParaRPr lang="en-GB" dirty="0" smtClean="0"/>
          </a:p>
          <a:p>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6"/>
                </a:solidFill>
              </a:rPr>
              <a:t>How a missile system works part 2</a:t>
            </a:r>
            <a:endParaRPr lang="en-GB" dirty="0">
              <a:solidFill>
                <a:schemeClr val="accent6"/>
              </a:solidFill>
            </a:endParaRPr>
          </a:p>
        </p:txBody>
      </p:sp>
      <p:sp>
        <p:nvSpPr>
          <p:cNvPr id="3" name="Content Placeholder 2"/>
          <p:cNvSpPr>
            <a:spLocks noGrp="1"/>
          </p:cNvSpPr>
          <p:nvPr>
            <p:ph idx="1"/>
          </p:nvPr>
        </p:nvSpPr>
        <p:spPr/>
        <p:txBody>
          <a:bodyPr>
            <a:normAutofit fontScale="70000" lnSpcReduction="20000"/>
          </a:bodyPr>
          <a:lstStyle/>
          <a:p>
            <a:r>
              <a:rPr lang="en-GB" dirty="0" smtClean="0"/>
              <a:t>Infra-red systems do not transmit but receive infra-red radiation</a:t>
            </a:r>
          </a:p>
          <a:p>
            <a:r>
              <a:rPr lang="en-GB" dirty="0" smtClean="0"/>
              <a:t>Flares are countermeasures against infra-red missiles, the flares dupe the missile to attack them rather then the aircraft</a:t>
            </a:r>
          </a:p>
          <a:p>
            <a:r>
              <a:rPr lang="en-GB" dirty="0" smtClean="0"/>
              <a:t>Missiles are becoming very sophisticated for exam imaging infra-red missile (I2R), this type compares the image of the target to the image programmed in the system and avoid any countermeasure. With this type of imaging you are able to pick the priority's. I2R are used in short rang weapons for example anti-ship, anti-aircraft and anti-armour. One disadvantage is that they are not made for long rang travel as they can only travel up to 15 or 20 km because infra-red signals are absorbed by the atmosphere</a:t>
            </a:r>
          </a:p>
          <a:p>
            <a:r>
              <a:rPr lang="en-GB" dirty="0" smtClean="0"/>
              <a:t>Multi mode missile use both radar and infra-red seeker systems.    </a:t>
            </a:r>
          </a:p>
          <a:p>
            <a:r>
              <a:rPr lang="en-GB" dirty="0" smtClean="0"/>
              <a:t>Optical guidance are mostly used for ground launch missiles,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6"/>
                </a:solidFill>
              </a:rPr>
              <a:t>Flight to the target </a:t>
            </a:r>
            <a:endParaRPr lang="en-GB" dirty="0">
              <a:solidFill>
                <a:schemeClr val="accent6"/>
              </a:solidFill>
            </a:endParaRPr>
          </a:p>
        </p:txBody>
      </p:sp>
      <p:sp>
        <p:nvSpPr>
          <p:cNvPr id="3" name="Content Placeholder 2"/>
          <p:cNvSpPr>
            <a:spLocks noGrp="1"/>
          </p:cNvSpPr>
          <p:nvPr>
            <p:ph idx="1"/>
          </p:nvPr>
        </p:nvSpPr>
        <p:spPr/>
        <p:txBody>
          <a:bodyPr>
            <a:normAutofit fontScale="85000" lnSpcReduction="20000"/>
          </a:bodyPr>
          <a:lstStyle/>
          <a:p>
            <a:r>
              <a:rPr lang="en-GB" dirty="0" smtClean="0"/>
              <a:t>The </a:t>
            </a:r>
            <a:r>
              <a:rPr lang="en-GB" dirty="0" smtClean="0"/>
              <a:t>lance rail: </a:t>
            </a:r>
            <a:r>
              <a:rPr lang="en-GB" dirty="0" smtClean="0"/>
              <a:t>This is a small rail that holds the missile in place until it builds up its speed and lunches from the rail </a:t>
            </a:r>
          </a:p>
          <a:p>
            <a:r>
              <a:rPr lang="en-GB" dirty="0" smtClean="0"/>
              <a:t>Ejection lunch: this is when the missile is pushed away from the aircraft by gas operated rams</a:t>
            </a:r>
            <a:r>
              <a:rPr lang="en-GB" dirty="0"/>
              <a:t> </a:t>
            </a:r>
            <a:r>
              <a:rPr lang="en-GB" dirty="0" smtClean="0"/>
              <a:t>at around 15-20 g </a:t>
            </a:r>
          </a:p>
          <a:p>
            <a:r>
              <a:rPr lang="en-GB" dirty="0" smtClean="0"/>
              <a:t>Ones the missile have lunched the rocket powered motor ignition takes place </a:t>
            </a:r>
          </a:p>
          <a:p>
            <a:r>
              <a:rPr lang="en-GB" dirty="0" smtClean="0"/>
              <a:t>Air to surface missiles are not lunched when the aircraft makes sever manoeuvres so the missile is released and the propulsion system is ignited before or after the missile is released. </a:t>
            </a:r>
          </a:p>
          <a:p>
            <a:endParaRPr lang="en-GB"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827</TotalTime>
  <Words>2323</Words>
  <Application>Microsoft Office PowerPoint</Application>
  <PresentationFormat>On-screen Show (4:3)</PresentationFormat>
  <Paragraphs>129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Weapon systems </vt:lpstr>
      <vt:lpstr>Introduction </vt:lpstr>
      <vt:lpstr>Fighter weapons </vt:lpstr>
      <vt:lpstr>Ground/sea attack weapons </vt:lpstr>
      <vt:lpstr>Ground/sea attack weapons part 2</vt:lpstr>
      <vt:lpstr>Electronic/Defensive Systems </vt:lpstr>
      <vt:lpstr>How a missile system works </vt:lpstr>
      <vt:lpstr>How a missile system works part 2</vt:lpstr>
      <vt:lpstr>Flight to the target </vt:lpstr>
      <vt:lpstr>Motive power </vt:lpstr>
      <vt:lpstr>Control systems </vt:lpstr>
      <vt:lpstr>Steering </vt:lpstr>
      <vt:lpstr>Power supply </vt:lpstr>
      <vt:lpstr>Destruction of the target </vt:lpstr>
      <vt:lpstr>Destruction of the target part 2</vt:lpstr>
      <vt:lpstr>Destruction of the target part 3</vt:lpstr>
      <vt:lpstr>Location of parts </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Aircraft fuel systems</dc:title>
  <dc:creator>kulvir</dc:creator>
  <cp:lastModifiedBy>kulvir</cp:lastModifiedBy>
  <cp:revision>75</cp:revision>
  <dcterms:created xsi:type="dcterms:W3CDTF">2008-12-17T23:36:58Z</dcterms:created>
  <dcterms:modified xsi:type="dcterms:W3CDTF">2008-12-28T23:54:00Z</dcterms:modified>
</cp:coreProperties>
</file>