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61"/>
  </p:notesMasterIdLst>
  <p:sldIdLst>
    <p:sldId id="256" r:id="rId2"/>
    <p:sldId id="273" r:id="rId3"/>
    <p:sldId id="274" r:id="rId4"/>
    <p:sldId id="275" r:id="rId5"/>
    <p:sldId id="277" r:id="rId6"/>
    <p:sldId id="319" r:id="rId7"/>
    <p:sldId id="320" r:id="rId8"/>
    <p:sldId id="280" r:id="rId9"/>
    <p:sldId id="322" r:id="rId10"/>
    <p:sldId id="281" r:id="rId11"/>
    <p:sldId id="282" r:id="rId12"/>
    <p:sldId id="283" r:id="rId13"/>
    <p:sldId id="285" r:id="rId14"/>
    <p:sldId id="286" r:id="rId15"/>
    <p:sldId id="299" r:id="rId16"/>
    <p:sldId id="287" r:id="rId17"/>
    <p:sldId id="288" r:id="rId18"/>
    <p:sldId id="289" r:id="rId19"/>
    <p:sldId id="290" r:id="rId20"/>
    <p:sldId id="291" r:id="rId21"/>
    <p:sldId id="302" r:id="rId22"/>
    <p:sldId id="303" r:id="rId23"/>
    <p:sldId id="297" r:id="rId24"/>
    <p:sldId id="298" r:id="rId25"/>
    <p:sldId id="306" r:id="rId26"/>
    <p:sldId id="313" r:id="rId27"/>
    <p:sldId id="310" r:id="rId28"/>
    <p:sldId id="305" r:id="rId29"/>
    <p:sldId id="311" r:id="rId30"/>
    <p:sldId id="314" r:id="rId31"/>
    <p:sldId id="323" r:id="rId32"/>
    <p:sldId id="324" r:id="rId33"/>
    <p:sldId id="325" r:id="rId34"/>
    <p:sldId id="327" r:id="rId35"/>
    <p:sldId id="326" r:id="rId36"/>
    <p:sldId id="339" r:id="rId37"/>
    <p:sldId id="337" r:id="rId38"/>
    <p:sldId id="340" r:id="rId39"/>
    <p:sldId id="338" r:id="rId40"/>
    <p:sldId id="341" r:id="rId41"/>
    <p:sldId id="342" r:id="rId42"/>
    <p:sldId id="344" r:id="rId43"/>
    <p:sldId id="336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47" r:id="rId53"/>
    <p:sldId id="348" r:id="rId54"/>
    <p:sldId id="316" r:id="rId55"/>
    <p:sldId id="352" r:id="rId56"/>
    <p:sldId id="304" r:id="rId57"/>
    <p:sldId id="351" r:id="rId58"/>
    <p:sldId id="293" r:id="rId59"/>
    <p:sldId id="35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EE8732"/>
    <a:srgbClr val="EB9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DFB9C6-950B-4005-A853-E9AD1DEEC48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CCA878-6936-4ADD-A006-A3FFB20A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A878-6936-4ADD-A006-A3FFB20A5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8D49D39-0736-42BB-B0CD-BD0FDE08A49D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340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3A61-9E9A-42E0-B7BE-166D2A45D7C6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3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BFD2-41B6-4862-A548-755392E20D8C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6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053-5C9E-4D90-ACF2-EDF7536A1236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6BB0-A4E1-4430-A6E1-4BE757A0A377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5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FD29-1385-4895-A6F4-2CAA124C5FA1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3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95C6-5006-4CC5-8A5D-94FDAA85ABAD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7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6547-8326-4AE5-ADD9-868D835A68CD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9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C8B2-134E-4512-AC52-CF87F2795323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4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552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704667" cy="4679016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581B85D-91BF-4C32-9796-E85B1FE993A1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5404-0DB5-44EF-8105-3F21EAD07CC2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537D-0B56-417D-87BB-969F92C1BBB9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8B2E-6A92-40F9-A0D0-09025A7E6C24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3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CBC-733B-498B-A0C6-4AE9D36F7E9B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1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963E-CBD2-4041-BEDF-1C34CA22AEC9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D4A5-0D8A-4A7B-B0DA-6F7EC7AB5A01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375B-BE26-467E-AF64-CB3CD40D8455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0420E0-71BF-4C9A-A85A-5DE114BB02C4}" type="datetime1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42" y="700643"/>
            <a:ext cx="6192826" cy="248021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Design and Implementation of </a:t>
            </a:r>
            <a:r>
              <a:rPr lang="en-US" sz="3600" b="1" dirty="0" smtClean="0"/>
              <a:t>a Parametric RTL </a:t>
            </a:r>
            <a:r>
              <a:rPr lang="en-US" sz="3600" b="1" dirty="0"/>
              <a:t>Toolbox for Vector and </a:t>
            </a:r>
            <a:r>
              <a:rPr lang="en-US" sz="3600" b="1" dirty="0" smtClean="0"/>
              <a:t>Matrix Addition and </a:t>
            </a:r>
            <a:r>
              <a:rPr lang="en-US" sz="3600" b="1" dirty="0"/>
              <a:t>Multiplication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7332" y="3420094"/>
            <a:ext cx="2627290" cy="1632486"/>
          </a:xfrm>
        </p:spPr>
        <p:txBody>
          <a:bodyPr>
            <a:no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By: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Mohammad Ali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Abbasi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Reza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Sameni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80520" y="5643741"/>
            <a:ext cx="5500914" cy="100380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500" dirty="0" smtClean="0"/>
              <a:t>Department of Computer Science &amp; Engineering and IT, </a:t>
            </a:r>
          </a:p>
          <a:p>
            <a:pPr algn="ctr"/>
            <a:r>
              <a:rPr lang="en-US" sz="1500" dirty="0" smtClean="0"/>
              <a:t>School </a:t>
            </a:r>
            <a:r>
              <a:rPr lang="en-US" sz="1500" dirty="0"/>
              <a:t>of Electrical and Computer </a:t>
            </a:r>
            <a:r>
              <a:rPr lang="en-US" sz="1500" dirty="0" smtClean="0"/>
              <a:t>Engineering, </a:t>
            </a:r>
            <a:r>
              <a:rPr lang="en-US" sz="1500" dirty="0"/>
              <a:t>Shiraz </a:t>
            </a:r>
            <a:r>
              <a:rPr lang="en-US" sz="1500" dirty="0" smtClean="0"/>
              <a:t>University</a:t>
            </a:r>
          </a:p>
          <a:p>
            <a:pPr algn="ctr"/>
            <a:r>
              <a:rPr lang="en-US" sz="1500" dirty="0" smtClean="0">
                <a:cs typeface="B Koodak" panose="00000700000000000000" pitchFamily="2" charset="-78"/>
              </a:rPr>
              <a:t>Winter 2018</a:t>
            </a:r>
            <a:endParaRPr lang="en-US" sz="1500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61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8039037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Fixed-point </a:t>
            </a:r>
            <a:r>
              <a:rPr lang="en-US" dirty="0"/>
              <a:t>or Floating-point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Signed </a:t>
            </a:r>
            <a:r>
              <a:rPr lang="en-US" dirty="0" err="1"/>
              <a:t>Qm.n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en-US" dirty="0"/>
              <a:t> or Sparse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Speed </a:t>
            </a:r>
            <a:r>
              <a:rPr lang="en-US" dirty="0"/>
              <a:t>optimality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key is usually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pipelining</a:t>
            </a:r>
            <a:r>
              <a:rPr lang="en-US" dirty="0"/>
              <a:t>, when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lang="en-US" dirty="0"/>
              <a:t> optimality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Disable (temporarily) unused </a:t>
            </a:r>
            <a:r>
              <a:rPr lang="en-US" dirty="0" smtClean="0"/>
              <a:t>hardware</a:t>
            </a:r>
            <a:r>
              <a:rPr lang="en-US" dirty="0"/>
              <a:t>, to reduce dynamic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smtClean="0"/>
              <a:t>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Valid/Ready</a:t>
            </a:r>
            <a:r>
              <a:rPr lang="en-US" dirty="0" smtClean="0"/>
              <a:t> </a:t>
            </a:r>
            <a:r>
              <a:rPr lang="en-US" dirty="0" smtClean="0"/>
              <a:t>signaling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476067" cy="53467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Commercial LA tools for </a:t>
            </a:r>
            <a:r>
              <a:rPr lang="en-US" dirty="0" smtClean="0"/>
              <a:t>FPGA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Xilinx Linear </a:t>
            </a:r>
            <a:r>
              <a:rPr lang="en-US" dirty="0"/>
              <a:t>Algebra Toolkit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HLS-level:</a:t>
            </a:r>
            <a:r>
              <a:rPr lang="en-US" dirty="0"/>
              <a:t> </a:t>
            </a:r>
            <a:r>
              <a:rPr lang="en-US" dirty="0" smtClean="0"/>
              <a:t>Xilinx </a:t>
            </a:r>
            <a:r>
              <a:rPr lang="en-US" dirty="0" err="1"/>
              <a:t>Vivado</a:t>
            </a:r>
            <a:r>
              <a:rPr lang="en-US" dirty="0"/>
              <a:t> HLS LA </a:t>
            </a:r>
            <a:r>
              <a:rPr lang="en-US" dirty="0" smtClean="0"/>
              <a:t>library, </a:t>
            </a:r>
            <a:r>
              <a:rPr lang="en-US" dirty="0"/>
              <a:t>Intel (Altera) </a:t>
            </a:r>
            <a:r>
              <a:rPr lang="en-US" dirty="0" smtClean="0"/>
              <a:t>      OpenCL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RTL Code Generators: </a:t>
            </a:r>
            <a:r>
              <a:rPr lang="en-US" dirty="0" err="1" smtClean="0"/>
              <a:t>MathWorks</a:t>
            </a:r>
            <a:r>
              <a:rPr lang="en-US" dirty="0" smtClean="0"/>
              <a:t> </a:t>
            </a:r>
            <a:r>
              <a:rPr lang="en-US" dirty="0"/>
              <a:t>HDL Coder, Xilinx System Generator for </a:t>
            </a:r>
            <a:r>
              <a:rPr lang="en-US" dirty="0" smtClean="0"/>
              <a:t>DSP, </a:t>
            </a:r>
            <a:r>
              <a:rPr lang="en-US" dirty="0"/>
              <a:t>Intel (Altera) DSP </a:t>
            </a:r>
            <a:r>
              <a:rPr lang="en-US" dirty="0" smtClean="0"/>
              <a:t>BUILDER,                National </a:t>
            </a:r>
            <a:r>
              <a:rPr lang="en-US" dirty="0"/>
              <a:t>Instruments </a:t>
            </a:r>
            <a:r>
              <a:rPr lang="en-US" dirty="0" smtClean="0"/>
              <a:t>LabVIEW FPGA </a:t>
            </a:r>
            <a:r>
              <a:rPr lang="en-US" dirty="0"/>
              <a:t>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8" y="2190707"/>
            <a:ext cx="5418576" cy="27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Academic </a:t>
            </a:r>
            <a:r>
              <a:rPr lang="en-US" dirty="0" smtClean="0"/>
              <a:t>works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Floating-point, dense matrix-vector multiplication in VHDL [Choi, 2003]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Floating-point, sparse matrix product using Altera </a:t>
            </a:r>
            <a:r>
              <a:rPr lang="en-US" dirty="0" err="1"/>
              <a:t>Nios</a:t>
            </a:r>
            <a:r>
              <a:rPr lang="en-US" dirty="0"/>
              <a:t> soft-core [</a:t>
            </a:r>
            <a:r>
              <a:rPr lang="en-US" dirty="0" err="1"/>
              <a:t>Sheth</a:t>
            </a:r>
            <a:r>
              <a:rPr lang="en-US" dirty="0"/>
              <a:t>, 2003]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Floating-point, sparse matrix-vector multiplication in JHDL [</a:t>
            </a:r>
            <a:r>
              <a:rPr lang="en-US" dirty="0" err="1"/>
              <a:t>deLorimier</a:t>
            </a:r>
            <a:r>
              <a:rPr lang="en-US" dirty="0"/>
              <a:t>, 2005]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Floating-point, sparse matrix-vector multiplication, floating-point dense matrix-vector multiplication, matrix multiplication, LU decomposition in VHDL [</a:t>
            </a:r>
            <a:r>
              <a:rPr lang="en-US" dirty="0" err="1"/>
              <a:t>zhuo</a:t>
            </a:r>
            <a:r>
              <a:rPr lang="en-US" dirty="0"/>
              <a:t>, 2007</a:t>
            </a:r>
            <a:r>
              <a:rPr lang="en-US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Floating-point, sparse matrix product using Xilinx </a:t>
            </a:r>
            <a:r>
              <a:rPr lang="en-US" dirty="0" err="1" smtClean="0"/>
              <a:t>Microblaze</a:t>
            </a:r>
            <a:r>
              <a:rPr lang="en-US" dirty="0" smtClean="0"/>
              <a:t> soft-core [Kendrick &amp; </a:t>
            </a:r>
            <a:r>
              <a:rPr lang="en-US" dirty="0" err="1" smtClean="0"/>
              <a:t>Moukarzel</a:t>
            </a:r>
            <a:r>
              <a:rPr lang="en-US" dirty="0" smtClean="0"/>
              <a:t>, 2007]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Academic </a:t>
            </a:r>
            <a:r>
              <a:rPr lang="en-US" dirty="0" smtClean="0"/>
              <a:t>works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Floating-point </a:t>
            </a:r>
            <a:r>
              <a:rPr lang="en-US" dirty="0"/>
              <a:t>sparse matrix-vector multiplication, dense LU decomposition and linear solver in VHDL[Sun, 2008]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Floating-point dense linear solver in Verilog, and high level parametric programs [Zhang, 2008]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Energy efficient, floating-point sparse matrix-vector multiplication, comparison with CPU and GPU [</a:t>
            </a:r>
            <a:r>
              <a:rPr lang="en-US" dirty="0" err="1"/>
              <a:t>Dorrance</a:t>
            </a:r>
            <a:r>
              <a:rPr lang="en-US" dirty="0"/>
              <a:t> et al, 2014]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anguages </a:t>
            </a:r>
            <a:r>
              <a:rPr lang="en-US" dirty="0" smtClean="0"/>
              <a:t>and tools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Verilog hardware description </a:t>
            </a:r>
            <a:r>
              <a:rPr lang="en-US" dirty="0" smtClean="0"/>
              <a:t>language as the target RTL language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IPython</a:t>
            </a:r>
            <a:r>
              <a:rPr lang="en-US" dirty="0"/>
              <a:t> (under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en-US" dirty="0" smtClean="0"/>
              <a:t>) for scripting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Xilinx </a:t>
            </a:r>
            <a:r>
              <a:rPr lang="en-US" dirty="0"/>
              <a:t>ISE </a:t>
            </a:r>
            <a:r>
              <a:rPr lang="en-US" dirty="0" smtClean="0"/>
              <a:t>design </a:t>
            </a:r>
            <a:r>
              <a:rPr lang="en-US" dirty="0"/>
              <a:t>s</a:t>
            </a:r>
            <a:r>
              <a:rPr lang="en-US" dirty="0" smtClean="0"/>
              <a:t>uite and </a:t>
            </a:r>
            <a:r>
              <a:rPr lang="en-US" dirty="0" smtClean="0"/>
              <a:t>devices for synthesis and implementation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does not depend </a:t>
            </a:r>
            <a:r>
              <a:rPr lang="en-US" dirty="0" smtClean="0"/>
              <a:t>on any specific device or vendor devices, but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optimized</a:t>
            </a:r>
            <a:r>
              <a:rPr lang="en-US" dirty="0" smtClean="0"/>
              <a:t> for Xilinx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user can further optimize the code for their target device, e.g., using synthesis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Addition: Vector Add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dirty="0"/>
              <a:t> Matrix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Multiplication: </a:t>
            </a:r>
            <a:r>
              <a:rPr lang="en-US" dirty="0" smtClean="0"/>
              <a:t>Dot-Product								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Matrix-Vector Multiplication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→ </a:t>
            </a:r>
            <a:r>
              <a:rPr lang="en-US" dirty="0" smtClean="0"/>
              <a:t>Matrix-Matrix </a:t>
            </a:r>
            <a:r>
              <a:rPr lang="en-US" dirty="0"/>
              <a:t>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err="1" smtClean="0"/>
              <a:t>MatrixMatrixMultiply</a:t>
            </a:r>
            <a:r>
              <a:rPr lang="pt-BR" dirty="0" smtClean="0"/>
              <a:t>_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dirty="0" smtClean="0"/>
              <a:t>_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dirty="0" smtClean="0"/>
              <a:t>_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dirty="0" smtClean="0"/>
              <a:t>_pr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dirty="0" smtClean="0"/>
              <a:t>_pc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dirty="0" smtClean="0"/>
              <a:t>_SI_HRx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US" dirty="0" smtClean="0"/>
              <a:t>_C{</a:t>
            </a:r>
            <a:r>
              <a:rPr lang="pt-BR" dirty="0" smtClean="0"/>
              <a:t>MAMCS}</a:t>
            </a:r>
            <a:r>
              <a:rPr lang="en-US" dirty="0" smtClean="0"/>
              <a:t>_A{BAS}_{(N)}IL_</a:t>
            </a:r>
            <a:r>
              <a:rPr lang="en-US" dirty="0"/>
              <a:t>{(N)}CL</a:t>
            </a:r>
            <a:r>
              <a:rPr lang="pt-BR" dirty="0" smtClean="0"/>
              <a:t>_</a:t>
            </a:r>
            <a:r>
              <a:rPr lang="en-US" dirty="0"/>
              <a:t>{(N)}</a:t>
            </a:r>
            <a:r>
              <a:rPr lang="pt-BR" dirty="0" smtClean="0"/>
              <a:t>RL_</a:t>
            </a:r>
            <a:r>
              <a:rPr lang="en-US" dirty="0"/>
              <a:t>{(N)}</a:t>
            </a:r>
            <a:r>
              <a:rPr lang="pt-BR" dirty="0" smtClean="0"/>
              <a:t>MR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3671" y="3780729"/>
            <a:ext cx="8385130" cy="3115151"/>
            <a:chOff x="653671" y="3679129"/>
            <a:chExt cx="8385130" cy="3115151"/>
          </a:xfrm>
        </p:grpSpPr>
        <p:sp>
          <p:nvSpPr>
            <p:cNvPr id="6" name="Rectangle 5"/>
            <p:cNvSpPr/>
            <p:nvPr/>
          </p:nvSpPr>
          <p:spPr>
            <a:xfrm>
              <a:off x="1526554" y="4178493"/>
              <a:ext cx="1280914" cy="276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5776104" y="4210831"/>
              <a:ext cx="583429" cy="5135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3671" y="3679129"/>
              <a:ext cx="8385130" cy="3115151"/>
              <a:chOff x="285660" y="2876261"/>
              <a:chExt cx="8385130" cy="31151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0647" y="3283748"/>
                    <a:ext cx="7780143" cy="2707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lang="en-US" sz="2000" i="1" baseline="-25000" dirty="0" smtClean="0">
                      <a:latin typeface="Cambria Math" panose="02040503050406030204" pitchFamily="18" charset="0"/>
                    </a:endParaRPr>
                  </a:p>
                  <a:p>
                    <a:endParaRPr lang="en-US" sz="1200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sz="2000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 baseline="-25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sz="20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solidFill>
                                                      <a:schemeClr val="accent2">
                                                        <a:lumMod val="20000"/>
                                                        <a:lumOff val="8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000" i="1" smtClean="0">
                                                      <a:solidFill>
                                                        <a:schemeClr val="accent2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∎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accent2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chemeClr val="accent2">
                                                          <a:lumMod val="20000"/>
                                                          <a:lumOff val="8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∎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647" y="3283748"/>
                    <a:ext cx="7780143" cy="27076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Left Brace 6"/>
              <p:cNvSpPr/>
              <p:nvPr/>
            </p:nvSpPr>
            <p:spPr>
              <a:xfrm>
                <a:off x="890647" y="3368878"/>
                <a:ext cx="118768" cy="822121"/>
              </a:xfrm>
              <a:prstGeom prst="leftBrac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6349834" y="2137407"/>
                <a:ext cx="146050" cy="2146632"/>
              </a:xfrm>
              <a:prstGeom prst="leftBrac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85660" y="3626049"/>
                    <a:ext cx="69647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60" y="3626049"/>
                    <a:ext cx="696473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074622" y="2876261"/>
                    <a:ext cx="69647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4622" y="2876261"/>
                    <a:ext cx="696473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Left Brace 10"/>
              <p:cNvSpPr/>
              <p:nvPr/>
            </p:nvSpPr>
            <p:spPr>
              <a:xfrm rot="5400000">
                <a:off x="1708778" y="2636175"/>
                <a:ext cx="146050" cy="1246520"/>
              </a:xfrm>
              <a:prstGeom prst="leftBrac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61307" y="2924973"/>
                    <a:ext cx="10409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𝑁𝑂𝐸𝑃𝑆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307" y="2924973"/>
                    <a:ext cx="104099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Left Brace 12"/>
              <p:cNvSpPr/>
              <p:nvPr/>
            </p:nvSpPr>
            <p:spPr>
              <a:xfrm rot="10800000">
                <a:off x="7558471" y="3368875"/>
                <a:ext cx="118768" cy="564950"/>
              </a:xfrm>
              <a:prstGeom prst="leftBrac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606258" y="3497461"/>
                    <a:ext cx="10409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𝑁𝑂𝐸𝑃𝑆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258" y="3497461"/>
                    <a:ext cx="104099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1513853" y="4160559"/>
              <a:ext cx="2820021" cy="3193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5493405" y="4458355"/>
              <a:ext cx="1148038" cy="55245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82546" y="1451530"/>
                <a:ext cx="2012218" cy="839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000" b="1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46" y="1451530"/>
                <a:ext cx="2012218" cy="8390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Dedicated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Xilinx DSP48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96" y="1890902"/>
            <a:ext cx="7569104" cy="41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Theoretical </a:t>
            </a:r>
            <a:r>
              <a:rPr lang="en-US" dirty="0"/>
              <a:t>M</a:t>
            </a:r>
            <a:r>
              <a:rPr lang="en-US" dirty="0" smtClean="0"/>
              <a:t>odules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Vector Addition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Adder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36" y="2285856"/>
            <a:ext cx="1811908" cy="130320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22" y="2260689"/>
            <a:ext cx="2783771" cy="451024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57800" y="1822479"/>
            <a:ext cx="210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Adder tree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22" y="4327619"/>
            <a:ext cx="841336" cy="19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Theoretical 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Dot-Product using Adder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7206" y="2247985"/>
            <a:ext cx="3091534" cy="4456273"/>
            <a:chOff x="6824" y="0"/>
            <a:chExt cx="2734723" cy="3947689"/>
          </a:xfrm>
        </p:grpSpPr>
        <p:grpSp>
          <p:nvGrpSpPr>
            <p:cNvPr id="10" name="Group 9"/>
            <p:cNvGrpSpPr/>
            <p:nvPr/>
          </p:nvGrpSpPr>
          <p:grpSpPr>
            <a:xfrm>
              <a:off x="6824" y="0"/>
              <a:ext cx="2734723" cy="3947689"/>
              <a:chOff x="6825" y="0"/>
              <a:chExt cx="2734979" cy="3948141"/>
            </a:xfrm>
          </p:grpSpPr>
          <p:pic>
            <p:nvPicPr>
              <p:cNvPr id="23" name="Picture 22"/>
              <p:cNvPicPr preferRelativeResize="0"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49" y="35624"/>
                <a:ext cx="2705455" cy="387912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6825" y="0"/>
                <a:ext cx="1383476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25" y="1027216"/>
                <a:ext cx="1383030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25" y="2060369"/>
                <a:ext cx="1383030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25" y="3093522"/>
                <a:ext cx="1377092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25" y="510639"/>
                <a:ext cx="647206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490" y="1549730"/>
                <a:ext cx="647206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490" y="2576945"/>
                <a:ext cx="647206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25" y="3616036"/>
                <a:ext cx="647206" cy="33210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8790" y="516577"/>
              <a:ext cx="492826" cy="332100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8790" y="2582883"/>
              <a:ext cx="492826" cy="332100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49434" y="1745673"/>
              <a:ext cx="492826" cy="332100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1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704667" cy="51524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Theoretical 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Dot-Product using Adder Chain (Systolic Implementation)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 idea is from systolic implementation of FIR filter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Hybrid of Systolic </a:t>
            </a:r>
            <a:r>
              <a:rPr lang="en-US" dirty="0" smtClean="0">
                <a:solidFill>
                  <a:prstClr val="black"/>
                </a:solidFill>
              </a:rPr>
              <a:t>Dot-Product </a:t>
            </a:r>
            <a:r>
              <a:rPr lang="en-US" dirty="0">
                <a:solidFill>
                  <a:prstClr val="black"/>
                </a:solidFill>
              </a:rPr>
              <a:t>+ Adder Tree is also possible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16745" y="2599668"/>
                <a:ext cx="256692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45" y="2599668"/>
                <a:ext cx="2566921" cy="871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6" y="3807889"/>
            <a:ext cx="5201376" cy="1620428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6123976" y="2997200"/>
            <a:ext cx="2910469" cy="2896577"/>
            <a:chOff x="93042" y="31774"/>
            <a:chExt cx="2684446" cy="267660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2" y="58416"/>
              <a:ext cx="2684446" cy="2612839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159032" y="31774"/>
              <a:ext cx="1533354" cy="455434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59032" y="766278"/>
              <a:ext cx="1533367" cy="455434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032" y="1507845"/>
              <a:ext cx="1533367" cy="455434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59034" y="2252943"/>
              <a:ext cx="638371" cy="455434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5559923" y="4344230"/>
            <a:ext cx="432815" cy="26737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 and </a:t>
            </a:r>
            <a:r>
              <a:rPr lang="en-US" dirty="0" smtClean="0"/>
              <a:t>Motivations</a:t>
            </a:r>
            <a:endParaRPr lang="en-US" dirty="0"/>
          </a:p>
          <a:p>
            <a:r>
              <a:rPr lang="en-US" dirty="0"/>
              <a:t>Issues and </a:t>
            </a:r>
            <a:r>
              <a:rPr lang="en-US" dirty="0" smtClean="0"/>
              <a:t>Assumptions</a:t>
            </a:r>
          </a:p>
          <a:p>
            <a:r>
              <a:rPr lang="en-US" dirty="0" smtClean="0"/>
              <a:t>Literature Review</a:t>
            </a:r>
            <a:endParaRPr lang="en-US" dirty="0"/>
          </a:p>
          <a:p>
            <a:r>
              <a:rPr lang="en-US" dirty="0" smtClean="0"/>
              <a:t>Proposed Method and 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/>
              <a:t>W</a:t>
            </a:r>
            <a:r>
              <a:rPr lang="en-US" dirty="0" smtClean="0"/>
              <a:t>ork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6078697" cy="162597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Verilog Parameters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(VP) </a:t>
            </a:r>
            <a:r>
              <a:rPr lang="en-US" dirty="0" smtClean="0"/>
              <a:t>can be altered before synthesis, other parameters are fixed once the modules are to be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30" y="1320800"/>
            <a:ext cx="1625970" cy="1625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134" y="2946770"/>
            <a:ext cx="8161866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Common Parameters: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IN_WIDTH</a:t>
            </a:r>
            <a:r>
              <a:rPr lang="en-US" sz="2000" dirty="0" smtClean="0"/>
              <a:t>: Width of input elements of the module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(VP)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000" dirty="0" smtClean="0">
                <a:solidFill>
                  <a:prstClr val="black"/>
                </a:solidFill>
              </a:rPr>
              <a:t>: No. of the elements in the input vector(s)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2000" dirty="0" smtClean="0">
                <a:solidFill>
                  <a:prstClr val="black"/>
                </a:solidFill>
              </a:rPr>
              <a:t> (Hardware Reuse Factor) &amp;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NOEPS</a:t>
            </a:r>
            <a:r>
              <a:rPr lang="en-US" sz="2000" dirty="0" smtClean="0">
                <a:solidFill>
                  <a:prstClr val="black"/>
                </a:solidFill>
              </a:rPr>
              <a:t> (No. </a:t>
            </a:r>
            <a:r>
              <a:rPr lang="en-US" sz="2000" dirty="0" smtClean="0">
                <a:solidFill>
                  <a:prstClr val="black"/>
                </a:solidFill>
              </a:rPr>
              <a:t>Of </a:t>
            </a:r>
            <a:r>
              <a:rPr lang="en-US" sz="2000" dirty="0" smtClean="0">
                <a:solidFill>
                  <a:prstClr val="black"/>
                </a:solidFill>
              </a:rPr>
              <a:t>Element Per Series):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3 modes: </a:t>
            </a:r>
            <a:r>
              <a:rPr lang="en-US" dirty="0" err="1" smtClean="0">
                <a:solidFill>
                  <a:prstClr val="black"/>
                </a:solidFill>
              </a:rPr>
              <a:t>NoHR</a:t>
            </a:r>
            <a:r>
              <a:rPr lang="en-US" dirty="0" smtClean="0">
                <a:solidFill>
                  <a:prstClr val="black"/>
                </a:solidFill>
              </a:rPr>
              <a:t> (NOEPS=N theoretically), NOEPS defined (Series of Elements (</a:t>
            </a:r>
            <a:r>
              <a:rPr lang="en-US" dirty="0" err="1" smtClean="0">
                <a:solidFill>
                  <a:prstClr val="black"/>
                </a:solidFill>
              </a:rPr>
              <a:t>SoE</a:t>
            </a:r>
            <a:r>
              <a:rPr lang="en-US" dirty="0" smtClean="0">
                <a:solidFill>
                  <a:prstClr val="black"/>
                </a:solidFill>
              </a:rPr>
              <a:t>) mode),        HRF defined (Simultaneous Inputs (SI) mode)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Not all HRFs are possible, but user can control data flow using enable and valid signals</a:t>
            </a:r>
          </a:p>
        </p:txBody>
      </p:sp>
    </p:spTree>
    <p:extLst>
      <p:ext uri="{BB962C8B-B14F-4D97-AF65-F5344CB8AC3E}">
        <p14:creationId xmlns:p14="http://schemas.microsoft.com/office/powerpoint/2010/main" val="3891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 smtClean="0"/>
              <a:t>: No. of the rows of the (left) matrix for matrix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(Inputs Latch)</a:t>
            </a:r>
            <a:r>
              <a:rPr lang="en-US" dirty="0"/>
              <a:t>: Whether to latch inputs (in the first of HRF clock cycles) when in SI mode, or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MR</a:t>
            </a:r>
            <a:r>
              <a:rPr lang="en-US" dirty="0">
                <a:solidFill>
                  <a:prstClr val="black"/>
                </a:solidFill>
              </a:rPr>
              <a:t> (Multiplexer Registers)</a:t>
            </a:r>
            <a:r>
              <a:rPr lang="en-US" dirty="0"/>
              <a:t>: Whether to register the outputs of SI mode inputs multiplexers,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BC1C1C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Adder Tree Parameters:</a:t>
            </a:r>
          </a:p>
          <a:p>
            <a:pPr lvl="1">
              <a:buClr>
                <a:srgbClr val="BC1C1C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en-US" dirty="0" smtClean="0">
                <a:solidFill>
                  <a:prstClr val="black"/>
                </a:solidFill>
              </a:rPr>
              <a:t> (Base Adder Size): </a:t>
            </a:r>
            <a:r>
              <a:rPr lang="en-US" dirty="0">
                <a:solidFill>
                  <a:prstClr val="black"/>
                </a:solidFill>
              </a:rPr>
              <a:t>No. of the inputs of </a:t>
            </a:r>
            <a:r>
              <a:rPr lang="en-US" dirty="0" smtClean="0">
                <a:solidFill>
                  <a:prstClr val="black"/>
                </a:solidFill>
              </a:rPr>
              <a:t>the adders </a:t>
            </a:r>
            <a:r>
              <a:rPr lang="en-US" dirty="0">
                <a:solidFill>
                  <a:prstClr val="black"/>
                </a:solidFill>
              </a:rPr>
              <a:t>used to generate the adder </a:t>
            </a:r>
            <a:r>
              <a:rPr lang="en-US" dirty="0" smtClean="0">
                <a:solidFill>
                  <a:prstClr val="black"/>
                </a:solidFill>
              </a:rPr>
              <a:t>tree</a:t>
            </a:r>
          </a:p>
          <a:p>
            <a:pPr lvl="1">
              <a:buClr>
                <a:srgbClr val="BC1C1C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BC1C1C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BC1C1C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BC1C1C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PV</a:t>
            </a:r>
            <a:r>
              <a:rPr lang="en-US" dirty="0">
                <a:solidFill>
                  <a:prstClr val="black"/>
                </a:solidFill>
              </a:rPr>
              <a:t> (Parallel Vectors)</a:t>
            </a:r>
            <a:r>
              <a:rPr lang="en-US" dirty="0"/>
              <a:t>: No. of the vectors being added in parallel in  matrix addition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IR</a:t>
            </a:r>
            <a:r>
              <a:rPr lang="en-US" dirty="0">
                <a:solidFill>
                  <a:prstClr val="black"/>
                </a:solidFill>
              </a:rPr>
              <a:t> (Inputs Register)</a:t>
            </a:r>
            <a:r>
              <a:rPr lang="en-US" dirty="0"/>
              <a:t>: Whether to register the inputs of elements addition module (before addition), or </a:t>
            </a:r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64" y="2255365"/>
            <a:ext cx="3968288" cy="1991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15" y="2563087"/>
            <a:ext cx="487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US007274211B1 (patented by Xilinx, 2007) describes a method to implement ternary adders with that much resource needed by binary adders </a:t>
            </a:r>
            <a:r>
              <a:rPr lang="en-US" dirty="0">
                <a:solidFill>
                  <a:prstClr val="black"/>
                </a:solidFill>
              </a:rPr>
              <a:t>on Xilinx FPGAs</a:t>
            </a:r>
            <a:r>
              <a:rPr lang="en-US" dirty="0" smtClean="0">
                <a:solidFill>
                  <a:prstClr val="black"/>
                </a:solidFill>
              </a:rPr>
              <a:t> (inspired by Carry-Save addition method)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7951" y="4207107"/>
            <a:ext cx="1408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Xilinx,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788888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Multiplication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dirty="0" smtClean="0"/>
              <a:t>: </a:t>
            </a:r>
            <a:r>
              <a:rPr lang="en-US" dirty="0"/>
              <a:t>No. of the </a:t>
            </a:r>
            <a:r>
              <a:rPr lang="en-US" dirty="0" smtClean="0"/>
              <a:t>columns of </a:t>
            </a:r>
            <a:r>
              <a:rPr lang="en-US" dirty="0"/>
              <a:t>the </a:t>
            </a:r>
            <a:r>
              <a:rPr lang="en-US" dirty="0" smtClean="0"/>
              <a:t>right </a:t>
            </a:r>
            <a:r>
              <a:rPr lang="en-US" dirty="0"/>
              <a:t>matrix for matrix </a:t>
            </a:r>
            <a:r>
              <a:rPr lang="en-US" dirty="0" smtClean="0"/>
              <a:t>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(Parallel Rows)</a:t>
            </a:r>
            <a:r>
              <a:rPr lang="en-US" dirty="0"/>
              <a:t>: No. of the rows of the (left) matrix being multiplied in parallel in  matrix-vector/matrix 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en-US" dirty="0">
                <a:solidFill>
                  <a:prstClr val="black"/>
                </a:solidFill>
              </a:rPr>
              <a:t> (Parallel Columns)</a:t>
            </a:r>
            <a:r>
              <a:rPr lang="en-US" dirty="0"/>
              <a:t>: No. of the rows of the right matrix being multiplied in parallel in  matrix-matrix </a:t>
            </a:r>
            <a:r>
              <a:rPr lang="en-US" dirty="0" smtClean="0"/>
              <a:t>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en-US" dirty="0">
                <a:solidFill>
                  <a:prstClr val="black"/>
                </a:solidFill>
              </a:rPr>
              <a:t> (Multiply-Add </a:t>
            </a:r>
            <a:r>
              <a:rPr lang="en-US" dirty="0" smtClean="0">
                <a:solidFill>
                  <a:prstClr val="black"/>
                </a:solidFill>
              </a:rPr>
              <a:t>Maximum Component </a:t>
            </a:r>
            <a:r>
              <a:rPr lang="en-US" dirty="0">
                <a:solidFill>
                  <a:prstClr val="black"/>
                </a:solidFill>
              </a:rPr>
              <a:t>Size)</a:t>
            </a:r>
            <a:r>
              <a:rPr lang="en-US" dirty="0"/>
              <a:t>: Maximum size allowed for systolic dot-product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MAMCS == 1 : Pure multiplication - adder tree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MAMCS == NOEPS : Pure systolic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1 &lt; MAMCS &lt; NOEPS : Hybrid of systolic and adder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844367" cy="14928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Multiplication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VL</a:t>
            </a:r>
            <a:r>
              <a:rPr lang="en-US" dirty="0">
                <a:solidFill>
                  <a:prstClr val="black"/>
                </a:solidFill>
              </a:rPr>
              <a:t> (Vector Latch),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</a:t>
            </a:r>
            <a:r>
              <a:rPr lang="en-US" dirty="0">
                <a:solidFill>
                  <a:prstClr val="black"/>
                </a:solidFill>
              </a:rPr>
              <a:t> (Column Latch)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VL</a:t>
            </a:r>
            <a:r>
              <a:rPr lang="en-US" dirty="0">
                <a:solidFill>
                  <a:prstClr val="black"/>
                </a:solidFill>
              </a:rPr>
              <a:t> (Row Latch)</a:t>
            </a:r>
            <a:r>
              <a:rPr lang="en-US" dirty="0"/>
              <a:t>: Whether to latch input element (the first time they are fed) so it not needed to feed them again, or </a:t>
            </a:r>
            <a:r>
              <a:rPr lang="en-US" dirty="0" smtClean="0"/>
              <a:t>not in matrix-vector/matrix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5253324"/>
            <a:ext cx="1344636" cy="130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00" y="2940666"/>
            <a:ext cx="3913582" cy="2135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061" y="5541911"/>
            <a:ext cx="6053667" cy="1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Also used in systolic dot-product </a:t>
            </a:r>
            <a:r>
              <a:rPr lang="en-US" dirty="0" smtClean="0">
                <a:solidFill>
                  <a:prstClr val="black"/>
                </a:solidFill>
              </a:rPr>
              <a:t>implementation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more </a:t>
            </a:r>
            <a:r>
              <a:rPr lang="en-US" dirty="0">
                <a:solidFill>
                  <a:prstClr val="black"/>
                </a:solidFill>
              </a:rPr>
              <a:t>than 2 level </a:t>
            </a:r>
            <a:r>
              <a:rPr lang="en-US" dirty="0" smtClean="0">
                <a:solidFill>
                  <a:prstClr val="black"/>
                </a:solidFill>
              </a:rPr>
              <a:t>registers: implemented </a:t>
            </a:r>
            <a:r>
              <a:rPr lang="en-US" dirty="0">
                <a:solidFill>
                  <a:prstClr val="black"/>
                </a:solidFill>
              </a:rPr>
              <a:t>using distributed resources, maybe using Xilinx Shift Register LUT (SRL) 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134" y="2817925"/>
            <a:ext cx="41947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C1C1C">
                    <a:lumMod val="75000"/>
                  </a:srgbClr>
                </a:solidFill>
              </a:rPr>
              <a:t>MULT_PIPE_DEPTH</a:t>
            </a:r>
            <a:r>
              <a:rPr lang="en-US" sz="2000" dirty="0">
                <a:solidFill>
                  <a:prstClr val="black"/>
                </a:solidFill>
              </a:rPr>
              <a:t>: No. of the register levels used at the output of DSP48 element </a:t>
            </a:r>
            <a:r>
              <a:rPr lang="en-US" sz="2000" dirty="0" smtClean="0">
                <a:solidFill>
                  <a:prstClr val="black"/>
                </a:solidFill>
              </a:rPr>
              <a:t>multiplier </a:t>
            </a:r>
            <a:r>
              <a:rPr lang="en-US" sz="2000" dirty="0">
                <a:solidFill>
                  <a:srgbClr val="BC1C1C">
                    <a:lumMod val="60000"/>
                    <a:lumOff val="40000"/>
                  </a:srgbClr>
                </a:solidFill>
              </a:rPr>
              <a:t>(VP)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C1C1C">
                    <a:lumMod val="75000"/>
                  </a:srgbClr>
                </a:solidFill>
              </a:rPr>
              <a:t>INPUT_REG_DEPTH</a:t>
            </a:r>
            <a:r>
              <a:rPr lang="en-US" sz="2000" dirty="0">
                <a:solidFill>
                  <a:prstClr val="black"/>
                </a:solidFill>
              </a:rPr>
              <a:t>: No. of the register levels used at the input of DSP48 element </a:t>
            </a:r>
            <a:r>
              <a:rPr lang="en-US" sz="2000" dirty="0" smtClean="0">
                <a:solidFill>
                  <a:prstClr val="black"/>
                </a:solidFill>
              </a:rPr>
              <a:t>multiplier </a:t>
            </a:r>
            <a:r>
              <a:rPr lang="en-US" sz="2000" dirty="0">
                <a:solidFill>
                  <a:srgbClr val="BC1C1C">
                    <a:lumMod val="60000"/>
                    <a:lumOff val="40000"/>
                  </a:srgbClr>
                </a:solidFill>
              </a:rPr>
              <a:t>(VP</a:t>
            </a:r>
            <a:r>
              <a:rPr lang="en-US" sz="2000" dirty="0" smtClean="0">
                <a:solidFill>
                  <a:srgbClr val="BC1C1C">
                    <a:lumMod val="60000"/>
                    <a:lumOff val="40000"/>
                  </a:srgbClr>
                </a:solidFill>
              </a:rPr>
              <a:t>)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C1C1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8233118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Common Modules: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Registered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 smtClean="0"/>
              <a:t>to1Adderr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N)IR</a:t>
            </a:r>
            <a:r>
              <a:rPr lang="en-US" sz="1800" dirty="0" smtClean="0"/>
              <a:t>: used in adder </a:t>
            </a:r>
            <a:r>
              <a:rPr lang="en-US" sz="1800" dirty="0"/>
              <a:t>t</a:t>
            </a:r>
            <a:r>
              <a:rPr lang="en-US" sz="1800" dirty="0" smtClean="0"/>
              <a:t>ree and vector / matrix </a:t>
            </a:r>
            <a:r>
              <a:rPr lang="en-US" sz="1800" dirty="0"/>
              <a:t>a</a:t>
            </a:r>
            <a:r>
              <a:rPr lang="en-US" sz="1800" dirty="0" smtClean="0"/>
              <a:t>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SItoSoE_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 err="1" smtClean="0"/>
              <a:t>_HRx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smtClean="0"/>
              <a:t>_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N)IL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N)OR</a:t>
            </a:r>
            <a:r>
              <a:rPr lang="en-US" sz="1800" dirty="0" smtClean="0"/>
              <a:t>: </a:t>
            </a:r>
            <a:r>
              <a:rPr lang="en-US" sz="1800" dirty="0"/>
              <a:t>used </a:t>
            </a:r>
            <a:r>
              <a:rPr lang="en-US" sz="1800" dirty="0" smtClean="0"/>
              <a:t>to convert </a:t>
            </a:r>
            <a:r>
              <a:rPr lang="en-US" sz="1800" dirty="0" err="1" smtClean="0"/>
              <a:t>SoE</a:t>
            </a:r>
            <a:r>
              <a:rPr lang="en-US" sz="1800" dirty="0" smtClean="0"/>
              <a:t> input-mode modules to SI input-mode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Adder Tree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AdderTree_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 err="1" smtClean="0"/>
              <a:t>_A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 Modules: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/>
              <a:t>VectorAdd_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(_noHR)(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NOEPS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(N)IR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VectorAdd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/>
              <a:t>_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1800" b="1" dirty="0" err="1"/>
              <a:t>_HRx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(N)IR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(N)IL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MatrixAdd_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1800" b="1" dirty="0" err="1"/>
              <a:t>_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 err="1"/>
              <a:t>_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PV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(_noHR)(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NOEPS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(N)IR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MatrixAdd_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1800" b="1" dirty="0" err="1"/>
              <a:t>_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 err="1"/>
              <a:t>_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PV</a:t>
            </a:r>
            <a:r>
              <a:rPr lang="en-US" sz="1800" b="1" dirty="0" err="1"/>
              <a:t>_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1800" b="1" dirty="0" err="1"/>
              <a:t>_HRx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(N)IR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N)IL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793567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Multiplication Modules: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 smtClean="0"/>
              <a:t>RegisteredMultiplier</a:t>
            </a:r>
            <a:r>
              <a:rPr lang="en-US" sz="1800" dirty="0" smtClean="0"/>
              <a:t>: </a:t>
            </a:r>
            <a:r>
              <a:rPr lang="en-US" sz="1800" dirty="0"/>
              <a:t>used in </a:t>
            </a:r>
            <a:r>
              <a:rPr lang="en-US" sz="1800" dirty="0" smtClean="0"/>
              <a:t>dot-product </a:t>
            </a:r>
            <a:r>
              <a:rPr lang="en-US" sz="1800" dirty="0"/>
              <a:t>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 smtClean="0"/>
              <a:t>MultiplyAdd</a:t>
            </a:r>
            <a:r>
              <a:rPr lang="en-US" sz="1800" dirty="0" smtClean="0"/>
              <a:t>: </a:t>
            </a:r>
            <a:r>
              <a:rPr lang="en-US" sz="1800" dirty="0"/>
              <a:t>used in </a:t>
            </a:r>
            <a:r>
              <a:rPr lang="en-US" sz="1800" dirty="0" err="1"/>
              <a:t>DotProduct_Systolic_N</a:t>
            </a:r>
            <a:r>
              <a:rPr lang="en-US" sz="1800" dirty="0"/>
              <a:t>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/>
              <a:t>DotProduct_Systolic_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dirty="0" smtClean="0"/>
              <a:t>: implementation </a:t>
            </a:r>
            <a:r>
              <a:rPr lang="en-US" sz="1800" dirty="0"/>
              <a:t>of systolic form of </a:t>
            </a:r>
            <a:r>
              <a:rPr lang="en-US" sz="1800" dirty="0" smtClean="0"/>
              <a:t>dot-product </a:t>
            </a:r>
            <a:r>
              <a:rPr lang="en-US" sz="1800" dirty="0"/>
              <a:t>mentioned before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/>
              <a:t>DotProduct_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_noHR</a:t>
            </a:r>
            <a:r>
              <a:rPr lang="pt-BR" sz="1800" b="1" dirty="0"/>
              <a:t>_M_A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Moves Adder Tree synchronization registers to multipliers input if needed, so they are absorbed to multipliers input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/>
              <a:t>DotProduct_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pt-B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_noHR</a:t>
            </a:r>
            <a:r>
              <a:rPr lang="pt-BR" sz="1800" b="1" dirty="0"/>
              <a:t>_C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pt-BR" sz="1800" b="1" dirty="0"/>
              <a:t>_A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DotProduct</a:t>
            </a:r>
            <a:r>
              <a:rPr lang="en-US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NOEPS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1800" b="1" dirty="0" err="1"/>
              <a:t>_HRx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err="1"/>
              <a:t>_C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en-US" sz="1800" b="1" dirty="0"/>
              <a:t>_A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BAS</a:t>
            </a:r>
            <a:endParaRPr lang="en-US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DotProduct</a:t>
            </a:r>
            <a:r>
              <a:rPr lang="en-US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1800" b="1" dirty="0" err="1"/>
              <a:t>_HRx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err="1"/>
              <a:t>_C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en-US" sz="1800" b="1" dirty="0"/>
              <a:t>_A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N)IL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320800"/>
            <a:ext cx="7704668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Multiplication Modules: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 smtClean="0"/>
              <a:t>MatrixVectorMultiply_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pt-BR" sz="1800" b="1" dirty="0" smtClean="0"/>
              <a:t>_pr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pt-B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_noHR</a:t>
            </a:r>
            <a:r>
              <a:rPr lang="pt-BR" sz="1800" b="1" dirty="0" smtClean="0"/>
              <a:t>_C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pt-BR" sz="1800" b="1" dirty="0" smtClean="0"/>
              <a:t>_A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(N)VL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 smtClean="0"/>
              <a:t>MatrixVectorMultiply_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pt-BR" sz="1800" b="1" dirty="0" smtClean="0"/>
              <a:t>_pr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NOEPS</a:t>
            </a:r>
            <a:r>
              <a:rPr lang="en-US" sz="1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1800" b="1" dirty="0" err="1" smtClean="0"/>
              <a:t>_HRx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err="1" smtClean="0"/>
              <a:t>_C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MAMCS </a:t>
            </a:r>
            <a:r>
              <a:rPr lang="en-US" sz="1800" b="1" dirty="0" smtClean="0"/>
              <a:t>_A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(N)VL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b="1" dirty="0" smtClean="0"/>
              <a:t>MatrixVectorMultiply_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pt-BR" sz="1800" b="1" dirty="0" smtClean="0"/>
              <a:t>_pr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1800" b="1" dirty="0" err="1" smtClean="0"/>
              <a:t>_HRx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err="1" smtClean="0"/>
              <a:t>_C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en-US" sz="1800" b="1" dirty="0" smtClean="0"/>
              <a:t>_A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BAS </a:t>
            </a:r>
            <a:r>
              <a:rPr lang="en-US" sz="1800" b="1" dirty="0" smtClean="0"/>
              <a:t>_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(N)IL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(N)VL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(N)MR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MatrixMatrixMultiply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 smtClean="0"/>
              <a:t>_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pt-BR" sz="1800" b="1" dirty="0" smtClean="0"/>
              <a:t>_pr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sz="1800" b="1" dirty="0"/>
              <a:t>_</a:t>
            </a:r>
            <a:r>
              <a:rPr lang="en-US" sz="1800" b="1" dirty="0" err="1"/>
              <a:t>pc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pt-B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_noHR</a:t>
            </a:r>
            <a:r>
              <a:rPr lang="pt-BR" sz="1800" b="1" dirty="0" smtClean="0"/>
              <a:t>_C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pt-BR" sz="1800" b="1" dirty="0" smtClean="0"/>
              <a:t>_A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BAS 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(N)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CL_(N)RL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/>
              <a:t>MatrixMatrixMultiply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pt-BR" sz="1800" b="1" dirty="0"/>
              <a:t>_pr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sz="1800" b="1" dirty="0" smtClean="0"/>
              <a:t>_</a:t>
            </a:r>
            <a:r>
              <a:rPr lang="en-US" sz="1800" b="1" dirty="0" err="1" smtClean="0"/>
              <a:t>pc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en-US" sz="1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_S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NOEPS</a:t>
            </a:r>
            <a:r>
              <a:rPr lang="en-US" sz="1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1800" b="1" dirty="0" err="1" smtClean="0"/>
              <a:t>_HRx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smtClean="0"/>
              <a:t>_C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en-US" sz="1800" b="1" dirty="0" smtClean="0"/>
              <a:t>_A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pt-BR" sz="1800" b="1" dirty="0" smtClean="0"/>
              <a:t>_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N)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CL_(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N)RL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MatrixMatrixMultiply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pt-BR" sz="1800" b="1" dirty="0" smtClean="0"/>
              <a:t>_pr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sz="1800" b="1" dirty="0" smtClean="0"/>
              <a:t>_</a:t>
            </a:r>
            <a:r>
              <a:rPr lang="en-US" sz="1800" b="1" dirty="0" err="1" smtClean="0"/>
              <a:t>pc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en-US" sz="1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_SI</a:t>
            </a:r>
            <a:r>
              <a:rPr lang="en-US" sz="1800" b="1" dirty="0" err="1" smtClean="0"/>
              <a:t>_HRx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sz="1800" b="1" dirty="0" err="1" smtClean="0"/>
              <a:t>_C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MAMCS </a:t>
            </a:r>
            <a:r>
              <a:rPr lang="en-US" sz="1800" b="1" dirty="0" smtClean="0"/>
              <a:t>_A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en-US" sz="1800" b="1" dirty="0" smtClean="0"/>
              <a:t>_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(N)IL</a:t>
            </a:r>
            <a:r>
              <a:rPr lang="en-US" sz="1800" b="1" dirty="0"/>
              <a:t>_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N)CL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</a:rPr>
              <a:t>N)RL</a:t>
            </a:r>
            <a:r>
              <a:rPr lang="pt-BR" sz="1800" b="1" dirty="0"/>
              <a:t>_</a:t>
            </a:r>
            <a:r>
              <a:rPr lang="pt-BR" sz="1800" b="1" dirty="0">
                <a:solidFill>
                  <a:schemeClr val="accent1">
                    <a:lumMod val="75000"/>
                  </a:schemeClr>
                </a:solidFill>
              </a:rPr>
              <a:t>(N)MR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47" y="457201"/>
            <a:ext cx="8324604" cy="755242"/>
          </a:xfrm>
        </p:spPr>
        <p:txBody>
          <a:bodyPr>
            <a:no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Method </a:t>
            </a:r>
            <a:r>
              <a:rPr lang="en-US" dirty="0"/>
              <a:t>and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958667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Generator 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Asks user to select the target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Asks them the range of input general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Chooses all or a random set of parameters based on user choice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Generates the project (Verilog files)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Generates simulation needed files </a:t>
            </a:r>
            <a:r>
              <a:rPr lang="en-US" dirty="0"/>
              <a:t>(Verilog </a:t>
            </a:r>
            <a:r>
              <a:rPr lang="en-US" dirty="0" smtClean="0"/>
              <a:t>test fixture with random input data, simulation script) and simulates the project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Generates </a:t>
            </a:r>
            <a:r>
              <a:rPr lang="en-US" dirty="0"/>
              <a:t>synthesis and implementation </a:t>
            </a:r>
            <a:r>
              <a:rPr lang="en-US" dirty="0" smtClean="0"/>
              <a:t>needed </a:t>
            </a:r>
            <a:r>
              <a:rPr lang="en-US" dirty="0"/>
              <a:t>files and </a:t>
            </a:r>
            <a:r>
              <a:rPr lang="en-US" dirty="0" smtClean="0"/>
              <a:t>scripts (for a possible selected target device)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s</a:t>
            </a:r>
            <a:r>
              <a:rPr lang="en-US" dirty="0" smtClean="0"/>
              <a:t>ynthesizes the project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arses </a:t>
            </a:r>
            <a:r>
              <a:rPr lang="en-US" dirty="0"/>
              <a:t>resulted </a:t>
            </a:r>
            <a:r>
              <a:rPr lang="en-US" dirty="0" smtClean="0"/>
              <a:t>report files, saves some of the simulation and </a:t>
            </a:r>
            <a:r>
              <a:rPr lang="en-US" dirty="0"/>
              <a:t>Implementation </a:t>
            </a:r>
            <a:r>
              <a:rPr lang="en-US" dirty="0" smtClean="0"/>
              <a:t>resulted </a:t>
            </a:r>
            <a:r>
              <a:rPr lang="en-US" dirty="0"/>
              <a:t>values (e.g., max clock frequency) </a:t>
            </a:r>
            <a:r>
              <a:rPr lang="en-US" dirty="0" smtClean="0"/>
              <a:t>to a database </a:t>
            </a:r>
            <a:r>
              <a:rPr lang="en-US" dirty="0"/>
              <a:t>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857067" cy="46790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Register-packed generator 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script which can pack the top module of the project to a set of input and output registers, so input and output (possibly bottleneck) combinational paths are accounted in the maximum clock frequency calculation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Selected module: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MatrixMatrixMultiply_SI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Ranges of input parameters:</a:t>
            </a:r>
          </a:p>
          <a:p>
            <a:pPr marL="457200" lvl="1" indent="0">
              <a:buNone/>
            </a:pPr>
            <a:r>
              <a:rPr lang="en-US" dirty="0" smtClean="0"/>
              <a:t>General: {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/>
              <a:t>: [5, 10],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/>
              <a:t>: [5, 10],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dirty="0"/>
              <a:t>: [5, 10],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</a:t>
            </a:r>
            <a:r>
              <a:rPr lang="en-US" dirty="0"/>
              <a:t>: [1, 10],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en-US" dirty="0"/>
              <a:t>: [1, 10</a:t>
            </a:r>
            <a:r>
              <a:rPr lang="en-US" dirty="0" smtClean="0"/>
              <a:t>],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HRF</a:t>
            </a:r>
            <a:r>
              <a:rPr lang="en-US" dirty="0" smtClean="0"/>
              <a:t>: </a:t>
            </a:r>
            <a:r>
              <a:rPr lang="en-US" dirty="0"/>
              <a:t>[2, 10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MAMCS</a:t>
            </a:r>
            <a:r>
              <a:rPr lang="en-US" dirty="0"/>
              <a:t>: [1, 5],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</a:t>
            </a:r>
            <a:r>
              <a:rPr lang="en-US" dirty="0" smtClean="0"/>
              <a:t>: </a:t>
            </a:r>
            <a:r>
              <a:rPr lang="en-US" dirty="0"/>
              <a:t>[2, 3],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IL</a:t>
            </a:r>
            <a:r>
              <a:rPr lang="en-US" dirty="0" smtClean="0"/>
              <a:t>: </a:t>
            </a:r>
            <a:r>
              <a:rPr lang="en-US" dirty="0"/>
              <a:t>[0, 1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</a:t>
            </a:r>
            <a:r>
              <a:rPr lang="en-US" dirty="0" smtClean="0"/>
              <a:t>: </a:t>
            </a:r>
            <a:r>
              <a:rPr lang="en-US" dirty="0"/>
              <a:t>[0, 1],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RL</a:t>
            </a:r>
            <a:r>
              <a:rPr lang="en-US" dirty="0" smtClean="0"/>
              <a:t>: </a:t>
            </a:r>
            <a:r>
              <a:rPr lang="en-US" dirty="0"/>
              <a:t>[0, 1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MR</a:t>
            </a:r>
            <a:r>
              <a:rPr lang="en-US" dirty="0" smtClean="0"/>
              <a:t>': </a:t>
            </a:r>
            <a:r>
              <a:rPr lang="en-US" dirty="0"/>
              <a:t>[0, 1</a:t>
            </a:r>
            <a:r>
              <a:rPr lang="en-US" dirty="0" smtClean="0"/>
              <a:t>]}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→	</a:t>
            </a:r>
            <a:r>
              <a:rPr lang="en-US" dirty="0" smtClean="0"/>
              <a:t>2003904 possible combinations</a:t>
            </a:r>
          </a:p>
          <a:p>
            <a:pPr marL="457200" lvl="1" indent="0">
              <a:buNone/>
            </a:pPr>
            <a:r>
              <a:rPr lang="en-US" dirty="0" smtClean="0"/>
              <a:t>Verilog: {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IN_WIDTH</a:t>
            </a:r>
            <a:r>
              <a:rPr lang="en-US" dirty="0" smtClean="0"/>
              <a:t>: [10, 20],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INPUT_REG_DEPTH</a:t>
            </a:r>
            <a:r>
              <a:rPr lang="en-US" dirty="0" smtClean="0"/>
              <a:t>: [0, 1],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MULT_PIPE_DEPTH</a:t>
            </a:r>
            <a:r>
              <a:rPr lang="en-US" dirty="0" smtClean="0"/>
              <a:t>: [0, 1]}</a:t>
            </a:r>
            <a:r>
              <a:rPr lang="en-US" dirty="0"/>
              <a:t> 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→	</a:t>
            </a:r>
            <a:r>
              <a:rPr lang="en-US" dirty="0" smtClean="0"/>
              <a:t>44 </a:t>
            </a:r>
            <a:r>
              <a:rPr lang="en-US" dirty="0"/>
              <a:t>possible </a:t>
            </a:r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Definition and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4908027" cy="2132084"/>
          </a:xfrm>
        </p:spPr>
        <p:txBody>
          <a:bodyPr>
            <a:noAutofit/>
          </a:bodyPr>
          <a:lstStyle/>
          <a:p>
            <a:r>
              <a:rPr lang="en-US" dirty="0"/>
              <a:t>Linear Algebra (</a:t>
            </a:r>
            <a:r>
              <a:rPr lang="en-US" dirty="0" smtClean="0"/>
              <a:t>LA)</a:t>
            </a:r>
          </a:p>
          <a:p>
            <a:pPr lvl="1"/>
            <a:r>
              <a:rPr lang="en-US" dirty="0" smtClean="0"/>
              <a:t>Linear Algebra is </a:t>
            </a:r>
            <a:r>
              <a:rPr lang="en-US" dirty="0"/>
              <a:t>a field of mathematics concerning matrices, vectors, vector spaces, linear mappings and </a:t>
            </a:r>
            <a:r>
              <a:rPr lang="en-US" dirty="0" smtClean="0"/>
              <a:t>systems </a:t>
            </a:r>
            <a:r>
              <a:rPr lang="en-US" dirty="0"/>
              <a:t>of linear </a:t>
            </a:r>
            <a:r>
              <a:rPr lang="en-US" dirty="0" smtClean="0"/>
              <a:t>equations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89" y="1389375"/>
            <a:ext cx="2708910" cy="1615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4587" y="26956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82132" y="3452885"/>
            <a:ext cx="7704667" cy="2655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/>
              <a:t>It is widely used in many fields of mathematics, physics, engineering, natural sciences, computer science, social science, signal processing, </a:t>
            </a:r>
            <a:r>
              <a:rPr lang="en-US" dirty="0" smtClean="0"/>
              <a:t>…</a:t>
            </a:r>
          </a:p>
          <a:p>
            <a:pPr lvl="1" algn="just"/>
            <a:r>
              <a:rPr lang="en-US" dirty="0" smtClean="0"/>
              <a:t>Vector-Vector, (Matrix-Vector) and Matrix-Matrix addition or multiplication are commonly used in LA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2000</a:t>
            </a:r>
            <a:r>
              <a:rPr lang="en-US" dirty="0" smtClean="0"/>
              <a:t> </a:t>
            </a:r>
            <a:r>
              <a:rPr lang="en-US" dirty="0"/>
              <a:t>randomly chosen general </a:t>
            </a:r>
            <a:r>
              <a:rPr lang="en-US" dirty="0" smtClean="0"/>
              <a:t>parameters combinations (projects),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randomly chosen Verilog </a:t>
            </a:r>
            <a:r>
              <a:rPr lang="en-US" dirty="0" smtClean="0"/>
              <a:t>parameters combinations for each, totally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4000</a:t>
            </a:r>
            <a:r>
              <a:rPr lang="en-US" dirty="0" smtClean="0"/>
              <a:t> combinations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Target Device: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xc6slx150-3-fgg900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Biggest Device is Spartan 6 Family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180</a:t>
            </a:r>
            <a:r>
              <a:rPr lang="en-US" dirty="0"/>
              <a:t> DSP48A1s,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92152</a:t>
            </a:r>
            <a:r>
              <a:rPr lang="en-US" dirty="0"/>
              <a:t> Slice LUTs,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184304</a:t>
            </a:r>
            <a:r>
              <a:rPr lang="en-US" dirty="0"/>
              <a:t> Slice </a:t>
            </a:r>
            <a:r>
              <a:rPr lang="en-US" dirty="0" smtClean="0"/>
              <a:t>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the combinations were simulated and synthesized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 The simulation results were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Synthesize: </a:t>
            </a:r>
            <a:r>
              <a:rPr lang="en-US" dirty="0"/>
              <a:t>both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bare</a:t>
            </a:r>
            <a:r>
              <a:rPr lang="en-US" dirty="0"/>
              <a:t> </a:t>
            </a:r>
            <a:r>
              <a:rPr lang="en-US" dirty="0" smtClean="0"/>
              <a:t>(for resources usage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area</a:t>
            </a:r>
            <a:r>
              <a:rPr lang="en-US" dirty="0"/>
              <a:t>) </a:t>
            </a:r>
            <a:r>
              <a:rPr lang="en-US" dirty="0" smtClean="0"/>
              <a:t>calculations)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register-packed</a:t>
            </a:r>
            <a:r>
              <a:rPr lang="en-US" dirty="0" smtClean="0"/>
              <a:t> (</a:t>
            </a:r>
            <a:r>
              <a:rPr lang="en-US" dirty="0"/>
              <a:t>for </a:t>
            </a:r>
            <a:r>
              <a:rPr lang="en-US" dirty="0" smtClean="0"/>
              <a:t>timing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  <a:r>
              <a:rPr lang="en-US" dirty="0" smtClean="0"/>
              <a:t>) calculations)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results were saved in a database, then analyzed and used to generate the following charts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7" y="1212443"/>
            <a:ext cx="7824983" cy="4064926"/>
          </a:xfrm>
        </p:spPr>
      </p:pic>
      <p:sp>
        <p:nvSpPr>
          <p:cNvPr id="10" name="TextBox 9"/>
          <p:cNvSpPr txBox="1"/>
          <p:nvPr/>
        </p:nvSpPr>
        <p:spPr>
          <a:xfrm>
            <a:off x="1304153" y="5382325"/>
            <a:ext cx="706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/>
              <a:t>For the following charts, the 148 cases which needed more than 180 DSP48s are removed, 3852 cases remained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0964" y="1701131"/>
            <a:ext cx="57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E"/>
                </a:solidFill>
              </a:rPr>
              <a:t>Y=X</a:t>
            </a:r>
            <a:endParaRPr lang="en-US" dirty="0">
              <a:solidFill>
                <a:srgbClr val="FF7F0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6366" y="335376"/>
            <a:ext cx="346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Columns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NOEPS</a:t>
            </a:r>
            <a:r>
              <a:rPr lang="en-US" dirty="0">
                <a:solidFill>
                  <a:prstClr val="black"/>
                </a:solidFill>
              </a:rPr>
              <a:t>: No. Of Element Per </a:t>
            </a:r>
            <a:r>
              <a:rPr lang="en-US" dirty="0" smtClean="0">
                <a:solidFill>
                  <a:prstClr val="black"/>
                </a:solidFill>
              </a:rPr>
              <a:t>Series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48" y="3446607"/>
            <a:ext cx="6651236" cy="34659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54" y="77968"/>
            <a:ext cx="6640438" cy="34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48" y="3463323"/>
            <a:ext cx="6651236" cy="3432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54" y="113842"/>
            <a:ext cx="6640438" cy="33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8" y="1212443"/>
            <a:ext cx="7812280" cy="4064926"/>
          </a:xfrm>
        </p:spPr>
      </p:pic>
      <p:sp>
        <p:nvSpPr>
          <p:cNvPr id="10" name="TextBox 9"/>
          <p:cNvSpPr txBox="1"/>
          <p:nvPr/>
        </p:nvSpPr>
        <p:spPr>
          <a:xfrm>
            <a:off x="1821147" y="6108173"/>
            <a:ext cx="590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/>
              <a:t>the module is scalable in terms of performance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9954" y="5212139"/>
            <a:ext cx="346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Columns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NOEPS</a:t>
            </a:r>
            <a:r>
              <a:rPr lang="en-US" dirty="0">
                <a:solidFill>
                  <a:prstClr val="black"/>
                </a:solidFill>
              </a:rPr>
              <a:t>: No. Of Element Per </a:t>
            </a:r>
            <a:r>
              <a:rPr lang="en-US" dirty="0" smtClean="0">
                <a:solidFill>
                  <a:prstClr val="black"/>
                </a:solidFill>
              </a:rPr>
              <a:t>Series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846070"/>
            <a:ext cx="8018066" cy="32621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342833"/>
            <a:ext cx="8158306" cy="12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4" y="3917205"/>
            <a:ext cx="7349158" cy="29673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1" y="949809"/>
            <a:ext cx="7404623" cy="29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850194"/>
            <a:ext cx="8018066" cy="32538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4" y="1342833"/>
            <a:ext cx="8096964" cy="12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04" y="3920928"/>
            <a:ext cx="7349158" cy="29599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71" y="955345"/>
            <a:ext cx="7404623" cy="29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5" y="2186926"/>
            <a:ext cx="7762615" cy="406492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50" y="1195751"/>
            <a:ext cx="3672432" cy="9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20800"/>
            <a:ext cx="7704667" cy="5152497"/>
          </a:xfrm>
        </p:spPr>
        <p:txBody>
          <a:bodyPr>
            <a:noAutofit/>
          </a:bodyPr>
          <a:lstStyle/>
          <a:p>
            <a:r>
              <a:rPr lang="en-US" dirty="0"/>
              <a:t>We may need to </a:t>
            </a:r>
            <a:r>
              <a:rPr lang="en-US" dirty="0" smtClean="0"/>
              <a:t>use FPGAs to perform </a:t>
            </a:r>
            <a:r>
              <a:rPr lang="en-US" dirty="0"/>
              <a:t>the mentioned calculation when:</a:t>
            </a:r>
          </a:p>
          <a:p>
            <a:pPr lvl="1"/>
            <a:r>
              <a:rPr lang="en-US" dirty="0" smtClean="0"/>
              <a:t>The FPGA is used as the </a:t>
            </a:r>
            <a:r>
              <a:rPr lang="en-US" dirty="0"/>
              <a:t>system’s </a:t>
            </a:r>
            <a:r>
              <a:rPr lang="en-US" dirty="0" smtClean="0"/>
              <a:t>main </a:t>
            </a:r>
            <a:r>
              <a:rPr lang="en-US" dirty="0" smtClean="0"/>
              <a:t>(or sole</a:t>
            </a:r>
            <a:r>
              <a:rPr lang="en-US" dirty="0"/>
              <a:t>) </a:t>
            </a:r>
            <a:r>
              <a:rPr lang="en-US" dirty="0" smtClean="0"/>
              <a:t>processor</a:t>
            </a:r>
          </a:p>
          <a:p>
            <a:pPr lvl="2"/>
            <a:r>
              <a:rPr lang="en-US" dirty="0" smtClean="0"/>
              <a:t>No need to add another </a:t>
            </a:r>
            <a:r>
              <a:rPr lang="en-US" dirty="0" smtClean="0"/>
              <a:t>(co-)processor</a:t>
            </a:r>
            <a:endParaRPr lang="en-US" dirty="0" smtClean="0"/>
          </a:p>
          <a:p>
            <a:pPr lvl="2"/>
            <a:r>
              <a:rPr lang="en-US" dirty="0" smtClean="0"/>
              <a:t>Security considerations</a:t>
            </a:r>
          </a:p>
          <a:p>
            <a:pPr lvl="1"/>
            <a:r>
              <a:rPr lang="en-US" dirty="0" smtClean="0"/>
              <a:t>The FPGA is used as a preprocessor on the system’s front-end</a:t>
            </a:r>
          </a:p>
          <a:p>
            <a:pPr lvl="1"/>
            <a:r>
              <a:rPr lang="en-US" dirty="0" smtClean="0"/>
              <a:t>As a method to provide fault-tolerance</a:t>
            </a:r>
          </a:p>
          <a:p>
            <a:pPr lvl="1"/>
            <a:r>
              <a:rPr lang="en-US" dirty="0" smtClean="0"/>
              <a:t>During the development </a:t>
            </a:r>
            <a:r>
              <a:rPr lang="en-US" dirty="0" smtClean="0"/>
              <a:t>process of an ASIC</a:t>
            </a:r>
          </a:p>
          <a:p>
            <a:pPr lvl="1"/>
            <a:r>
              <a:rPr lang="en-US" dirty="0"/>
              <a:t>The FPGA is used as an accelerator in a High Performance Computing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common </a:t>
            </a:r>
            <a:r>
              <a:rPr lang="en-US" dirty="0" smtClean="0"/>
              <a:t>yet, </a:t>
            </a:r>
            <a:r>
              <a:rPr lang="en-US" dirty="0"/>
              <a:t>but FPGAs’ equivalent number of gates has been </a:t>
            </a:r>
            <a:r>
              <a:rPr lang="en-US" dirty="0" smtClean="0"/>
              <a:t>increasing, the needed tools are being developed, and there is a hard competition </a:t>
            </a:r>
            <a:r>
              <a:rPr lang="en-US" dirty="0"/>
              <a:t>to win in terms of performance / watt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73" y="3911668"/>
            <a:ext cx="6620695" cy="29599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73" y="982641"/>
            <a:ext cx="6557327" cy="2956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6800" y="4929977"/>
            <a:ext cx="192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Negligible impact on Slice LUT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9792" y="2032438"/>
            <a:ext cx="219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MR: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Multiplexer </a:t>
            </a:r>
            <a:r>
              <a:rPr lang="en-US" dirty="0">
                <a:solidFill>
                  <a:prstClr val="black"/>
                </a:solidFill>
              </a:rPr>
              <a:t>Registers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04" y="3911668"/>
            <a:ext cx="6593032" cy="29599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78" y="982641"/>
            <a:ext cx="6548117" cy="2956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6800" y="5184843"/>
            <a:ext cx="192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Negligible impact on Slice LUT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6800" y="2656242"/>
            <a:ext cx="192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Negligible impact on Slice LUT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1391" y="4529216"/>
            <a:ext cx="219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</a:t>
            </a:r>
            <a:r>
              <a:rPr lang="en-US" dirty="0" smtClean="0"/>
              <a:t>: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Column </a:t>
            </a:r>
            <a:r>
              <a:rPr lang="en-US" dirty="0" smtClean="0">
                <a:solidFill>
                  <a:prstClr val="black"/>
                </a:solidFill>
              </a:rPr>
              <a:t>Latch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3136" y="1829991"/>
            <a:ext cx="219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Inputs Latch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93" y="3920928"/>
            <a:ext cx="6657579" cy="29599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04" y="955345"/>
            <a:ext cx="6584956" cy="29563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75307" y="3265337"/>
            <a:ext cx="219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L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Row Latch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6" y="3917205"/>
            <a:ext cx="7817234" cy="29673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6" y="949809"/>
            <a:ext cx="7817234" cy="2967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7744" y="3049468"/>
            <a:ext cx="2619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IN_WIDTH</a:t>
            </a:r>
            <a:r>
              <a:rPr lang="en-US" sz="2000" dirty="0" smtClean="0">
                <a:solidFill>
                  <a:prstClr val="black"/>
                </a:solidFill>
              </a:rPr>
              <a:t>≥ 19 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</a:p>
          <a:p>
            <a:pPr lvl="1" algn="just"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</a:pPr>
            <a:r>
              <a:rPr lang="en-US" sz="2000" dirty="0" smtClean="0">
                <a:solidFill>
                  <a:prstClr val="black"/>
                </a:solidFill>
              </a:rPr>
              <a:t>	710 </a:t>
            </a:r>
            <a:r>
              <a:rPr lang="en-US" sz="2000" dirty="0">
                <a:solidFill>
                  <a:prstClr val="black"/>
                </a:solidFill>
              </a:rPr>
              <a:t>cases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6366" y="61416"/>
            <a:ext cx="346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Columns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NOEPS</a:t>
            </a:r>
            <a:r>
              <a:rPr lang="en-US" dirty="0">
                <a:solidFill>
                  <a:prstClr val="black"/>
                </a:solidFill>
              </a:rPr>
              <a:t>: No. Of Element Per </a:t>
            </a:r>
            <a:r>
              <a:rPr lang="en-US" dirty="0" smtClean="0">
                <a:solidFill>
                  <a:prstClr val="black"/>
                </a:solidFill>
              </a:rPr>
              <a:t>Series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7" y="2381500"/>
            <a:ext cx="8574454" cy="3658433"/>
          </a:xfrm>
        </p:spPr>
      </p:pic>
      <p:sp>
        <p:nvSpPr>
          <p:cNvPr id="10" name="TextBox 9"/>
          <p:cNvSpPr txBox="1"/>
          <p:nvPr/>
        </p:nvSpPr>
        <p:spPr>
          <a:xfrm>
            <a:off x="982133" y="1552212"/>
            <a:ext cx="715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/>
              <a:t>For the following charts, the 710 cases with </a:t>
            </a:r>
            <a:r>
              <a:rPr lang="en-US" sz="2000" dirty="0"/>
              <a:t>IN_WIDTH</a:t>
            </a:r>
            <a:r>
              <a:rPr lang="en-US" sz="2000" dirty="0" smtClean="0"/>
              <a:t>≥ 19 are removed, 3142 cases remained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8566" y="5971694"/>
            <a:ext cx="4950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MAMCS: Multiply-Add Maximum Component Size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NOEPS</a:t>
            </a:r>
            <a:r>
              <a:rPr lang="en-US" dirty="0">
                <a:solidFill>
                  <a:prstClr val="black"/>
                </a:solidFill>
              </a:rPr>
              <a:t>: No. Of Element Per </a:t>
            </a:r>
            <a:r>
              <a:rPr lang="en-US" dirty="0" smtClean="0">
                <a:solidFill>
                  <a:prstClr val="black"/>
                </a:solidFill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5413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48" y="3485016"/>
            <a:ext cx="6651236" cy="3389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54" y="119129"/>
            <a:ext cx="6640438" cy="3383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86" y="2797742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22" y="3485016"/>
            <a:ext cx="6587687" cy="3389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76" y="119129"/>
            <a:ext cx="6576993" cy="3383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86" y="2797742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36" y="3485016"/>
            <a:ext cx="6493258" cy="3389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14" y="119129"/>
            <a:ext cx="6482717" cy="3383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86" y="2797742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1" y="3485016"/>
            <a:ext cx="6513549" cy="3389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98" y="119129"/>
            <a:ext cx="6513549" cy="3383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080" y="2695126"/>
            <a:ext cx="346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</a:p>
          <a:p>
            <a:r>
              <a:rPr lang="en-US" dirty="0">
                <a:solidFill>
                  <a:prstClr val="black"/>
                </a:solidFill>
              </a:rPr>
              <a:t>NOEPS: No. Of Element Per Series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1" y="3485016"/>
            <a:ext cx="6513549" cy="33891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85" y="119129"/>
            <a:ext cx="6502975" cy="33836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86" y="2797742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320802"/>
            <a:ext cx="7704666" cy="988924"/>
          </a:xfrm>
        </p:spPr>
        <p:txBody>
          <a:bodyPr>
            <a:noAutofit/>
          </a:bodyPr>
          <a:lstStyle/>
          <a:p>
            <a:r>
              <a:rPr lang="en-US" dirty="0" smtClean="0"/>
              <a:t>… but are FPGAs suitable for this purpose?</a:t>
            </a:r>
          </a:p>
          <a:p>
            <a:pPr lvl="1"/>
            <a:r>
              <a:rPr lang="en-US" dirty="0" smtClean="0"/>
              <a:t>First of all, </a:t>
            </a:r>
            <a:r>
              <a:rPr lang="en-US" dirty="0" err="1" smtClean="0"/>
              <a:t>Reconfigurability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00" y="2070791"/>
            <a:ext cx="2700000" cy="253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35" y="2155346"/>
            <a:ext cx="857250" cy="711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6" y="3809108"/>
            <a:ext cx="1269802" cy="7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8188" y="1981256"/>
            <a:ext cx="415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133" y="2297350"/>
            <a:ext cx="5004667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</a:t>
            </a:r>
            <a:r>
              <a:rPr lang="en-US" sz="2000" dirty="0" smtClean="0">
                <a:solidFill>
                  <a:prstClr val="black"/>
                </a:solidFill>
              </a:rPr>
              <a:t>ighly </a:t>
            </a:r>
            <a:r>
              <a:rPr lang="en-US" sz="2000" dirty="0">
                <a:solidFill>
                  <a:prstClr val="black"/>
                </a:solidFill>
              </a:rPr>
              <a:t>suitable architecture </a:t>
            </a:r>
            <a:r>
              <a:rPr lang="en-US" sz="2000" dirty="0" smtClean="0">
                <a:solidFill>
                  <a:prstClr val="black"/>
                </a:solidFill>
              </a:rPr>
              <a:t>for </a:t>
            </a:r>
            <a:r>
              <a:rPr lang="en-US" sz="2000" dirty="0">
                <a:solidFill>
                  <a:prstClr val="black"/>
                </a:solidFill>
              </a:rPr>
              <a:t>similar parallel </a:t>
            </a:r>
            <a:r>
              <a:rPr lang="en-US" sz="2000" dirty="0" smtClean="0">
                <a:solidFill>
                  <a:prstClr val="black"/>
                </a:solidFill>
              </a:rPr>
              <a:t>calculations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Presence of dedicated resources for addition and multiplication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Achieving better performance (/ watt)</a:t>
            </a:r>
          </a:p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dirty="0" smtClean="0">
                <a:solidFill>
                  <a:prstClr val="black"/>
                </a:solidFill>
              </a:rPr>
              <a:t>istributed resources usage reduction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So, </a:t>
            </a:r>
            <a:r>
              <a:rPr lang="en-US" sz="2000" dirty="0" smtClean="0">
                <a:solidFill>
                  <a:prstClr val="black"/>
                </a:solidFill>
              </a:rPr>
              <a:t>YES!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1" y="3504087"/>
            <a:ext cx="6513549" cy="33510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85" y="154151"/>
            <a:ext cx="6502975" cy="3313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86" y="2797742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2" y="3504087"/>
            <a:ext cx="6513547" cy="33510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51" y="154151"/>
            <a:ext cx="6440843" cy="33136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86" y="2797742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00" y="1258859"/>
            <a:ext cx="5859210" cy="5640085"/>
          </a:xfrm>
        </p:spPr>
      </p:pic>
      <p:sp>
        <p:nvSpPr>
          <p:cNvPr id="6" name="TextBox 5"/>
          <p:cNvSpPr txBox="1"/>
          <p:nvPr/>
        </p:nvSpPr>
        <p:spPr>
          <a:xfrm>
            <a:off x="2316233" y="326990"/>
            <a:ext cx="672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000" dirty="0" smtClean="0"/>
              <a:t>For the following charts, only the 76 cases with these conditions (in addition to previous conditions) are remained: IN_WIDTH=15, MR=0, IL=0, CL=0, RL=0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0597" y="3617236"/>
            <a:ext cx="219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regression:</a:t>
            </a:r>
          </a:p>
          <a:p>
            <a:r>
              <a:rPr lang="en-US" dirty="0" smtClean="0"/>
              <a:t>Coefficient (C): 11.80</a:t>
            </a:r>
          </a:p>
          <a:p>
            <a:r>
              <a:rPr lang="en-US" dirty="0" smtClean="0"/>
              <a:t>Score: 0.85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0704" y="2247910"/>
            <a:ext cx="57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E"/>
                </a:solidFill>
              </a:rPr>
              <a:t>Y=X</a:t>
            </a:r>
            <a:endParaRPr lang="en-US" dirty="0">
              <a:solidFill>
                <a:srgbClr val="FF7F0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3124" y="5396589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00" y="1258859"/>
            <a:ext cx="5859210" cy="5640084"/>
          </a:xfrm>
        </p:spPr>
      </p:pic>
      <p:sp>
        <p:nvSpPr>
          <p:cNvPr id="7" name="TextBox 6"/>
          <p:cNvSpPr txBox="1"/>
          <p:nvPr/>
        </p:nvSpPr>
        <p:spPr>
          <a:xfrm>
            <a:off x="7060597" y="3617236"/>
            <a:ext cx="219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regression:</a:t>
            </a:r>
          </a:p>
          <a:p>
            <a:r>
              <a:rPr lang="en-US" dirty="0" smtClean="0"/>
              <a:t>Coefficient (C): 8.09</a:t>
            </a:r>
          </a:p>
          <a:p>
            <a:r>
              <a:rPr lang="en-US" dirty="0" smtClean="0"/>
              <a:t>Score: 0.95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0704" y="1469544"/>
            <a:ext cx="57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E"/>
                </a:solidFill>
              </a:rPr>
              <a:t>Y=X</a:t>
            </a:r>
            <a:endParaRPr lang="en-US" dirty="0">
              <a:solidFill>
                <a:srgbClr val="FF7F0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3124" y="5396589"/>
            <a:ext cx="2145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Rows</a:t>
            </a:r>
          </a:p>
          <a:p>
            <a:r>
              <a:rPr lang="en-US" dirty="0" smtClean="0"/>
              <a:t>PC: </a:t>
            </a:r>
            <a:r>
              <a:rPr lang="en-US" dirty="0">
                <a:solidFill>
                  <a:prstClr val="black"/>
                </a:solidFill>
              </a:rPr>
              <a:t>Parallel </a:t>
            </a:r>
            <a:r>
              <a:rPr lang="en-US" dirty="0" smtClean="0">
                <a:solidFill>
                  <a:prstClr val="black"/>
                </a:solidFill>
              </a:rPr>
              <a:t>Columns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There is an emerging need to use FPGAs for performing vector and matrix addition and calculation</a:t>
            </a:r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this thesis, we implemented a parametric and scalable </a:t>
            </a:r>
            <a:r>
              <a:rPr lang="en-US" dirty="0"/>
              <a:t>RTL </a:t>
            </a:r>
            <a:r>
              <a:rPr lang="en-US" dirty="0" smtClean="0"/>
              <a:t>toolbox for the mentioned calculations</a:t>
            </a:r>
            <a:endParaRPr lang="en-US" dirty="0" smtClean="0"/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 will document </a:t>
            </a:r>
            <a:r>
              <a:rPr lang="en-US" dirty="0"/>
              <a:t>the toolbox and </a:t>
            </a:r>
            <a:r>
              <a:rPr lang="en-US" dirty="0" smtClean="0"/>
              <a:t>release </a:t>
            </a:r>
            <a:r>
              <a:rPr lang="en-US" dirty="0"/>
              <a:t>it as an open-source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uture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Optimizing the architecture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Allowing different input widths for the second vector / matrix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Using Multiple dsp48s </a:t>
            </a:r>
            <a:r>
              <a:rPr lang="en-US" dirty="0"/>
              <a:t>for </a:t>
            </a:r>
            <a:r>
              <a:rPr lang="en-US" dirty="0" smtClean="0"/>
              <a:t>multiplies </a:t>
            </a:r>
            <a:r>
              <a:rPr lang="en-US" dirty="0"/>
              <a:t>bigger than </a:t>
            </a:r>
            <a:r>
              <a:rPr lang="en-US" dirty="0" smtClean="0"/>
              <a:t>18 bit * 18 bit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Implementing </a:t>
            </a:r>
            <a:r>
              <a:rPr lang="en-US" dirty="0"/>
              <a:t>pipeline adders and accumulator if </a:t>
            </a:r>
            <a:r>
              <a:rPr lang="en-US" dirty="0" smtClean="0"/>
              <a:t>needed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Optimizing </a:t>
            </a:r>
            <a:r>
              <a:rPr lang="en-US" dirty="0"/>
              <a:t>the </a:t>
            </a:r>
            <a:r>
              <a:rPr lang="en-US" dirty="0" smtClean="0"/>
              <a:t>controller if needed</a:t>
            </a:r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Simplifying </a:t>
            </a:r>
            <a:r>
              <a:rPr lang="en-US" dirty="0" smtClean="0"/>
              <a:t>the module </a:t>
            </a:r>
            <a:r>
              <a:rPr lang="en-US" dirty="0" smtClean="0"/>
              <a:t>generation process</a:t>
            </a:r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Finding (better) methods for </a:t>
            </a:r>
            <a:r>
              <a:rPr lang="en-US" dirty="0" smtClean="0"/>
              <a:t>resource </a:t>
            </a:r>
            <a:r>
              <a:rPr lang="en-US" dirty="0" smtClean="0"/>
              <a:t>usage and timing estimations</a:t>
            </a:r>
          </a:p>
          <a:p>
            <a:pPr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Expanding </a:t>
            </a:r>
            <a:r>
              <a:rPr lang="en-US" dirty="0"/>
              <a:t>the toolbox to a more complete Linear </a:t>
            </a:r>
            <a:r>
              <a:rPr lang="en-US" dirty="0" smtClean="0"/>
              <a:t>Algebra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03" y="1320800"/>
            <a:ext cx="7704667" cy="4679016"/>
          </a:xfrm>
        </p:spPr>
        <p:txBody>
          <a:bodyPr>
            <a:noAutofit/>
          </a:bodyPr>
          <a:lstStyle/>
          <a:p>
            <a:r>
              <a:rPr lang="en-US" sz="1500" dirty="0" smtClean="0"/>
              <a:t>T</a:t>
            </a:r>
            <a:r>
              <a:rPr lang="en-US" sz="1500" dirty="0"/>
              <a:t>.-H. Choi, "Floating-point Matrix-Vector Multiplication Using Reconfigurable System," University of Tennessee, Knoxville, Tennessee, USA, 2003.</a:t>
            </a:r>
          </a:p>
          <a:p>
            <a:r>
              <a:rPr lang="en-US" sz="1500" dirty="0"/>
              <a:t>A. M. </a:t>
            </a:r>
            <a:r>
              <a:rPr lang="en-US" sz="1500" dirty="0" err="1"/>
              <a:t>Sheth</a:t>
            </a:r>
            <a:r>
              <a:rPr lang="en-US" sz="1500" dirty="0"/>
              <a:t>, "Sparse matrix product implementation on field programmable gate arrays (EPGAS)," New Jersey Institute of Technology, Newark, New Jersey, USA, 2003.</a:t>
            </a:r>
          </a:p>
          <a:p>
            <a:r>
              <a:rPr lang="en-US" sz="1500" dirty="0"/>
              <a:t>M. </a:t>
            </a:r>
            <a:r>
              <a:rPr lang="en-US" sz="1500" dirty="0" err="1"/>
              <a:t>deLorimier</a:t>
            </a:r>
            <a:r>
              <a:rPr lang="en-US" sz="1500" dirty="0"/>
              <a:t>, "Floating-Point Sparse Matrix-Vector Multiply for FPGAs," California Institute of Technology, Pasadena, California, USA, 2005.</a:t>
            </a:r>
          </a:p>
          <a:p>
            <a:r>
              <a:rPr lang="en-US" sz="1500" dirty="0"/>
              <a:t>L. </a:t>
            </a:r>
            <a:r>
              <a:rPr lang="en-US" sz="1500" dirty="0" err="1"/>
              <a:t>Zhuo</a:t>
            </a:r>
            <a:r>
              <a:rPr lang="en-US" sz="1500" dirty="0"/>
              <a:t>, "High-performance linear algebra on reconfigurable computing systems," University of Southern California, Los Angeles, California, USA, 2007</a:t>
            </a:r>
            <a:r>
              <a:rPr lang="en-US" sz="1500" dirty="0" smtClean="0"/>
              <a:t>.</a:t>
            </a:r>
          </a:p>
          <a:p>
            <a:r>
              <a:rPr lang="en-US" sz="1500" dirty="0"/>
              <a:t>R. Kendrick and M. </a:t>
            </a:r>
            <a:r>
              <a:rPr lang="en-US" sz="1500" dirty="0" err="1"/>
              <a:t>Moukarzel</a:t>
            </a:r>
            <a:r>
              <a:rPr lang="en-US" sz="1500" dirty="0"/>
              <a:t>, "Sparse Matrix Multiplication on a </a:t>
            </a:r>
            <a:r>
              <a:rPr lang="en-US" sz="1500" dirty="0" smtClean="0"/>
              <a:t>Field-Programmable </a:t>
            </a:r>
            <a:r>
              <a:rPr lang="en-US" sz="1500" dirty="0"/>
              <a:t>Gate Array," Worcester Polytechnic Institute, Worcester, Massachusetts, USA, 2007.</a:t>
            </a:r>
          </a:p>
          <a:p>
            <a:r>
              <a:rPr lang="en-US" sz="1500" dirty="0"/>
              <a:t>J. Sun, "High Performance Reconfigurable Computing for Linear Algebra: Design and Performance Analysis," University of Tennessee, Knoxville, Tennessee, USA, 2008.</a:t>
            </a:r>
          </a:p>
          <a:p>
            <a:r>
              <a:rPr lang="en-US" sz="1500" dirty="0"/>
              <a:t>W. Zhang, "Portable and Scalable FPGA-Based Acceleration of a Direct Linear System Solver," University of Toronto, Toronto, Canada, 2008</a:t>
            </a:r>
            <a:r>
              <a:rPr lang="en-US" sz="1500" dirty="0" smtClean="0"/>
              <a:t>.</a:t>
            </a:r>
          </a:p>
          <a:p>
            <a:r>
              <a:rPr lang="en-US" sz="1500" dirty="0"/>
              <a:t>R. </a:t>
            </a:r>
            <a:r>
              <a:rPr lang="en-US" sz="1500" dirty="0" err="1"/>
              <a:t>Dorrance</a:t>
            </a:r>
            <a:r>
              <a:rPr lang="en-US" sz="1500" dirty="0"/>
              <a:t>, F. Ren and D. </a:t>
            </a:r>
            <a:r>
              <a:rPr lang="en-US" sz="1500" dirty="0" err="1"/>
              <a:t>Marković</a:t>
            </a:r>
            <a:r>
              <a:rPr lang="en-US" sz="1500" dirty="0"/>
              <a:t>, "A Scalable Sparse Matrix-Vector Multiplication Kernel for Energy-Efficient Sparse-Blas on FPGAs," in FPGA '14 Proceedings of the 2014 ACM/SIGDA international symposium on Field-programmable gate arrays, Monterey, California, USA, 2014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03" y="1320800"/>
            <a:ext cx="7704667" cy="4679016"/>
          </a:xfrm>
        </p:spPr>
        <p:txBody>
          <a:bodyPr>
            <a:noAutofit/>
          </a:bodyPr>
          <a:lstStyle/>
          <a:p>
            <a:r>
              <a:rPr lang="en-US" sz="1500" dirty="0"/>
              <a:t>"High Performance Computing and Data Storage," Xilinx Inc., [Online]. Available at: http://www.xilinx.com/applications/high-performance-computing.html</a:t>
            </a:r>
          </a:p>
          <a:p>
            <a:r>
              <a:rPr lang="en-US" sz="1500" dirty="0"/>
              <a:t>“GPU vs FPGA Performance Comparison,” </a:t>
            </a:r>
            <a:r>
              <a:rPr lang="en-US" sz="1500" dirty="0" err="1"/>
              <a:t>BertenDSP</a:t>
            </a:r>
            <a:r>
              <a:rPr lang="en-US" sz="1500" dirty="0"/>
              <a:t>, (2016), [White Paper]. Available at: http://www.bertendsp.com/pdf/whitepaper/BWP001_GPU_vs_FPGA_Performance_Comparison_v1.0.pdf</a:t>
            </a:r>
          </a:p>
          <a:p>
            <a:pPr algn="l"/>
            <a:r>
              <a:rPr lang="en-US" sz="1500" dirty="0"/>
              <a:t>“Deep Learning with INT8 Optimization on Xilinx Devices,” Xilinx Inc., (2016), [White Paper]. Available at: https://www.xilinx.com/support/documentation/white_papers/wp486-deep-learning-int8.pdf</a:t>
            </a:r>
          </a:p>
          <a:p>
            <a:r>
              <a:rPr lang="en-US" sz="1500" dirty="0"/>
              <a:t>" New Pascal GPUs Accelerate Inference in the Data Center," </a:t>
            </a:r>
            <a:r>
              <a:rPr lang="en-US" sz="1500" dirty="0" err="1"/>
              <a:t>Nvidia</a:t>
            </a:r>
            <a:r>
              <a:rPr lang="en-US" sz="1500" dirty="0"/>
              <a:t> Corporation, (2016), [Online]. Available at: https://devblogs.nvidia.com/new-pascal-gpus-accelerate-inference-in-the-data-center/</a:t>
            </a:r>
          </a:p>
          <a:p>
            <a:r>
              <a:rPr lang="en-US" sz="1500" dirty="0"/>
              <a:t>“Spartan-6 FPGA DSP48A1 Slice,” Xilinx corporation, [User Guide]. Available at: https://www.xilinx.com/support/documentation/user_guides/ug389.pdf</a:t>
            </a:r>
          </a:p>
          <a:p>
            <a:r>
              <a:rPr lang="en-US" sz="1500" dirty="0"/>
              <a:t>Xilinx Inc., (2007), “Structures and Methods For Implementing Ternary Adders/</a:t>
            </a:r>
            <a:r>
              <a:rPr lang="en-US" sz="1500" dirty="0" err="1"/>
              <a:t>Subtractors</a:t>
            </a:r>
            <a:r>
              <a:rPr lang="en-US" sz="1500" dirty="0"/>
              <a:t> in Programmable Logic Devices,” US 7,274,211 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Thanks For Your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Attention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chemeClr val="accent1">
                    <a:lumMod val="75000"/>
                  </a:schemeClr>
                </a:solidFill>
              </a:rPr>
              <a:pPr/>
              <a:t>59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0333" y="-14514"/>
            <a:ext cx="11804333" cy="6881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2000" y="3788230"/>
            <a:ext cx="690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2"/>
                </a:solidFill>
              </a:rPr>
              <a:t>The moon has her light all over the sky, her dark spots to </a:t>
            </a:r>
            <a:r>
              <a:rPr lang="en-US" sz="3200" b="1" i="1" dirty="0" smtClean="0">
                <a:solidFill>
                  <a:schemeClr val="bg2"/>
                </a:solidFill>
              </a:rPr>
              <a:t>herself.</a:t>
            </a:r>
          </a:p>
          <a:p>
            <a:pPr algn="r"/>
            <a:r>
              <a:rPr lang="en-US" sz="2400" b="1" dirty="0">
                <a:solidFill>
                  <a:schemeClr val="bg2"/>
                </a:solidFill>
              </a:rPr>
              <a:t>Rabindranath Tagore</a:t>
            </a:r>
          </a:p>
        </p:txBody>
      </p:sp>
    </p:spTree>
    <p:extLst>
      <p:ext uri="{BB962C8B-B14F-4D97-AF65-F5344CB8AC3E}">
        <p14:creationId xmlns:p14="http://schemas.microsoft.com/office/powerpoint/2010/main" val="1483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Motivations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6" y="3787775"/>
            <a:ext cx="5616575" cy="30702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212443"/>
            <a:ext cx="4286250" cy="291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49" y="2208103"/>
            <a:ext cx="323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/>
              <a:t>Tesla K10 (Kepler): 28nm</a:t>
            </a:r>
          </a:p>
          <a:p>
            <a:r>
              <a:rPr lang="en-US" dirty="0"/>
              <a:t>Mentioned Xilinx Devices: </a:t>
            </a:r>
            <a:r>
              <a:rPr lang="en-US" dirty="0" smtClean="0"/>
              <a:t>28nm</a:t>
            </a:r>
          </a:p>
          <a:p>
            <a:pPr algn="ctr"/>
            <a:r>
              <a:rPr lang="en-US" dirty="0"/>
              <a:t>[Xilinx]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8591" y="5026906"/>
            <a:ext cx="323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Nvidia</a:t>
            </a:r>
            <a:r>
              <a:rPr lang="en-US" dirty="0" smtClean="0"/>
              <a:t> GT730 64b: 28nm</a:t>
            </a:r>
          </a:p>
          <a:p>
            <a:r>
              <a:rPr lang="en-US" dirty="0" err="1" smtClean="0"/>
              <a:t>Amd</a:t>
            </a:r>
            <a:r>
              <a:rPr lang="en-US" dirty="0" smtClean="0"/>
              <a:t> R9: 28nm</a:t>
            </a:r>
          </a:p>
          <a:p>
            <a:r>
              <a:rPr lang="en-US" dirty="0" smtClean="0"/>
              <a:t>Mentioned Xilinx Devices: 28nm</a:t>
            </a:r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BertenDSP</a:t>
            </a:r>
            <a:r>
              <a:rPr lang="en-US" dirty="0" smtClean="0"/>
              <a:t>, 2016]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4945" y="1212443"/>
            <a:ext cx="348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Single Precision Floating-Point: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2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Motivations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4232945"/>
            <a:ext cx="5098624" cy="26298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5900" y="1975702"/>
            <a:ext cx="282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</a:t>
            </a:r>
            <a:r>
              <a:rPr lang="en-US" dirty="0" err="1"/>
              <a:t>Arria</a:t>
            </a:r>
            <a:r>
              <a:rPr lang="en-US" dirty="0"/>
              <a:t> 10: 20nm</a:t>
            </a:r>
          </a:p>
          <a:p>
            <a:r>
              <a:rPr lang="en-US" dirty="0"/>
              <a:t>Intel </a:t>
            </a:r>
            <a:r>
              <a:rPr lang="en-US" dirty="0" err="1" smtClean="0"/>
              <a:t>Stratix</a:t>
            </a:r>
            <a:r>
              <a:rPr lang="en-US" dirty="0" smtClean="0"/>
              <a:t> </a:t>
            </a:r>
            <a:r>
              <a:rPr lang="en-US" dirty="0"/>
              <a:t>10: </a:t>
            </a:r>
            <a:r>
              <a:rPr lang="en-US" dirty="0" smtClean="0"/>
              <a:t>14nm</a:t>
            </a:r>
            <a:endParaRPr lang="en-US" dirty="0"/>
          </a:p>
          <a:p>
            <a:r>
              <a:rPr lang="en-US" dirty="0" smtClean="0"/>
              <a:t>Xilinx KU115: 20nm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Xilinx VU9p &amp; VU13P: 16nm,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231 &amp; 293 GOP/s/watt</a:t>
            </a:r>
          </a:p>
          <a:p>
            <a:pPr algn="ctr"/>
            <a:r>
              <a:rPr lang="en-US" dirty="0"/>
              <a:t>[</a:t>
            </a:r>
            <a:r>
              <a:rPr lang="en-US" dirty="0" smtClean="0"/>
              <a:t>Xilinx, 2016]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0637" y="4882335"/>
            <a:ext cx="316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CPU: </a:t>
            </a:r>
            <a:r>
              <a:rPr lang="en-US" dirty="0"/>
              <a:t>Intel Xeon E5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Arria</a:t>
            </a:r>
            <a:r>
              <a:rPr lang="en-US" dirty="0" smtClean="0"/>
              <a:t> 10: 20nm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Nvidia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Tesla P4 (Pascal):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16nm,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21,800 GOP/s @ 75 (50) watt,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291 (436) GOP/s/watt</a:t>
            </a:r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Nvidia</a:t>
            </a:r>
            <a:r>
              <a:rPr lang="en-US" dirty="0" smtClean="0"/>
              <a:t>, </a:t>
            </a:r>
            <a:r>
              <a:rPr lang="en-US" dirty="0"/>
              <a:t>2016]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9583" y="1202176"/>
            <a:ext cx="76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INT8: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11293" y="1176979"/>
            <a:ext cx="4832707" cy="2992887"/>
            <a:chOff x="4311293" y="1176979"/>
            <a:chExt cx="4832707" cy="29928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293" y="1176979"/>
              <a:ext cx="4832707" cy="299288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572000" y="1433009"/>
              <a:ext cx="2056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Performance per Watt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6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532"/>
            <a:ext cx="5015987" cy="361524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07677"/>
              </p:ext>
            </p:extLst>
          </p:nvPr>
        </p:nvGraphicFramePr>
        <p:xfrm>
          <a:off x="5732060" y="1095115"/>
          <a:ext cx="2727932" cy="17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7932"/>
              </a:tblGrid>
              <a:tr h="590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High Level Synthesis (HLS)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Register Transfer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Level (RTL)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Gate Level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8493379" y="1417343"/>
            <a:ext cx="637839" cy="563571"/>
            <a:chOff x="4700924" y="2210937"/>
            <a:chExt cx="637839" cy="563571"/>
          </a:xfrm>
        </p:grpSpPr>
        <p:sp>
          <p:nvSpPr>
            <p:cNvPr id="21" name="Down Arrow 20"/>
            <p:cNvSpPr/>
            <p:nvPr/>
          </p:nvSpPr>
          <p:spPr>
            <a:xfrm>
              <a:off x="4869704" y="2210937"/>
              <a:ext cx="283444" cy="563571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700924" y="2474119"/>
              <a:ext cx="637839" cy="431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Abstraction Level: Result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RTL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80" y="2886165"/>
            <a:ext cx="4762520" cy="3341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8627" y="5822779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IPython</a:t>
            </a:r>
            <a:r>
              <a:rPr lang="en-US" i="1" dirty="0" smtClean="0"/>
              <a:t> HDL Code </a:t>
            </a:r>
            <a:r>
              <a:rPr lang="en-US" i="1" dirty="0"/>
              <a:t>G</a:t>
            </a:r>
            <a:r>
              <a:rPr lang="en-US" i="1" dirty="0" smtClean="0"/>
              <a:t>enerator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02515" y="6224775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Resulted Verilog Code</a:t>
            </a:r>
            <a:endParaRPr lang="en-US" i="1" dirty="0"/>
          </a:p>
        </p:txBody>
      </p:sp>
      <p:sp>
        <p:nvSpPr>
          <p:cNvPr id="27" name="Down Arrow 26"/>
          <p:cNvSpPr/>
          <p:nvPr/>
        </p:nvSpPr>
        <p:spPr>
          <a:xfrm rot="16200000">
            <a:off x="3964013" y="5906334"/>
            <a:ext cx="283444" cy="439064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356" y="6264771"/>
            <a:ext cx="48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spcBef>
                <a:spcPct val="20000"/>
              </a:spcBef>
              <a:spcAft>
                <a:spcPts val="600"/>
              </a:spcAft>
              <a:buClr>
                <a:srgbClr val="BC1C1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Rest of the work is done by RTL Synthesis and 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18075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Scalability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terms of </a:t>
            </a:r>
            <a:r>
              <a:rPr lang="en-US" dirty="0" smtClean="0"/>
              <a:t>area (resources): </a:t>
            </a:r>
            <a:r>
              <a:rPr lang="en-US" dirty="0"/>
              <a:t>correlated to operation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terms of p</a:t>
            </a:r>
            <a:r>
              <a:rPr lang="en-US" dirty="0" smtClean="0"/>
              <a:t>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Rates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Styles</a:t>
            </a:r>
            <a:r>
              <a:rPr lang="en-US" dirty="0" smtClean="0"/>
              <a:t> for getting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Naïve Implementation: No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Hardware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euse</a:t>
            </a:r>
            <a:r>
              <a:rPr lang="en-US" dirty="0" smtClean="0"/>
              <a:t> (wastes resources)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 the </a:t>
            </a:r>
            <a:r>
              <a:rPr lang="en-US" dirty="0"/>
              <a:t>toolbox should not waste resources! </a:t>
            </a:r>
            <a:r>
              <a:rPr lang="en-US" dirty="0" smtClean="0"/>
              <a:t>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must</a:t>
            </a:r>
            <a:r>
              <a:rPr lang="en-US" dirty="0" smtClean="0"/>
              <a:t> be able to reuse same resources when it is possible! (Area </a:t>
            </a:r>
            <a:r>
              <a:rPr lang="en-US" dirty="0"/>
              <a:t>Optimality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Vector elements input styles</a:t>
            </a:r>
            <a:r>
              <a:rPr lang="en-US" dirty="0"/>
              <a:t>: </a:t>
            </a:r>
            <a:r>
              <a:rPr lang="en-US" dirty="0" smtClean="0"/>
              <a:t>parallel or serial (in batches)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needs a controller (FSM)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89422" y="4963326"/>
            <a:ext cx="5978416" cy="1839254"/>
            <a:chOff x="2089422" y="4963326"/>
            <a:chExt cx="5978416" cy="1839254"/>
          </a:xfrm>
        </p:grpSpPr>
        <p:grpSp>
          <p:nvGrpSpPr>
            <p:cNvPr id="10" name="Group 9"/>
            <p:cNvGrpSpPr/>
            <p:nvPr/>
          </p:nvGrpSpPr>
          <p:grpSpPr>
            <a:xfrm>
              <a:off x="3649903" y="4963326"/>
              <a:ext cx="4417935" cy="1839254"/>
              <a:chOff x="3649903" y="4822513"/>
              <a:chExt cx="4417935" cy="183925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062158" y="4822513"/>
                <a:ext cx="114486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Controller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49903" y="5630484"/>
                <a:ext cx="1778051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Multiplexer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837740" y="5430689"/>
                <a:ext cx="223009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Processing Element 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37740" y="5963897"/>
                <a:ext cx="223009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Processing Element 1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69085" y="629243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 flipV="1">
              <a:off x="5427954" y="5756168"/>
              <a:ext cx="409786" cy="199795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1"/>
            </p:cNvCxnSpPr>
            <p:nvPr/>
          </p:nvCxnSpPr>
          <p:spPr>
            <a:xfrm>
              <a:off x="5427954" y="5955963"/>
              <a:ext cx="409786" cy="3334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flipH="1">
              <a:off x="4538929" y="5332658"/>
              <a:ext cx="1095662" cy="43863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7" idx="0"/>
            </p:cNvCxnSpPr>
            <p:nvPr/>
          </p:nvCxnSpPr>
          <p:spPr>
            <a:xfrm>
              <a:off x="5634591" y="5332658"/>
              <a:ext cx="1318198" cy="23884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8" idx="0"/>
            </p:cNvCxnSpPr>
            <p:nvPr/>
          </p:nvCxnSpPr>
          <p:spPr>
            <a:xfrm>
              <a:off x="5634591" y="5332658"/>
              <a:ext cx="1318198" cy="77205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6" idx="1"/>
            </p:cNvCxnSpPr>
            <p:nvPr/>
          </p:nvCxnSpPr>
          <p:spPr>
            <a:xfrm>
              <a:off x="3238500" y="5955963"/>
              <a:ext cx="41140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089422" y="5771297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4698</TotalTime>
  <Words>2913</Words>
  <Application>Microsoft Office PowerPoint</Application>
  <PresentationFormat>On-screen Show (4:3)</PresentationFormat>
  <Paragraphs>450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B Koodak</vt:lpstr>
      <vt:lpstr>Calibri</vt:lpstr>
      <vt:lpstr>Cambria Math</vt:lpstr>
      <vt:lpstr>Corbel</vt:lpstr>
      <vt:lpstr>Parallax</vt:lpstr>
      <vt:lpstr>Design and Implementation of a Parametric RTL Toolbox for Vector and Matrix Addition and Multiplication</vt:lpstr>
      <vt:lpstr>Outline</vt:lpstr>
      <vt:lpstr>Problem Definition and Motivations</vt:lpstr>
      <vt:lpstr>Problem Definition and Motivations</vt:lpstr>
      <vt:lpstr>Problem Definition and Motivations</vt:lpstr>
      <vt:lpstr>Problem Definition and Motivations</vt:lpstr>
      <vt:lpstr>Problem Definition and Motivations</vt:lpstr>
      <vt:lpstr>Issues and Assumptions</vt:lpstr>
      <vt:lpstr>Issues and Assumptions</vt:lpstr>
      <vt:lpstr>Issues and Assumptions</vt:lpstr>
      <vt:lpstr>Literature Review</vt:lpstr>
      <vt:lpstr>Literature Review</vt:lpstr>
      <vt:lpstr>Literature Review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Proposed Method and Implementation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Summary</vt:lpstr>
      <vt:lpstr>Future Work</vt:lpstr>
      <vt:lpstr>References</vt:lpstr>
      <vt:lpstr>References</vt:lpstr>
      <vt:lpstr>PowerPoint Presentation</vt:lpstr>
      <vt:lpstr>PowerPoint Presentation</vt:lpstr>
    </vt:vector>
  </TitlesOfParts>
  <Company>Ali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Parametric RTL Tools for Linear Algebraic Calculations</dc:title>
  <dc:creator>Mohammad Ali Abbasi</dc:creator>
  <cp:keywords>proposal presentation</cp:keywords>
  <cp:lastModifiedBy>ALI</cp:lastModifiedBy>
  <cp:revision>267</cp:revision>
  <dcterms:created xsi:type="dcterms:W3CDTF">2014-11-18T02:44:58Z</dcterms:created>
  <dcterms:modified xsi:type="dcterms:W3CDTF">2018-03-11T09:19:24Z</dcterms:modified>
</cp:coreProperties>
</file>