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tiff" ContentType="image/tiff"/>
  <Default Extension="rels" ContentType="application/vnd.openxmlformats-package.relationships+xml"/>
  <Default Extension="xml" ContentType="application/xml"/>
  <Override PartName="/ppt/theme/theme1.xml" ContentType="application/vnd.openxmlformats-officedocument.them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officeDocument/2006/relationships/extended-properties" Target="docProps/app.xml"/>
<Relationship Id="rId3" Type="http://schemas.openxmlformats.org/package/2006/relationships/metadata/core-properties" Target="docProps/core.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Sm"/>
  </p:sldMasterIdLst>
  <p:sldIdLst>
    <p:sldId id="2561" r:id="rId1"/>
    <p:sldId id="2562" r:id="rId2"/>
    <p:sldId id="2563" r:id="rId3"/>
    <p:sldId id="2564" r:id="rId4"/>
    <p:sldId id="2565" r:id="rId5"/>
    <p:sldId id="2566" r:id="rId6"/>
    <p:sldId id="2567" r:id="rId7"/>
    <p:sldId id="2568" r:id="rId8"/>
    <p:sldId id="2569" r:id="rId9"/>
    <p:sldId id="25610" r:id="rId10"/>
    <p:sldId id="25611" r:id="rId11"/>
    <p:sldId id="25612" r:id="rId12"/>
    <p:sldId id="25613" r:id="rId13"/>
    <p:sldId id="25614" r:id="rId14"/>
    <p:sldId id="25615" r:id="rId15"/>
    <p:sldId id="25616" r:id="rId16"/>
    <p:sldId id="25617" r:id="rId17"/>
    <p:sldId id="25618" r:id="rId18"/>
    <p:sldId id="25619" r:id="rId19"/>
    <p:sldId id="25620" r:id="rId20"/>
    <p:sldId id="25621" r:id="rId21"/>
    <p:sldId id="25622" r:id="rId22"/>
    <p:sldId id="25623" r:id="rId23"/>
    <p:sldId id="25624" r:id="rId24"/>
    <p:sldId id="25625" r:id="rId25"/>
    <p:sldId id="25626" r:id="rId26"/>
    <p:sldId id="25627" r:id="rId27"/>
    <p:sldId id="25628" r:id="rId28"/>
    <p:sldId id="25629" r:id="rId29"/>
    <p:sldId id="25630" r:id="rId30"/>
    <p:sldId id="25631" r:id="rId31"/>
    <p:sldId id="25632" r:id="rId32"/>
    <p:sldId id="25633" r:id="rId33"/>
    <p:sldId id="25634" r:id="rId34"/>
    <p:sldId id="25635" r:id="rId35"/>
    <p:sldId id="25636" r:id="rId36"/>
    <p:sldId id="25637" r:id="rId37"/>
    <p:sldId id="25638" r:id="rId38"/>
    <p:sldId id="25639" r:id="rId39"/>
    <p:sldId id="25640" r:id="rId40"/>
    <p:sldId id="25641" r:id="rId41"/>
    <p:sldId id="25642" r:id="rId42"/>
    <p:sldId id="25643" r:id="rId43"/>
    <p:sldId id="25644" r:id="rId44"/>
    <p:sldId id="25645" r:id="rId45"/>
    <p:sldId id="25646" r:id="rId46"/>
  </p:sldIdLst>
  <p:sldSz cx="7556500" cy="10693400" type="custom"/>
  <p:notesSz cx="6858000" cy="9144000"/>
</p:presentation>
</file>

<file path=ppt/_rels/presentation.xml.rels><?xml version="1.0" encoding="UTF-8" standalone="yes"?>
<Relationships xmlns="http://schemas.openxmlformats.org/package/2006/relationships">
<Relationship Id="rIdTh" Type="http://schemas.openxmlformats.org/officeDocument/2006/relationships/theme" Target="theme/theme1.xml"/>
<Relationship Id="rIdSm" Type="http://schemas.openxmlformats.org/officeDocument/2006/relationships/slideMaster" Target="slideMasters/slideMaster1.xml"/>
<Relationship Id="rId1" Type="http://schemas.openxmlformats.org/officeDocument/2006/relationships/slide" Target="slides/slide1.xml"/>
<Relationship Id="rId2" Type="http://schemas.openxmlformats.org/officeDocument/2006/relationships/slide" Target="slides/slide2.xml"/>
<Relationship Id="rId3" Type="http://schemas.openxmlformats.org/officeDocument/2006/relationships/slide" Target="slides/slide3.xml"/>
<Relationship Id="rId4" Type="http://schemas.openxmlformats.org/officeDocument/2006/relationships/slide" Target="slides/slide4.xml"/>
<Relationship Id="rId5" Type="http://schemas.openxmlformats.org/officeDocument/2006/relationships/slide" Target="slides/slide5.xml"/>
<Relationship Id="rId6" Type="http://schemas.openxmlformats.org/officeDocument/2006/relationships/slide" Target="slides/slide6.xml"/>
<Relationship Id="rId7" Type="http://schemas.openxmlformats.org/officeDocument/2006/relationships/slide" Target="slides/slide7.xml"/>
<Relationship Id="rId8" Type="http://schemas.openxmlformats.org/officeDocument/2006/relationships/slide" Target="slides/slide8.xml"/>
<Relationship Id="rId9" Type="http://schemas.openxmlformats.org/officeDocument/2006/relationships/slide" Target="slides/slide9.xml"/>
<Relationship Id="rId10" Type="http://schemas.openxmlformats.org/officeDocument/2006/relationships/slide" Target="slides/slide10.xml"/>
<Relationship Id="rId11" Type="http://schemas.openxmlformats.org/officeDocument/2006/relationships/slide" Target="slides/slide11.xml"/>
<Relationship Id="rId12" Type="http://schemas.openxmlformats.org/officeDocument/2006/relationships/slide" Target="slides/slide12.xml"/>
<Relationship Id="rId13" Type="http://schemas.openxmlformats.org/officeDocument/2006/relationships/slide" Target="slides/slide13.xml"/>
<Relationship Id="rId14" Type="http://schemas.openxmlformats.org/officeDocument/2006/relationships/slide" Target="slides/slide14.xml"/>
<Relationship Id="rId15" Type="http://schemas.openxmlformats.org/officeDocument/2006/relationships/slide" Target="slides/slide15.xml"/>
<Relationship Id="rId16" Type="http://schemas.openxmlformats.org/officeDocument/2006/relationships/slide" Target="slides/slide16.xml"/>
<Relationship Id="rId17" Type="http://schemas.openxmlformats.org/officeDocument/2006/relationships/slide" Target="slides/slide17.xml"/>
<Relationship Id="rId18" Type="http://schemas.openxmlformats.org/officeDocument/2006/relationships/slide" Target="slides/slide18.xml"/>
<Relationship Id="rId19" Type="http://schemas.openxmlformats.org/officeDocument/2006/relationships/slide" Target="slides/slide19.xml"/>
<Relationship Id="rId20" Type="http://schemas.openxmlformats.org/officeDocument/2006/relationships/slide" Target="slides/slide20.xml"/>
<Relationship Id="rId21" Type="http://schemas.openxmlformats.org/officeDocument/2006/relationships/slide" Target="slides/slide21.xml"/>
<Relationship Id="rId22" Type="http://schemas.openxmlformats.org/officeDocument/2006/relationships/slide" Target="slides/slide22.xml"/>
<Relationship Id="rId23" Type="http://schemas.openxmlformats.org/officeDocument/2006/relationships/slide" Target="slides/slide23.xml"/>
<Relationship Id="rId24" Type="http://schemas.openxmlformats.org/officeDocument/2006/relationships/slide" Target="slides/slide24.xml"/>
<Relationship Id="rId25" Type="http://schemas.openxmlformats.org/officeDocument/2006/relationships/slide" Target="slides/slide25.xml"/>
<Relationship Id="rId26" Type="http://schemas.openxmlformats.org/officeDocument/2006/relationships/slide" Target="slides/slide26.xml"/>
<Relationship Id="rId27" Type="http://schemas.openxmlformats.org/officeDocument/2006/relationships/slide" Target="slides/slide27.xml"/>
<Relationship Id="rId28" Type="http://schemas.openxmlformats.org/officeDocument/2006/relationships/slide" Target="slides/slide28.xml"/>
<Relationship Id="rId29" Type="http://schemas.openxmlformats.org/officeDocument/2006/relationships/slide" Target="slides/slide29.xml"/>
<Relationship Id="rId30" Type="http://schemas.openxmlformats.org/officeDocument/2006/relationships/slide" Target="slides/slide30.xml"/>
<Relationship Id="rId31" Type="http://schemas.openxmlformats.org/officeDocument/2006/relationships/slide" Target="slides/slide31.xml"/>
<Relationship Id="rId32" Type="http://schemas.openxmlformats.org/officeDocument/2006/relationships/slide" Target="slides/slide32.xml"/>
<Relationship Id="rId33" Type="http://schemas.openxmlformats.org/officeDocument/2006/relationships/slide" Target="slides/slide33.xml"/>
<Relationship Id="rId34" Type="http://schemas.openxmlformats.org/officeDocument/2006/relationships/slide" Target="slides/slide34.xml"/>
<Relationship Id="rId35" Type="http://schemas.openxmlformats.org/officeDocument/2006/relationships/slide" Target="slides/slide35.xml"/>
<Relationship Id="rId36" Type="http://schemas.openxmlformats.org/officeDocument/2006/relationships/slide" Target="slides/slide36.xml"/>
<Relationship Id="rId37" Type="http://schemas.openxmlformats.org/officeDocument/2006/relationships/slide" Target="slides/slide37.xml"/>
<Relationship Id="rId38" Type="http://schemas.openxmlformats.org/officeDocument/2006/relationships/slide" Target="slides/slide38.xml"/>
<Relationship Id="rId39" Type="http://schemas.openxmlformats.org/officeDocument/2006/relationships/slide" Target="slides/slide39.xml"/>
<Relationship Id="rId40" Type="http://schemas.openxmlformats.org/officeDocument/2006/relationships/slide" Target="slides/slide40.xml"/>
<Relationship Id="rId41" Type="http://schemas.openxmlformats.org/officeDocument/2006/relationships/slide" Target="slides/slide41.xml"/>
<Relationship Id="rId42" Type="http://schemas.openxmlformats.org/officeDocument/2006/relationships/slide" Target="slides/slide42.xml"/>
<Relationship Id="rId43" Type="http://schemas.openxmlformats.org/officeDocument/2006/relationships/slide" Target="slides/slide43.xml"/>
<Relationship Id="rId44" Type="http://schemas.openxmlformats.org/officeDocument/2006/relationships/slide" Target="slides/slide44.xml"/>
<Relationship Id="rId45" Type="http://schemas.openxmlformats.org/officeDocument/2006/relationships/slide" Target="slides/slide45.xml"/>
<Relationship Id="rId46" Type="http://schemas.openxmlformats.org/officeDocument/2006/relationships/slide" Target="slides/slide46.xml"/>
</Relationships>

</file>

<file path=ppt/slideLayouts/_rels/slideLayout1.xml.rels><?xml version="1.0" encoding="UTF-8" standalone="yes"?>
<Relationships xmlns="http://schemas.openxmlformats.org/package/2006/relationships">
<Relationship Id="rIdSm"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
<Relationship Id="rIdTh" Type="http://schemas.openxmlformats.org/officeDocument/2006/relationships/theme" Target="../theme/theme1.xml"/>
<Relationship Id="rIdSl"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Sl"/>
  </p:sldLayoutIdLst>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0_3.png" Type="http://schemas.openxmlformats.org/officeDocument/2006/relationships/image" Target="../media/img_0_10_3.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2_3.png" Type="http://schemas.openxmlformats.org/officeDocument/2006/relationships/image" Target="../media/img_0_12_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14_3.png" Type="http://schemas.openxmlformats.org/officeDocument/2006/relationships/image" Target="../media/img_0_14_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2_4.png" Type="http://schemas.openxmlformats.org/officeDocument/2006/relationships/image" Target="../media/img_0_2_4.png"/>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4_3.png" Type="http://schemas.openxmlformats.org/officeDocument/2006/relationships/image" Target="../media/img_0_4_3.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1.xml"/>
 <Relationship Id="img_0_0_0.png" Type="http://schemas.openxmlformats.org/officeDocument/2006/relationships/image" Target="../media/img_0_0_0.png"/>
 <Relationship Id="img_0_8_3.png" Type="http://schemas.openxmlformats.org/officeDocument/2006/relationships/image" Target="../media/img_0_8_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449986" name="Picture">
    </p:cNvPr>
          <p:cNvPicPr>
            <a:picLocks noChangeAspect="1"/>
          </p:cNvPicPr>
          <p:nvPr/>
        </p:nvPicPr>
        <p:blipFill>
          <a:blip r:embed="img_0_0_0.png"/>
          <a:srcRect/>
          <a:stretch>
            <a:fillRect l="0" t="0" r="0" b="30522"/>
          </a:stretch>
        </p:blipFill>
        <p:spPr>
          <a:xfrm>
            <a:off x="0" y="0"/>
            <a:ext cx="7556500" cy="10693400"/>
          </a:xfrm>
          <a:prstGeom prst="rect">
            <a:avLst/>
          </a:prstGeom>
        </p:spPr>
      </p:pic>
      <p:sp>
        <p:nvSpPr>
          <p:cNvPr id="548828006" name="Text">
    </p:cNvPr>
          <p:cNvSpPr>
            <a:spLocks noGrp="1"/>
          </p:cNvSpPr>
          <p:nvPr/>
        </p:nvSpPr>
        <p:spPr>
          <a:xfrm rot="0">
            <a:off x="520700" y="4025900"/>
            <a:ext cx="6540500" cy="381000"/>
          </a:xfrm>
          <a:prstGeom prst="rect">
            <a:avLst/>
          </a:prstGeom>
        </p:spPr>
        <p:txBody>
          <a:bodyPr wrap="square" lIns="0" tIns="0" rIns="0" bIns="0" rtlCol="0" anchor="t"/>
          <a:lstStyle/>
          <a:p>
            <a:pPr algn="l">
              <a:lnSpc>
                <a:spcPct val="100%"/>
              </a:lnSpc>
              <a:defRPr sz="2200">
                <a:solidFill>
                  <a:srgbClr val="000000"/>
                </a:solidFill>
                <a:latin typeface="DejaVu Sans"/>
                <a:ea typeface="DejaVu Sans"/>
                <a:cs typeface="DejaVu Sans"/>
              </a:defRPr>
            </a:pPr>
            <a:r>
              <a:rPr sz="2200">
</a:rPr>
              <a:t>Gestion des editions dans les ateliers</a:t>
            </a:r>
          </a:p>
        </p:txBody>
      </p:sp>
      <p:sp>
        <p:nvSpPr>
          <p:cNvPr id="409821235" name="Text">
    </p:cNvPr>
          <p:cNvSpPr>
            <a:spLocks noGrp="1"/>
          </p:cNvSpPr>
          <p:nvPr/>
        </p:nvSpPr>
        <p:spPr>
          <a:xfrm rot="0">
            <a:off x="520700" y="4432300"/>
            <a:ext cx="6540500" cy="254000"/>
          </a:xfrm>
          <a:prstGeom prst="rect">
            <a:avLst/>
          </a:prstGeom>
        </p:spPr>
        <p:txBody>
          <a:bodyPr wrap="square" lIns="0" tIns="0" rIns="0" bIns="0" rtlCol="0" anchor="t"/>
          <a:lstStyle/>
          <a:p>
            <a:pPr algn="l">
              <a:lnSpc>
                <a:spcPct val="100%"/>
              </a:lnSpc>
              <a:defRPr sz="1000">
                <a:solidFill>
                  <a:srgbClr val="000000"/>
                </a:solidFill>
                <a:latin typeface="DejaVu Sans"/>
                <a:ea typeface="DejaVu Sans"/>
                <a:cs typeface="DejaVu Sans"/>
              </a:defRPr>
            </a:pPr>
            <a:r>
              <a:rPr sz="1000">
</a:rPr>
              <a:t>16 Dec 2022 10:31:18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45873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84230192"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64931689"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73992821"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suiveuse colis replanifié</a:t>
            </a:r>
          </a:p>
        </p:txBody>
      </p:sp>
      <p:sp>
        <p:nvSpPr>
          <p:cNvPr id="785604388"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908802124"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Suiveuse WM88</a:t>
            </a:r>
          </a:p>
        </p:txBody>
      </p:sp>
      <p:sp>
        <p:nvSpPr>
          <p:cNvPr id="1127961711"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65550981"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 Fournisseur</a:t>
            </a:r>
          </a:p>
        </p:txBody>
      </p:sp>
      <p:sp>
        <p:nvSpPr>
          <p:cNvPr id="1027629029"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388767577"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 spécifique atelier</a:t>
            </a:r>
          </a:p>
        </p:txBody>
      </p:sp>
      <p:sp>
        <p:nvSpPr>
          <p:cNvPr id="1262966594"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842821532"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FPA - Fiche Perso Rangement</a:t>
            </a:r>
          </a:p>
        </p:txBody>
      </p:sp>
      <p:sp>
        <p:nvSpPr>
          <p:cNvPr id="230465865"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750404486"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FPC - Fiche Perso Composant</a:t>
            </a:r>
          </a:p>
        </p:txBody>
      </p:sp>
      <p:sp>
        <p:nvSpPr>
          <p:cNvPr id="433699465"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212708513"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FPG - Fiche Perso Prépa Façade</a:t>
            </a:r>
          </a:p>
        </p:txBody>
      </p:sp>
      <p:sp>
        <p:nvSpPr>
          <p:cNvPr id="538325000"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626288305"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FPI - Fiche Perso Composant</a:t>
            </a:r>
          </a:p>
        </p:txBody>
      </p:sp>
      <p:sp>
        <p:nvSpPr>
          <p:cNvPr id="876008407"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061181070"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FPM - Fiche Perso Miroir</a:t>
            </a:r>
          </a:p>
        </p:txBody>
      </p:sp>
      <p:sp>
        <p:nvSpPr>
          <p:cNvPr id="776447774"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934572255" name="Text">
    </p:cNvPr>
          <p:cNvSpPr>
            <a:spLocks noGrp="1"/>
          </p:cNvSpPr>
          <p:nvPr/>
        </p:nvSpPr>
        <p:spPr>
          <a:xfrm rot="0">
            <a:off x="5080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FPR - Fiche Perso Filler</a:t>
            </a:r>
          </a:p>
        </p:txBody>
      </p:sp>
      <p:sp>
        <p:nvSpPr>
          <p:cNvPr id="899589525" name="Text">
    </p:cNvPr>
          <p:cNvSpPr>
            <a:spLocks noGrp="1"/>
          </p:cNvSpPr>
          <p:nvPr/>
        </p:nvSpPr>
        <p:spPr>
          <a:xfrm rot="0">
            <a:off x="37719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48337038" name="Text">
    </p:cNvPr>
          <p:cNvSpPr>
            <a:spLocks noGrp="1"/>
          </p:cNvSpPr>
          <p:nvPr/>
        </p:nvSpPr>
        <p:spPr>
          <a:xfrm rot="0">
            <a:off x="5080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FPT - Fiche Perso Tiroir</a:t>
            </a:r>
          </a:p>
        </p:txBody>
      </p:sp>
      <p:sp>
        <p:nvSpPr>
          <p:cNvPr id="465258717" name="Text">
    </p:cNvPr>
          <p:cNvSpPr>
            <a:spLocks noGrp="1"/>
          </p:cNvSpPr>
          <p:nvPr/>
        </p:nvSpPr>
        <p:spPr>
          <a:xfrm rot="0">
            <a:off x="37719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262005245" name="Text">
    </p:cNvPr>
          <p:cNvSpPr>
            <a:spLocks noGrp="1"/>
          </p:cNvSpPr>
          <p:nvPr/>
        </p:nvSpPr>
        <p:spPr>
          <a:xfrm rot="0">
            <a:off x="5080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FPU - Fiche Perso Rangement</a:t>
            </a:r>
          </a:p>
        </p:txBody>
      </p:sp>
      <p:sp>
        <p:nvSpPr>
          <p:cNvPr id="1341083542" name="Text">
    </p:cNvPr>
          <p:cNvSpPr>
            <a:spLocks noGrp="1"/>
          </p:cNvSpPr>
          <p:nvPr/>
        </p:nvSpPr>
        <p:spPr>
          <a:xfrm rot="0">
            <a:off x="37719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2089229540" name="Text">
    </p:cNvPr>
          <p:cNvSpPr>
            <a:spLocks noGrp="1"/>
          </p:cNvSpPr>
          <p:nvPr/>
        </p:nvSpPr>
        <p:spPr>
          <a:xfrm rot="0">
            <a:off x="5080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FPZ - Fiche Perso Cartons de Meuble</a:t>
            </a:r>
          </a:p>
        </p:txBody>
      </p:sp>
      <p:sp>
        <p:nvSpPr>
          <p:cNvPr id="1027296777" name="Text">
    </p:cNvPr>
          <p:cNvSpPr>
            <a:spLocks noGrp="1"/>
          </p:cNvSpPr>
          <p:nvPr/>
        </p:nvSpPr>
        <p:spPr>
          <a:xfrm rot="0">
            <a:off x="37719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573507674" name="Text">
    </p:cNvPr>
          <p:cNvSpPr>
            <a:spLocks noGrp="1"/>
          </p:cNvSpPr>
          <p:nvPr/>
        </p:nvSpPr>
        <p:spPr>
          <a:xfrm rot="0">
            <a:off x="5080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FS Fournisseur PFF</a:t>
            </a:r>
          </a:p>
        </p:txBody>
      </p:sp>
      <p:sp>
        <p:nvSpPr>
          <p:cNvPr id="1752151434" name="Text">
    </p:cNvPr>
          <p:cNvSpPr>
            <a:spLocks noGrp="1"/>
          </p:cNvSpPr>
          <p:nvPr/>
        </p:nvSpPr>
        <p:spPr>
          <a:xfrm rot="0">
            <a:off x="37719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743171167" name="Text">
    </p:cNvPr>
          <p:cNvSpPr>
            <a:spLocks noGrp="1"/>
          </p:cNvSpPr>
          <p:nvPr/>
        </p:nvSpPr>
        <p:spPr>
          <a:xfrm rot="0">
            <a:off x="5080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FS* - Fiche Suiveuse Production</a:t>
            </a:r>
          </a:p>
        </p:txBody>
      </p:sp>
      <p:sp>
        <p:nvSpPr>
          <p:cNvPr id="1273474265" name="Text">
    </p:cNvPr>
          <p:cNvSpPr>
            <a:spLocks noGrp="1"/>
          </p:cNvSpPr>
          <p:nvPr/>
        </p:nvSpPr>
        <p:spPr>
          <a:xfrm rot="0">
            <a:off x="37719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487924477" name="Text">
    </p:cNvPr>
          <p:cNvSpPr>
            <a:spLocks noGrp="1"/>
          </p:cNvSpPr>
          <p:nvPr/>
        </p:nvSpPr>
        <p:spPr>
          <a:xfrm rot="0">
            <a:off x="5080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Norme NFE / NFA</a:t>
            </a:r>
          </a:p>
        </p:txBody>
      </p:sp>
      <p:sp>
        <p:nvSpPr>
          <p:cNvPr id="1299829127" name="Text">
    </p:cNvPr>
          <p:cNvSpPr>
            <a:spLocks noGrp="1"/>
          </p:cNvSpPr>
          <p:nvPr/>
        </p:nvSpPr>
        <p:spPr>
          <a:xfrm rot="0">
            <a:off x="37719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046723947" name="Text">
    </p:cNvPr>
          <p:cNvSpPr>
            <a:spLocks noGrp="1"/>
          </p:cNvSpPr>
          <p:nvPr/>
        </p:nvSpPr>
        <p:spPr>
          <a:xfrm rot="0">
            <a:off x="508000" y="421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Notice de montage</a:t>
            </a:r>
          </a:p>
        </p:txBody>
      </p:sp>
      <p:sp>
        <p:nvSpPr>
          <p:cNvPr id="1209290522" name="Text">
    </p:cNvPr>
          <p:cNvSpPr>
            <a:spLocks noGrp="1"/>
          </p:cNvSpPr>
          <p:nvPr/>
        </p:nvSpPr>
        <p:spPr>
          <a:xfrm rot="0">
            <a:off x="3771900" y="421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87036745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182121558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10</a:t>
            </a:r>
          </a:p>
        </p:txBody>
      </p:sp>
      <p:sp>
        <p:nvSpPr>
          <p:cNvPr id="171122983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353184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36343423"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04 - Formats et médias</a:t>
            </a:r>
          </a:p>
        </p:txBody>
      </p:sp>
      <p:sp>
        <p:nvSpPr>
          <p:cNvPr id="622854414"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774331901" name="Picture">
    </p:cNvPr>
          <p:cNvPicPr>
            <a:picLocks noChangeAspect="1"/>
          </p:cNvPicPr>
          <p:nvPr/>
        </p:nvPicPr>
        <p:blipFill>
          <a:blip r:embed="img_0_10_3.png"/>
          <a:srcRect/>
          <a:stretch>
            <a:fillRect l="0" t="0" r="194" b="0"/>
          </a:stretch>
        </p:blipFill>
        <p:spPr>
          <a:xfrm>
            <a:off x="508000" y="1257300"/>
            <a:ext cx="6540500" cy="7150100"/>
          </a:xfrm>
          <a:prstGeom prst="rect">
            <a:avLst/>
          </a:prstGeom>
        </p:spPr>
      </p:pic>
      <p:sp>
        <p:nvSpPr>
          <p:cNvPr id="1852606548" name="Text">
    </p:cNvPr>
          <p:cNvSpPr>
            <a:spLocks noGrp="1"/>
          </p:cNvSpPr>
          <p:nvPr/>
        </p:nvSpPr>
        <p:spPr>
          <a:xfrm rot="0">
            <a:off x="508000" y="84074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1273093350" name="Text">
    </p:cNvPr>
          <p:cNvSpPr>
            <a:spLocks noGrp="1"/>
          </p:cNvSpPr>
          <p:nvPr/>
        </p:nvSpPr>
        <p:spPr>
          <a:xfrm rot="0">
            <a:off x="508000" y="88900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Décrit les différents formats des documents et les médias utilisés pour les impressions réalisées chez Fournier.</a:t>
            </a:r>
          </a:p>
        </p:txBody>
      </p:sp>
      <p:sp>
        <p:nvSpPr>
          <p:cNvPr id="54393846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204661186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11</a:t>
            </a:r>
          </a:p>
        </p:txBody>
      </p:sp>
      <p:sp>
        <p:nvSpPr>
          <p:cNvPr id="89105286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338023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943587031" name="Text">
    </p:cNvPr>
          <p:cNvSpPr>
            <a:spLocks noGrp="1"/>
          </p:cNvSpPr>
          <p:nvPr/>
        </p:nvSpPr>
        <p:spPr>
          <a:xfrm rot="0">
            <a:off x="508000" y="762000"/>
            <a:ext cx="6540500" cy="4445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Properties</a:t>
            </a:r>
          </a:p>
        </p:txBody>
      </p:sp>
      <p:sp>
        <p:nvSpPr>
          <p:cNvPr id="907754662" name="Frame"/>
          <p:cNvSpPr>
            <a:spLocks noGrp="1"/>
          </p:cNvSpPr>
          <p:nvPr/>
        </p:nvSpPr>
        <p:spPr>
          <a:xfrm>
            <a:off x="508000" y="1257300"/>
            <a:ext cx="6540500" cy="812800"/>
          </a:xfrm>
          <a:prstGeom prst="rect">
            <a:avLst/>
          </a:prstGeom>
        </p:spPr>
        <p:txBody>
          <a:bodyPr rtlCol="0" anchor="ctr"/>
          <a:lstStyle/>
          <a:p>
            <a:pPr algn="ctr"/>
          </a:p>
        </p:txBody>
      </p:sp>
      <p:sp>
        <p:nvSpPr>
          <p:cNvPr id="1211317010" name="Text">
    </p:cNvPr>
          <p:cNvSpPr>
            <a:spLocks noGrp="1"/>
          </p:cNvSpPr>
          <p:nvPr/>
        </p:nvSpPr>
        <p:spPr>
          <a:xfrm rot="0">
            <a:off x="508000" y="1257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Auteur</a:t>
            </a:r>
          </a:p>
        </p:txBody>
      </p:sp>
      <p:sp>
        <p:nvSpPr>
          <p:cNvPr id="1465656305" name="Text">
    </p:cNvPr>
          <p:cNvSpPr>
            <a:spLocks noGrp="1"/>
          </p:cNvSpPr>
          <p:nvPr/>
        </p:nvSpPr>
        <p:spPr>
          <a:xfrm rot="0">
            <a:off x="2413000" y="1257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Vincent VERMOREL</a:t>
            </a:r>
          </a:p>
        </p:txBody>
      </p:sp>
      <p:sp>
        <p:nvSpPr>
          <p:cNvPr id="1660409789" name="Text">
    </p:cNvPr>
          <p:cNvSpPr>
            <a:spLocks noGrp="1"/>
          </p:cNvSpPr>
          <p:nvPr/>
        </p:nvSpPr>
        <p:spPr>
          <a:xfrm rot="0">
            <a:off x="508000" y="1460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Date</a:t>
            </a:r>
          </a:p>
        </p:txBody>
      </p:sp>
      <p:sp>
        <p:nvSpPr>
          <p:cNvPr id="233191753" name="Text">
    </p:cNvPr>
          <p:cNvSpPr>
            <a:spLocks noGrp="1"/>
          </p:cNvSpPr>
          <p:nvPr/>
        </p:nvSpPr>
        <p:spPr>
          <a:xfrm rot="0">
            <a:off x="2413000" y="1460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02/12/2022</a:t>
            </a:r>
          </a:p>
        </p:txBody>
      </p:sp>
      <p:sp>
        <p:nvSpPr>
          <p:cNvPr id="1549563980" name="Text">
    </p:cNvPr>
          <p:cNvSpPr>
            <a:spLocks noGrp="1"/>
          </p:cNvSpPr>
          <p:nvPr/>
        </p:nvSpPr>
        <p:spPr>
          <a:xfrm rot="0">
            <a:off x="508000" y="1663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Statut</a:t>
            </a:r>
          </a:p>
        </p:txBody>
      </p:sp>
      <p:sp>
        <p:nvSpPr>
          <p:cNvPr id="1781111709" name="Text">
    </p:cNvPr>
          <p:cNvSpPr>
            <a:spLocks noGrp="1"/>
          </p:cNvSpPr>
          <p:nvPr/>
        </p:nvSpPr>
        <p:spPr>
          <a:xfrm rot="0">
            <a:off x="2413000" y="1663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 cours</a:t>
            </a:r>
          </a:p>
        </p:txBody>
      </p:sp>
      <p:sp>
        <p:nvSpPr>
          <p:cNvPr id="910156634" name="Text">
    </p:cNvPr>
          <p:cNvSpPr>
            <a:spLocks noGrp="1"/>
          </p:cNvSpPr>
          <p:nvPr/>
        </p:nvSpPr>
        <p:spPr>
          <a:xfrm rot="0">
            <a:off x="508000" y="1866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Version</a:t>
            </a:r>
          </a:p>
        </p:txBody>
      </p:sp>
      <p:sp>
        <p:nvSpPr>
          <p:cNvPr id="170899621" name="Text">
    </p:cNvPr>
          <p:cNvSpPr>
            <a:spLocks noGrp="1"/>
          </p:cNvSpPr>
          <p:nvPr/>
        </p:nvSpPr>
        <p:spPr>
          <a:xfrm rot="0">
            <a:off x="2413000" y="1866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0.1</a:t>
            </a:r>
          </a:p>
        </p:txBody>
      </p:sp>
      <p:sp>
        <p:nvSpPr>
          <p:cNvPr id="890126260" name="Text">
    </p:cNvPr>
          <p:cNvSpPr>
            <a:spLocks noGrp="1"/>
          </p:cNvSpPr>
          <p:nvPr/>
        </p:nvSpPr>
        <p:spPr>
          <a:xfrm rot="0">
            <a:off x="508000" y="20701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333295611" name="Text">
    </p:cNvPr>
          <p:cNvSpPr>
            <a:spLocks noGrp="1"/>
          </p:cNvSpPr>
          <p:nvPr/>
        </p:nvSpPr>
        <p:spPr>
          <a:xfrm rot="0">
            <a:off x="508000" y="25527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513204713" name="Text">
    </p:cNvPr>
          <p:cNvSpPr>
            <a:spLocks noGrp="1"/>
          </p:cNvSpPr>
          <p:nvPr/>
        </p:nvSpPr>
        <p:spPr>
          <a:xfrm rot="0">
            <a:off x="3771900" y="25527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66302874" name="Text">
    </p:cNvPr>
          <p:cNvSpPr>
            <a:spLocks noGrp="1"/>
          </p:cNvSpPr>
          <p:nvPr/>
        </p:nvSpPr>
        <p:spPr>
          <a:xfrm rot="0">
            <a:off x="508000" y="275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100 x 11 mm</a:t>
            </a:r>
          </a:p>
        </p:txBody>
      </p:sp>
      <p:sp>
        <p:nvSpPr>
          <p:cNvPr id="1771811588" name="Text">
    </p:cNvPr>
          <p:cNvSpPr>
            <a:spLocks noGrp="1"/>
          </p:cNvSpPr>
          <p:nvPr/>
        </p:nvSpPr>
        <p:spPr>
          <a:xfrm rot="0">
            <a:off x="3771900" y="275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Requirement</a:t>
            </a:r>
          </a:p>
        </p:txBody>
      </p:sp>
      <p:sp>
        <p:nvSpPr>
          <p:cNvPr id="390560699" name="Text">
    </p:cNvPr>
          <p:cNvSpPr>
            <a:spLocks noGrp="1"/>
          </p:cNvSpPr>
          <p:nvPr/>
        </p:nvSpPr>
        <p:spPr>
          <a:xfrm rot="0">
            <a:off x="508000" y="295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110 x 110 mm</a:t>
            </a:r>
          </a:p>
        </p:txBody>
      </p:sp>
      <p:sp>
        <p:nvSpPr>
          <p:cNvPr id="1090446425" name="Text">
    </p:cNvPr>
          <p:cNvSpPr>
            <a:spLocks noGrp="1"/>
          </p:cNvSpPr>
          <p:nvPr/>
        </p:nvSpPr>
        <p:spPr>
          <a:xfrm rot="0">
            <a:off x="3771900" y="295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Requirement</a:t>
            </a:r>
          </a:p>
        </p:txBody>
      </p:sp>
      <p:sp>
        <p:nvSpPr>
          <p:cNvPr id="198024918" name="Text">
    </p:cNvPr>
          <p:cNvSpPr>
            <a:spLocks noGrp="1"/>
          </p:cNvSpPr>
          <p:nvPr/>
        </p:nvSpPr>
        <p:spPr>
          <a:xfrm rot="0">
            <a:off x="508000" y="316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135 x 62 mm</a:t>
            </a:r>
          </a:p>
        </p:txBody>
      </p:sp>
      <p:sp>
        <p:nvSpPr>
          <p:cNvPr id="1073352504" name="Text">
    </p:cNvPr>
          <p:cNvSpPr>
            <a:spLocks noGrp="1"/>
          </p:cNvSpPr>
          <p:nvPr/>
        </p:nvSpPr>
        <p:spPr>
          <a:xfrm rot="0">
            <a:off x="3771900" y="316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Requirement</a:t>
            </a:r>
          </a:p>
        </p:txBody>
      </p:sp>
      <p:sp>
        <p:nvSpPr>
          <p:cNvPr id="332149215" name="Text">
    </p:cNvPr>
          <p:cNvSpPr>
            <a:spLocks noGrp="1"/>
          </p:cNvSpPr>
          <p:nvPr/>
        </p:nvSpPr>
        <p:spPr>
          <a:xfrm rot="0">
            <a:off x="508000" y="336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A4</a:t>
            </a:r>
          </a:p>
        </p:txBody>
      </p:sp>
      <p:sp>
        <p:nvSpPr>
          <p:cNvPr id="614978515" name="Text">
    </p:cNvPr>
          <p:cNvSpPr>
            <a:spLocks noGrp="1"/>
          </p:cNvSpPr>
          <p:nvPr/>
        </p:nvSpPr>
        <p:spPr>
          <a:xfrm rot="0">
            <a:off x="3771900" y="336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Requirement</a:t>
            </a:r>
          </a:p>
        </p:txBody>
      </p:sp>
      <p:sp>
        <p:nvSpPr>
          <p:cNvPr id="1140572863" name="Text">
    </p:cNvPr>
          <p:cNvSpPr>
            <a:spLocks noGrp="1"/>
          </p:cNvSpPr>
          <p:nvPr/>
        </p:nvSpPr>
        <p:spPr>
          <a:xfrm rot="0">
            <a:off x="508000" y="3568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A5</a:t>
            </a:r>
          </a:p>
        </p:txBody>
      </p:sp>
      <p:sp>
        <p:nvSpPr>
          <p:cNvPr id="748127799" name="Text">
    </p:cNvPr>
          <p:cNvSpPr>
            <a:spLocks noGrp="1"/>
          </p:cNvSpPr>
          <p:nvPr/>
        </p:nvSpPr>
        <p:spPr>
          <a:xfrm rot="0">
            <a:off x="3771900" y="3568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Requirement</a:t>
            </a:r>
          </a:p>
        </p:txBody>
      </p:sp>
      <p:sp>
        <p:nvSpPr>
          <p:cNvPr id="1579620531" name="Text">
    </p:cNvPr>
          <p:cNvSpPr>
            <a:spLocks noGrp="1"/>
          </p:cNvSpPr>
          <p:nvPr/>
        </p:nvSpPr>
        <p:spPr>
          <a:xfrm rot="0">
            <a:off x="508000" y="3771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Etiquette de production (étiquette de chant)</a:t>
            </a:r>
          </a:p>
        </p:txBody>
      </p:sp>
      <p:sp>
        <p:nvSpPr>
          <p:cNvPr id="1141137903" name="Text">
    </p:cNvPr>
          <p:cNvSpPr>
            <a:spLocks noGrp="1"/>
          </p:cNvSpPr>
          <p:nvPr/>
        </p:nvSpPr>
        <p:spPr>
          <a:xfrm rot="0">
            <a:off x="3771900" y="3771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501019626" name="Text">
    </p:cNvPr>
          <p:cNvSpPr>
            <a:spLocks noGrp="1"/>
          </p:cNvSpPr>
          <p:nvPr/>
        </p:nvSpPr>
        <p:spPr>
          <a:xfrm rot="0">
            <a:off x="508000" y="397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feuille A4 blanche</a:t>
            </a:r>
          </a:p>
        </p:txBody>
      </p:sp>
      <p:sp>
        <p:nvSpPr>
          <p:cNvPr id="1237401293" name="Text">
    </p:cNvPr>
          <p:cNvSpPr>
            <a:spLocks noGrp="1"/>
          </p:cNvSpPr>
          <p:nvPr/>
        </p:nvSpPr>
        <p:spPr>
          <a:xfrm rot="0">
            <a:off x="3771900" y="3975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Material</a:t>
            </a:r>
          </a:p>
        </p:txBody>
      </p:sp>
      <p:sp>
        <p:nvSpPr>
          <p:cNvPr id="793068998" name="Text">
    </p:cNvPr>
          <p:cNvSpPr>
            <a:spLocks noGrp="1"/>
          </p:cNvSpPr>
          <p:nvPr/>
        </p:nvSpPr>
        <p:spPr>
          <a:xfrm rot="0">
            <a:off x="508000" y="417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débit plan de travail</a:t>
            </a:r>
          </a:p>
        </p:txBody>
      </p:sp>
      <p:sp>
        <p:nvSpPr>
          <p:cNvPr id="1210663640" name="Text">
    </p:cNvPr>
          <p:cNvSpPr>
            <a:spLocks noGrp="1"/>
          </p:cNvSpPr>
          <p:nvPr/>
        </p:nvSpPr>
        <p:spPr>
          <a:xfrm rot="0">
            <a:off x="3771900" y="4178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752168666" name="Text">
    </p:cNvPr>
          <p:cNvSpPr>
            <a:spLocks noGrp="1"/>
          </p:cNvSpPr>
          <p:nvPr/>
        </p:nvSpPr>
        <p:spPr>
          <a:xfrm rot="0">
            <a:off x="508000" y="438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Pile</a:t>
            </a:r>
          </a:p>
        </p:txBody>
      </p:sp>
      <p:sp>
        <p:nvSpPr>
          <p:cNvPr id="1814190811" name="Text">
    </p:cNvPr>
          <p:cNvSpPr>
            <a:spLocks noGrp="1"/>
          </p:cNvSpPr>
          <p:nvPr/>
        </p:nvSpPr>
        <p:spPr>
          <a:xfrm rot="0">
            <a:off x="3771900" y="4381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774995948" name="Text">
    </p:cNvPr>
          <p:cNvSpPr>
            <a:spLocks noGrp="1"/>
          </p:cNvSpPr>
          <p:nvPr/>
        </p:nvSpPr>
        <p:spPr>
          <a:xfrm rot="0">
            <a:off x="508000" y="458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Préparation</a:t>
            </a:r>
          </a:p>
        </p:txBody>
      </p:sp>
      <p:sp>
        <p:nvSpPr>
          <p:cNvPr id="1802627471" name="Text">
    </p:cNvPr>
          <p:cNvSpPr>
            <a:spLocks noGrp="1"/>
          </p:cNvSpPr>
          <p:nvPr/>
        </p:nvSpPr>
        <p:spPr>
          <a:xfrm rot="0">
            <a:off x="3771900" y="4584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859631557" name="Text">
    </p:cNvPr>
          <p:cNvSpPr>
            <a:spLocks noGrp="1"/>
          </p:cNvSpPr>
          <p:nvPr/>
        </p:nvSpPr>
        <p:spPr>
          <a:xfrm rot="0">
            <a:off x="508000" y="4787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suiveuse colis replanifié</a:t>
            </a:r>
          </a:p>
        </p:txBody>
      </p:sp>
      <p:sp>
        <p:nvSpPr>
          <p:cNvPr id="274580038" name="Text">
    </p:cNvPr>
          <p:cNvSpPr>
            <a:spLocks noGrp="1"/>
          </p:cNvSpPr>
          <p:nvPr/>
        </p:nvSpPr>
        <p:spPr>
          <a:xfrm rot="0">
            <a:off x="3771900" y="4787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458582664" name="Text">
    </p:cNvPr>
          <p:cNvSpPr>
            <a:spLocks noGrp="1"/>
          </p:cNvSpPr>
          <p:nvPr/>
        </p:nvSpPr>
        <p:spPr>
          <a:xfrm rot="0">
            <a:off x="508000" y="4991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 spécifique atelier</a:t>
            </a:r>
          </a:p>
        </p:txBody>
      </p:sp>
      <p:sp>
        <p:nvSpPr>
          <p:cNvPr id="2139936252" name="Text">
    </p:cNvPr>
          <p:cNvSpPr>
            <a:spLocks noGrp="1"/>
          </p:cNvSpPr>
          <p:nvPr/>
        </p:nvSpPr>
        <p:spPr>
          <a:xfrm rot="0">
            <a:off x="3771900" y="4991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742806105" name="Text">
    </p:cNvPr>
          <p:cNvSpPr>
            <a:spLocks noGrp="1"/>
          </p:cNvSpPr>
          <p:nvPr/>
        </p:nvSpPr>
        <p:spPr>
          <a:xfrm rot="0">
            <a:off x="508000" y="5194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FPA - Fiche Perso Rangement</a:t>
            </a:r>
          </a:p>
        </p:txBody>
      </p:sp>
      <p:sp>
        <p:nvSpPr>
          <p:cNvPr id="1391983205" name="Text">
    </p:cNvPr>
          <p:cNvSpPr>
            <a:spLocks noGrp="1"/>
          </p:cNvSpPr>
          <p:nvPr/>
        </p:nvSpPr>
        <p:spPr>
          <a:xfrm rot="0">
            <a:off x="3771900" y="5194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657199513" name="Text">
    </p:cNvPr>
          <p:cNvSpPr>
            <a:spLocks noGrp="1"/>
          </p:cNvSpPr>
          <p:nvPr/>
        </p:nvSpPr>
        <p:spPr>
          <a:xfrm rot="0">
            <a:off x="508000" y="5397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FPC - Fiche Perso Composant</a:t>
            </a:r>
          </a:p>
        </p:txBody>
      </p:sp>
      <p:sp>
        <p:nvSpPr>
          <p:cNvPr id="2080162056" name="Text">
    </p:cNvPr>
          <p:cNvSpPr>
            <a:spLocks noGrp="1"/>
          </p:cNvSpPr>
          <p:nvPr/>
        </p:nvSpPr>
        <p:spPr>
          <a:xfrm rot="0">
            <a:off x="3771900" y="5397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706459316" name="Text">
    </p:cNvPr>
          <p:cNvSpPr>
            <a:spLocks noGrp="1"/>
          </p:cNvSpPr>
          <p:nvPr/>
        </p:nvSpPr>
        <p:spPr>
          <a:xfrm rot="0">
            <a:off x="508000" y="5600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FPG - Fiche Perso Prépa Façade</a:t>
            </a:r>
          </a:p>
        </p:txBody>
      </p:sp>
      <p:sp>
        <p:nvSpPr>
          <p:cNvPr id="142568117" name="Text">
    </p:cNvPr>
          <p:cNvSpPr>
            <a:spLocks noGrp="1"/>
          </p:cNvSpPr>
          <p:nvPr/>
        </p:nvSpPr>
        <p:spPr>
          <a:xfrm rot="0">
            <a:off x="3771900" y="5600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546740272" name="Text">
    </p:cNvPr>
          <p:cNvSpPr>
            <a:spLocks noGrp="1"/>
          </p:cNvSpPr>
          <p:nvPr/>
        </p:nvSpPr>
        <p:spPr>
          <a:xfrm rot="0">
            <a:off x="508000" y="5803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FPI - Fiche Perso Composant</a:t>
            </a:r>
          </a:p>
        </p:txBody>
      </p:sp>
      <p:sp>
        <p:nvSpPr>
          <p:cNvPr id="1096293439" name="Text">
    </p:cNvPr>
          <p:cNvSpPr>
            <a:spLocks noGrp="1"/>
          </p:cNvSpPr>
          <p:nvPr/>
        </p:nvSpPr>
        <p:spPr>
          <a:xfrm rot="0">
            <a:off x="3771900" y="5803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280663936" name="Text">
    </p:cNvPr>
          <p:cNvSpPr>
            <a:spLocks noGrp="1"/>
          </p:cNvSpPr>
          <p:nvPr/>
        </p:nvSpPr>
        <p:spPr>
          <a:xfrm rot="0">
            <a:off x="508000" y="6007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FPM - Fiche Perso Miroir</a:t>
            </a:r>
          </a:p>
        </p:txBody>
      </p:sp>
      <p:sp>
        <p:nvSpPr>
          <p:cNvPr id="1667460576" name="Text">
    </p:cNvPr>
          <p:cNvSpPr>
            <a:spLocks noGrp="1"/>
          </p:cNvSpPr>
          <p:nvPr/>
        </p:nvSpPr>
        <p:spPr>
          <a:xfrm rot="0">
            <a:off x="3771900" y="6007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882156382" name="Text">
    </p:cNvPr>
          <p:cNvSpPr>
            <a:spLocks noGrp="1"/>
          </p:cNvSpPr>
          <p:nvPr/>
        </p:nvSpPr>
        <p:spPr>
          <a:xfrm rot="0">
            <a:off x="508000" y="621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FPR - Fiche Perso Filler</a:t>
            </a:r>
          </a:p>
        </p:txBody>
      </p:sp>
      <p:sp>
        <p:nvSpPr>
          <p:cNvPr id="892135447" name="Text">
    </p:cNvPr>
          <p:cNvSpPr>
            <a:spLocks noGrp="1"/>
          </p:cNvSpPr>
          <p:nvPr/>
        </p:nvSpPr>
        <p:spPr>
          <a:xfrm rot="0">
            <a:off x="3771900" y="6210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903062949" name="Text">
    </p:cNvPr>
          <p:cNvSpPr>
            <a:spLocks noGrp="1"/>
          </p:cNvSpPr>
          <p:nvPr/>
        </p:nvSpPr>
        <p:spPr>
          <a:xfrm rot="0">
            <a:off x="508000" y="641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FPT - Fiche Perso Tiroir</a:t>
            </a:r>
          </a:p>
        </p:txBody>
      </p:sp>
      <p:sp>
        <p:nvSpPr>
          <p:cNvPr id="152702981" name="Text">
    </p:cNvPr>
          <p:cNvSpPr>
            <a:spLocks noGrp="1"/>
          </p:cNvSpPr>
          <p:nvPr/>
        </p:nvSpPr>
        <p:spPr>
          <a:xfrm rot="0">
            <a:off x="3771900" y="6413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411425835" name="Text">
    </p:cNvPr>
          <p:cNvSpPr>
            <a:spLocks noGrp="1"/>
          </p:cNvSpPr>
          <p:nvPr/>
        </p:nvSpPr>
        <p:spPr>
          <a:xfrm rot="0">
            <a:off x="508000" y="661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FPU - Fiche Perso Rangement</a:t>
            </a:r>
          </a:p>
        </p:txBody>
      </p:sp>
      <p:sp>
        <p:nvSpPr>
          <p:cNvPr id="1245442940" name="Text">
    </p:cNvPr>
          <p:cNvSpPr>
            <a:spLocks noGrp="1"/>
          </p:cNvSpPr>
          <p:nvPr/>
        </p:nvSpPr>
        <p:spPr>
          <a:xfrm rot="0">
            <a:off x="3771900" y="6616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219145433" name="Text">
    </p:cNvPr>
          <p:cNvSpPr>
            <a:spLocks noGrp="1"/>
          </p:cNvSpPr>
          <p:nvPr/>
        </p:nvSpPr>
        <p:spPr>
          <a:xfrm rot="0">
            <a:off x="508000" y="681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FPZ - Fiche Perso Cartons de Meuble</a:t>
            </a:r>
          </a:p>
        </p:txBody>
      </p:sp>
      <p:sp>
        <p:nvSpPr>
          <p:cNvPr id="292099569" name="Text">
    </p:cNvPr>
          <p:cNvSpPr>
            <a:spLocks noGrp="1"/>
          </p:cNvSpPr>
          <p:nvPr/>
        </p:nvSpPr>
        <p:spPr>
          <a:xfrm rot="0">
            <a:off x="3771900" y="6819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666625907" name="Text">
    </p:cNvPr>
          <p:cNvSpPr>
            <a:spLocks noGrp="1"/>
          </p:cNvSpPr>
          <p:nvPr/>
        </p:nvSpPr>
        <p:spPr>
          <a:xfrm rot="0">
            <a:off x="508000" y="702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FS* - Fiche Suiveuse Production</a:t>
            </a:r>
          </a:p>
        </p:txBody>
      </p:sp>
      <p:sp>
        <p:nvSpPr>
          <p:cNvPr id="848187627" name="Text">
    </p:cNvPr>
          <p:cNvSpPr>
            <a:spLocks noGrp="1"/>
          </p:cNvSpPr>
          <p:nvPr/>
        </p:nvSpPr>
        <p:spPr>
          <a:xfrm rot="0">
            <a:off x="3771900" y="7023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802159621" name="Text">
    </p:cNvPr>
          <p:cNvSpPr>
            <a:spLocks noGrp="1"/>
          </p:cNvSpPr>
          <p:nvPr/>
        </p:nvSpPr>
        <p:spPr>
          <a:xfrm rot="0">
            <a:off x="508000" y="722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imprimante laser</a:t>
            </a:r>
          </a:p>
        </p:txBody>
      </p:sp>
      <p:sp>
        <p:nvSpPr>
          <p:cNvPr id="1993384592" name="Text">
    </p:cNvPr>
          <p:cNvSpPr>
            <a:spLocks noGrp="1"/>
          </p:cNvSpPr>
          <p:nvPr/>
        </p:nvSpPr>
        <p:spPr>
          <a:xfrm rot="0">
            <a:off x="3771900" y="7226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245908294" name="Text">
    </p:cNvPr>
          <p:cNvSpPr>
            <a:spLocks noGrp="1"/>
          </p:cNvSpPr>
          <p:nvPr/>
        </p:nvSpPr>
        <p:spPr>
          <a:xfrm rot="0">
            <a:off x="508000" y="742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imprimante transfert thermique</a:t>
            </a:r>
          </a:p>
        </p:txBody>
      </p:sp>
      <p:sp>
        <p:nvSpPr>
          <p:cNvPr id="1314997104" name="Text">
    </p:cNvPr>
          <p:cNvSpPr>
            <a:spLocks noGrp="1"/>
          </p:cNvSpPr>
          <p:nvPr/>
        </p:nvSpPr>
        <p:spPr>
          <a:xfrm rot="0">
            <a:off x="3771900" y="7429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505323885" name="Text">
    </p:cNvPr>
          <p:cNvSpPr>
            <a:spLocks noGrp="1"/>
          </p:cNvSpPr>
          <p:nvPr/>
        </p:nvSpPr>
        <p:spPr>
          <a:xfrm rot="0">
            <a:off x="508000" y="763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Norme NFE / NFA</a:t>
            </a:r>
          </a:p>
        </p:txBody>
      </p:sp>
      <p:sp>
        <p:nvSpPr>
          <p:cNvPr id="1839813660" name="Text">
    </p:cNvPr>
          <p:cNvSpPr>
            <a:spLocks noGrp="1"/>
          </p:cNvSpPr>
          <p:nvPr/>
        </p:nvSpPr>
        <p:spPr>
          <a:xfrm rot="0">
            <a:off x="3771900" y="7632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559384732" name="Text">
    </p:cNvPr>
          <p:cNvSpPr>
            <a:spLocks noGrp="1"/>
          </p:cNvSpPr>
          <p:nvPr/>
        </p:nvSpPr>
        <p:spPr>
          <a:xfrm rot="0">
            <a:off x="508000" y="783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planche A4 d'étiquettes</a:t>
            </a:r>
          </a:p>
        </p:txBody>
      </p:sp>
      <p:sp>
        <p:nvSpPr>
          <p:cNvPr id="1709778181" name="Text">
    </p:cNvPr>
          <p:cNvSpPr>
            <a:spLocks noGrp="1"/>
          </p:cNvSpPr>
          <p:nvPr/>
        </p:nvSpPr>
        <p:spPr>
          <a:xfrm rot="0">
            <a:off x="3771900" y="7835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Material</a:t>
            </a:r>
          </a:p>
        </p:txBody>
      </p:sp>
      <p:sp>
        <p:nvSpPr>
          <p:cNvPr id="244839708" name="Text">
    </p:cNvPr>
          <p:cNvSpPr>
            <a:spLocks noGrp="1"/>
          </p:cNvSpPr>
          <p:nvPr/>
        </p:nvSpPr>
        <p:spPr>
          <a:xfrm rot="0">
            <a:off x="508000" y="803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rouleau d'étiquettes</a:t>
            </a:r>
          </a:p>
        </p:txBody>
      </p:sp>
      <p:sp>
        <p:nvSpPr>
          <p:cNvPr id="691620198" name="Text">
    </p:cNvPr>
          <p:cNvSpPr>
            <a:spLocks noGrp="1"/>
          </p:cNvSpPr>
          <p:nvPr/>
        </p:nvSpPr>
        <p:spPr>
          <a:xfrm rot="0">
            <a:off x="3771900" y="8039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Material</a:t>
            </a:r>
          </a:p>
        </p:txBody>
      </p:sp>
      <p:sp>
        <p:nvSpPr>
          <p:cNvPr id="876029877" name="Text">
    </p:cNvPr>
          <p:cNvSpPr>
            <a:spLocks noGrp="1"/>
          </p:cNvSpPr>
          <p:nvPr/>
        </p:nvSpPr>
        <p:spPr>
          <a:xfrm rot="0">
            <a:off x="508000" y="824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étiquette A5 (blanche)</a:t>
            </a:r>
          </a:p>
        </p:txBody>
      </p:sp>
      <p:sp>
        <p:nvSpPr>
          <p:cNvPr id="417004859" name="Text">
    </p:cNvPr>
          <p:cNvSpPr>
            <a:spLocks noGrp="1"/>
          </p:cNvSpPr>
          <p:nvPr/>
        </p:nvSpPr>
        <p:spPr>
          <a:xfrm rot="0">
            <a:off x="3771900" y="8242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Material</a:t>
            </a:r>
          </a:p>
        </p:txBody>
      </p:sp>
      <p:sp>
        <p:nvSpPr>
          <p:cNvPr id="693421097" name="Text">
    </p:cNvPr>
          <p:cNvSpPr>
            <a:spLocks noGrp="1"/>
          </p:cNvSpPr>
          <p:nvPr/>
        </p:nvSpPr>
        <p:spPr>
          <a:xfrm rot="0">
            <a:off x="508000" y="844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étiquette A5 (jaune)</a:t>
            </a:r>
          </a:p>
        </p:txBody>
      </p:sp>
      <p:sp>
        <p:nvSpPr>
          <p:cNvPr id="1246087708" name="Text">
    </p:cNvPr>
          <p:cNvSpPr>
            <a:spLocks noGrp="1"/>
          </p:cNvSpPr>
          <p:nvPr/>
        </p:nvSpPr>
        <p:spPr>
          <a:xfrm rot="0">
            <a:off x="3771900" y="8445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Material</a:t>
            </a:r>
          </a:p>
        </p:txBody>
      </p:sp>
      <p:sp>
        <p:nvSpPr>
          <p:cNvPr id="119552574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13830364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12</a:t>
            </a:r>
          </a:p>
        </p:txBody>
      </p:sp>
      <p:sp>
        <p:nvSpPr>
          <p:cNvPr id="157248713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28751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0326586"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05 - Solution applicative actuelle</a:t>
            </a:r>
          </a:p>
        </p:txBody>
      </p:sp>
      <p:sp>
        <p:nvSpPr>
          <p:cNvPr id="1672843252"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Implementation and Migration viewpoint</a:t>
            </a:r>
          </a:p>
        </p:txBody>
      </p:sp>
      <p:pic>
        <p:nvPicPr>
          <p:cNvPr id="1182042884" name="Picture">
    </p:cNvPr>
          <p:cNvPicPr>
            <a:picLocks noChangeAspect="1"/>
          </p:cNvPicPr>
          <p:nvPr/>
        </p:nvPicPr>
        <p:blipFill>
          <a:blip r:embed="img_0_12_3.png"/>
          <a:srcRect/>
          <a:stretch>
            <a:fillRect l="0" t="0" r="194" b="0"/>
          </a:stretch>
        </p:blipFill>
        <p:spPr>
          <a:xfrm>
            <a:off x="508000" y="1257300"/>
            <a:ext cx="6540500" cy="5245100"/>
          </a:xfrm>
          <a:prstGeom prst="rect">
            <a:avLst/>
          </a:prstGeom>
        </p:spPr>
      </p:pic>
      <p:sp>
        <p:nvSpPr>
          <p:cNvPr id="1861622992" name="Text">
    </p:cNvPr>
          <p:cNvSpPr>
            <a:spLocks noGrp="1"/>
          </p:cNvSpPr>
          <p:nvPr/>
        </p:nvSpPr>
        <p:spPr>
          <a:xfrm rot="0">
            <a:off x="508000" y="65024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561243349" name="Text">
    </p:cNvPr>
          <p:cNvSpPr>
            <a:spLocks noGrp="1"/>
          </p:cNvSpPr>
          <p:nvPr/>
        </p:nvSpPr>
        <p:spPr>
          <a:xfrm rot="0">
            <a:off x="508000" y="69850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Décrit les solutions applicatives mises en oeuvre actuellement pour gérer les flux d'impression.</a:t>
            </a:r>
          </a:p>
        </p:txBody>
      </p:sp>
      <p:sp>
        <p:nvSpPr>
          <p:cNvPr id="427606821" name="Text">
    </p:cNvPr>
          <p:cNvSpPr>
            <a:spLocks noGrp="1"/>
          </p:cNvSpPr>
          <p:nvPr/>
        </p:nvSpPr>
        <p:spPr>
          <a:xfrm rot="0">
            <a:off x="508000" y="7327900"/>
            <a:ext cx="6540500" cy="4445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Properties</a:t>
            </a:r>
          </a:p>
        </p:txBody>
      </p:sp>
      <p:sp>
        <p:nvSpPr>
          <p:cNvPr id="1479320034" name="Frame"/>
          <p:cNvSpPr>
            <a:spLocks noGrp="1"/>
          </p:cNvSpPr>
          <p:nvPr/>
        </p:nvSpPr>
        <p:spPr>
          <a:xfrm>
            <a:off x="508000" y="7823200"/>
            <a:ext cx="6540500" cy="812800"/>
          </a:xfrm>
          <a:prstGeom prst="rect">
            <a:avLst/>
          </a:prstGeom>
        </p:spPr>
        <p:txBody>
          <a:bodyPr rtlCol="0" anchor="ctr"/>
          <a:lstStyle/>
          <a:p>
            <a:pPr algn="ctr"/>
          </a:p>
        </p:txBody>
      </p:sp>
      <p:sp>
        <p:nvSpPr>
          <p:cNvPr id="107095723" name="Text">
    </p:cNvPr>
          <p:cNvSpPr>
            <a:spLocks noGrp="1"/>
          </p:cNvSpPr>
          <p:nvPr/>
        </p:nvSpPr>
        <p:spPr>
          <a:xfrm rot="0">
            <a:off x="508000" y="782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Auteur</a:t>
            </a:r>
          </a:p>
        </p:txBody>
      </p:sp>
      <p:sp>
        <p:nvSpPr>
          <p:cNvPr id="940130302" name="Text">
    </p:cNvPr>
          <p:cNvSpPr>
            <a:spLocks noGrp="1"/>
          </p:cNvSpPr>
          <p:nvPr/>
        </p:nvSpPr>
        <p:spPr>
          <a:xfrm rot="0">
            <a:off x="2413000" y="782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Vincent VERMOREL</a:t>
            </a:r>
          </a:p>
        </p:txBody>
      </p:sp>
      <p:sp>
        <p:nvSpPr>
          <p:cNvPr id="1192474161" name="Text">
    </p:cNvPr>
          <p:cNvSpPr>
            <a:spLocks noGrp="1"/>
          </p:cNvSpPr>
          <p:nvPr/>
        </p:nvSpPr>
        <p:spPr>
          <a:xfrm rot="0">
            <a:off x="508000" y="802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Date</a:t>
            </a:r>
          </a:p>
        </p:txBody>
      </p:sp>
      <p:sp>
        <p:nvSpPr>
          <p:cNvPr id="2047683712" name="Text">
    </p:cNvPr>
          <p:cNvSpPr>
            <a:spLocks noGrp="1"/>
          </p:cNvSpPr>
          <p:nvPr/>
        </p:nvSpPr>
        <p:spPr>
          <a:xfrm rot="0">
            <a:off x="2413000" y="802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02/12/2022</a:t>
            </a:r>
          </a:p>
        </p:txBody>
      </p:sp>
      <p:sp>
        <p:nvSpPr>
          <p:cNvPr id="1833765396" name="Text">
    </p:cNvPr>
          <p:cNvSpPr>
            <a:spLocks noGrp="1"/>
          </p:cNvSpPr>
          <p:nvPr/>
        </p:nvSpPr>
        <p:spPr>
          <a:xfrm rot="0">
            <a:off x="508000" y="8229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Statut</a:t>
            </a:r>
          </a:p>
        </p:txBody>
      </p:sp>
      <p:sp>
        <p:nvSpPr>
          <p:cNvPr id="483016332" name="Text">
    </p:cNvPr>
          <p:cNvSpPr>
            <a:spLocks noGrp="1"/>
          </p:cNvSpPr>
          <p:nvPr/>
        </p:nvSpPr>
        <p:spPr>
          <a:xfrm rot="0">
            <a:off x="2413000" y="8229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 cours</a:t>
            </a:r>
          </a:p>
        </p:txBody>
      </p:sp>
      <p:sp>
        <p:nvSpPr>
          <p:cNvPr id="1186111770" name="Text">
    </p:cNvPr>
          <p:cNvSpPr>
            <a:spLocks noGrp="1"/>
          </p:cNvSpPr>
          <p:nvPr/>
        </p:nvSpPr>
        <p:spPr>
          <a:xfrm rot="0">
            <a:off x="508000" y="8432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Version</a:t>
            </a:r>
          </a:p>
        </p:txBody>
      </p:sp>
      <p:sp>
        <p:nvSpPr>
          <p:cNvPr id="1439235168" name="Text">
    </p:cNvPr>
          <p:cNvSpPr>
            <a:spLocks noGrp="1"/>
          </p:cNvSpPr>
          <p:nvPr/>
        </p:nvSpPr>
        <p:spPr>
          <a:xfrm rot="0">
            <a:off x="2413000" y="8432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0.1</a:t>
            </a:r>
          </a:p>
        </p:txBody>
      </p:sp>
      <p:sp>
        <p:nvSpPr>
          <p:cNvPr id="1355829607" name="Text">
    </p:cNvPr>
          <p:cNvSpPr>
            <a:spLocks noGrp="1"/>
          </p:cNvSpPr>
          <p:nvPr/>
        </p:nvSpPr>
        <p:spPr>
          <a:xfrm rot="0">
            <a:off x="508000" y="86360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497232815" name="Text">
    </p:cNvPr>
          <p:cNvSpPr>
            <a:spLocks noGrp="1"/>
          </p:cNvSpPr>
          <p:nvPr/>
        </p:nvSpPr>
        <p:spPr>
          <a:xfrm rot="0">
            <a:off x="508000" y="91186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313534832" name="Text">
    </p:cNvPr>
          <p:cNvSpPr>
            <a:spLocks noGrp="1"/>
          </p:cNvSpPr>
          <p:nvPr/>
        </p:nvSpPr>
        <p:spPr>
          <a:xfrm rot="0">
            <a:off x="3771900" y="91186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59444773" name="Text">
    </p:cNvPr>
          <p:cNvSpPr>
            <a:spLocks noGrp="1"/>
          </p:cNvSpPr>
          <p:nvPr/>
        </p:nvSpPr>
        <p:spPr>
          <a:xfrm rot="0">
            <a:off x="508000" y="9321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AS400</a:t>
            </a:r>
          </a:p>
        </p:txBody>
      </p:sp>
      <p:sp>
        <p:nvSpPr>
          <p:cNvPr id="251266229" name="Text">
    </p:cNvPr>
          <p:cNvSpPr>
            <a:spLocks noGrp="1"/>
          </p:cNvSpPr>
          <p:nvPr/>
        </p:nvSpPr>
        <p:spPr>
          <a:xfrm rot="0">
            <a:off x="3771900" y="9321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176203926" name="Text">
    </p:cNvPr>
          <p:cNvSpPr>
            <a:spLocks noGrp="1"/>
          </p:cNvSpPr>
          <p:nvPr/>
        </p:nvSpPr>
        <p:spPr>
          <a:xfrm rot="0">
            <a:off x="508000" y="9525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Fournisseur (3TEC, DEMATIC...)</a:t>
            </a:r>
          </a:p>
        </p:txBody>
      </p:sp>
      <p:sp>
        <p:nvSpPr>
          <p:cNvPr id="331881413" name="Text">
    </p:cNvPr>
          <p:cNvSpPr>
            <a:spLocks noGrp="1"/>
          </p:cNvSpPr>
          <p:nvPr/>
        </p:nvSpPr>
        <p:spPr>
          <a:xfrm rot="0">
            <a:off x="3771900" y="9525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1444353676" name="Text">
    </p:cNvPr>
          <p:cNvSpPr>
            <a:spLocks noGrp="1"/>
          </p:cNvSpPr>
          <p:nvPr/>
        </p:nvSpPr>
        <p:spPr>
          <a:xfrm rot="0">
            <a:off x="508000" y="972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Windev</a:t>
            </a:r>
          </a:p>
        </p:txBody>
      </p:sp>
      <p:sp>
        <p:nvSpPr>
          <p:cNvPr id="135692119" name="Text">
    </p:cNvPr>
          <p:cNvSpPr>
            <a:spLocks noGrp="1"/>
          </p:cNvSpPr>
          <p:nvPr/>
        </p:nvSpPr>
        <p:spPr>
          <a:xfrm rot="0">
            <a:off x="3771900" y="972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12357705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141089786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13</a:t>
            </a:r>
          </a:p>
        </p:txBody>
      </p:sp>
      <p:sp>
        <p:nvSpPr>
          <p:cNvPr id="183737765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305177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987060415"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25322613"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05866468"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composer le document</a:t>
            </a:r>
          </a:p>
        </p:txBody>
      </p:sp>
      <p:sp>
        <p:nvSpPr>
          <p:cNvPr id="2064996849"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Process</a:t>
            </a:r>
          </a:p>
        </p:txBody>
      </p:sp>
      <p:sp>
        <p:nvSpPr>
          <p:cNvPr id="1796597388"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conception de document (Codesoft)</a:t>
            </a:r>
          </a:p>
        </p:txBody>
      </p:sp>
      <p:sp>
        <p:nvSpPr>
          <p:cNvPr id="2040956503"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148631794"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concevoir le document (mise en page)</a:t>
            </a:r>
          </a:p>
        </p:txBody>
      </p:sp>
      <p:sp>
        <p:nvSpPr>
          <p:cNvPr id="1506867913"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Process</a:t>
            </a:r>
          </a:p>
        </p:txBody>
      </p:sp>
      <p:sp>
        <p:nvSpPr>
          <p:cNvPr id="490030841"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convertir en données imprimante</a:t>
            </a:r>
          </a:p>
        </p:txBody>
      </p:sp>
      <p:sp>
        <p:nvSpPr>
          <p:cNvPr id="1357705014"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Process</a:t>
            </a:r>
          </a:p>
        </p:txBody>
      </p:sp>
      <p:sp>
        <p:nvSpPr>
          <p:cNvPr id="124246457"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données dynamiques</a:t>
            </a:r>
          </a:p>
        </p:txBody>
      </p:sp>
      <p:sp>
        <p:nvSpPr>
          <p:cNvPr id="1497333038"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854597758"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données imprimante PRN</a:t>
            </a:r>
          </a:p>
        </p:txBody>
      </p:sp>
      <p:sp>
        <p:nvSpPr>
          <p:cNvPr id="1495805382"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614519627"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extraire les données</a:t>
            </a:r>
          </a:p>
        </p:txBody>
      </p:sp>
      <p:sp>
        <p:nvSpPr>
          <p:cNvPr id="1120885359"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Process</a:t>
            </a:r>
          </a:p>
        </p:txBody>
      </p:sp>
      <p:sp>
        <p:nvSpPr>
          <p:cNvPr id="2066710866"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fichier .LAB</a:t>
            </a:r>
          </a:p>
        </p:txBody>
      </p:sp>
      <p:sp>
        <p:nvSpPr>
          <p:cNvPr id="1668400620"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604111628"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gestionnaire impression AS400 </a:t>
            </a:r>
          </a:p>
        </p:txBody>
      </p:sp>
      <p:sp>
        <p:nvSpPr>
          <p:cNvPr id="1731782834"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1620758550" name="Text">
    </p:cNvPr>
          <p:cNvSpPr>
            <a:spLocks noGrp="1"/>
          </p:cNvSpPr>
          <p:nvPr/>
        </p:nvSpPr>
        <p:spPr>
          <a:xfrm rot="0">
            <a:off x="5080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gestionnaire impression Windows</a:t>
            </a:r>
          </a:p>
        </p:txBody>
      </p:sp>
      <p:sp>
        <p:nvSpPr>
          <p:cNvPr id="229193548" name="Text">
    </p:cNvPr>
          <p:cNvSpPr>
            <a:spLocks noGrp="1"/>
          </p:cNvSpPr>
          <p:nvPr/>
        </p:nvSpPr>
        <p:spPr>
          <a:xfrm rot="0">
            <a:off x="3771900" y="279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879001432" name="Text">
    </p:cNvPr>
          <p:cNvSpPr>
            <a:spLocks noGrp="1"/>
          </p:cNvSpPr>
          <p:nvPr/>
        </p:nvSpPr>
        <p:spPr>
          <a:xfrm rot="0">
            <a:off x="5080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gestionnaire éditique AS400 (LDPRX)</a:t>
            </a:r>
          </a:p>
        </p:txBody>
      </p:sp>
      <p:sp>
        <p:nvSpPr>
          <p:cNvPr id="347696158" name="Text">
    </p:cNvPr>
          <p:cNvSpPr>
            <a:spLocks noGrp="1"/>
          </p:cNvSpPr>
          <p:nvPr/>
        </p:nvSpPr>
        <p:spPr>
          <a:xfrm rot="0">
            <a:off x="3771900" y="299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580195583" name="Text">
    </p:cNvPr>
          <p:cNvSpPr>
            <a:spLocks noGrp="1"/>
          </p:cNvSpPr>
          <p:nvPr/>
        </p:nvSpPr>
        <p:spPr>
          <a:xfrm rot="0">
            <a:off x="5080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générateur d'état Windev</a:t>
            </a:r>
          </a:p>
        </p:txBody>
      </p:sp>
      <p:sp>
        <p:nvSpPr>
          <p:cNvPr id="1715623094" name="Text">
    </p:cNvPr>
          <p:cNvSpPr>
            <a:spLocks noGrp="1"/>
          </p:cNvSpPr>
          <p:nvPr/>
        </p:nvSpPr>
        <p:spPr>
          <a:xfrm rot="0">
            <a:off x="3771900" y="320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1900767641" name="Text">
    </p:cNvPr>
          <p:cNvSpPr>
            <a:spLocks noGrp="1"/>
          </p:cNvSpPr>
          <p:nvPr/>
        </p:nvSpPr>
        <p:spPr>
          <a:xfrm rot="0">
            <a:off x="5080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générer le document au format PDF</a:t>
            </a:r>
          </a:p>
        </p:txBody>
      </p:sp>
      <p:sp>
        <p:nvSpPr>
          <p:cNvPr id="776806962" name="Text">
    </p:cNvPr>
          <p:cNvSpPr>
            <a:spLocks noGrp="1"/>
          </p:cNvSpPr>
          <p:nvPr/>
        </p:nvSpPr>
        <p:spPr>
          <a:xfrm rot="0">
            <a:off x="3771900" y="340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Process</a:t>
            </a:r>
          </a:p>
        </p:txBody>
      </p:sp>
      <p:sp>
        <p:nvSpPr>
          <p:cNvPr id="620095976" name="Text">
    </p:cNvPr>
          <p:cNvSpPr>
            <a:spLocks noGrp="1"/>
          </p:cNvSpPr>
          <p:nvPr/>
        </p:nvSpPr>
        <p:spPr>
          <a:xfrm rot="0">
            <a:off x="5080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impression laser N&amp;B</a:t>
            </a:r>
          </a:p>
        </p:txBody>
      </p:sp>
      <p:sp>
        <p:nvSpPr>
          <p:cNvPr id="1357311524" name="Text">
    </p:cNvPr>
          <p:cNvSpPr>
            <a:spLocks noGrp="1"/>
          </p:cNvSpPr>
          <p:nvPr/>
        </p:nvSpPr>
        <p:spPr>
          <a:xfrm rot="0">
            <a:off x="3771900" y="360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2060145152" name="Text">
    </p:cNvPr>
          <p:cNvSpPr>
            <a:spLocks noGrp="1"/>
          </p:cNvSpPr>
          <p:nvPr/>
        </p:nvSpPr>
        <p:spPr>
          <a:xfrm rot="0">
            <a:off x="5080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impression transfert thermique</a:t>
            </a:r>
          </a:p>
        </p:txBody>
      </p:sp>
      <p:sp>
        <p:nvSpPr>
          <p:cNvPr id="1028695001" name="Text">
    </p:cNvPr>
          <p:cNvSpPr>
            <a:spLocks noGrp="1"/>
          </p:cNvSpPr>
          <p:nvPr/>
        </p:nvSpPr>
        <p:spPr>
          <a:xfrm rot="0">
            <a:off x="3771900" y="381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912373554" name="Text">
    </p:cNvPr>
          <p:cNvSpPr>
            <a:spLocks noGrp="1"/>
          </p:cNvSpPr>
          <p:nvPr/>
        </p:nvSpPr>
        <p:spPr>
          <a:xfrm rot="0">
            <a:off x="5080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imprimante laser</a:t>
            </a:r>
          </a:p>
        </p:txBody>
      </p:sp>
      <p:sp>
        <p:nvSpPr>
          <p:cNvPr id="1360132116" name="Text">
    </p:cNvPr>
          <p:cNvSpPr>
            <a:spLocks noGrp="1"/>
          </p:cNvSpPr>
          <p:nvPr/>
        </p:nvSpPr>
        <p:spPr>
          <a:xfrm rot="0">
            <a:off x="3771900" y="401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1911225188" name="Text">
    </p:cNvPr>
          <p:cNvSpPr>
            <a:spLocks noGrp="1"/>
          </p:cNvSpPr>
          <p:nvPr/>
        </p:nvSpPr>
        <p:spPr>
          <a:xfrm rot="0">
            <a:off x="508000" y="421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imprimante transfert thermique</a:t>
            </a:r>
          </a:p>
        </p:txBody>
      </p:sp>
      <p:sp>
        <p:nvSpPr>
          <p:cNvPr id="1226621163" name="Text">
    </p:cNvPr>
          <p:cNvSpPr>
            <a:spLocks noGrp="1"/>
          </p:cNvSpPr>
          <p:nvPr/>
        </p:nvSpPr>
        <p:spPr>
          <a:xfrm rot="0">
            <a:off x="3771900" y="421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1920939741" name="Text">
    </p:cNvPr>
          <p:cNvSpPr>
            <a:spLocks noGrp="1"/>
          </p:cNvSpPr>
          <p:nvPr/>
        </p:nvSpPr>
        <p:spPr>
          <a:xfrm rot="0">
            <a:off x="508000" y="441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lire le fichier PDF</a:t>
            </a:r>
          </a:p>
        </p:txBody>
      </p:sp>
      <p:sp>
        <p:nvSpPr>
          <p:cNvPr id="745578974" name="Text">
    </p:cNvPr>
          <p:cNvSpPr>
            <a:spLocks noGrp="1"/>
          </p:cNvSpPr>
          <p:nvPr/>
        </p:nvSpPr>
        <p:spPr>
          <a:xfrm rot="0">
            <a:off x="3771900" y="441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Process</a:t>
            </a:r>
          </a:p>
        </p:txBody>
      </p:sp>
      <p:sp>
        <p:nvSpPr>
          <p:cNvPr id="182931183" name="Text">
    </p:cNvPr>
          <p:cNvSpPr>
            <a:spLocks noGrp="1"/>
          </p:cNvSpPr>
          <p:nvPr/>
        </p:nvSpPr>
        <p:spPr>
          <a:xfrm rot="0">
            <a:off x="508000" y="462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masque de document</a:t>
            </a:r>
          </a:p>
        </p:txBody>
      </p:sp>
      <p:sp>
        <p:nvSpPr>
          <p:cNvPr id="626252992" name="Text">
    </p:cNvPr>
          <p:cNvSpPr>
            <a:spLocks noGrp="1"/>
          </p:cNvSpPr>
          <p:nvPr/>
        </p:nvSpPr>
        <p:spPr>
          <a:xfrm rot="0">
            <a:off x="3771900" y="462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781307753" name="Text">
    </p:cNvPr>
          <p:cNvSpPr>
            <a:spLocks noGrp="1"/>
          </p:cNvSpPr>
          <p:nvPr/>
        </p:nvSpPr>
        <p:spPr>
          <a:xfrm rot="0">
            <a:off x="5080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paramètres LDPRX</a:t>
            </a:r>
          </a:p>
        </p:txBody>
      </p:sp>
      <p:sp>
        <p:nvSpPr>
          <p:cNvPr id="122086708" name="Text">
    </p:cNvPr>
          <p:cNvSpPr>
            <a:spLocks noGrp="1"/>
          </p:cNvSpPr>
          <p:nvPr/>
        </p:nvSpPr>
        <p:spPr>
          <a:xfrm rot="0">
            <a:off x="3771900" y="4826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929452805" name="Text">
    </p:cNvPr>
          <p:cNvSpPr>
            <a:spLocks noGrp="1"/>
          </p:cNvSpPr>
          <p:nvPr/>
        </p:nvSpPr>
        <p:spPr>
          <a:xfrm rot="0">
            <a:off x="5080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pilote d'impression</a:t>
            </a:r>
          </a:p>
        </p:txBody>
      </p:sp>
      <p:sp>
        <p:nvSpPr>
          <p:cNvPr id="208157941" name="Text">
    </p:cNvPr>
          <p:cNvSpPr>
            <a:spLocks noGrp="1"/>
          </p:cNvSpPr>
          <p:nvPr/>
        </p:nvSpPr>
        <p:spPr>
          <a:xfrm rot="0">
            <a:off x="3771900" y="5029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740442262" name="Text">
    </p:cNvPr>
          <p:cNvSpPr>
            <a:spLocks noGrp="1"/>
          </p:cNvSpPr>
          <p:nvPr/>
        </p:nvSpPr>
        <p:spPr>
          <a:xfrm rot="0">
            <a:off x="5080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répertoire partage de fichiers </a:t>
            </a:r>
          </a:p>
        </p:txBody>
      </p:sp>
      <p:sp>
        <p:nvSpPr>
          <p:cNvPr id="486371171" name="Text">
    </p:cNvPr>
          <p:cNvSpPr>
            <a:spLocks noGrp="1"/>
          </p:cNvSpPr>
          <p:nvPr/>
        </p:nvSpPr>
        <p:spPr>
          <a:xfrm rot="0">
            <a:off x="3771900" y="5232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419887490" name="Text">
    </p:cNvPr>
          <p:cNvSpPr>
            <a:spLocks noGrp="1"/>
          </p:cNvSpPr>
          <p:nvPr/>
        </p:nvSpPr>
        <p:spPr>
          <a:xfrm rot="0">
            <a:off x="5080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soumettre à une file d'impression</a:t>
            </a:r>
          </a:p>
        </p:txBody>
      </p:sp>
      <p:sp>
        <p:nvSpPr>
          <p:cNvPr id="1413804483" name="Text">
    </p:cNvPr>
          <p:cNvSpPr>
            <a:spLocks noGrp="1"/>
          </p:cNvSpPr>
          <p:nvPr/>
        </p:nvSpPr>
        <p:spPr>
          <a:xfrm rot="0">
            <a:off x="3771900" y="5435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Process</a:t>
            </a:r>
          </a:p>
        </p:txBody>
      </p:sp>
      <p:sp>
        <p:nvSpPr>
          <p:cNvPr id="1784425773" name="Text">
    </p:cNvPr>
          <p:cNvSpPr>
            <a:spLocks noGrp="1"/>
          </p:cNvSpPr>
          <p:nvPr/>
        </p:nvSpPr>
        <p:spPr>
          <a:xfrm rot="0">
            <a:off x="5080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spool d'impression (asynchrone)</a:t>
            </a:r>
          </a:p>
        </p:txBody>
      </p:sp>
      <p:sp>
        <p:nvSpPr>
          <p:cNvPr id="497930610" name="Text">
    </p:cNvPr>
          <p:cNvSpPr>
            <a:spLocks noGrp="1"/>
          </p:cNvSpPr>
          <p:nvPr/>
        </p:nvSpPr>
        <p:spPr>
          <a:xfrm rot="0">
            <a:off x="3771900" y="5638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868872620" name="Text">
    </p:cNvPr>
          <p:cNvSpPr>
            <a:spLocks noGrp="1"/>
          </p:cNvSpPr>
          <p:nvPr/>
        </p:nvSpPr>
        <p:spPr>
          <a:xfrm rot="0">
            <a:off x="508000" y="584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transmettre données à l'imprimante</a:t>
            </a:r>
          </a:p>
        </p:txBody>
      </p:sp>
      <p:sp>
        <p:nvSpPr>
          <p:cNvPr id="1081132287" name="Text">
    </p:cNvPr>
          <p:cNvSpPr>
            <a:spLocks noGrp="1"/>
          </p:cNvSpPr>
          <p:nvPr/>
        </p:nvSpPr>
        <p:spPr>
          <a:xfrm rot="0">
            <a:off x="3771900" y="5842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Process</a:t>
            </a:r>
          </a:p>
        </p:txBody>
      </p:sp>
      <p:sp>
        <p:nvSpPr>
          <p:cNvPr id="1271835801" name="Text">
    </p:cNvPr>
          <p:cNvSpPr>
            <a:spLocks noGrp="1"/>
          </p:cNvSpPr>
          <p:nvPr/>
        </p:nvSpPr>
        <p:spPr>
          <a:xfrm rot="0">
            <a:off x="508000" y="604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état Windev compilé</a:t>
            </a:r>
          </a:p>
        </p:txBody>
      </p:sp>
      <p:sp>
        <p:nvSpPr>
          <p:cNvPr id="949732051" name="Text">
    </p:cNvPr>
          <p:cNvSpPr>
            <a:spLocks noGrp="1"/>
          </p:cNvSpPr>
          <p:nvPr/>
        </p:nvSpPr>
        <p:spPr>
          <a:xfrm rot="0">
            <a:off x="3771900" y="604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14314879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3685676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14</a:t>
            </a:r>
          </a:p>
        </p:txBody>
      </p:sp>
      <p:sp>
        <p:nvSpPr>
          <p:cNvPr id="4126087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415766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017560321"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06 - Solution applicative cible</a:t>
            </a:r>
          </a:p>
        </p:txBody>
      </p:sp>
      <p:sp>
        <p:nvSpPr>
          <p:cNvPr id="1523416348"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Implementation and Migration viewpoint</a:t>
            </a:r>
          </a:p>
        </p:txBody>
      </p:sp>
      <p:pic>
        <p:nvPicPr>
          <p:cNvPr id="2092883499" name="Picture">
    </p:cNvPr>
          <p:cNvPicPr>
            <a:picLocks noChangeAspect="1"/>
          </p:cNvPicPr>
          <p:nvPr/>
        </p:nvPicPr>
        <p:blipFill>
          <a:blip r:embed="img_0_14_3.png"/>
          <a:srcRect/>
          <a:stretch>
            <a:fillRect l="0" t="0" r="194" b="0"/>
          </a:stretch>
        </p:blipFill>
        <p:spPr>
          <a:xfrm>
            <a:off x="508000" y="1257300"/>
            <a:ext cx="6540500" cy="5245100"/>
          </a:xfrm>
          <a:prstGeom prst="rect">
            <a:avLst/>
          </a:prstGeom>
        </p:spPr>
      </p:pic>
      <p:sp>
        <p:nvSpPr>
          <p:cNvPr id="508317658" name="Text">
    </p:cNvPr>
          <p:cNvSpPr>
            <a:spLocks noGrp="1"/>
          </p:cNvSpPr>
          <p:nvPr/>
        </p:nvSpPr>
        <p:spPr>
          <a:xfrm rot="0">
            <a:off x="508000" y="65024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794358930" name="Text">
    </p:cNvPr>
          <p:cNvSpPr>
            <a:spLocks noGrp="1"/>
          </p:cNvSpPr>
          <p:nvPr/>
        </p:nvSpPr>
        <p:spPr>
          <a:xfrm rot="0">
            <a:off x="508000" y="6985000"/>
            <a:ext cx="65405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Décrit les solutions applicatives qui seront mises en oeuvre dans une architecture cible pour gérer les flux d'impression.</a:t>
            </a:r>
          </a:p>
        </p:txBody>
      </p:sp>
      <p:sp>
        <p:nvSpPr>
          <p:cNvPr id="9452563" name="Text">
    </p:cNvPr>
          <p:cNvSpPr>
            <a:spLocks noGrp="1"/>
          </p:cNvSpPr>
          <p:nvPr/>
        </p:nvSpPr>
        <p:spPr>
          <a:xfrm rot="0">
            <a:off x="508000" y="7327900"/>
            <a:ext cx="6540500" cy="4445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Properties</a:t>
            </a:r>
          </a:p>
        </p:txBody>
      </p:sp>
      <p:sp>
        <p:nvSpPr>
          <p:cNvPr id="1256578496" name="Frame"/>
          <p:cNvSpPr>
            <a:spLocks noGrp="1"/>
          </p:cNvSpPr>
          <p:nvPr/>
        </p:nvSpPr>
        <p:spPr>
          <a:xfrm>
            <a:off x="508000" y="7823200"/>
            <a:ext cx="6540500" cy="812800"/>
          </a:xfrm>
          <a:prstGeom prst="rect">
            <a:avLst/>
          </a:prstGeom>
        </p:spPr>
        <p:txBody>
          <a:bodyPr rtlCol="0" anchor="ctr"/>
          <a:lstStyle/>
          <a:p>
            <a:pPr algn="ctr"/>
          </a:p>
        </p:txBody>
      </p:sp>
      <p:sp>
        <p:nvSpPr>
          <p:cNvPr id="917203417" name="Text">
    </p:cNvPr>
          <p:cNvSpPr>
            <a:spLocks noGrp="1"/>
          </p:cNvSpPr>
          <p:nvPr/>
        </p:nvSpPr>
        <p:spPr>
          <a:xfrm rot="0">
            <a:off x="508000" y="782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Auteur</a:t>
            </a:r>
          </a:p>
        </p:txBody>
      </p:sp>
      <p:sp>
        <p:nvSpPr>
          <p:cNvPr id="1589635066" name="Text">
    </p:cNvPr>
          <p:cNvSpPr>
            <a:spLocks noGrp="1"/>
          </p:cNvSpPr>
          <p:nvPr/>
        </p:nvSpPr>
        <p:spPr>
          <a:xfrm rot="0">
            <a:off x="2413000" y="782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Vincent VERMOREL</a:t>
            </a:r>
          </a:p>
        </p:txBody>
      </p:sp>
      <p:sp>
        <p:nvSpPr>
          <p:cNvPr id="1598961818" name="Text">
    </p:cNvPr>
          <p:cNvSpPr>
            <a:spLocks noGrp="1"/>
          </p:cNvSpPr>
          <p:nvPr/>
        </p:nvSpPr>
        <p:spPr>
          <a:xfrm rot="0">
            <a:off x="508000" y="802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Date</a:t>
            </a:r>
          </a:p>
        </p:txBody>
      </p:sp>
      <p:sp>
        <p:nvSpPr>
          <p:cNvPr id="1000469870" name="Text">
    </p:cNvPr>
          <p:cNvSpPr>
            <a:spLocks noGrp="1"/>
          </p:cNvSpPr>
          <p:nvPr/>
        </p:nvSpPr>
        <p:spPr>
          <a:xfrm rot="0">
            <a:off x="2413000" y="802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16/12/2022</a:t>
            </a:r>
          </a:p>
        </p:txBody>
      </p:sp>
      <p:sp>
        <p:nvSpPr>
          <p:cNvPr id="1453962850" name="Text">
    </p:cNvPr>
          <p:cNvSpPr>
            <a:spLocks noGrp="1"/>
          </p:cNvSpPr>
          <p:nvPr/>
        </p:nvSpPr>
        <p:spPr>
          <a:xfrm rot="0">
            <a:off x="508000" y="8229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Statut</a:t>
            </a:r>
          </a:p>
        </p:txBody>
      </p:sp>
      <p:sp>
        <p:nvSpPr>
          <p:cNvPr id="2005408634" name="Text">
    </p:cNvPr>
          <p:cNvSpPr>
            <a:spLocks noGrp="1"/>
          </p:cNvSpPr>
          <p:nvPr/>
        </p:nvSpPr>
        <p:spPr>
          <a:xfrm rot="0">
            <a:off x="2413000" y="8229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 cours</a:t>
            </a:r>
          </a:p>
        </p:txBody>
      </p:sp>
      <p:sp>
        <p:nvSpPr>
          <p:cNvPr id="1504475129" name="Text">
    </p:cNvPr>
          <p:cNvSpPr>
            <a:spLocks noGrp="1"/>
          </p:cNvSpPr>
          <p:nvPr/>
        </p:nvSpPr>
        <p:spPr>
          <a:xfrm rot="0">
            <a:off x="508000" y="8432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Version</a:t>
            </a:r>
          </a:p>
        </p:txBody>
      </p:sp>
      <p:sp>
        <p:nvSpPr>
          <p:cNvPr id="1838342951" name="Text">
    </p:cNvPr>
          <p:cNvSpPr>
            <a:spLocks noGrp="1"/>
          </p:cNvSpPr>
          <p:nvPr/>
        </p:nvSpPr>
        <p:spPr>
          <a:xfrm rot="0">
            <a:off x="2413000" y="8432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0.4</a:t>
            </a:r>
          </a:p>
        </p:txBody>
      </p:sp>
      <p:sp>
        <p:nvSpPr>
          <p:cNvPr id="1980973649" name="Text">
    </p:cNvPr>
          <p:cNvSpPr>
            <a:spLocks noGrp="1"/>
          </p:cNvSpPr>
          <p:nvPr/>
        </p:nvSpPr>
        <p:spPr>
          <a:xfrm rot="0">
            <a:off x="508000" y="86360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098372130" name="Text">
    </p:cNvPr>
          <p:cNvSpPr>
            <a:spLocks noGrp="1"/>
          </p:cNvSpPr>
          <p:nvPr/>
        </p:nvSpPr>
        <p:spPr>
          <a:xfrm rot="0">
            <a:off x="508000" y="91186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2078175306" name="Text">
    </p:cNvPr>
          <p:cNvSpPr>
            <a:spLocks noGrp="1"/>
          </p:cNvSpPr>
          <p:nvPr/>
        </p:nvSpPr>
        <p:spPr>
          <a:xfrm rot="0">
            <a:off x="3771900" y="91186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873741" name="Text">
    </p:cNvPr>
          <p:cNvSpPr>
            <a:spLocks noGrp="1"/>
          </p:cNvSpPr>
          <p:nvPr/>
        </p:nvSpPr>
        <p:spPr>
          <a:xfrm rot="0">
            <a:off x="508000" y="9321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AS400</a:t>
            </a:r>
          </a:p>
        </p:txBody>
      </p:sp>
      <p:sp>
        <p:nvSpPr>
          <p:cNvPr id="1841489011" name="Text">
    </p:cNvPr>
          <p:cNvSpPr>
            <a:spLocks noGrp="1"/>
          </p:cNvSpPr>
          <p:nvPr/>
        </p:nvSpPr>
        <p:spPr>
          <a:xfrm rot="0">
            <a:off x="3771900" y="9321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317455149" name="Text">
    </p:cNvPr>
          <p:cNvSpPr>
            <a:spLocks noGrp="1"/>
          </p:cNvSpPr>
          <p:nvPr/>
        </p:nvSpPr>
        <p:spPr>
          <a:xfrm rot="0">
            <a:off x="508000" y="9525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Fournisseur (3TEC, DEMATIC...)</a:t>
            </a:r>
          </a:p>
        </p:txBody>
      </p:sp>
      <p:sp>
        <p:nvSpPr>
          <p:cNvPr id="448763162" name="Text">
    </p:cNvPr>
          <p:cNvSpPr>
            <a:spLocks noGrp="1"/>
          </p:cNvSpPr>
          <p:nvPr/>
        </p:nvSpPr>
        <p:spPr>
          <a:xfrm rot="0">
            <a:off x="3771900" y="9525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1653997783" name="Text">
    </p:cNvPr>
          <p:cNvSpPr>
            <a:spLocks noGrp="1"/>
          </p:cNvSpPr>
          <p:nvPr/>
        </p:nvSpPr>
        <p:spPr>
          <a:xfrm rot="0">
            <a:off x="508000" y="972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Windev</a:t>
            </a:r>
          </a:p>
        </p:txBody>
      </p:sp>
      <p:sp>
        <p:nvSpPr>
          <p:cNvPr id="403542410" name="Text">
    </p:cNvPr>
          <p:cNvSpPr>
            <a:spLocks noGrp="1"/>
          </p:cNvSpPr>
          <p:nvPr/>
        </p:nvSpPr>
        <p:spPr>
          <a:xfrm rot="0">
            <a:off x="3771900" y="9728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144193618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86425493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15</a:t>
            </a:r>
          </a:p>
        </p:txBody>
      </p:sp>
      <p:sp>
        <p:nvSpPr>
          <p:cNvPr id="155166053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598348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640056267"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355731896"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60788400"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composer le document</a:t>
            </a:r>
          </a:p>
        </p:txBody>
      </p:sp>
      <p:sp>
        <p:nvSpPr>
          <p:cNvPr id="2045671324"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Process</a:t>
            </a:r>
          </a:p>
        </p:txBody>
      </p:sp>
      <p:sp>
        <p:nvSpPr>
          <p:cNvPr id="308976247"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conception de document (Codesoft)</a:t>
            </a:r>
          </a:p>
        </p:txBody>
      </p:sp>
      <p:sp>
        <p:nvSpPr>
          <p:cNvPr id="665204811"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703496564"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concevoir le document (mise en page)</a:t>
            </a:r>
          </a:p>
        </p:txBody>
      </p:sp>
      <p:sp>
        <p:nvSpPr>
          <p:cNvPr id="590762306"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Process</a:t>
            </a:r>
          </a:p>
        </p:txBody>
      </p:sp>
      <p:sp>
        <p:nvSpPr>
          <p:cNvPr id="1699335793"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convertir en données imprimante</a:t>
            </a:r>
          </a:p>
        </p:txBody>
      </p:sp>
      <p:sp>
        <p:nvSpPr>
          <p:cNvPr id="1933301491"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Process</a:t>
            </a:r>
          </a:p>
        </p:txBody>
      </p:sp>
      <p:sp>
        <p:nvSpPr>
          <p:cNvPr id="771951809"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données dynamiques</a:t>
            </a:r>
          </a:p>
        </p:txBody>
      </p:sp>
      <p:sp>
        <p:nvSpPr>
          <p:cNvPr id="1060041730"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348102608"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données imprimante PRN</a:t>
            </a:r>
          </a:p>
        </p:txBody>
      </p:sp>
      <p:sp>
        <p:nvSpPr>
          <p:cNvPr id="958291962"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256719132"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extraire les données</a:t>
            </a:r>
          </a:p>
        </p:txBody>
      </p:sp>
      <p:sp>
        <p:nvSpPr>
          <p:cNvPr id="1191924243"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Process</a:t>
            </a:r>
          </a:p>
        </p:txBody>
      </p:sp>
      <p:sp>
        <p:nvSpPr>
          <p:cNvPr id="799151165"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fichier .LAB</a:t>
            </a:r>
          </a:p>
        </p:txBody>
      </p:sp>
      <p:sp>
        <p:nvSpPr>
          <p:cNvPr id="1686667196"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40583144" name="Text">
    </p:cNvPr>
          <p:cNvSpPr>
            <a:spLocks noGrp="1"/>
          </p:cNvSpPr>
          <p:nvPr/>
        </p:nvSpPr>
        <p:spPr>
          <a:xfrm rot="0">
            <a:off x="508000" y="25908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gestionnaire automatisation des impressions (SENTINEL)</a:t>
            </a:r>
          </a:p>
        </p:txBody>
      </p:sp>
      <p:sp>
        <p:nvSpPr>
          <p:cNvPr id="527269500" name="Text">
    </p:cNvPr>
          <p:cNvSpPr>
            <a:spLocks noGrp="1"/>
          </p:cNvSpPr>
          <p:nvPr/>
        </p:nvSpPr>
        <p:spPr>
          <a:xfrm rot="0">
            <a:off x="3771900" y="2590800"/>
            <a:ext cx="32639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542212688" name="Text">
    </p:cNvPr>
          <p:cNvSpPr>
            <a:spLocks noGrp="1"/>
          </p:cNvSpPr>
          <p:nvPr/>
        </p:nvSpPr>
        <p:spPr>
          <a:xfrm rot="0">
            <a:off x="508000" y="293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gestionnaire impression Windows</a:t>
            </a:r>
          </a:p>
        </p:txBody>
      </p:sp>
      <p:sp>
        <p:nvSpPr>
          <p:cNvPr id="126053497" name="Text">
    </p:cNvPr>
          <p:cNvSpPr>
            <a:spLocks noGrp="1"/>
          </p:cNvSpPr>
          <p:nvPr/>
        </p:nvSpPr>
        <p:spPr>
          <a:xfrm rot="0">
            <a:off x="3771900" y="2933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1556911902" name="Text">
    </p:cNvPr>
          <p:cNvSpPr>
            <a:spLocks noGrp="1"/>
          </p:cNvSpPr>
          <p:nvPr/>
        </p:nvSpPr>
        <p:spPr>
          <a:xfrm rot="0">
            <a:off x="508000" y="313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générateur d'état Windev</a:t>
            </a:r>
          </a:p>
        </p:txBody>
      </p:sp>
      <p:sp>
        <p:nvSpPr>
          <p:cNvPr id="673619045" name="Text">
    </p:cNvPr>
          <p:cNvSpPr>
            <a:spLocks noGrp="1"/>
          </p:cNvSpPr>
          <p:nvPr/>
        </p:nvSpPr>
        <p:spPr>
          <a:xfrm rot="0">
            <a:off x="3771900" y="3136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80336947" name="Text">
    </p:cNvPr>
          <p:cNvSpPr>
            <a:spLocks noGrp="1"/>
          </p:cNvSpPr>
          <p:nvPr/>
        </p:nvSpPr>
        <p:spPr>
          <a:xfrm rot="0">
            <a:off x="508000" y="334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générer le document au format PDF</a:t>
            </a:r>
          </a:p>
        </p:txBody>
      </p:sp>
      <p:sp>
        <p:nvSpPr>
          <p:cNvPr id="414551159" name="Text">
    </p:cNvPr>
          <p:cNvSpPr>
            <a:spLocks noGrp="1"/>
          </p:cNvSpPr>
          <p:nvPr/>
        </p:nvSpPr>
        <p:spPr>
          <a:xfrm rot="0">
            <a:off x="3771900" y="3340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Process</a:t>
            </a:r>
          </a:p>
        </p:txBody>
      </p:sp>
      <p:sp>
        <p:nvSpPr>
          <p:cNvPr id="553229336" name="Text">
    </p:cNvPr>
          <p:cNvSpPr>
            <a:spLocks noGrp="1"/>
          </p:cNvSpPr>
          <p:nvPr/>
        </p:nvSpPr>
        <p:spPr>
          <a:xfrm rot="0">
            <a:off x="508000" y="354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impression laser N&amp;B</a:t>
            </a:r>
          </a:p>
        </p:txBody>
      </p:sp>
      <p:sp>
        <p:nvSpPr>
          <p:cNvPr id="1008789974" name="Text">
    </p:cNvPr>
          <p:cNvSpPr>
            <a:spLocks noGrp="1"/>
          </p:cNvSpPr>
          <p:nvPr/>
        </p:nvSpPr>
        <p:spPr>
          <a:xfrm rot="0">
            <a:off x="3771900" y="3543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1994565153" name="Text">
    </p:cNvPr>
          <p:cNvSpPr>
            <a:spLocks noGrp="1"/>
          </p:cNvSpPr>
          <p:nvPr/>
        </p:nvSpPr>
        <p:spPr>
          <a:xfrm rot="0">
            <a:off x="508000" y="374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impression transfert thermique</a:t>
            </a:r>
          </a:p>
        </p:txBody>
      </p:sp>
      <p:sp>
        <p:nvSpPr>
          <p:cNvPr id="1115708094" name="Text">
    </p:cNvPr>
          <p:cNvSpPr>
            <a:spLocks noGrp="1"/>
          </p:cNvSpPr>
          <p:nvPr/>
        </p:nvSpPr>
        <p:spPr>
          <a:xfrm rot="0">
            <a:off x="3771900" y="3746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Technology Process</a:t>
            </a:r>
          </a:p>
        </p:txBody>
      </p:sp>
      <p:sp>
        <p:nvSpPr>
          <p:cNvPr id="779425706" name="Text">
    </p:cNvPr>
          <p:cNvSpPr>
            <a:spLocks noGrp="1"/>
          </p:cNvSpPr>
          <p:nvPr/>
        </p:nvSpPr>
        <p:spPr>
          <a:xfrm rot="0">
            <a:off x="508000" y="394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imprimante laser</a:t>
            </a:r>
          </a:p>
        </p:txBody>
      </p:sp>
      <p:sp>
        <p:nvSpPr>
          <p:cNvPr id="354432491" name="Text">
    </p:cNvPr>
          <p:cNvSpPr>
            <a:spLocks noGrp="1"/>
          </p:cNvSpPr>
          <p:nvPr/>
        </p:nvSpPr>
        <p:spPr>
          <a:xfrm rot="0">
            <a:off x="3771900" y="3949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1980783296" name="Text">
    </p:cNvPr>
          <p:cNvSpPr>
            <a:spLocks noGrp="1"/>
          </p:cNvSpPr>
          <p:nvPr/>
        </p:nvSpPr>
        <p:spPr>
          <a:xfrm rot="0">
            <a:off x="508000" y="415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imprimante transfert thermique</a:t>
            </a:r>
          </a:p>
        </p:txBody>
      </p:sp>
      <p:sp>
        <p:nvSpPr>
          <p:cNvPr id="906341142" name="Text">
    </p:cNvPr>
          <p:cNvSpPr>
            <a:spLocks noGrp="1"/>
          </p:cNvSpPr>
          <p:nvPr/>
        </p:nvSpPr>
        <p:spPr>
          <a:xfrm rot="0">
            <a:off x="3771900" y="4152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Device</a:t>
            </a:r>
          </a:p>
        </p:txBody>
      </p:sp>
      <p:sp>
        <p:nvSpPr>
          <p:cNvPr id="818618939" name="Text">
    </p:cNvPr>
          <p:cNvSpPr>
            <a:spLocks noGrp="1"/>
          </p:cNvSpPr>
          <p:nvPr/>
        </p:nvSpPr>
        <p:spPr>
          <a:xfrm rot="0">
            <a:off x="508000" y="435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lire le fichier PDF</a:t>
            </a:r>
          </a:p>
        </p:txBody>
      </p:sp>
      <p:sp>
        <p:nvSpPr>
          <p:cNvPr id="617662116" name="Text">
    </p:cNvPr>
          <p:cNvSpPr>
            <a:spLocks noGrp="1"/>
          </p:cNvSpPr>
          <p:nvPr/>
        </p:nvSpPr>
        <p:spPr>
          <a:xfrm rot="0">
            <a:off x="3771900" y="4356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Process</a:t>
            </a:r>
          </a:p>
        </p:txBody>
      </p:sp>
      <p:sp>
        <p:nvSpPr>
          <p:cNvPr id="1357008548" name="Text">
    </p:cNvPr>
          <p:cNvSpPr>
            <a:spLocks noGrp="1"/>
          </p:cNvSpPr>
          <p:nvPr/>
        </p:nvSpPr>
        <p:spPr>
          <a:xfrm rot="0">
            <a:off x="508000" y="455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lire les données</a:t>
            </a:r>
          </a:p>
        </p:txBody>
      </p:sp>
      <p:sp>
        <p:nvSpPr>
          <p:cNvPr id="1269039797" name="Text">
    </p:cNvPr>
          <p:cNvSpPr>
            <a:spLocks noGrp="1"/>
          </p:cNvSpPr>
          <p:nvPr/>
        </p:nvSpPr>
        <p:spPr>
          <a:xfrm rot="0">
            <a:off x="3771900" y="4559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Process</a:t>
            </a:r>
          </a:p>
        </p:txBody>
      </p:sp>
      <p:sp>
        <p:nvSpPr>
          <p:cNvPr id="571943680" name="Text">
    </p:cNvPr>
          <p:cNvSpPr>
            <a:spLocks noGrp="1"/>
          </p:cNvSpPr>
          <p:nvPr/>
        </p:nvSpPr>
        <p:spPr>
          <a:xfrm rot="0">
            <a:off x="508000" y="476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masque de document</a:t>
            </a:r>
          </a:p>
        </p:txBody>
      </p:sp>
      <p:sp>
        <p:nvSpPr>
          <p:cNvPr id="13642752" name="Text">
    </p:cNvPr>
          <p:cNvSpPr>
            <a:spLocks noGrp="1"/>
          </p:cNvSpPr>
          <p:nvPr/>
        </p:nvSpPr>
        <p:spPr>
          <a:xfrm rot="0">
            <a:off x="3771900" y="4762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Data Object</a:t>
            </a:r>
          </a:p>
        </p:txBody>
      </p:sp>
      <p:sp>
        <p:nvSpPr>
          <p:cNvPr id="1107678672" name="Text">
    </p:cNvPr>
          <p:cNvSpPr>
            <a:spLocks noGrp="1"/>
          </p:cNvSpPr>
          <p:nvPr/>
        </p:nvSpPr>
        <p:spPr>
          <a:xfrm rot="0">
            <a:off x="508000" y="496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pilote d'impression</a:t>
            </a:r>
          </a:p>
        </p:txBody>
      </p:sp>
      <p:sp>
        <p:nvSpPr>
          <p:cNvPr id="702531215" name="Text">
    </p:cNvPr>
          <p:cNvSpPr>
            <a:spLocks noGrp="1"/>
          </p:cNvSpPr>
          <p:nvPr/>
        </p:nvSpPr>
        <p:spPr>
          <a:xfrm rot="0">
            <a:off x="3771900" y="4965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839624607" name="Text">
    </p:cNvPr>
          <p:cNvSpPr>
            <a:spLocks noGrp="1"/>
          </p:cNvSpPr>
          <p:nvPr/>
        </p:nvSpPr>
        <p:spPr>
          <a:xfrm rot="0">
            <a:off x="508000" y="516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répertoire partage de fichiers </a:t>
            </a:r>
          </a:p>
        </p:txBody>
      </p:sp>
      <p:sp>
        <p:nvSpPr>
          <p:cNvPr id="859450866" name="Text">
    </p:cNvPr>
          <p:cNvSpPr>
            <a:spLocks noGrp="1"/>
          </p:cNvSpPr>
          <p:nvPr/>
        </p:nvSpPr>
        <p:spPr>
          <a:xfrm rot="0">
            <a:off x="3771900" y="51689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1610470672" name="Text">
    </p:cNvPr>
          <p:cNvSpPr>
            <a:spLocks noGrp="1"/>
          </p:cNvSpPr>
          <p:nvPr/>
        </p:nvSpPr>
        <p:spPr>
          <a:xfrm rot="0">
            <a:off x="508000" y="537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soumettre à une file d'impression</a:t>
            </a:r>
          </a:p>
        </p:txBody>
      </p:sp>
      <p:sp>
        <p:nvSpPr>
          <p:cNvPr id="146901982" name="Text">
    </p:cNvPr>
          <p:cNvSpPr>
            <a:spLocks noGrp="1"/>
          </p:cNvSpPr>
          <p:nvPr/>
        </p:nvSpPr>
        <p:spPr>
          <a:xfrm rot="0">
            <a:off x="3771900" y="53721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Process</a:t>
            </a:r>
          </a:p>
        </p:txBody>
      </p:sp>
      <p:sp>
        <p:nvSpPr>
          <p:cNvPr id="1729753606" name="Text">
    </p:cNvPr>
          <p:cNvSpPr>
            <a:spLocks noGrp="1"/>
          </p:cNvSpPr>
          <p:nvPr/>
        </p:nvSpPr>
        <p:spPr>
          <a:xfrm rot="0">
            <a:off x="508000" y="557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spool d'impression (asynchrone)</a:t>
            </a:r>
          </a:p>
        </p:txBody>
      </p:sp>
      <p:sp>
        <p:nvSpPr>
          <p:cNvPr id="95295146" name="Text">
    </p:cNvPr>
          <p:cNvSpPr>
            <a:spLocks noGrp="1"/>
          </p:cNvSpPr>
          <p:nvPr/>
        </p:nvSpPr>
        <p:spPr>
          <a:xfrm rot="0">
            <a:off x="3771900" y="55753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Node</a:t>
            </a:r>
          </a:p>
        </p:txBody>
      </p:sp>
      <p:sp>
        <p:nvSpPr>
          <p:cNvPr id="877266522" name="Text">
    </p:cNvPr>
          <p:cNvSpPr>
            <a:spLocks noGrp="1"/>
          </p:cNvSpPr>
          <p:nvPr/>
        </p:nvSpPr>
        <p:spPr>
          <a:xfrm rot="0">
            <a:off x="508000" y="577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transmettre données à l'imprimante</a:t>
            </a:r>
          </a:p>
        </p:txBody>
      </p:sp>
      <p:sp>
        <p:nvSpPr>
          <p:cNvPr id="810673270" name="Text">
    </p:cNvPr>
          <p:cNvSpPr>
            <a:spLocks noGrp="1"/>
          </p:cNvSpPr>
          <p:nvPr/>
        </p:nvSpPr>
        <p:spPr>
          <a:xfrm rot="0">
            <a:off x="3771900" y="57785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Process</a:t>
            </a:r>
          </a:p>
        </p:txBody>
      </p:sp>
      <p:sp>
        <p:nvSpPr>
          <p:cNvPr id="410040760" name="Text">
    </p:cNvPr>
          <p:cNvSpPr>
            <a:spLocks noGrp="1"/>
          </p:cNvSpPr>
          <p:nvPr/>
        </p:nvSpPr>
        <p:spPr>
          <a:xfrm rot="0">
            <a:off x="508000" y="598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état Windev compilé</a:t>
            </a:r>
          </a:p>
        </p:txBody>
      </p:sp>
      <p:sp>
        <p:nvSpPr>
          <p:cNvPr id="1839130458" name="Text">
    </p:cNvPr>
          <p:cNvSpPr>
            <a:spLocks noGrp="1"/>
          </p:cNvSpPr>
          <p:nvPr/>
        </p:nvSpPr>
        <p:spPr>
          <a:xfrm rot="0">
            <a:off x="3771900" y="59817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Artifact</a:t>
            </a:r>
          </a:p>
        </p:txBody>
      </p:sp>
      <p:sp>
        <p:nvSpPr>
          <p:cNvPr id="15953622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91956107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16</a:t>
            </a:r>
          </a:p>
        </p:txBody>
      </p:sp>
      <p:sp>
        <p:nvSpPr>
          <p:cNvPr id="117095296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345415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37128815"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Besoin Planifié</a:t>
            </a:r>
          </a:p>
        </p:txBody>
      </p:sp>
      <p:sp>
        <p:nvSpPr>
          <p:cNvPr id="827402111"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20075852"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743939261" name="Text">
    </p:cNvPr>
          <p:cNvSpPr>
            <a:spLocks noGrp="1"/>
          </p:cNvSpPr>
          <p:nvPr/>
        </p:nvSpPr>
        <p:spPr>
          <a:xfrm rot="0">
            <a:off x="508000" y="1892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Composant</a:t>
            </a:r>
          </a:p>
        </p:txBody>
      </p:sp>
      <p:sp>
        <p:nvSpPr>
          <p:cNvPr id="834717669" name="Text">
    </p:cNvPr>
          <p:cNvSpPr>
            <a:spLocks noGrp="1"/>
          </p:cNvSpPr>
          <p:nvPr/>
        </p:nvSpPr>
        <p:spPr>
          <a:xfrm rot="0">
            <a:off x="508000" y="2120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2204413" name="Text">
    </p:cNvPr>
          <p:cNvSpPr>
            <a:spLocks noGrp="1"/>
          </p:cNvSpPr>
          <p:nvPr/>
        </p:nvSpPr>
        <p:spPr>
          <a:xfrm rot="0">
            <a:off x="2413000" y="2120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28630031" name="Text">
    </p:cNvPr>
          <p:cNvSpPr>
            <a:spLocks noGrp="1"/>
          </p:cNvSpPr>
          <p:nvPr/>
        </p:nvSpPr>
        <p:spPr>
          <a:xfrm rot="0">
            <a:off x="508000" y="252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Contrôler l'appairage</a:t>
            </a:r>
          </a:p>
        </p:txBody>
      </p:sp>
      <p:sp>
        <p:nvSpPr>
          <p:cNvPr id="215561761" name="Text">
    </p:cNvPr>
          <p:cNvSpPr>
            <a:spLocks noGrp="1"/>
          </p:cNvSpPr>
          <p:nvPr/>
        </p:nvSpPr>
        <p:spPr>
          <a:xfrm rot="0">
            <a:off x="508000" y="275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90984112" name="Text">
    </p:cNvPr>
          <p:cNvSpPr>
            <a:spLocks noGrp="1"/>
          </p:cNvSpPr>
          <p:nvPr/>
        </p:nvSpPr>
        <p:spPr>
          <a:xfrm rot="0">
            <a:off x="2413000" y="275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65841203" name="Text">
    </p:cNvPr>
          <p:cNvSpPr>
            <a:spLocks noGrp="1"/>
          </p:cNvSpPr>
          <p:nvPr/>
        </p:nvSpPr>
        <p:spPr>
          <a:xfrm rot="0">
            <a:off x="520700" y="30607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Grâce aux informations directement imprimées sur le document, un opérateur est en mesure de contrôler que la pièce ou le document est bien le bon par rapport à un n° d'identification associé, en général le n° de la ligne de commande de vente (AR ligne).</a:t>
            </a:r>
          </a:p>
        </p:txBody>
      </p:sp>
      <p:sp>
        <p:nvSpPr>
          <p:cNvPr id="184253187" name="Text">
    </p:cNvPr>
          <p:cNvSpPr>
            <a:spLocks noGrp="1"/>
          </p:cNvSpPr>
          <p:nvPr/>
        </p:nvSpPr>
        <p:spPr>
          <a:xfrm rot="0">
            <a:off x="508000" y="3962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Documentation Produit</a:t>
            </a:r>
          </a:p>
        </p:txBody>
      </p:sp>
      <p:sp>
        <p:nvSpPr>
          <p:cNvPr id="1339440195" name="Text">
    </p:cNvPr>
          <p:cNvSpPr>
            <a:spLocks noGrp="1"/>
          </p:cNvSpPr>
          <p:nvPr/>
        </p:nvSpPr>
        <p:spPr>
          <a:xfrm rot="0">
            <a:off x="508000" y="4191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01886654" name="Text">
    </p:cNvPr>
          <p:cNvSpPr>
            <a:spLocks noGrp="1"/>
          </p:cNvSpPr>
          <p:nvPr/>
        </p:nvSpPr>
        <p:spPr>
          <a:xfrm rot="0">
            <a:off x="2413000" y="4191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216688561" name="Text">
    </p:cNvPr>
          <p:cNvSpPr>
            <a:spLocks noGrp="1"/>
          </p:cNvSpPr>
          <p:nvPr/>
        </p:nvSpPr>
        <p:spPr>
          <a:xfrm rot="0">
            <a:off x="520700" y="44958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Documentation imrpimée associée à un meuble et qui est livrée en même temps que le produit.</a:t>
            </a:r>
          </a:p>
        </p:txBody>
      </p:sp>
      <p:sp>
        <p:nvSpPr>
          <p:cNvPr id="1570256460" name="Text">
    </p:cNvPr>
          <p:cNvSpPr>
            <a:spLocks noGrp="1"/>
          </p:cNvSpPr>
          <p:nvPr/>
        </p:nvSpPr>
        <p:spPr>
          <a:xfrm rot="0">
            <a:off x="508000" y="5041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Déplacer un composant ou un produit</a:t>
            </a:r>
          </a:p>
        </p:txBody>
      </p:sp>
      <p:sp>
        <p:nvSpPr>
          <p:cNvPr id="600980888" name="Text">
    </p:cNvPr>
          <p:cNvSpPr>
            <a:spLocks noGrp="1"/>
          </p:cNvSpPr>
          <p:nvPr/>
        </p:nvSpPr>
        <p:spPr>
          <a:xfrm rot="0">
            <a:off x="508000" y="5270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33944978" name="Text">
    </p:cNvPr>
          <p:cNvSpPr>
            <a:spLocks noGrp="1"/>
          </p:cNvSpPr>
          <p:nvPr/>
        </p:nvSpPr>
        <p:spPr>
          <a:xfrm rot="0">
            <a:off x="2413000" y="5270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088119094" name="Text">
    </p:cNvPr>
          <p:cNvSpPr>
            <a:spLocks noGrp="1"/>
          </p:cNvSpPr>
          <p:nvPr/>
        </p:nvSpPr>
        <p:spPr>
          <a:xfrm rot="0">
            <a:off x="508000" y="5676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Effectuer un jalonnement</a:t>
            </a:r>
          </a:p>
        </p:txBody>
      </p:sp>
      <p:sp>
        <p:nvSpPr>
          <p:cNvPr id="1559037239" name="Text">
    </p:cNvPr>
          <p:cNvSpPr>
            <a:spLocks noGrp="1"/>
          </p:cNvSpPr>
          <p:nvPr/>
        </p:nvSpPr>
        <p:spPr>
          <a:xfrm rot="0">
            <a:off x="508000" y="5905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60296143" name="Text">
    </p:cNvPr>
          <p:cNvSpPr>
            <a:spLocks noGrp="1"/>
          </p:cNvSpPr>
          <p:nvPr/>
        </p:nvSpPr>
        <p:spPr>
          <a:xfrm rot="0">
            <a:off x="2413000" y="5905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801653579" name="Text">
    </p:cNvPr>
          <p:cNvSpPr>
            <a:spLocks noGrp="1"/>
          </p:cNvSpPr>
          <p:nvPr/>
        </p:nvSpPr>
        <p:spPr>
          <a:xfrm rot="0">
            <a:off x="520700" y="62103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L'information d'identification unique de la pièce ou de la pile permet d'effectuer un jalonnement automatique (lecture optique d'un code à barres) ou manuelle par saisie de la référence dans un logiciel. Ce traitrement est un cas particulier lié à la fonctionnalité d'identification portée par le document.</a:t>
            </a:r>
          </a:p>
        </p:txBody>
      </p:sp>
      <p:sp>
        <p:nvSpPr>
          <p:cNvPr id="1890190272" name="Text">
    </p:cNvPr>
          <p:cNvSpPr>
            <a:spLocks noGrp="1"/>
          </p:cNvSpPr>
          <p:nvPr/>
        </p:nvSpPr>
        <p:spPr>
          <a:xfrm rot="0">
            <a:off x="508000" y="711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Etiquette de production (étiquette de chant)</a:t>
            </a:r>
          </a:p>
        </p:txBody>
      </p:sp>
      <p:sp>
        <p:nvSpPr>
          <p:cNvPr id="1155167327" name="Text">
    </p:cNvPr>
          <p:cNvSpPr>
            <a:spLocks noGrp="1"/>
          </p:cNvSpPr>
          <p:nvPr/>
        </p:nvSpPr>
        <p:spPr>
          <a:xfrm rot="0">
            <a:off x="508000" y="734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07504046" name="Text">
    </p:cNvPr>
          <p:cNvSpPr>
            <a:spLocks noGrp="1"/>
          </p:cNvSpPr>
          <p:nvPr/>
        </p:nvSpPr>
        <p:spPr>
          <a:xfrm rot="0">
            <a:off x="2413000" y="734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464835638" name="Text">
    </p:cNvPr>
          <p:cNvSpPr>
            <a:spLocks noGrp="1"/>
          </p:cNvSpPr>
          <p:nvPr/>
        </p:nvSpPr>
        <p:spPr>
          <a:xfrm rot="0">
            <a:off x="520700" y="76454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Cette étiquette est collée sur une pièce pour permettre de l'identifier et de tracer son déplacement dans les ateliers. Elle reprend des informations liées à l'ordre de fabrication.</a:t>
            </a:r>
          </a:p>
        </p:txBody>
      </p:sp>
      <p:sp>
        <p:nvSpPr>
          <p:cNvPr id="2010850076" name="Text">
    </p:cNvPr>
          <p:cNvSpPr>
            <a:spLocks noGrp="1"/>
          </p:cNvSpPr>
          <p:nvPr/>
        </p:nvSpPr>
        <p:spPr>
          <a:xfrm rot="0">
            <a:off x="508000" y="8369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Expédier un produit</a:t>
            </a:r>
          </a:p>
        </p:txBody>
      </p:sp>
      <p:sp>
        <p:nvSpPr>
          <p:cNvPr id="1622464820" name="Text">
    </p:cNvPr>
          <p:cNvSpPr>
            <a:spLocks noGrp="1"/>
          </p:cNvSpPr>
          <p:nvPr/>
        </p:nvSpPr>
        <p:spPr>
          <a:xfrm rot="0">
            <a:off x="508000" y="8597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82473530" name="Text">
    </p:cNvPr>
          <p:cNvSpPr>
            <a:spLocks noGrp="1"/>
          </p:cNvSpPr>
          <p:nvPr/>
        </p:nvSpPr>
        <p:spPr>
          <a:xfrm rot="0">
            <a:off x="2413000" y="8597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101786725" name="Text">
    </p:cNvPr>
          <p:cNvSpPr>
            <a:spLocks noGrp="1"/>
          </p:cNvSpPr>
          <p:nvPr/>
        </p:nvSpPr>
        <p:spPr>
          <a:xfrm rot="0">
            <a:off x="508000" y="9004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Fabriquer un produit</a:t>
            </a:r>
          </a:p>
        </p:txBody>
      </p:sp>
      <p:sp>
        <p:nvSpPr>
          <p:cNvPr id="1875310223" name="Text">
    </p:cNvPr>
          <p:cNvSpPr>
            <a:spLocks noGrp="1"/>
          </p:cNvSpPr>
          <p:nvPr/>
        </p:nvSpPr>
        <p:spPr>
          <a:xfrm rot="0">
            <a:off x="508000" y="9232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96123194" name="Text">
    </p:cNvPr>
          <p:cNvSpPr>
            <a:spLocks noGrp="1"/>
          </p:cNvSpPr>
          <p:nvPr/>
        </p:nvSpPr>
        <p:spPr>
          <a:xfrm rot="0">
            <a:off x="2413000" y="9232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809729692"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Business Layer</a:t>
            </a:r>
          </a:p>
        </p:txBody>
      </p:sp>
      <p:sp>
        <p:nvSpPr>
          <p:cNvPr id="77210987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198282853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17</a:t>
            </a:r>
          </a:p>
        </p:txBody>
      </p:sp>
      <p:sp>
        <p:nvSpPr>
          <p:cNvPr id="16057233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752293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20849190"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Fiche débit plan de travail</a:t>
            </a:r>
          </a:p>
        </p:txBody>
      </p:sp>
      <p:sp>
        <p:nvSpPr>
          <p:cNvPr id="468780345"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07538622"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337252543" name="Text">
    </p:cNvPr>
          <p:cNvSpPr>
            <a:spLocks noGrp="1"/>
          </p:cNvSpPr>
          <p:nvPr/>
        </p:nvSpPr>
        <p:spPr>
          <a:xfrm rot="0">
            <a:off x="508000" y="139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Fiche Perso</a:t>
            </a:r>
          </a:p>
        </p:txBody>
      </p:sp>
      <p:sp>
        <p:nvSpPr>
          <p:cNvPr id="1308599296" name="Text">
    </p:cNvPr>
          <p:cNvSpPr>
            <a:spLocks noGrp="1"/>
          </p:cNvSpPr>
          <p:nvPr/>
        </p:nvSpPr>
        <p:spPr>
          <a:xfrm rot="0">
            <a:off x="508000" y="162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80509259" name="Text">
    </p:cNvPr>
          <p:cNvSpPr>
            <a:spLocks noGrp="1"/>
          </p:cNvSpPr>
          <p:nvPr/>
        </p:nvSpPr>
        <p:spPr>
          <a:xfrm rot="0">
            <a:off x="2413000" y="162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133251247" name="Text">
    </p:cNvPr>
          <p:cNvSpPr>
            <a:spLocks noGrp="1"/>
          </p:cNvSpPr>
          <p:nvPr/>
        </p:nvSpPr>
        <p:spPr>
          <a:xfrm rot="0">
            <a:off x="520700" y="1930400"/>
            <a:ext cx="6527800" cy="1765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La fiche perso est une étiquette qui est collé sur un composant au besoin juste ou un semi-fini et qui permet de spécifier les informations de personnalisation liées à ce produit. Elle reprend par exemple des informations de caractéristique du produit, mais rappelle également des informations liées à la commande de vente, à l'expédition ou à l'ordre de fabrication concerné. Elle permet notamment de préciser des instructions de fabrication spécifiques ou de déplacement liées à la gamme de fabrication mise en oeuvre dans un ordre de fabrication. Elle peut être collée sur un composant au besoin juste qui est préparé ou acheté pour indiquer quelle est la destination dans l'atelier ou quelle est la prochaine opération de transformation.</a:t>
            </a:r>
          </a:p>
        </p:txBody>
      </p:sp>
      <p:sp>
        <p:nvSpPr>
          <p:cNvPr id="123172233" name="Text">
    </p:cNvPr>
          <p:cNvSpPr>
            <a:spLocks noGrp="1"/>
          </p:cNvSpPr>
          <p:nvPr/>
        </p:nvSpPr>
        <p:spPr>
          <a:xfrm rot="0">
            <a:off x="508000" y="3898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Fiche Perso façade STRATAGEM</a:t>
            </a:r>
          </a:p>
        </p:txBody>
      </p:sp>
      <p:sp>
        <p:nvSpPr>
          <p:cNvPr id="934809287" name="Text">
    </p:cNvPr>
          <p:cNvSpPr>
            <a:spLocks noGrp="1"/>
          </p:cNvSpPr>
          <p:nvPr/>
        </p:nvSpPr>
        <p:spPr>
          <a:xfrm rot="0">
            <a:off x="508000" y="4127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86966923" name="Text">
    </p:cNvPr>
          <p:cNvSpPr>
            <a:spLocks noGrp="1"/>
          </p:cNvSpPr>
          <p:nvPr/>
        </p:nvSpPr>
        <p:spPr>
          <a:xfrm rot="0">
            <a:off x="2413000" y="4127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867459776" name="Frame"/>
          <p:cNvSpPr>
            <a:spLocks noGrp="1"/>
          </p:cNvSpPr>
          <p:nvPr/>
        </p:nvSpPr>
        <p:spPr>
          <a:xfrm>
            <a:off x="508000" y="4330700"/>
            <a:ext cx="6540500" cy="482600"/>
          </a:xfrm>
          <a:prstGeom prst="rect">
            <a:avLst/>
          </a:prstGeom>
        </p:spPr>
        <p:txBody>
          <a:bodyPr rtlCol="0" anchor="ctr"/>
          <a:lstStyle/>
          <a:p>
            <a:pPr algn="ctr"/>
          </a:p>
        </p:txBody>
      </p:sp>
      <p:sp>
        <p:nvSpPr>
          <p:cNvPr id="1393092509" name="Text">
    </p:cNvPr>
          <p:cNvSpPr>
            <a:spLocks noGrp="1"/>
          </p:cNvSpPr>
          <p:nvPr/>
        </p:nvSpPr>
        <p:spPr>
          <a:xfrm rot="0">
            <a:off x="508000" y="4330700"/>
            <a:ext cx="1905000" cy="4826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lien GED modèle</a:t>
            </a:r>
          </a:p>
        </p:txBody>
      </p:sp>
      <p:sp>
        <p:nvSpPr>
          <p:cNvPr id="607192333" name="Text">
    </p:cNvPr>
          <p:cNvSpPr>
            <a:spLocks noGrp="1"/>
          </p:cNvSpPr>
          <p:nvPr/>
        </p:nvSpPr>
        <p:spPr>
          <a:xfrm rot="0">
            <a:off x="2413000" y="4330700"/>
            <a:ext cx="4635500" cy="4826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http://ged/sites/DIL/GFP/Industrialisations/Flux/Descriptifs%20Flux/Flux%20contremarques/Fiches%20persos%20fournisseurs/Fiche%20perso%20STRATAGEM.png?csf=1&amp;e=NZpnSo</a:t>
            </a:r>
          </a:p>
        </p:txBody>
      </p:sp>
      <p:sp>
        <p:nvSpPr>
          <p:cNvPr id="1141905110" name="Text">
    </p:cNvPr>
          <p:cNvSpPr>
            <a:spLocks noGrp="1"/>
          </p:cNvSpPr>
          <p:nvPr/>
        </p:nvSpPr>
        <p:spPr>
          <a:xfrm rot="0">
            <a:off x="520700" y="4914900"/>
            <a:ext cx="6527800" cy="2286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STRATAGEM : fournisseur façade contremarque</a:t>
            </a:r>
          </a:p>
        </p:txBody>
      </p:sp>
      <p:sp>
        <p:nvSpPr>
          <p:cNvPr id="1378814904" name="Text">
    </p:cNvPr>
          <p:cNvSpPr>
            <a:spLocks noGrp="1"/>
          </p:cNvSpPr>
          <p:nvPr/>
        </p:nvSpPr>
        <p:spPr>
          <a:xfrm rot="0">
            <a:off x="508000" y="5346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Fiche Pile</a:t>
            </a:r>
          </a:p>
        </p:txBody>
      </p:sp>
      <p:sp>
        <p:nvSpPr>
          <p:cNvPr id="1183787631" name="Text">
    </p:cNvPr>
          <p:cNvSpPr>
            <a:spLocks noGrp="1"/>
          </p:cNvSpPr>
          <p:nvPr/>
        </p:nvSpPr>
        <p:spPr>
          <a:xfrm rot="0">
            <a:off x="508000" y="5575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82208222" name="Text">
    </p:cNvPr>
          <p:cNvSpPr>
            <a:spLocks noGrp="1"/>
          </p:cNvSpPr>
          <p:nvPr/>
        </p:nvSpPr>
        <p:spPr>
          <a:xfrm rot="0">
            <a:off x="2413000" y="5575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785927145" name="Text">
    </p:cNvPr>
          <p:cNvSpPr>
            <a:spLocks noGrp="1"/>
          </p:cNvSpPr>
          <p:nvPr/>
        </p:nvSpPr>
        <p:spPr>
          <a:xfrm rot="0">
            <a:off x="520700" y="5880100"/>
            <a:ext cx="6527800" cy="1409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La fiche de pile permet d'identifier une pile en tant qu'unité de manutention et de lister les composants, semi-finis ou produits qui sont contenus dans cette pile ou ce chariot. Un n° d'identification unique est représenté sous forme de code à barres. Dans certains cas, la position de chaque élément sur la pile ou dans le chariot est mentionnée (séquencement des pièces). Des informations liées à la destination (atelier / ligne) et à la planification associée (n° SL / F) peuvent également être présentes. Elle peut aussi préciser quel est l'identifiant du (ou des) "contenants" (n° du chariot, n° des plaques martyres).</a:t>
            </a:r>
          </a:p>
        </p:txBody>
      </p:sp>
      <p:sp>
        <p:nvSpPr>
          <p:cNvPr id="67168065" name="Text">
    </p:cNvPr>
          <p:cNvSpPr>
            <a:spLocks noGrp="1"/>
          </p:cNvSpPr>
          <p:nvPr/>
        </p:nvSpPr>
        <p:spPr>
          <a:xfrm rot="0">
            <a:off x="508000" y="749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Fiche Préparation</a:t>
            </a:r>
          </a:p>
        </p:txBody>
      </p:sp>
      <p:sp>
        <p:nvSpPr>
          <p:cNvPr id="1004759548" name="Text">
    </p:cNvPr>
          <p:cNvSpPr>
            <a:spLocks noGrp="1"/>
          </p:cNvSpPr>
          <p:nvPr/>
        </p:nvSpPr>
        <p:spPr>
          <a:xfrm rot="0">
            <a:off x="508000" y="772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6050936" name="Text">
    </p:cNvPr>
          <p:cNvSpPr>
            <a:spLocks noGrp="1"/>
          </p:cNvSpPr>
          <p:nvPr/>
        </p:nvSpPr>
        <p:spPr>
          <a:xfrm rot="0">
            <a:off x="2413000" y="772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874641016" name="Text">
    </p:cNvPr>
          <p:cNvSpPr>
            <a:spLocks noGrp="1"/>
          </p:cNvSpPr>
          <p:nvPr/>
        </p:nvSpPr>
        <p:spPr>
          <a:xfrm rot="0">
            <a:off x="520700" y="80264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La fiche préparation est une fiche d'instructions qui permet d'indiquer les articles (composants) qu'il faut prélever sur un magasin pour approvisionner un stock "bord de ligne". Cela peut être un recomplètement de type kanban de stock ou bien une liste au besoin juste. Dans certains cas, la mention d'un séquencement peut être précisée pour préparer, regrouper ou trier les composants dans un ordre précis.</a:t>
            </a:r>
          </a:p>
        </p:txBody>
      </p:sp>
      <p:sp>
        <p:nvSpPr>
          <p:cNvPr id="1820661793" name="Text">
    </p:cNvPr>
          <p:cNvSpPr>
            <a:spLocks noGrp="1"/>
          </p:cNvSpPr>
          <p:nvPr/>
        </p:nvSpPr>
        <p:spPr>
          <a:xfrm rot="0">
            <a:off x="508000" y="9105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Fiche Suiveuse</a:t>
            </a:r>
          </a:p>
        </p:txBody>
      </p:sp>
      <p:sp>
        <p:nvSpPr>
          <p:cNvPr id="1275670724" name="Text">
    </p:cNvPr>
          <p:cNvSpPr>
            <a:spLocks noGrp="1"/>
          </p:cNvSpPr>
          <p:nvPr/>
        </p:nvSpPr>
        <p:spPr>
          <a:xfrm rot="0">
            <a:off x="508000" y="9334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75569721" name="Text">
    </p:cNvPr>
          <p:cNvSpPr>
            <a:spLocks noGrp="1"/>
          </p:cNvSpPr>
          <p:nvPr/>
        </p:nvSpPr>
        <p:spPr>
          <a:xfrm rot="0">
            <a:off x="2413000" y="9334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2096524537" name="Text">
    </p:cNvPr>
          <p:cNvSpPr>
            <a:spLocks noGrp="1"/>
          </p:cNvSpPr>
          <p:nvPr/>
        </p:nvSpPr>
        <p:spPr>
          <a:xfrm rot="0">
            <a:off x="520700" y="9639300"/>
            <a:ext cx="6527800" cy="4191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La fiche suiveuse est une étiquette qui est collée sur chaque produit qui est livré chez le client (plateforme de livraison). Elle reprend les informations liées à la ligne </a:t>
            </a:r>
          </a:p>
        </p:txBody>
      </p:sp>
      <p:sp>
        <p:nvSpPr>
          <p:cNvPr id="95566011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103158159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18</a:t>
            </a:r>
          </a:p>
        </p:txBody>
      </p:sp>
      <p:sp>
        <p:nvSpPr>
          <p:cNvPr id="88894294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658576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11114255" name="Text">
    </p:cNvPr>
          <p:cNvSpPr>
            <a:spLocks noGrp="1"/>
          </p:cNvSpPr>
          <p:nvPr/>
        </p:nvSpPr>
        <p:spPr>
          <a:xfrm rot="0">
            <a:off x="520700" y="762000"/>
            <a:ext cx="6527800" cy="2654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 commande de vente et à sa livraison. On retrouve l'adresse de livraison ainsi que des éléments de description du produit avec (en général) un visuel (vignette). On retrouve également les informations liées à l'expédition du produit : semaine de livraison (SL), n° fractionnement (F), référence de tournée, n° chrono Si c'est un produit fabriqué, on retrouve également le n° d'OF lié à la dernière opération de fabrication du produit (montage meuble, production plan de travail) Des filigranes peuvent être imprimés avec des mentions concernant des particularités liées à la commande ("EXPORT", "DELPHA", "SAV", "DP" = demande particulière), à une spécificité du produit (mention "NF") ou encore aux flux de production liés à l'OF ("HORS CYCLE", "DEMANDE URGENTE", "n PRETARD"). NB : Il est à noter que le filigrane "n PRETARD" est une mention qui est ajoutée suite à une modification d'un OF au cours du processus de fabrication, c'est-à-dire après que celui-ci ait été lancé une 1ère fois dans le système ERP, tandis que les mentions "HORS CYLCE" ou "DEMANDE URGENTE" sont liées à une caractéristique de l'OF au moment de son lancement (type de gamme de fabrication).</a:t>
            </a:r>
          </a:p>
        </p:txBody>
      </p:sp>
      <p:sp>
        <p:nvSpPr>
          <p:cNvPr id="24651926" name="Text">
    </p:cNvPr>
          <p:cNvSpPr>
            <a:spLocks noGrp="1"/>
          </p:cNvSpPr>
          <p:nvPr/>
        </p:nvSpPr>
        <p:spPr>
          <a:xfrm rot="0">
            <a:off x="508000" y="3619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Fiche suiveuse colis replanifié</a:t>
            </a:r>
          </a:p>
        </p:txBody>
      </p:sp>
      <p:sp>
        <p:nvSpPr>
          <p:cNvPr id="146662248" name="Text">
    </p:cNvPr>
          <p:cNvSpPr>
            <a:spLocks noGrp="1"/>
          </p:cNvSpPr>
          <p:nvPr/>
        </p:nvSpPr>
        <p:spPr>
          <a:xfrm rot="0">
            <a:off x="508000" y="3848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48844972" name="Text">
    </p:cNvPr>
          <p:cNvSpPr>
            <a:spLocks noGrp="1"/>
          </p:cNvSpPr>
          <p:nvPr/>
        </p:nvSpPr>
        <p:spPr>
          <a:xfrm rot="0">
            <a:off x="2413000" y="3848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782093779" name="Frame"/>
          <p:cNvSpPr>
            <a:spLocks noGrp="1"/>
          </p:cNvSpPr>
          <p:nvPr/>
        </p:nvSpPr>
        <p:spPr>
          <a:xfrm>
            <a:off x="508000" y="4051300"/>
            <a:ext cx="6540500" cy="406400"/>
          </a:xfrm>
          <a:prstGeom prst="rect">
            <a:avLst/>
          </a:prstGeom>
        </p:spPr>
        <p:txBody>
          <a:bodyPr rtlCol="0" anchor="ctr"/>
          <a:lstStyle/>
          <a:p>
            <a:pPr algn="ctr"/>
          </a:p>
        </p:txBody>
      </p:sp>
      <p:sp>
        <p:nvSpPr>
          <p:cNvPr id="1851882510" name="Text">
    </p:cNvPr>
          <p:cNvSpPr>
            <a:spLocks noGrp="1"/>
          </p:cNvSpPr>
          <p:nvPr/>
        </p:nvSpPr>
        <p:spPr>
          <a:xfrm rot="0">
            <a:off x="508000" y="4051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Ref EAGLE (WRICEF)</a:t>
            </a:r>
          </a:p>
        </p:txBody>
      </p:sp>
      <p:sp>
        <p:nvSpPr>
          <p:cNvPr id="161510409" name="Text">
    </p:cNvPr>
          <p:cNvSpPr>
            <a:spLocks noGrp="1"/>
          </p:cNvSpPr>
          <p:nvPr/>
        </p:nvSpPr>
        <p:spPr>
          <a:xfrm rot="0">
            <a:off x="508000" y="4254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lien GED modèle</a:t>
            </a:r>
          </a:p>
        </p:txBody>
      </p:sp>
      <p:sp>
        <p:nvSpPr>
          <p:cNvPr id="1951735884" name="Text">
    </p:cNvPr>
          <p:cNvSpPr>
            <a:spLocks noGrp="1"/>
          </p:cNvSpPr>
          <p:nvPr/>
        </p:nvSpPr>
        <p:spPr>
          <a:xfrm rot="0">
            <a:off x="520700" y="45593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Fiche suiveuse "jaune" réimprimée quand la livraison d'un colis est replanifiée pour partir sur un flux logistique de type "messagerie".</a:t>
            </a:r>
          </a:p>
        </p:txBody>
      </p:sp>
      <p:sp>
        <p:nvSpPr>
          <p:cNvPr id="887523392" name="Text">
    </p:cNvPr>
          <p:cNvSpPr>
            <a:spLocks noGrp="1"/>
          </p:cNvSpPr>
          <p:nvPr/>
        </p:nvSpPr>
        <p:spPr>
          <a:xfrm rot="0">
            <a:off x="508000" y="510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Fiche Suiveuse WM88</a:t>
            </a:r>
          </a:p>
        </p:txBody>
      </p:sp>
      <p:sp>
        <p:nvSpPr>
          <p:cNvPr id="1359086558" name="Text">
    </p:cNvPr>
          <p:cNvSpPr>
            <a:spLocks noGrp="1"/>
          </p:cNvSpPr>
          <p:nvPr/>
        </p:nvSpPr>
        <p:spPr>
          <a:xfrm rot="0">
            <a:off x="508000" y="533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27264715" name="Text">
    </p:cNvPr>
          <p:cNvSpPr>
            <a:spLocks noGrp="1"/>
          </p:cNvSpPr>
          <p:nvPr/>
        </p:nvSpPr>
        <p:spPr>
          <a:xfrm rot="0">
            <a:off x="2413000" y="533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09193638" name="Frame"/>
          <p:cNvSpPr>
            <a:spLocks noGrp="1"/>
          </p:cNvSpPr>
          <p:nvPr/>
        </p:nvSpPr>
        <p:spPr>
          <a:xfrm>
            <a:off x="508000" y="5537200"/>
            <a:ext cx="6540500" cy="482600"/>
          </a:xfrm>
          <a:prstGeom prst="rect">
            <a:avLst/>
          </a:prstGeom>
        </p:spPr>
        <p:txBody>
          <a:bodyPr rtlCol="0" anchor="ctr"/>
          <a:lstStyle/>
          <a:p>
            <a:pPr algn="ctr"/>
          </a:p>
        </p:txBody>
      </p:sp>
      <p:sp>
        <p:nvSpPr>
          <p:cNvPr id="103159230" name="Text">
    </p:cNvPr>
          <p:cNvSpPr>
            <a:spLocks noGrp="1"/>
          </p:cNvSpPr>
          <p:nvPr/>
        </p:nvSpPr>
        <p:spPr>
          <a:xfrm rot="0">
            <a:off x="508000" y="5537200"/>
            <a:ext cx="1905000" cy="4826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lien GED modèle</a:t>
            </a:r>
          </a:p>
        </p:txBody>
      </p:sp>
      <p:sp>
        <p:nvSpPr>
          <p:cNvPr id="1199303255" name="Text">
    </p:cNvPr>
          <p:cNvSpPr>
            <a:spLocks noGrp="1"/>
          </p:cNvSpPr>
          <p:nvPr/>
        </p:nvSpPr>
        <p:spPr>
          <a:xfrm rot="0">
            <a:off x="2413000" y="5537200"/>
            <a:ext cx="4635500" cy="4826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http://ged/sites/DIL/GFP/Gestion%20de%20Production/FS%20-%20Fiche%20Suiveuse%20-%20fournisseurs%20PFF.docx?csf=1&amp;e=Cj7NCx</a:t>
            </a:r>
          </a:p>
        </p:txBody>
      </p:sp>
      <p:sp>
        <p:nvSpPr>
          <p:cNvPr id="1573337374" name="Text">
    </p:cNvPr>
          <p:cNvSpPr>
            <a:spLocks noGrp="1"/>
          </p:cNvSpPr>
          <p:nvPr/>
        </p:nvSpPr>
        <p:spPr>
          <a:xfrm rot="0">
            <a:off x="508000" y="622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FP Fournisseur</a:t>
            </a:r>
          </a:p>
        </p:txBody>
      </p:sp>
      <p:sp>
        <p:nvSpPr>
          <p:cNvPr id="1251996697" name="Text">
    </p:cNvPr>
          <p:cNvSpPr>
            <a:spLocks noGrp="1"/>
          </p:cNvSpPr>
          <p:nvPr/>
        </p:nvSpPr>
        <p:spPr>
          <a:xfrm rot="0">
            <a:off x="508000" y="645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91029265" name="Text">
    </p:cNvPr>
          <p:cNvSpPr>
            <a:spLocks noGrp="1"/>
          </p:cNvSpPr>
          <p:nvPr/>
        </p:nvSpPr>
        <p:spPr>
          <a:xfrm rot="0">
            <a:off x="2413000" y="645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687418752" name="Frame"/>
          <p:cNvSpPr>
            <a:spLocks noGrp="1"/>
          </p:cNvSpPr>
          <p:nvPr/>
        </p:nvSpPr>
        <p:spPr>
          <a:xfrm>
            <a:off x="508000" y="6654800"/>
            <a:ext cx="6540500" cy="342900"/>
          </a:xfrm>
          <a:prstGeom prst="rect">
            <a:avLst/>
          </a:prstGeom>
        </p:spPr>
        <p:txBody>
          <a:bodyPr rtlCol="0" anchor="ctr"/>
          <a:lstStyle/>
          <a:p>
            <a:pPr algn="ctr"/>
          </a:p>
        </p:txBody>
      </p:sp>
      <p:sp>
        <p:nvSpPr>
          <p:cNvPr id="7876037" name="Text">
    </p:cNvPr>
          <p:cNvSpPr>
            <a:spLocks noGrp="1"/>
          </p:cNvSpPr>
          <p:nvPr/>
        </p:nvSpPr>
        <p:spPr>
          <a:xfrm rot="0">
            <a:off x="508000" y="6654800"/>
            <a:ext cx="1905000" cy="3429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lien GED modèle</a:t>
            </a:r>
          </a:p>
        </p:txBody>
      </p:sp>
      <p:sp>
        <p:nvSpPr>
          <p:cNvPr id="905064175" name="Text">
    </p:cNvPr>
          <p:cNvSpPr>
            <a:spLocks noGrp="1"/>
          </p:cNvSpPr>
          <p:nvPr/>
        </p:nvSpPr>
        <p:spPr>
          <a:xfrm rot="0">
            <a:off x="2413000" y="66548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http://ged/sites/DIL/GFP/Industrialisations/Flux/Descriptifs%20Flux/Flux%20contremarques/Fiches%20persos%20fournisseurs</a:t>
            </a:r>
          </a:p>
        </p:txBody>
      </p:sp>
      <p:sp>
        <p:nvSpPr>
          <p:cNvPr id="1562384731" name="Text">
    </p:cNvPr>
          <p:cNvSpPr>
            <a:spLocks noGrp="1"/>
          </p:cNvSpPr>
          <p:nvPr/>
        </p:nvSpPr>
        <p:spPr>
          <a:xfrm rot="0">
            <a:off x="520700" y="70993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Fiche perso générée par nos fournisseurs de composants à la contremarque à partir des informations contenues dans le message EDI</a:t>
            </a:r>
          </a:p>
        </p:txBody>
      </p:sp>
      <p:sp>
        <p:nvSpPr>
          <p:cNvPr id="645188232" name="Text">
    </p:cNvPr>
          <p:cNvSpPr>
            <a:spLocks noGrp="1"/>
          </p:cNvSpPr>
          <p:nvPr/>
        </p:nvSpPr>
        <p:spPr>
          <a:xfrm rot="0">
            <a:off x="508000" y="764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FP spécifique atelier</a:t>
            </a:r>
          </a:p>
        </p:txBody>
      </p:sp>
      <p:sp>
        <p:nvSpPr>
          <p:cNvPr id="1738792326" name="Text">
    </p:cNvPr>
          <p:cNvSpPr>
            <a:spLocks noGrp="1"/>
          </p:cNvSpPr>
          <p:nvPr/>
        </p:nvSpPr>
        <p:spPr>
          <a:xfrm rot="0">
            <a:off x="508000" y="787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24209355" name="Text">
    </p:cNvPr>
          <p:cNvSpPr>
            <a:spLocks noGrp="1"/>
          </p:cNvSpPr>
          <p:nvPr/>
        </p:nvSpPr>
        <p:spPr>
          <a:xfrm rot="0">
            <a:off x="2413000" y="787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515186993" name="Text">
    </p:cNvPr>
          <p:cNvSpPr>
            <a:spLocks noGrp="1"/>
          </p:cNvSpPr>
          <p:nvPr/>
        </p:nvSpPr>
        <p:spPr>
          <a:xfrm rot="0">
            <a:off x="508000" y="828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FPA - Fiche Perso Rangement</a:t>
            </a:r>
          </a:p>
        </p:txBody>
      </p:sp>
      <p:sp>
        <p:nvSpPr>
          <p:cNvPr id="504731877" name="Text">
    </p:cNvPr>
          <p:cNvSpPr>
            <a:spLocks noGrp="1"/>
          </p:cNvSpPr>
          <p:nvPr/>
        </p:nvSpPr>
        <p:spPr>
          <a:xfrm rot="0">
            <a:off x="508000" y="850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38750284" name="Text">
    </p:cNvPr>
          <p:cNvSpPr>
            <a:spLocks noGrp="1"/>
          </p:cNvSpPr>
          <p:nvPr/>
        </p:nvSpPr>
        <p:spPr>
          <a:xfrm rot="0">
            <a:off x="2413000" y="850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887421753" name="Frame"/>
          <p:cNvSpPr>
            <a:spLocks noGrp="1"/>
          </p:cNvSpPr>
          <p:nvPr/>
        </p:nvSpPr>
        <p:spPr>
          <a:xfrm>
            <a:off x="508000" y="8712200"/>
            <a:ext cx="6540500" cy="546100"/>
          </a:xfrm>
          <a:prstGeom prst="rect">
            <a:avLst/>
          </a:prstGeom>
        </p:spPr>
        <p:txBody>
          <a:bodyPr rtlCol="0" anchor="ctr"/>
          <a:lstStyle/>
          <a:p>
            <a:pPr algn="ctr"/>
          </a:p>
        </p:txBody>
      </p:sp>
      <p:sp>
        <p:nvSpPr>
          <p:cNvPr id="57665597" name="Text">
    </p:cNvPr>
          <p:cNvSpPr>
            <a:spLocks noGrp="1"/>
          </p:cNvSpPr>
          <p:nvPr/>
        </p:nvSpPr>
        <p:spPr>
          <a:xfrm rot="0">
            <a:off x="508000" y="871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Ref EAGLE (WRICEF)</a:t>
            </a:r>
          </a:p>
        </p:txBody>
      </p:sp>
      <p:sp>
        <p:nvSpPr>
          <p:cNvPr id="823101957" name="Text">
    </p:cNvPr>
          <p:cNvSpPr>
            <a:spLocks noGrp="1"/>
          </p:cNvSpPr>
          <p:nvPr/>
        </p:nvSpPr>
        <p:spPr>
          <a:xfrm rot="0">
            <a:off x="508000" y="8915400"/>
            <a:ext cx="1905000" cy="3429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lien GED modèle</a:t>
            </a:r>
          </a:p>
        </p:txBody>
      </p:sp>
      <p:sp>
        <p:nvSpPr>
          <p:cNvPr id="1335405617" name="Text">
    </p:cNvPr>
          <p:cNvSpPr>
            <a:spLocks noGrp="1"/>
          </p:cNvSpPr>
          <p:nvPr/>
        </p:nvSpPr>
        <p:spPr>
          <a:xfrm rot="0">
            <a:off x="2413000" y="89154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http://ged/sites/DIL/GFP/Gestion%20de%20Production/FPA%20-%20compo%20rangement.xls?csf=1&amp;e=gMkedP</a:t>
            </a:r>
          </a:p>
        </p:txBody>
      </p:sp>
      <p:sp>
        <p:nvSpPr>
          <p:cNvPr id="1555475400" name="Text">
    </p:cNvPr>
          <p:cNvSpPr>
            <a:spLocks noGrp="1"/>
          </p:cNvSpPr>
          <p:nvPr/>
        </p:nvSpPr>
        <p:spPr>
          <a:xfrm rot="0">
            <a:off x="508000" y="9461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FPC - Fiche Perso Composant</a:t>
            </a:r>
          </a:p>
        </p:txBody>
      </p:sp>
      <p:sp>
        <p:nvSpPr>
          <p:cNvPr id="551849571" name="Text">
    </p:cNvPr>
          <p:cNvSpPr>
            <a:spLocks noGrp="1"/>
          </p:cNvSpPr>
          <p:nvPr/>
        </p:nvSpPr>
        <p:spPr>
          <a:xfrm rot="0">
            <a:off x="508000" y="9690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36480472" name="Text">
    </p:cNvPr>
          <p:cNvSpPr>
            <a:spLocks noGrp="1"/>
          </p:cNvSpPr>
          <p:nvPr/>
        </p:nvSpPr>
        <p:spPr>
          <a:xfrm rot="0">
            <a:off x="2413000" y="9690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72842787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23519043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19</a:t>
            </a:r>
          </a:p>
        </p:txBody>
      </p:sp>
      <p:sp>
        <p:nvSpPr>
          <p:cNvPr id="28285091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11697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544474221" name="Text">
    </p:cNvPr>
          <p:cNvSpPr>
            <a:spLocks noGrp="1"/>
          </p:cNvSpPr>
          <p:nvPr/>
        </p:nvSpPr>
        <p:spPr>
          <a:xfrm rot="0">
            <a:off x="508000" y="1143000"/>
            <a:ext cx="6540500" cy="342900"/>
          </a:xfrm>
          <a:prstGeom prst="rect">
            <a:avLst/>
          </a:prstGeom>
        </p:spPr>
        <p:txBody>
          <a:bodyPr wrap="square" lIns="0" tIns="0" rIns="0" bIns="0" rtlCol="0" anchor="t"/>
          <a:lstStyle/>
          <a:p>
            <a:pPr algn="l">
              <a:lnSpc>
                <a:spcPct val="100%"/>
              </a:lnSpc>
              <a:defRPr sz="1200">
                <a:solidFill>
                  <a:srgbClr val="000000"/>
                </a:solidFill>
                <a:latin typeface="DejaVu Sans"/>
                <a:ea typeface="DejaVu Sans"/>
                <a:cs typeface="DejaVu Sans"/>
              </a:defRPr>
            </a:pPr>
            <a:r>
              <a:rPr sz="1200">
</a:rPr>
              <a:t>Cette cartographie documente la gestion et les flux d'impression des différents documents (fiches, étiquettes...) dans les ateliers de production des usines Fournier.</a:t>
            </a:r>
          </a:p>
        </p:txBody>
      </p:sp>
      <p:sp>
        <p:nvSpPr>
          <p:cNvPr id="1765907801"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Purpose</a:t>
            </a:r>
          </a:p>
        </p:txBody>
      </p:sp>
      <p:sp>
        <p:nvSpPr>
          <p:cNvPr id="2063593044" name="Text">
    </p:cNvPr>
          <p:cNvSpPr>
            <a:spLocks noGrp="1"/>
          </p:cNvSpPr>
          <p:nvPr/>
        </p:nvSpPr>
        <p:spPr>
          <a:xfrm rot="0">
            <a:off x="508000" y="1485900"/>
            <a:ext cx="6540500" cy="4445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Properties</a:t>
            </a:r>
          </a:p>
        </p:txBody>
      </p:sp>
      <p:sp>
        <p:nvSpPr>
          <p:cNvPr id="157316544" name="Frame"/>
          <p:cNvSpPr>
            <a:spLocks noGrp="1"/>
          </p:cNvSpPr>
          <p:nvPr/>
        </p:nvSpPr>
        <p:spPr>
          <a:xfrm>
            <a:off x="508000" y="1981200"/>
            <a:ext cx="6540500" cy="609600"/>
          </a:xfrm>
          <a:prstGeom prst="rect">
            <a:avLst/>
          </a:prstGeom>
        </p:spPr>
        <p:txBody>
          <a:bodyPr rtlCol="0" anchor="ctr"/>
          <a:lstStyle/>
          <a:p>
            <a:pPr algn="ctr"/>
          </a:p>
        </p:txBody>
      </p:sp>
      <p:sp>
        <p:nvSpPr>
          <p:cNvPr id="590855975" name="Text">
    </p:cNvPr>
          <p:cNvSpPr>
            <a:spLocks noGrp="1"/>
          </p:cNvSpPr>
          <p:nvPr/>
        </p:nvSpPr>
        <p:spPr>
          <a:xfrm rot="0">
            <a:off x="508000" y="198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Auteur</a:t>
            </a:r>
          </a:p>
        </p:txBody>
      </p:sp>
      <p:sp>
        <p:nvSpPr>
          <p:cNvPr id="1228225859" name="Text">
    </p:cNvPr>
          <p:cNvSpPr>
            <a:spLocks noGrp="1"/>
          </p:cNvSpPr>
          <p:nvPr/>
        </p:nvSpPr>
        <p:spPr>
          <a:xfrm rot="0">
            <a:off x="2413000" y="198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Vincent VERMOREL</a:t>
            </a:r>
          </a:p>
        </p:txBody>
      </p:sp>
      <p:sp>
        <p:nvSpPr>
          <p:cNvPr id="1474657733" name="Text">
    </p:cNvPr>
          <p:cNvSpPr>
            <a:spLocks noGrp="1"/>
          </p:cNvSpPr>
          <p:nvPr/>
        </p:nvSpPr>
        <p:spPr>
          <a:xfrm rot="0">
            <a:off x="508000" y="218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Statut</a:t>
            </a:r>
          </a:p>
        </p:txBody>
      </p:sp>
      <p:sp>
        <p:nvSpPr>
          <p:cNvPr id="1538955593" name="Text">
    </p:cNvPr>
          <p:cNvSpPr>
            <a:spLocks noGrp="1"/>
          </p:cNvSpPr>
          <p:nvPr/>
        </p:nvSpPr>
        <p:spPr>
          <a:xfrm rot="0">
            <a:off x="2413000" y="218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provisoire</a:t>
            </a:r>
          </a:p>
        </p:txBody>
      </p:sp>
      <p:sp>
        <p:nvSpPr>
          <p:cNvPr id="342907384" name="Text">
    </p:cNvPr>
          <p:cNvSpPr>
            <a:spLocks noGrp="1"/>
          </p:cNvSpPr>
          <p:nvPr/>
        </p:nvSpPr>
        <p:spPr>
          <a:xfrm rot="0">
            <a:off x="508000" y="238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Version</a:t>
            </a:r>
          </a:p>
        </p:txBody>
      </p:sp>
      <p:sp>
        <p:nvSpPr>
          <p:cNvPr id="1951379728" name="Text">
    </p:cNvPr>
          <p:cNvSpPr>
            <a:spLocks noGrp="1"/>
          </p:cNvSpPr>
          <p:nvPr/>
        </p:nvSpPr>
        <p:spPr>
          <a:xfrm rot="0">
            <a:off x="2413000" y="238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0.1</a:t>
            </a:r>
          </a:p>
        </p:txBody>
      </p:sp>
      <p:sp>
        <p:nvSpPr>
          <p:cNvPr id="13794535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12211035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a:t>
            </a:r>
          </a:p>
        </p:txBody>
      </p:sp>
      <p:sp>
        <p:nvSpPr>
          <p:cNvPr id="814969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810969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77711253" name="Frame"/>
          <p:cNvSpPr>
            <a:spLocks noGrp="1"/>
          </p:cNvSpPr>
          <p:nvPr/>
        </p:nvSpPr>
        <p:spPr>
          <a:xfrm>
            <a:off x="508000" y="762000"/>
            <a:ext cx="6540500" cy="546100"/>
          </a:xfrm>
          <a:prstGeom prst="rect">
            <a:avLst/>
          </a:prstGeom>
        </p:spPr>
        <p:txBody>
          <a:bodyPr rtlCol="0" anchor="ctr"/>
          <a:lstStyle/>
          <a:p>
            <a:pPr algn="ctr"/>
          </a:p>
        </p:txBody>
      </p:sp>
      <p:sp>
        <p:nvSpPr>
          <p:cNvPr id="1409402536"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Ref EAGLE (WRICEF)</a:t>
            </a:r>
          </a:p>
        </p:txBody>
      </p:sp>
      <p:sp>
        <p:nvSpPr>
          <p:cNvPr id="519425508" name="Text">
    </p:cNvPr>
          <p:cNvSpPr>
            <a:spLocks noGrp="1"/>
          </p:cNvSpPr>
          <p:nvPr/>
        </p:nvSpPr>
        <p:spPr>
          <a:xfrm rot="0">
            <a:off x="508000" y="965200"/>
            <a:ext cx="1905000" cy="3429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lien GED modèle</a:t>
            </a:r>
          </a:p>
        </p:txBody>
      </p:sp>
      <p:sp>
        <p:nvSpPr>
          <p:cNvPr id="899655458" name="Text">
    </p:cNvPr>
          <p:cNvSpPr>
            <a:spLocks noGrp="1"/>
          </p:cNvSpPr>
          <p:nvPr/>
        </p:nvSpPr>
        <p:spPr>
          <a:xfrm rot="0">
            <a:off x="2413000" y="9652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http://ged/sites/DIL/GFP/Gestion%20de%20Production/FPC%20-%20composant.doc?csf=1&amp;e=RKF9gW</a:t>
            </a:r>
          </a:p>
        </p:txBody>
      </p:sp>
      <p:sp>
        <p:nvSpPr>
          <p:cNvPr id="41644548" name="Text">
    </p:cNvPr>
          <p:cNvSpPr>
            <a:spLocks noGrp="1"/>
          </p:cNvSpPr>
          <p:nvPr/>
        </p:nvSpPr>
        <p:spPr>
          <a:xfrm rot="0">
            <a:off x="508000" y="1511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FPG - Fiche Perso Prépa Façade</a:t>
            </a:r>
          </a:p>
        </p:txBody>
      </p:sp>
      <p:sp>
        <p:nvSpPr>
          <p:cNvPr id="1486209125" name="Text">
    </p:cNvPr>
          <p:cNvSpPr>
            <a:spLocks noGrp="1"/>
          </p:cNvSpPr>
          <p:nvPr/>
        </p:nvSpPr>
        <p:spPr>
          <a:xfrm rot="0">
            <a:off x="508000" y="1739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49003390" name="Text">
    </p:cNvPr>
          <p:cNvSpPr>
            <a:spLocks noGrp="1"/>
          </p:cNvSpPr>
          <p:nvPr/>
        </p:nvSpPr>
        <p:spPr>
          <a:xfrm rot="0">
            <a:off x="2413000" y="1739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542220524" name="Frame"/>
          <p:cNvSpPr>
            <a:spLocks noGrp="1"/>
          </p:cNvSpPr>
          <p:nvPr/>
        </p:nvSpPr>
        <p:spPr>
          <a:xfrm>
            <a:off x="508000" y="1943100"/>
            <a:ext cx="6540500" cy="546100"/>
          </a:xfrm>
          <a:prstGeom prst="rect">
            <a:avLst/>
          </a:prstGeom>
        </p:spPr>
        <p:txBody>
          <a:bodyPr rtlCol="0" anchor="ctr"/>
          <a:lstStyle/>
          <a:p>
            <a:pPr algn="ctr"/>
          </a:p>
        </p:txBody>
      </p:sp>
      <p:sp>
        <p:nvSpPr>
          <p:cNvPr id="2036538800" name="Text">
    </p:cNvPr>
          <p:cNvSpPr>
            <a:spLocks noGrp="1"/>
          </p:cNvSpPr>
          <p:nvPr/>
        </p:nvSpPr>
        <p:spPr>
          <a:xfrm rot="0">
            <a:off x="508000" y="1943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Ref EAGLE (WRICEF)</a:t>
            </a:r>
          </a:p>
        </p:txBody>
      </p:sp>
      <p:sp>
        <p:nvSpPr>
          <p:cNvPr id="260275217" name="Text">
    </p:cNvPr>
          <p:cNvSpPr>
            <a:spLocks noGrp="1"/>
          </p:cNvSpPr>
          <p:nvPr/>
        </p:nvSpPr>
        <p:spPr>
          <a:xfrm rot="0">
            <a:off x="508000" y="2146300"/>
            <a:ext cx="1905000" cy="3429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lien GED modèle</a:t>
            </a:r>
          </a:p>
        </p:txBody>
      </p:sp>
      <p:sp>
        <p:nvSpPr>
          <p:cNvPr id="449473987" name="Text">
    </p:cNvPr>
          <p:cNvSpPr>
            <a:spLocks noGrp="1"/>
          </p:cNvSpPr>
          <p:nvPr/>
        </p:nvSpPr>
        <p:spPr>
          <a:xfrm rot="0">
            <a:off x="2413000" y="21463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http://ged/sites/DIL/GFP/Gestion%20de%20Production/FPG%20-%20facade.doc?csf=1&amp;e=GgT4ap</a:t>
            </a:r>
          </a:p>
        </p:txBody>
      </p:sp>
      <p:sp>
        <p:nvSpPr>
          <p:cNvPr id="926017718" name="Text">
    </p:cNvPr>
          <p:cNvSpPr>
            <a:spLocks noGrp="1"/>
          </p:cNvSpPr>
          <p:nvPr/>
        </p:nvSpPr>
        <p:spPr>
          <a:xfrm rot="0">
            <a:off x="508000" y="2692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FPI - Fiche Perso Composant</a:t>
            </a:r>
          </a:p>
        </p:txBody>
      </p:sp>
      <p:sp>
        <p:nvSpPr>
          <p:cNvPr id="1449065853" name="Text">
    </p:cNvPr>
          <p:cNvSpPr>
            <a:spLocks noGrp="1"/>
          </p:cNvSpPr>
          <p:nvPr/>
        </p:nvSpPr>
        <p:spPr>
          <a:xfrm rot="0">
            <a:off x="508000" y="2921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18400595" name="Text">
    </p:cNvPr>
          <p:cNvSpPr>
            <a:spLocks noGrp="1"/>
          </p:cNvSpPr>
          <p:nvPr/>
        </p:nvSpPr>
        <p:spPr>
          <a:xfrm rot="0">
            <a:off x="2413000" y="2921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97437872" name="Frame"/>
          <p:cNvSpPr>
            <a:spLocks noGrp="1"/>
          </p:cNvSpPr>
          <p:nvPr/>
        </p:nvSpPr>
        <p:spPr>
          <a:xfrm>
            <a:off x="508000" y="3124200"/>
            <a:ext cx="6540500" cy="546100"/>
          </a:xfrm>
          <a:prstGeom prst="rect">
            <a:avLst/>
          </a:prstGeom>
        </p:spPr>
        <p:txBody>
          <a:bodyPr rtlCol="0" anchor="ctr"/>
          <a:lstStyle/>
          <a:p>
            <a:pPr algn="ctr"/>
          </a:p>
        </p:txBody>
      </p:sp>
      <p:sp>
        <p:nvSpPr>
          <p:cNvPr id="856200230" name="Text">
    </p:cNvPr>
          <p:cNvSpPr>
            <a:spLocks noGrp="1"/>
          </p:cNvSpPr>
          <p:nvPr/>
        </p:nvSpPr>
        <p:spPr>
          <a:xfrm rot="0">
            <a:off x="508000" y="3124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Ref EAGLE (WRICEF)</a:t>
            </a:r>
          </a:p>
        </p:txBody>
      </p:sp>
      <p:sp>
        <p:nvSpPr>
          <p:cNvPr id="312226351" name="Text">
    </p:cNvPr>
          <p:cNvSpPr>
            <a:spLocks noGrp="1"/>
          </p:cNvSpPr>
          <p:nvPr/>
        </p:nvSpPr>
        <p:spPr>
          <a:xfrm rot="0">
            <a:off x="508000" y="3327400"/>
            <a:ext cx="1905000" cy="3429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lien GED modèle</a:t>
            </a:r>
          </a:p>
        </p:txBody>
      </p:sp>
      <p:sp>
        <p:nvSpPr>
          <p:cNvPr id="465499079" name="Text">
    </p:cNvPr>
          <p:cNvSpPr>
            <a:spLocks noGrp="1"/>
          </p:cNvSpPr>
          <p:nvPr/>
        </p:nvSpPr>
        <p:spPr>
          <a:xfrm rot="0">
            <a:off x="2413000" y="33274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http://ged/sites/DIL/GFP/Gestion%20de%20Production/FPI%20-%20composant.doc?csf=1&amp;e=ebfX6U</a:t>
            </a:r>
          </a:p>
        </p:txBody>
      </p:sp>
      <p:sp>
        <p:nvSpPr>
          <p:cNvPr id="899239977" name="Text">
    </p:cNvPr>
          <p:cNvSpPr>
            <a:spLocks noGrp="1"/>
          </p:cNvSpPr>
          <p:nvPr/>
        </p:nvSpPr>
        <p:spPr>
          <a:xfrm rot="0">
            <a:off x="508000" y="3873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FPM - Fiche Perso Miroir</a:t>
            </a:r>
          </a:p>
        </p:txBody>
      </p:sp>
      <p:sp>
        <p:nvSpPr>
          <p:cNvPr id="1111968536" name="Text">
    </p:cNvPr>
          <p:cNvSpPr>
            <a:spLocks noGrp="1"/>
          </p:cNvSpPr>
          <p:nvPr/>
        </p:nvSpPr>
        <p:spPr>
          <a:xfrm rot="0">
            <a:off x="508000" y="4102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34212917" name="Text">
    </p:cNvPr>
          <p:cNvSpPr>
            <a:spLocks noGrp="1"/>
          </p:cNvSpPr>
          <p:nvPr/>
        </p:nvSpPr>
        <p:spPr>
          <a:xfrm rot="0">
            <a:off x="2413000" y="4102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568012558" name="Frame"/>
          <p:cNvSpPr>
            <a:spLocks noGrp="1"/>
          </p:cNvSpPr>
          <p:nvPr/>
        </p:nvSpPr>
        <p:spPr>
          <a:xfrm>
            <a:off x="508000" y="4305300"/>
            <a:ext cx="6540500" cy="546100"/>
          </a:xfrm>
          <a:prstGeom prst="rect">
            <a:avLst/>
          </a:prstGeom>
        </p:spPr>
        <p:txBody>
          <a:bodyPr rtlCol="0" anchor="ctr"/>
          <a:lstStyle/>
          <a:p>
            <a:pPr algn="ctr"/>
          </a:p>
        </p:txBody>
      </p:sp>
      <p:sp>
        <p:nvSpPr>
          <p:cNvPr id="571662993" name="Text">
    </p:cNvPr>
          <p:cNvSpPr>
            <a:spLocks noGrp="1"/>
          </p:cNvSpPr>
          <p:nvPr/>
        </p:nvSpPr>
        <p:spPr>
          <a:xfrm rot="0">
            <a:off x="508000" y="4305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Ref EAGLE (WRICEF)</a:t>
            </a:r>
          </a:p>
        </p:txBody>
      </p:sp>
      <p:sp>
        <p:nvSpPr>
          <p:cNvPr id="1526030912" name="Text">
    </p:cNvPr>
          <p:cNvSpPr>
            <a:spLocks noGrp="1"/>
          </p:cNvSpPr>
          <p:nvPr/>
        </p:nvSpPr>
        <p:spPr>
          <a:xfrm rot="0">
            <a:off x="508000" y="4508500"/>
            <a:ext cx="1905000" cy="3429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lien GED modèle</a:t>
            </a:r>
          </a:p>
        </p:txBody>
      </p:sp>
      <p:sp>
        <p:nvSpPr>
          <p:cNvPr id="588565911" name="Text">
    </p:cNvPr>
          <p:cNvSpPr>
            <a:spLocks noGrp="1"/>
          </p:cNvSpPr>
          <p:nvPr/>
        </p:nvSpPr>
        <p:spPr>
          <a:xfrm rot="0">
            <a:off x="2413000" y="45085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http://ged/sites/DIL/GFP/Gestion%20de%20Production/FPM%20-%20miroir.doc?csf=1&amp;e=VFjNet</a:t>
            </a:r>
          </a:p>
        </p:txBody>
      </p:sp>
      <p:sp>
        <p:nvSpPr>
          <p:cNvPr id="1373367666" name="Text">
    </p:cNvPr>
          <p:cNvSpPr>
            <a:spLocks noGrp="1"/>
          </p:cNvSpPr>
          <p:nvPr/>
        </p:nvSpPr>
        <p:spPr>
          <a:xfrm rot="0">
            <a:off x="508000" y="5054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FPR - Fiche Perso Filler</a:t>
            </a:r>
          </a:p>
        </p:txBody>
      </p:sp>
      <p:sp>
        <p:nvSpPr>
          <p:cNvPr id="1692965810" name="Text">
    </p:cNvPr>
          <p:cNvSpPr>
            <a:spLocks noGrp="1"/>
          </p:cNvSpPr>
          <p:nvPr/>
        </p:nvSpPr>
        <p:spPr>
          <a:xfrm rot="0">
            <a:off x="508000" y="528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68968205" name="Text">
    </p:cNvPr>
          <p:cNvSpPr>
            <a:spLocks noGrp="1"/>
          </p:cNvSpPr>
          <p:nvPr/>
        </p:nvSpPr>
        <p:spPr>
          <a:xfrm rot="0">
            <a:off x="2413000" y="528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277024080" name="Frame"/>
          <p:cNvSpPr>
            <a:spLocks noGrp="1"/>
          </p:cNvSpPr>
          <p:nvPr/>
        </p:nvSpPr>
        <p:spPr>
          <a:xfrm>
            <a:off x="508000" y="5486400"/>
            <a:ext cx="6540500" cy="546100"/>
          </a:xfrm>
          <a:prstGeom prst="rect">
            <a:avLst/>
          </a:prstGeom>
        </p:spPr>
        <p:txBody>
          <a:bodyPr rtlCol="0" anchor="ctr"/>
          <a:lstStyle/>
          <a:p>
            <a:pPr algn="ctr"/>
          </a:p>
        </p:txBody>
      </p:sp>
      <p:sp>
        <p:nvSpPr>
          <p:cNvPr id="507363919" name="Text">
    </p:cNvPr>
          <p:cNvSpPr>
            <a:spLocks noGrp="1"/>
          </p:cNvSpPr>
          <p:nvPr/>
        </p:nvSpPr>
        <p:spPr>
          <a:xfrm rot="0">
            <a:off x="508000" y="548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Ref EAGLE (WRICEF)</a:t>
            </a:r>
          </a:p>
        </p:txBody>
      </p:sp>
      <p:sp>
        <p:nvSpPr>
          <p:cNvPr id="1051262769" name="Text">
    </p:cNvPr>
          <p:cNvSpPr>
            <a:spLocks noGrp="1"/>
          </p:cNvSpPr>
          <p:nvPr/>
        </p:nvSpPr>
        <p:spPr>
          <a:xfrm rot="0">
            <a:off x="508000" y="5689600"/>
            <a:ext cx="1905000" cy="3429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lien GED modèle</a:t>
            </a:r>
          </a:p>
        </p:txBody>
      </p:sp>
      <p:sp>
        <p:nvSpPr>
          <p:cNvPr id="1537436803" name="Text">
    </p:cNvPr>
          <p:cNvSpPr>
            <a:spLocks noGrp="1"/>
          </p:cNvSpPr>
          <p:nvPr/>
        </p:nvSpPr>
        <p:spPr>
          <a:xfrm rot="0">
            <a:off x="2413000" y="56896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http://ged/sites/DIL/GFP/Gestion%20de%20Production/FPR%20-%20filler.doc?csf=1&amp;e=YeGiI8</a:t>
            </a:r>
          </a:p>
        </p:txBody>
      </p:sp>
      <p:sp>
        <p:nvSpPr>
          <p:cNvPr id="1396835114" name="Text">
    </p:cNvPr>
          <p:cNvSpPr>
            <a:spLocks noGrp="1"/>
          </p:cNvSpPr>
          <p:nvPr/>
        </p:nvSpPr>
        <p:spPr>
          <a:xfrm rot="0">
            <a:off x="508000" y="6235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FPT - Fiche Perso Tiroir</a:t>
            </a:r>
          </a:p>
        </p:txBody>
      </p:sp>
      <p:sp>
        <p:nvSpPr>
          <p:cNvPr id="597531831" name="Text">
    </p:cNvPr>
          <p:cNvSpPr>
            <a:spLocks noGrp="1"/>
          </p:cNvSpPr>
          <p:nvPr/>
        </p:nvSpPr>
        <p:spPr>
          <a:xfrm rot="0">
            <a:off x="508000" y="6464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13467522" name="Text">
    </p:cNvPr>
          <p:cNvSpPr>
            <a:spLocks noGrp="1"/>
          </p:cNvSpPr>
          <p:nvPr/>
        </p:nvSpPr>
        <p:spPr>
          <a:xfrm rot="0">
            <a:off x="2413000" y="6464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447878707" name="Frame"/>
          <p:cNvSpPr>
            <a:spLocks noGrp="1"/>
          </p:cNvSpPr>
          <p:nvPr/>
        </p:nvSpPr>
        <p:spPr>
          <a:xfrm>
            <a:off x="508000" y="6667500"/>
            <a:ext cx="6540500" cy="546100"/>
          </a:xfrm>
          <a:prstGeom prst="rect">
            <a:avLst/>
          </a:prstGeom>
        </p:spPr>
        <p:txBody>
          <a:bodyPr rtlCol="0" anchor="ctr"/>
          <a:lstStyle/>
          <a:p>
            <a:pPr algn="ctr"/>
          </a:p>
        </p:txBody>
      </p:sp>
      <p:sp>
        <p:nvSpPr>
          <p:cNvPr id="1504320796" name="Text">
    </p:cNvPr>
          <p:cNvSpPr>
            <a:spLocks noGrp="1"/>
          </p:cNvSpPr>
          <p:nvPr/>
        </p:nvSpPr>
        <p:spPr>
          <a:xfrm rot="0">
            <a:off x="508000" y="6667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Ref EAGLE (WRICEF)</a:t>
            </a:r>
          </a:p>
        </p:txBody>
      </p:sp>
      <p:sp>
        <p:nvSpPr>
          <p:cNvPr id="379407034" name="Text">
    </p:cNvPr>
          <p:cNvSpPr>
            <a:spLocks noGrp="1"/>
          </p:cNvSpPr>
          <p:nvPr/>
        </p:nvSpPr>
        <p:spPr>
          <a:xfrm rot="0">
            <a:off x="508000" y="6870700"/>
            <a:ext cx="1905000" cy="3429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lien GED modèle</a:t>
            </a:r>
          </a:p>
        </p:txBody>
      </p:sp>
      <p:sp>
        <p:nvSpPr>
          <p:cNvPr id="1630254933" name="Text">
    </p:cNvPr>
          <p:cNvSpPr>
            <a:spLocks noGrp="1"/>
          </p:cNvSpPr>
          <p:nvPr/>
        </p:nvSpPr>
        <p:spPr>
          <a:xfrm rot="0">
            <a:off x="2413000" y="68707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http://ged/sites/DIL/GFP/Gestion%20de%20Production/FPT%20-%20tiroir.doc?csf=1&amp;e=XYpEPJ</a:t>
            </a:r>
          </a:p>
        </p:txBody>
      </p:sp>
      <p:sp>
        <p:nvSpPr>
          <p:cNvPr id="1805788877"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FPU - Fiche Perso Rangement</a:t>
            </a:r>
          </a:p>
        </p:txBody>
      </p:sp>
      <p:sp>
        <p:nvSpPr>
          <p:cNvPr id="1659475032"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17851685"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586176436" name="Frame"/>
          <p:cNvSpPr>
            <a:spLocks noGrp="1"/>
          </p:cNvSpPr>
          <p:nvPr/>
        </p:nvSpPr>
        <p:spPr>
          <a:xfrm>
            <a:off x="508000" y="7848600"/>
            <a:ext cx="6540500" cy="546100"/>
          </a:xfrm>
          <a:prstGeom prst="rect">
            <a:avLst/>
          </a:prstGeom>
        </p:spPr>
        <p:txBody>
          <a:bodyPr rtlCol="0" anchor="ctr"/>
          <a:lstStyle/>
          <a:p>
            <a:pPr algn="ctr"/>
          </a:p>
        </p:txBody>
      </p:sp>
      <p:sp>
        <p:nvSpPr>
          <p:cNvPr id="1478396265"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Ref EAGLE (WRICEF)</a:t>
            </a:r>
          </a:p>
        </p:txBody>
      </p:sp>
      <p:sp>
        <p:nvSpPr>
          <p:cNvPr id="1987812710" name="Text">
    </p:cNvPr>
          <p:cNvSpPr>
            <a:spLocks noGrp="1"/>
          </p:cNvSpPr>
          <p:nvPr/>
        </p:nvSpPr>
        <p:spPr>
          <a:xfrm rot="0">
            <a:off x="508000" y="8051800"/>
            <a:ext cx="1905000" cy="3429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lien GED modèle</a:t>
            </a:r>
          </a:p>
        </p:txBody>
      </p:sp>
      <p:sp>
        <p:nvSpPr>
          <p:cNvPr id="109575534" name="Text">
    </p:cNvPr>
          <p:cNvSpPr>
            <a:spLocks noGrp="1"/>
          </p:cNvSpPr>
          <p:nvPr/>
        </p:nvSpPr>
        <p:spPr>
          <a:xfrm rot="0">
            <a:off x="2413000" y="80518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http://ged/sites/DIL/GFP/Gestion%20de%20Production/FPU%20-%20Rangement.xls?csf=1&amp;e=6YxJX9</a:t>
            </a:r>
          </a:p>
        </p:txBody>
      </p:sp>
      <p:sp>
        <p:nvSpPr>
          <p:cNvPr id="644499453" name="Text">
    </p:cNvPr>
          <p:cNvSpPr>
            <a:spLocks noGrp="1"/>
          </p:cNvSpPr>
          <p:nvPr/>
        </p:nvSpPr>
        <p:spPr>
          <a:xfrm rot="0">
            <a:off x="508000" y="8597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FPZ - Fiche Perso Cartons de Meuble</a:t>
            </a:r>
          </a:p>
        </p:txBody>
      </p:sp>
      <p:sp>
        <p:nvSpPr>
          <p:cNvPr id="177457048" name="Text">
    </p:cNvPr>
          <p:cNvSpPr>
            <a:spLocks noGrp="1"/>
          </p:cNvSpPr>
          <p:nvPr/>
        </p:nvSpPr>
        <p:spPr>
          <a:xfrm rot="0">
            <a:off x="508000" y="8826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48010753" name="Text">
    </p:cNvPr>
          <p:cNvSpPr>
            <a:spLocks noGrp="1"/>
          </p:cNvSpPr>
          <p:nvPr/>
        </p:nvSpPr>
        <p:spPr>
          <a:xfrm rot="0">
            <a:off x="2413000" y="8826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435949303" name="Frame"/>
          <p:cNvSpPr>
            <a:spLocks noGrp="1"/>
          </p:cNvSpPr>
          <p:nvPr/>
        </p:nvSpPr>
        <p:spPr>
          <a:xfrm>
            <a:off x="508000" y="9029700"/>
            <a:ext cx="6540500" cy="546100"/>
          </a:xfrm>
          <a:prstGeom prst="rect">
            <a:avLst/>
          </a:prstGeom>
        </p:spPr>
        <p:txBody>
          <a:bodyPr rtlCol="0" anchor="ctr"/>
          <a:lstStyle/>
          <a:p>
            <a:pPr algn="ctr"/>
          </a:p>
        </p:txBody>
      </p:sp>
      <p:sp>
        <p:nvSpPr>
          <p:cNvPr id="1834870682" name="Text">
    </p:cNvPr>
          <p:cNvSpPr>
            <a:spLocks noGrp="1"/>
          </p:cNvSpPr>
          <p:nvPr/>
        </p:nvSpPr>
        <p:spPr>
          <a:xfrm rot="0">
            <a:off x="508000" y="9029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Ref EAGLE (WRICEF)</a:t>
            </a:r>
          </a:p>
        </p:txBody>
      </p:sp>
      <p:sp>
        <p:nvSpPr>
          <p:cNvPr id="2036744878" name="Text">
    </p:cNvPr>
          <p:cNvSpPr>
            <a:spLocks noGrp="1"/>
          </p:cNvSpPr>
          <p:nvPr/>
        </p:nvSpPr>
        <p:spPr>
          <a:xfrm rot="0">
            <a:off x="508000" y="9232900"/>
            <a:ext cx="1905000" cy="3429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lien GED modèle</a:t>
            </a:r>
          </a:p>
        </p:txBody>
      </p:sp>
      <p:sp>
        <p:nvSpPr>
          <p:cNvPr id="385408880" name="Text">
    </p:cNvPr>
          <p:cNvSpPr>
            <a:spLocks noGrp="1"/>
          </p:cNvSpPr>
          <p:nvPr/>
        </p:nvSpPr>
        <p:spPr>
          <a:xfrm rot="0">
            <a:off x="2413000" y="92329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http://ged/sites/DIL/GFP/Gestion%20de%20Production/FPZ%20-%20Cartons%20de%20meuble.docx?csf=1&amp;e=R4ceCQ</a:t>
            </a:r>
          </a:p>
        </p:txBody>
      </p:sp>
      <p:sp>
        <p:nvSpPr>
          <p:cNvPr id="186298391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184403446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20</a:t>
            </a:r>
          </a:p>
        </p:txBody>
      </p:sp>
      <p:sp>
        <p:nvSpPr>
          <p:cNvPr id="41159479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886723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42901891"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FS Fournisseur PFF</a:t>
            </a:r>
          </a:p>
        </p:txBody>
      </p:sp>
      <p:sp>
        <p:nvSpPr>
          <p:cNvPr id="1988280166"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20631496"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847835159" name="Frame"/>
          <p:cNvSpPr>
            <a:spLocks noGrp="1"/>
          </p:cNvSpPr>
          <p:nvPr/>
        </p:nvSpPr>
        <p:spPr>
          <a:xfrm>
            <a:off x="508000" y="1193800"/>
            <a:ext cx="6540500" cy="203200"/>
          </a:xfrm>
          <a:prstGeom prst="rect">
            <a:avLst/>
          </a:prstGeom>
        </p:spPr>
        <p:txBody>
          <a:bodyPr rtlCol="0" anchor="ctr"/>
          <a:lstStyle/>
          <a:p>
            <a:pPr algn="ctr"/>
          </a:p>
        </p:txBody>
      </p:sp>
      <p:sp>
        <p:nvSpPr>
          <p:cNvPr id="1206330799"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lien GED modèle</a:t>
            </a:r>
          </a:p>
        </p:txBody>
      </p:sp>
      <p:sp>
        <p:nvSpPr>
          <p:cNvPr id="612223930" name="Text">
    </p:cNvPr>
          <p:cNvSpPr>
            <a:spLocks noGrp="1"/>
          </p:cNvSpPr>
          <p:nvPr/>
        </p:nvSpPr>
        <p:spPr>
          <a:xfrm rot="0">
            <a:off x="520700" y="14986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Fiche suiveuse simplifiée générée par nos fournisseurs de produits finis (électro-ménager ou contremarque) à partir des informations contenues dans le message EDI</a:t>
            </a:r>
          </a:p>
        </p:txBody>
      </p:sp>
      <p:sp>
        <p:nvSpPr>
          <p:cNvPr id="1398530689" name="Text">
    </p:cNvPr>
          <p:cNvSpPr>
            <a:spLocks noGrp="1"/>
          </p:cNvSpPr>
          <p:nvPr/>
        </p:nvSpPr>
        <p:spPr>
          <a:xfrm rot="0">
            <a:off x="508000" y="2222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FS* - Fiche Suiveuse Production</a:t>
            </a:r>
          </a:p>
        </p:txBody>
      </p:sp>
      <p:sp>
        <p:nvSpPr>
          <p:cNvPr id="551229951" name="Text">
    </p:cNvPr>
          <p:cNvSpPr>
            <a:spLocks noGrp="1"/>
          </p:cNvSpPr>
          <p:nvPr/>
        </p:nvSpPr>
        <p:spPr>
          <a:xfrm rot="0">
            <a:off x="508000" y="2451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92756758" name="Text">
    </p:cNvPr>
          <p:cNvSpPr>
            <a:spLocks noGrp="1"/>
          </p:cNvSpPr>
          <p:nvPr/>
        </p:nvSpPr>
        <p:spPr>
          <a:xfrm rot="0">
            <a:off x="2413000" y="2451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335915626" name="Frame"/>
          <p:cNvSpPr>
            <a:spLocks noGrp="1"/>
          </p:cNvSpPr>
          <p:nvPr/>
        </p:nvSpPr>
        <p:spPr>
          <a:xfrm>
            <a:off x="508000" y="2654300"/>
            <a:ext cx="6540500" cy="546100"/>
          </a:xfrm>
          <a:prstGeom prst="rect">
            <a:avLst/>
          </a:prstGeom>
        </p:spPr>
        <p:txBody>
          <a:bodyPr rtlCol="0" anchor="ctr"/>
          <a:lstStyle/>
          <a:p>
            <a:pPr algn="ctr"/>
          </a:p>
        </p:txBody>
      </p:sp>
      <p:sp>
        <p:nvSpPr>
          <p:cNvPr id="415632769" name="Text">
    </p:cNvPr>
          <p:cNvSpPr>
            <a:spLocks noGrp="1"/>
          </p:cNvSpPr>
          <p:nvPr/>
        </p:nvSpPr>
        <p:spPr>
          <a:xfrm rot="0">
            <a:off x="508000" y="2654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Ref EAGLE (WRICEF)</a:t>
            </a:r>
          </a:p>
        </p:txBody>
      </p:sp>
      <p:sp>
        <p:nvSpPr>
          <p:cNvPr id="1613425543" name="Text">
    </p:cNvPr>
          <p:cNvSpPr>
            <a:spLocks noGrp="1"/>
          </p:cNvSpPr>
          <p:nvPr/>
        </p:nvSpPr>
        <p:spPr>
          <a:xfrm rot="0">
            <a:off x="2413000" y="2654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FOSC01</a:t>
            </a:r>
          </a:p>
        </p:txBody>
      </p:sp>
      <p:sp>
        <p:nvSpPr>
          <p:cNvPr id="1110925998" name="Text">
    </p:cNvPr>
          <p:cNvSpPr>
            <a:spLocks noGrp="1"/>
          </p:cNvSpPr>
          <p:nvPr/>
        </p:nvSpPr>
        <p:spPr>
          <a:xfrm rot="0">
            <a:off x="508000" y="2857500"/>
            <a:ext cx="1905000" cy="3429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lien GED modèle</a:t>
            </a:r>
          </a:p>
        </p:txBody>
      </p:sp>
      <p:sp>
        <p:nvSpPr>
          <p:cNvPr id="2069419640" name="Text">
    </p:cNvPr>
          <p:cNvSpPr>
            <a:spLocks noGrp="1"/>
          </p:cNvSpPr>
          <p:nvPr/>
        </p:nvSpPr>
        <p:spPr>
          <a:xfrm rot="0">
            <a:off x="2413000" y="2857500"/>
            <a:ext cx="4635500" cy="3429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http://ged/sites/DIL/GFP/Gestion%20de%20Production/FS%20-%20Fiche%20Suiveuse.docx?csf=1&amp;e=SNNKb8</a:t>
            </a:r>
          </a:p>
        </p:txBody>
      </p:sp>
      <p:sp>
        <p:nvSpPr>
          <p:cNvPr id="1398433431" name="Text">
    </p:cNvPr>
          <p:cNvSpPr>
            <a:spLocks noGrp="1"/>
          </p:cNvSpPr>
          <p:nvPr/>
        </p:nvSpPr>
        <p:spPr>
          <a:xfrm rot="0">
            <a:off x="520700" y="3302000"/>
            <a:ext cx="6527800" cy="2286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Fiche suiveuse au format A5 en 3 parties</a:t>
            </a:r>
          </a:p>
        </p:txBody>
      </p:sp>
      <p:sp>
        <p:nvSpPr>
          <p:cNvPr id="1679542696" name="Text">
    </p:cNvPr>
          <p:cNvSpPr>
            <a:spLocks noGrp="1"/>
          </p:cNvSpPr>
          <p:nvPr/>
        </p:nvSpPr>
        <p:spPr>
          <a:xfrm rot="0">
            <a:off x="508000" y="3733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Guider l'opérateur</a:t>
            </a:r>
          </a:p>
        </p:txBody>
      </p:sp>
      <p:sp>
        <p:nvSpPr>
          <p:cNvPr id="490796439" name="Text">
    </p:cNvPr>
          <p:cNvSpPr>
            <a:spLocks noGrp="1"/>
          </p:cNvSpPr>
          <p:nvPr/>
        </p:nvSpPr>
        <p:spPr>
          <a:xfrm rot="0">
            <a:off x="508000" y="3962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46704209" name="Text">
    </p:cNvPr>
          <p:cNvSpPr>
            <a:spLocks noGrp="1"/>
          </p:cNvSpPr>
          <p:nvPr/>
        </p:nvSpPr>
        <p:spPr>
          <a:xfrm rot="0">
            <a:off x="2413000" y="3962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544784138" name="Text">
    </p:cNvPr>
          <p:cNvSpPr>
            <a:spLocks noGrp="1"/>
          </p:cNvSpPr>
          <p:nvPr/>
        </p:nvSpPr>
        <p:spPr>
          <a:xfrm rot="0">
            <a:off x="520700" y="42672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Grâce aux instructions ou aux informations directement imprimées sur le document (nom d'une opération de gamme, nom d'une option, dimension, référence d'un coloris ou d'un type de chant, emplacement de destination...), un opérateur est en mesure d'effectuer certaines opérations de fabrication ou de déplacement.</a:t>
            </a:r>
          </a:p>
        </p:txBody>
      </p:sp>
      <p:sp>
        <p:nvSpPr>
          <p:cNvPr id="445936676" name="Text">
    </p:cNvPr>
          <p:cNvSpPr>
            <a:spLocks noGrp="1"/>
          </p:cNvSpPr>
          <p:nvPr/>
        </p:nvSpPr>
        <p:spPr>
          <a:xfrm rot="0">
            <a:off x="508000" y="5168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Identifier un produit ou un composant</a:t>
            </a:r>
          </a:p>
        </p:txBody>
      </p:sp>
      <p:sp>
        <p:nvSpPr>
          <p:cNvPr id="6477484" name="Text">
    </p:cNvPr>
          <p:cNvSpPr>
            <a:spLocks noGrp="1"/>
          </p:cNvSpPr>
          <p:nvPr/>
        </p:nvSpPr>
        <p:spPr>
          <a:xfrm rot="0">
            <a:off x="508000" y="5397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72537970" name="Text">
    </p:cNvPr>
          <p:cNvSpPr>
            <a:spLocks noGrp="1"/>
          </p:cNvSpPr>
          <p:nvPr/>
        </p:nvSpPr>
        <p:spPr>
          <a:xfrm rot="0">
            <a:off x="2413000" y="5397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977345168" name="Text">
    </p:cNvPr>
          <p:cNvSpPr>
            <a:spLocks noGrp="1"/>
          </p:cNvSpPr>
          <p:nvPr/>
        </p:nvSpPr>
        <p:spPr>
          <a:xfrm rot="0">
            <a:off x="520700" y="5702300"/>
            <a:ext cx="6527800" cy="2476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Grâce aux informations directement imprimées sur le document, il est possible d'identifier le produit ou le composant grâce à une description, une référence article, un ° de ligne de commande (AR ligne), un n° de besoin (n° OF ou n° fractionnement). Certain document affiche également une représentation graphique (vignette) du produit. On retrouve également sous forme d'un code à barres un n° d'identification unique qui, grâce à une lecture optique, sera traité par un logiciel pour effectuer un traitement particulier pour la pièce identifiée. Cela peut par exemple être l'impression d'un nouveau document dans une opération de gamme de fabrication, l'envoi de paramètre process à une machine d'usinage, l'aiguillage automatique d'un produit sur un convoyeur ou une sortie particulière (i.e. poste de contrôle), éclairage d'un voyant particulier (instruction type "pick to light") ou même l'affichage d'une information complémentaire sur un écran (guidance opérateur par une instruction dynamique liée au contexte et non directement portée par le document).</a:t>
            </a:r>
          </a:p>
        </p:txBody>
      </p:sp>
      <p:sp>
        <p:nvSpPr>
          <p:cNvPr id="1280809819" name="Text">
    </p:cNvPr>
          <p:cNvSpPr>
            <a:spLocks noGrp="1"/>
          </p:cNvSpPr>
          <p:nvPr/>
        </p:nvSpPr>
        <p:spPr>
          <a:xfrm rot="0">
            <a:off x="508000" y="838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Ligne AR</a:t>
            </a:r>
          </a:p>
        </p:txBody>
      </p:sp>
      <p:sp>
        <p:nvSpPr>
          <p:cNvPr id="1519842251" name="Text">
    </p:cNvPr>
          <p:cNvSpPr>
            <a:spLocks noGrp="1"/>
          </p:cNvSpPr>
          <p:nvPr/>
        </p:nvSpPr>
        <p:spPr>
          <a:xfrm rot="0">
            <a:off x="508000" y="861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40647394" name="Text">
    </p:cNvPr>
          <p:cNvSpPr>
            <a:spLocks noGrp="1"/>
          </p:cNvSpPr>
          <p:nvPr/>
        </p:nvSpPr>
        <p:spPr>
          <a:xfrm rot="0">
            <a:off x="2413000" y="861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349346006" name="Text">
    </p:cNvPr>
          <p:cNvSpPr>
            <a:spLocks noGrp="1"/>
          </p:cNvSpPr>
          <p:nvPr/>
        </p:nvSpPr>
        <p:spPr>
          <a:xfrm rot="0">
            <a:off x="508000" y="901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Matière Première</a:t>
            </a:r>
          </a:p>
        </p:txBody>
      </p:sp>
      <p:sp>
        <p:nvSpPr>
          <p:cNvPr id="1689211988" name="Text">
    </p:cNvPr>
          <p:cNvSpPr>
            <a:spLocks noGrp="1"/>
          </p:cNvSpPr>
          <p:nvPr/>
        </p:nvSpPr>
        <p:spPr>
          <a:xfrm rot="0">
            <a:off x="508000" y="924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5904929" name="Text">
    </p:cNvPr>
          <p:cNvSpPr>
            <a:spLocks noGrp="1"/>
          </p:cNvSpPr>
          <p:nvPr/>
        </p:nvSpPr>
        <p:spPr>
          <a:xfrm rot="0">
            <a:off x="2413000" y="924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5879308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26796938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21</a:t>
            </a:r>
          </a:p>
        </p:txBody>
      </p:sp>
      <p:sp>
        <p:nvSpPr>
          <p:cNvPr id="161042991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639302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92227890"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Norme NFE / NFA</a:t>
            </a:r>
          </a:p>
        </p:txBody>
      </p:sp>
      <p:sp>
        <p:nvSpPr>
          <p:cNvPr id="1327693149"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51445737"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853827541" name="Text">
    </p:cNvPr>
          <p:cNvSpPr>
            <a:spLocks noGrp="1"/>
          </p:cNvSpPr>
          <p:nvPr/>
        </p:nvSpPr>
        <p:spPr>
          <a:xfrm rot="0">
            <a:off x="520700" y="12954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Document de certification produit qui est imprimé au besoin juste dans l'atelier pour certains meubles au moment de la préparation du kit composants. On retrouve sur ce document un code à barres avec le n° ligne AR qui permet de faire un contrôle d'apparraige et s'assurer que le document NF est bien livré avec le meuble.</a:t>
            </a:r>
          </a:p>
        </p:txBody>
      </p:sp>
      <p:sp>
        <p:nvSpPr>
          <p:cNvPr id="654609843" name="Text">
    </p:cNvPr>
          <p:cNvSpPr>
            <a:spLocks noGrp="1"/>
          </p:cNvSpPr>
          <p:nvPr/>
        </p:nvSpPr>
        <p:spPr>
          <a:xfrm rot="0">
            <a:off x="508000" y="2374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Notice de montage</a:t>
            </a:r>
          </a:p>
        </p:txBody>
      </p:sp>
      <p:sp>
        <p:nvSpPr>
          <p:cNvPr id="2140427291" name="Text">
    </p:cNvPr>
          <p:cNvSpPr>
            <a:spLocks noGrp="1"/>
          </p:cNvSpPr>
          <p:nvPr/>
        </p:nvSpPr>
        <p:spPr>
          <a:xfrm rot="0">
            <a:off x="508000" y="2603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79042829" name="Text">
    </p:cNvPr>
          <p:cNvSpPr>
            <a:spLocks noGrp="1"/>
          </p:cNvSpPr>
          <p:nvPr/>
        </p:nvSpPr>
        <p:spPr>
          <a:xfrm rot="0">
            <a:off x="2413000" y="2603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816986148" name="Text">
    </p:cNvPr>
          <p:cNvSpPr>
            <a:spLocks noGrp="1"/>
          </p:cNvSpPr>
          <p:nvPr/>
        </p:nvSpPr>
        <p:spPr>
          <a:xfrm rot="0">
            <a:off x="520700" y="29083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Documentation produit qui est mise dans le kit de composants de certains meubles (salle de bains). Les différentes notices sont fabriquées par un imprimeur et sont stockées dans la zone de préparation des kits de composants. Un code à barres portant la référence de la notice permet de contrôler l'apparairage avec la nomenclature définie pour le meuble.</a:t>
            </a:r>
          </a:p>
        </p:txBody>
      </p:sp>
      <p:sp>
        <p:nvSpPr>
          <p:cNvPr id="1864856331" name="Text">
    </p:cNvPr>
          <p:cNvSpPr>
            <a:spLocks noGrp="1"/>
          </p:cNvSpPr>
          <p:nvPr/>
        </p:nvSpPr>
        <p:spPr>
          <a:xfrm rot="0">
            <a:off x="508000" y="3987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Ordre d'Achat</a:t>
            </a:r>
          </a:p>
        </p:txBody>
      </p:sp>
      <p:sp>
        <p:nvSpPr>
          <p:cNvPr id="852412024" name="Text">
    </p:cNvPr>
          <p:cNvSpPr>
            <a:spLocks noGrp="1"/>
          </p:cNvSpPr>
          <p:nvPr/>
        </p:nvSpPr>
        <p:spPr>
          <a:xfrm rot="0">
            <a:off x="508000" y="421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50983913" name="Text">
    </p:cNvPr>
          <p:cNvSpPr>
            <a:spLocks noGrp="1"/>
          </p:cNvSpPr>
          <p:nvPr/>
        </p:nvSpPr>
        <p:spPr>
          <a:xfrm rot="0">
            <a:off x="2413000" y="421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80226418" name="Text">
    </p:cNvPr>
          <p:cNvSpPr>
            <a:spLocks noGrp="1"/>
          </p:cNvSpPr>
          <p:nvPr/>
        </p:nvSpPr>
        <p:spPr>
          <a:xfrm rot="0">
            <a:off x="508000" y="4622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Ordre de Fabrication</a:t>
            </a:r>
          </a:p>
        </p:txBody>
      </p:sp>
      <p:sp>
        <p:nvSpPr>
          <p:cNvPr id="1146649668" name="Text">
    </p:cNvPr>
          <p:cNvSpPr>
            <a:spLocks noGrp="1"/>
          </p:cNvSpPr>
          <p:nvPr/>
        </p:nvSpPr>
        <p:spPr>
          <a:xfrm rot="0">
            <a:off x="508000" y="4851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393777" name="Text">
    </p:cNvPr>
          <p:cNvSpPr>
            <a:spLocks noGrp="1"/>
          </p:cNvSpPr>
          <p:nvPr/>
        </p:nvSpPr>
        <p:spPr>
          <a:xfrm rot="0">
            <a:off x="2413000" y="4851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15634826" name="Text">
    </p:cNvPr>
          <p:cNvSpPr>
            <a:spLocks noGrp="1"/>
          </p:cNvSpPr>
          <p:nvPr/>
        </p:nvSpPr>
        <p:spPr>
          <a:xfrm rot="0">
            <a:off x="508000" y="5257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Ordre Magasin</a:t>
            </a:r>
          </a:p>
        </p:txBody>
      </p:sp>
      <p:sp>
        <p:nvSpPr>
          <p:cNvPr id="1192926860" name="Text">
    </p:cNvPr>
          <p:cNvSpPr>
            <a:spLocks noGrp="1"/>
          </p:cNvSpPr>
          <p:nvPr/>
        </p:nvSpPr>
        <p:spPr>
          <a:xfrm rot="0">
            <a:off x="508000" y="548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76326519" name="Text">
    </p:cNvPr>
          <p:cNvSpPr>
            <a:spLocks noGrp="1"/>
          </p:cNvSpPr>
          <p:nvPr/>
        </p:nvSpPr>
        <p:spPr>
          <a:xfrm rot="0">
            <a:off x="2413000" y="548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87091141" name="Text">
    </p:cNvPr>
          <p:cNvSpPr>
            <a:spLocks noGrp="1"/>
          </p:cNvSpPr>
          <p:nvPr/>
        </p:nvSpPr>
        <p:spPr>
          <a:xfrm rot="0">
            <a:off x="508000" y="5892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Pile</a:t>
            </a:r>
          </a:p>
        </p:txBody>
      </p:sp>
      <p:sp>
        <p:nvSpPr>
          <p:cNvPr id="743354004" name="Text">
    </p:cNvPr>
          <p:cNvSpPr>
            <a:spLocks noGrp="1"/>
          </p:cNvSpPr>
          <p:nvPr/>
        </p:nvSpPr>
        <p:spPr>
          <a:xfrm rot="0">
            <a:off x="508000" y="6121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60354927" name="Text">
    </p:cNvPr>
          <p:cNvSpPr>
            <a:spLocks noGrp="1"/>
          </p:cNvSpPr>
          <p:nvPr/>
        </p:nvSpPr>
        <p:spPr>
          <a:xfrm rot="0">
            <a:off x="2413000" y="6121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47977782" name="Text">
    </p:cNvPr>
          <p:cNvSpPr>
            <a:spLocks noGrp="1"/>
          </p:cNvSpPr>
          <p:nvPr/>
        </p:nvSpPr>
        <p:spPr>
          <a:xfrm rot="0">
            <a:off x="508000" y="6527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Produit Fini</a:t>
            </a:r>
          </a:p>
        </p:txBody>
      </p:sp>
      <p:sp>
        <p:nvSpPr>
          <p:cNvPr id="867351077" name="Text">
    </p:cNvPr>
          <p:cNvSpPr>
            <a:spLocks noGrp="1"/>
          </p:cNvSpPr>
          <p:nvPr/>
        </p:nvSpPr>
        <p:spPr>
          <a:xfrm rot="0">
            <a:off x="508000" y="675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92121033" name="Text">
    </p:cNvPr>
          <p:cNvSpPr>
            <a:spLocks noGrp="1"/>
          </p:cNvSpPr>
          <p:nvPr/>
        </p:nvSpPr>
        <p:spPr>
          <a:xfrm rot="0">
            <a:off x="2413000" y="675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209773631" name="Text">
    </p:cNvPr>
          <p:cNvSpPr>
            <a:spLocks noGrp="1"/>
          </p:cNvSpPr>
          <p:nvPr/>
        </p:nvSpPr>
        <p:spPr>
          <a:xfrm rot="0">
            <a:off x="508000" y="7162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Préparer des composants</a:t>
            </a:r>
          </a:p>
        </p:txBody>
      </p:sp>
      <p:sp>
        <p:nvSpPr>
          <p:cNvPr id="1783933562" name="Text">
    </p:cNvPr>
          <p:cNvSpPr>
            <a:spLocks noGrp="1"/>
          </p:cNvSpPr>
          <p:nvPr/>
        </p:nvSpPr>
        <p:spPr>
          <a:xfrm rot="0">
            <a:off x="508000" y="7391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76200583" name="Text">
    </p:cNvPr>
          <p:cNvSpPr>
            <a:spLocks noGrp="1"/>
          </p:cNvSpPr>
          <p:nvPr/>
        </p:nvSpPr>
        <p:spPr>
          <a:xfrm rot="0">
            <a:off x="2413000" y="7391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710973468" name="Text">
    </p:cNvPr>
          <p:cNvSpPr>
            <a:spLocks noGrp="1"/>
          </p:cNvSpPr>
          <p:nvPr/>
        </p:nvSpPr>
        <p:spPr>
          <a:xfrm rot="0">
            <a:off x="508000" y="7797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Semi-Fini</a:t>
            </a:r>
          </a:p>
        </p:txBody>
      </p:sp>
      <p:sp>
        <p:nvSpPr>
          <p:cNvPr id="1059041593" name="Text">
    </p:cNvPr>
          <p:cNvSpPr>
            <a:spLocks noGrp="1"/>
          </p:cNvSpPr>
          <p:nvPr/>
        </p:nvSpPr>
        <p:spPr>
          <a:xfrm rot="0">
            <a:off x="508000" y="802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84806106" name="Text">
    </p:cNvPr>
          <p:cNvSpPr>
            <a:spLocks noGrp="1"/>
          </p:cNvSpPr>
          <p:nvPr/>
        </p:nvSpPr>
        <p:spPr>
          <a:xfrm rot="0">
            <a:off x="2413000" y="802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909418025" name="Text">
    </p:cNvPr>
          <p:cNvSpPr>
            <a:spLocks noGrp="1"/>
          </p:cNvSpPr>
          <p:nvPr/>
        </p:nvSpPr>
        <p:spPr>
          <a:xfrm rot="0">
            <a:off x="508000" y="8432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Suivre la livraison</a:t>
            </a:r>
          </a:p>
        </p:txBody>
      </p:sp>
      <p:sp>
        <p:nvSpPr>
          <p:cNvPr id="406474891" name="Text">
    </p:cNvPr>
          <p:cNvSpPr>
            <a:spLocks noGrp="1"/>
          </p:cNvSpPr>
          <p:nvPr/>
        </p:nvSpPr>
        <p:spPr>
          <a:xfrm rot="0">
            <a:off x="508000" y="8661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25595340" name="Text">
    </p:cNvPr>
          <p:cNvSpPr>
            <a:spLocks noGrp="1"/>
          </p:cNvSpPr>
          <p:nvPr/>
        </p:nvSpPr>
        <p:spPr>
          <a:xfrm rot="0">
            <a:off x="2413000" y="8661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33824492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11731871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22</a:t>
            </a:r>
          </a:p>
        </p:txBody>
      </p:sp>
      <p:sp>
        <p:nvSpPr>
          <p:cNvPr id="156636417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985398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284149862" name="Text">
    </p:cNvPr>
          <p:cNvSpPr>
            <a:spLocks noGrp="1"/>
          </p:cNvSpPr>
          <p:nvPr/>
        </p:nvSpPr>
        <p:spPr>
          <a:xfrm rot="0">
            <a:off x="508000" y="1257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672306663" name="Text">
    </p:cNvPr>
          <p:cNvSpPr>
            <a:spLocks noGrp="1"/>
          </p:cNvSpPr>
          <p:nvPr/>
        </p:nvSpPr>
        <p:spPr>
          <a:xfrm rot="0">
            <a:off x="508000" y="1485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47786983" name="Text">
    </p:cNvPr>
          <p:cNvSpPr>
            <a:spLocks noGrp="1"/>
          </p:cNvSpPr>
          <p:nvPr/>
        </p:nvSpPr>
        <p:spPr>
          <a:xfrm rot="0">
            <a:off x="2413000" y="1485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230752231" name="Text">
    </p:cNvPr>
          <p:cNvSpPr>
            <a:spLocks noGrp="1"/>
          </p:cNvSpPr>
          <p:nvPr/>
        </p:nvSpPr>
        <p:spPr>
          <a:xfrm rot="0">
            <a:off x="2413000" y="1689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AS400</a:t>
            </a:r>
          </a:p>
        </p:txBody>
      </p:sp>
      <p:sp>
        <p:nvSpPr>
          <p:cNvPr id="1373272840" name="Text">
    </p:cNvPr>
          <p:cNvSpPr>
            <a:spLocks noGrp="1"/>
          </p:cNvSpPr>
          <p:nvPr/>
        </p:nvSpPr>
        <p:spPr>
          <a:xfrm rot="0">
            <a:off x="2413000" y="1892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extraire les données</a:t>
            </a:r>
          </a:p>
        </p:txBody>
      </p:sp>
      <p:sp>
        <p:nvSpPr>
          <p:cNvPr id="1476482227" name="Text">
    </p:cNvPr>
          <p:cNvSpPr>
            <a:spLocks noGrp="1"/>
          </p:cNvSpPr>
          <p:nvPr/>
        </p:nvSpPr>
        <p:spPr>
          <a:xfrm rot="0">
            <a:off x="508000" y="1689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46578329" name="Text">
    </p:cNvPr>
          <p:cNvSpPr>
            <a:spLocks noGrp="1"/>
          </p:cNvSpPr>
          <p:nvPr/>
        </p:nvSpPr>
        <p:spPr>
          <a:xfrm rot="0">
            <a:off x="508000" y="1892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53858992" name="Text">
    </p:cNvPr>
          <p:cNvSpPr>
            <a:spLocks noGrp="1"/>
          </p:cNvSpPr>
          <p:nvPr/>
        </p:nvSpPr>
        <p:spPr>
          <a:xfrm rot="0">
            <a:off x="508000" y="2298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820295244" name="Text">
    </p:cNvPr>
          <p:cNvSpPr>
            <a:spLocks noGrp="1"/>
          </p:cNvSpPr>
          <p:nvPr/>
        </p:nvSpPr>
        <p:spPr>
          <a:xfrm rot="0">
            <a:off x="508000" y="2527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49228732" name="Text">
    </p:cNvPr>
          <p:cNvSpPr>
            <a:spLocks noGrp="1"/>
          </p:cNvSpPr>
          <p:nvPr/>
        </p:nvSpPr>
        <p:spPr>
          <a:xfrm rot="0">
            <a:off x="2413000" y="2527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630910066" name="Text">
    </p:cNvPr>
          <p:cNvSpPr>
            <a:spLocks noGrp="1"/>
          </p:cNvSpPr>
          <p:nvPr/>
        </p:nvSpPr>
        <p:spPr>
          <a:xfrm rot="0">
            <a:off x="2413000" y="2730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état Windev compilé</a:t>
            </a:r>
          </a:p>
        </p:txBody>
      </p:sp>
      <p:sp>
        <p:nvSpPr>
          <p:cNvPr id="919836245" name="Text">
    </p:cNvPr>
          <p:cNvSpPr>
            <a:spLocks noGrp="1"/>
          </p:cNvSpPr>
          <p:nvPr/>
        </p:nvSpPr>
        <p:spPr>
          <a:xfrm rot="0">
            <a:off x="2413000" y="2933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masque de document</a:t>
            </a:r>
          </a:p>
        </p:txBody>
      </p:sp>
      <p:sp>
        <p:nvSpPr>
          <p:cNvPr id="649989411" name="Text">
    </p:cNvPr>
          <p:cNvSpPr>
            <a:spLocks noGrp="1"/>
          </p:cNvSpPr>
          <p:nvPr/>
        </p:nvSpPr>
        <p:spPr>
          <a:xfrm rot="0">
            <a:off x="508000" y="2730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66644573" name="Text">
    </p:cNvPr>
          <p:cNvSpPr>
            <a:spLocks noGrp="1"/>
          </p:cNvSpPr>
          <p:nvPr/>
        </p:nvSpPr>
        <p:spPr>
          <a:xfrm rot="0">
            <a:off x="508000" y="2933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27091390" name="Text">
    </p:cNvPr>
          <p:cNvSpPr>
            <a:spLocks noGrp="1"/>
          </p:cNvSpPr>
          <p:nvPr/>
        </p:nvSpPr>
        <p:spPr>
          <a:xfrm rot="0">
            <a:off x="508000" y="3340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62929529" name="Text">
    </p:cNvPr>
          <p:cNvSpPr>
            <a:spLocks noGrp="1"/>
          </p:cNvSpPr>
          <p:nvPr/>
        </p:nvSpPr>
        <p:spPr>
          <a:xfrm rot="0">
            <a:off x="508000" y="3568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04325562" name="Text">
    </p:cNvPr>
          <p:cNvSpPr>
            <a:spLocks noGrp="1"/>
          </p:cNvSpPr>
          <p:nvPr/>
        </p:nvSpPr>
        <p:spPr>
          <a:xfrm rot="0">
            <a:off x="2413000" y="3568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468882178" name="Text">
    </p:cNvPr>
          <p:cNvSpPr>
            <a:spLocks noGrp="1"/>
          </p:cNvSpPr>
          <p:nvPr/>
        </p:nvSpPr>
        <p:spPr>
          <a:xfrm rot="0">
            <a:off x="2413000" y="3771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Produit Fini</a:t>
            </a:r>
          </a:p>
        </p:txBody>
      </p:sp>
      <p:sp>
        <p:nvSpPr>
          <p:cNvPr id="2012237082" name="Text">
    </p:cNvPr>
          <p:cNvSpPr>
            <a:spLocks noGrp="1"/>
          </p:cNvSpPr>
          <p:nvPr/>
        </p:nvSpPr>
        <p:spPr>
          <a:xfrm rot="0">
            <a:off x="2413000" y="3975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Composant</a:t>
            </a:r>
          </a:p>
        </p:txBody>
      </p:sp>
      <p:sp>
        <p:nvSpPr>
          <p:cNvPr id="661139369" name="Text">
    </p:cNvPr>
          <p:cNvSpPr>
            <a:spLocks noGrp="1"/>
          </p:cNvSpPr>
          <p:nvPr/>
        </p:nvSpPr>
        <p:spPr>
          <a:xfrm rot="0">
            <a:off x="508000" y="3771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00523009" name="Text">
    </p:cNvPr>
          <p:cNvSpPr>
            <a:spLocks noGrp="1"/>
          </p:cNvSpPr>
          <p:nvPr/>
        </p:nvSpPr>
        <p:spPr>
          <a:xfrm rot="0">
            <a:off x="508000" y="3975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09276344" name="Text">
    </p:cNvPr>
          <p:cNvSpPr>
            <a:spLocks noGrp="1"/>
          </p:cNvSpPr>
          <p:nvPr/>
        </p:nvSpPr>
        <p:spPr>
          <a:xfrm rot="0">
            <a:off x="508000" y="4381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736587634" name="Text">
    </p:cNvPr>
          <p:cNvSpPr>
            <a:spLocks noGrp="1"/>
          </p:cNvSpPr>
          <p:nvPr/>
        </p:nvSpPr>
        <p:spPr>
          <a:xfrm rot="0">
            <a:off x="508000" y="4610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2593740" name="Text">
    </p:cNvPr>
          <p:cNvSpPr>
            <a:spLocks noGrp="1"/>
          </p:cNvSpPr>
          <p:nvPr/>
        </p:nvSpPr>
        <p:spPr>
          <a:xfrm rot="0">
            <a:off x="2413000" y="4610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382329720" name="Text">
    </p:cNvPr>
          <p:cNvSpPr>
            <a:spLocks noGrp="1"/>
          </p:cNvSpPr>
          <p:nvPr/>
        </p:nvSpPr>
        <p:spPr>
          <a:xfrm rot="0">
            <a:off x="2413000" y="4813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débit plan de travail</a:t>
            </a:r>
          </a:p>
        </p:txBody>
      </p:sp>
      <p:sp>
        <p:nvSpPr>
          <p:cNvPr id="2100827639" name="Text">
    </p:cNvPr>
          <p:cNvSpPr>
            <a:spLocks noGrp="1"/>
          </p:cNvSpPr>
          <p:nvPr/>
        </p:nvSpPr>
        <p:spPr>
          <a:xfrm rot="0">
            <a:off x="2413000" y="5016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Perso</a:t>
            </a:r>
          </a:p>
        </p:txBody>
      </p:sp>
      <p:sp>
        <p:nvSpPr>
          <p:cNvPr id="193456779" name="Text">
    </p:cNvPr>
          <p:cNvSpPr>
            <a:spLocks noGrp="1"/>
          </p:cNvSpPr>
          <p:nvPr/>
        </p:nvSpPr>
        <p:spPr>
          <a:xfrm rot="0">
            <a:off x="508000" y="4813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080448" name="Text">
    </p:cNvPr>
          <p:cNvSpPr>
            <a:spLocks noGrp="1"/>
          </p:cNvSpPr>
          <p:nvPr/>
        </p:nvSpPr>
        <p:spPr>
          <a:xfrm rot="0">
            <a:off x="508000" y="5016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98179267" name="Text">
    </p:cNvPr>
          <p:cNvSpPr>
            <a:spLocks noGrp="1"/>
          </p:cNvSpPr>
          <p:nvPr/>
        </p:nvSpPr>
        <p:spPr>
          <a:xfrm rot="0">
            <a:off x="508000" y="5422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692817328" name="Text">
    </p:cNvPr>
          <p:cNvSpPr>
            <a:spLocks noGrp="1"/>
          </p:cNvSpPr>
          <p:nvPr/>
        </p:nvSpPr>
        <p:spPr>
          <a:xfrm rot="0">
            <a:off x="508000" y="5651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42257685" name="Text">
    </p:cNvPr>
          <p:cNvSpPr>
            <a:spLocks noGrp="1"/>
          </p:cNvSpPr>
          <p:nvPr/>
        </p:nvSpPr>
        <p:spPr>
          <a:xfrm rot="0">
            <a:off x="2413000" y="5651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816583170" name="Text">
    </p:cNvPr>
          <p:cNvSpPr>
            <a:spLocks noGrp="1"/>
          </p:cNvSpPr>
          <p:nvPr/>
        </p:nvSpPr>
        <p:spPr>
          <a:xfrm rot="0">
            <a:off x="2413000" y="5854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Préparer des composants</a:t>
            </a:r>
          </a:p>
        </p:txBody>
      </p:sp>
      <p:sp>
        <p:nvSpPr>
          <p:cNvPr id="1443288375" name="Text">
    </p:cNvPr>
          <p:cNvSpPr>
            <a:spLocks noGrp="1"/>
          </p:cNvSpPr>
          <p:nvPr/>
        </p:nvSpPr>
        <p:spPr>
          <a:xfrm rot="0">
            <a:off x="2413000" y="6057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Déplacer un composant ou un produit</a:t>
            </a:r>
          </a:p>
        </p:txBody>
      </p:sp>
      <p:sp>
        <p:nvSpPr>
          <p:cNvPr id="742288" name="Text">
    </p:cNvPr>
          <p:cNvSpPr>
            <a:spLocks noGrp="1"/>
          </p:cNvSpPr>
          <p:nvPr/>
        </p:nvSpPr>
        <p:spPr>
          <a:xfrm rot="0">
            <a:off x="508000" y="5854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01761558" name="Text">
    </p:cNvPr>
          <p:cNvSpPr>
            <a:spLocks noGrp="1"/>
          </p:cNvSpPr>
          <p:nvPr/>
        </p:nvSpPr>
        <p:spPr>
          <a:xfrm rot="0">
            <a:off x="508000" y="6057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8683880" name="Text">
    </p:cNvPr>
          <p:cNvSpPr>
            <a:spLocks noGrp="1"/>
          </p:cNvSpPr>
          <p:nvPr/>
        </p:nvSpPr>
        <p:spPr>
          <a:xfrm rot="0">
            <a:off x="508000" y="6464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672524765" name="Text">
    </p:cNvPr>
          <p:cNvSpPr>
            <a:spLocks noGrp="1"/>
          </p:cNvSpPr>
          <p:nvPr/>
        </p:nvSpPr>
        <p:spPr>
          <a:xfrm rot="0">
            <a:off x="508000" y="6692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64557800" name="Text">
    </p:cNvPr>
          <p:cNvSpPr>
            <a:spLocks noGrp="1"/>
          </p:cNvSpPr>
          <p:nvPr/>
        </p:nvSpPr>
        <p:spPr>
          <a:xfrm rot="0">
            <a:off x="2413000" y="6692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2017419121" name="Text">
    </p:cNvPr>
          <p:cNvSpPr>
            <a:spLocks noGrp="1"/>
          </p:cNvSpPr>
          <p:nvPr/>
        </p:nvSpPr>
        <p:spPr>
          <a:xfrm rot="0">
            <a:off x="2413000" y="6896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convertir en données imprimante</a:t>
            </a:r>
          </a:p>
        </p:txBody>
      </p:sp>
      <p:sp>
        <p:nvSpPr>
          <p:cNvPr id="3641775" name="Text">
    </p:cNvPr>
          <p:cNvSpPr>
            <a:spLocks noGrp="1"/>
          </p:cNvSpPr>
          <p:nvPr/>
        </p:nvSpPr>
        <p:spPr>
          <a:xfrm rot="0">
            <a:off x="2413000" y="7099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soumettre à une file d'impression</a:t>
            </a:r>
          </a:p>
        </p:txBody>
      </p:sp>
      <p:sp>
        <p:nvSpPr>
          <p:cNvPr id="1728050223" name="Text">
    </p:cNvPr>
          <p:cNvSpPr>
            <a:spLocks noGrp="1"/>
          </p:cNvSpPr>
          <p:nvPr/>
        </p:nvSpPr>
        <p:spPr>
          <a:xfrm rot="0">
            <a:off x="508000" y="6896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14473635" name="Text">
    </p:cNvPr>
          <p:cNvSpPr>
            <a:spLocks noGrp="1"/>
          </p:cNvSpPr>
          <p:nvPr/>
        </p:nvSpPr>
        <p:spPr>
          <a:xfrm rot="0">
            <a:off x="508000" y="7099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52354068" name="Text">
    </p:cNvPr>
          <p:cNvSpPr>
            <a:spLocks noGrp="1"/>
          </p:cNvSpPr>
          <p:nvPr/>
        </p:nvSpPr>
        <p:spPr>
          <a:xfrm rot="0">
            <a:off x="508000" y="7505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239841547" name="Text">
    </p:cNvPr>
          <p:cNvSpPr>
            <a:spLocks noGrp="1"/>
          </p:cNvSpPr>
          <p:nvPr/>
        </p:nvSpPr>
        <p:spPr>
          <a:xfrm rot="0">
            <a:off x="508000" y="7734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95076193" name="Text">
    </p:cNvPr>
          <p:cNvSpPr>
            <a:spLocks noGrp="1"/>
          </p:cNvSpPr>
          <p:nvPr/>
        </p:nvSpPr>
        <p:spPr>
          <a:xfrm rot="0">
            <a:off x="2413000" y="7734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2028277706" name="Text">
    </p:cNvPr>
          <p:cNvSpPr>
            <a:spLocks noGrp="1"/>
          </p:cNvSpPr>
          <p:nvPr/>
        </p:nvSpPr>
        <p:spPr>
          <a:xfrm rot="0">
            <a:off x="2413000" y="7937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Pile</a:t>
            </a:r>
          </a:p>
        </p:txBody>
      </p:sp>
      <p:sp>
        <p:nvSpPr>
          <p:cNvPr id="626370950" name="Text">
    </p:cNvPr>
          <p:cNvSpPr>
            <a:spLocks noGrp="1"/>
          </p:cNvSpPr>
          <p:nvPr/>
        </p:nvSpPr>
        <p:spPr>
          <a:xfrm rot="0">
            <a:off x="2413000" y="8140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A4</a:t>
            </a:r>
          </a:p>
        </p:txBody>
      </p:sp>
      <p:sp>
        <p:nvSpPr>
          <p:cNvPr id="1992656846" name="Text">
    </p:cNvPr>
          <p:cNvSpPr>
            <a:spLocks noGrp="1"/>
          </p:cNvSpPr>
          <p:nvPr/>
        </p:nvSpPr>
        <p:spPr>
          <a:xfrm rot="0">
            <a:off x="508000" y="7937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4989469" name="Text">
    </p:cNvPr>
          <p:cNvSpPr>
            <a:spLocks noGrp="1"/>
          </p:cNvSpPr>
          <p:nvPr/>
        </p:nvSpPr>
        <p:spPr>
          <a:xfrm rot="0">
            <a:off x="508000" y="8140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82394077" name="Text">
    </p:cNvPr>
          <p:cNvSpPr>
            <a:spLocks noGrp="1"/>
          </p:cNvSpPr>
          <p:nvPr/>
        </p:nvSpPr>
        <p:spPr>
          <a:xfrm rot="0">
            <a:off x="508000" y="8547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525953166" name="Text">
    </p:cNvPr>
          <p:cNvSpPr>
            <a:spLocks noGrp="1"/>
          </p:cNvSpPr>
          <p:nvPr/>
        </p:nvSpPr>
        <p:spPr>
          <a:xfrm rot="0">
            <a:off x="508000" y="8775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584361" name="Text">
    </p:cNvPr>
          <p:cNvSpPr>
            <a:spLocks noGrp="1"/>
          </p:cNvSpPr>
          <p:nvPr/>
        </p:nvSpPr>
        <p:spPr>
          <a:xfrm rot="0">
            <a:off x="2413000" y="8775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911222122" name="Text">
    </p:cNvPr>
          <p:cNvSpPr>
            <a:spLocks noGrp="1"/>
          </p:cNvSpPr>
          <p:nvPr/>
        </p:nvSpPr>
        <p:spPr>
          <a:xfrm rot="0">
            <a:off x="2413000" y="8978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gestionnaire éditique AS400 (LDPRX)</a:t>
            </a:r>
          </a:p>
        </p:txBody>
      </p:sp>
      <p:sp>
        <p:nvSpPr>
          <p:cNvPr id="238457546" name="Text">
    </p:cNvPr>
          <p:cNvSpPr>
            <a:spLocks noGrp="1"/>
          </p:cNvSpPr>
          <p:nvPr/>
        </p:nvSpPr>
        <p:spPr>
          <a:xfrm rot="0">
            <a:off x="2413000" y="9182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concevoir le document (mise en page)</a:t>
            </a:r>
          </a:p>
        </p:txBody>
      </p:sp>
      <p:sp>
        <p:nvSpPr>
          <p:cNvPr id="1974317504" name="Text">
    </p:cNvPr>
          <p:cNvSpPr>
            <a:spLocks noGrp="1"/>
          </p:cNvSpPr>
          <p:nvPr/>
        </p:nvSpPr>
        <p:spPr>
          <a:xfrm rot="0">
            <a:off x="508000" y="8978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60160481" name="Text">
    </p:cNvPr>
          <p:cNvSpPr>
            <a:spLocks noGrp="1"/>
          </p:cNvSpPr>
          <p:nvPr/>
        </p:nvSpPr>
        <p:spPr>
          <a:xfrm rot="0">
            <a:off x="508000" y="9182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59996587" name="Text">
    </p:cNvPr>
          <p:cNvSpPr>
            <a:spLocks noGrp="1"/>
          </p:cNvSpPr>
          <p:nvPr/>
        </p:nvSpPr>
        <p:spPr>
          <a:xfrm rot="0">
            <a:off x="508000" y="9588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087598842" name="Text">
    </p:cNvPr>
          <p:cNvSpPr>
            <a:spLocks noGrp="1"/>
          </p:cNvSpPr>
          <p:nvPr/>
        </p:nvSpPr>
        <p:spPr>
          <a:xfrm rot="0">
            <a:off x="508000" y="9817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83270801" name="Text">
    </p:cNvPr>
          <p:cNvSpPr>
            <a:spLocks noGrp="1"/>
          </p:cNvSpPr>
          <p:nvPr/>
        </p:nvSpPr>
        <p:spPr>
          <a:xfrm rot="0">
            <a:off x="2413000" y="9817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971087453"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Relations</a:t>
            </a:r>
          </a:p>
        </p:txBody>
      </p:sp>
      <p:sp>
        <p:nvSpPr>
          <p:cNvPr id="119816782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48480146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23</a:t>
            </a:r>
          </a:p>
        </p:txBody>
      </p:sp>
      <p:sp>
        <p:nvSpPr>
          <p:cNvPr id="161804367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850233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54929108"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gestionnaire automatisation des impressions (SENTINEL)</a:t>
            </a:r>
          </a:p>
        </p:txBody>
      </p:sp>
      <p:sp>
        <p:nvSpPr>
          <p:cNvPr id="367954017"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convertir en données imprimante</a:t>
            </a:r>
          </a:p>
        </p:txBody>
      </p:sp>
      <p:sp>
        <p:nvSpPr>
          <p:cNvPr id="112176935"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32578794"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6804492"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655630081"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28057828"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699679818"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FPM - Fiche Perso Miroir</a:t>
            </a:r>
          </a:p>
        </p:txBody>
      </p:sp>
      <p:sp>
        <p:nvSpPr>
          <p:cNvPr id="1021813588"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135 x 62 mm</a:t>
            </a:r>
          </a:p>
        </p:txBody>
      </p:sp>
      <p:sp>
        <p:nvSpPr>
          <p:cNvPr id="689218344"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58417002"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40225682"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668330752"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26925617"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576374247"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Fournisseur (3TEC, DEMATIC...)</a:t>
            </a:r>
          </a:p>
        </p:txBody>
      </p:sp>
      <p:sp>
        <p:nvSpPr>
          <p:cNvPr id="1284634047"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masque de document</a:t>
            </a:r>
          </a:p>
        </p:txBody>
      </p:sp>
      <p:sp>
        <p:nvSpPr>
          <p:cNvPr id="1150585542"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38136300"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02690318"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2025644484"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13046447"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169606246"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Windev</a:t>
            </a:r>
          </a:p>
        </p:txBody>
      </p:sp>
      <p:sp>
        <p:nvSpPr>
          <p:cNvPr id="1625817721"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données dynamiques</a:t>
            </a:r>
          </a:p>
        </p:txBody>
      </p:sp>
      <p:sp>
        <p:nvSpPr>
          <p:cNvPr id="2143645025"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27329752"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18269752"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076882309"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49517956"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309326241"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gestionnaire impression AS400 </a:t>
            </a:r>
          </a:p>
        </p:txBody>
      </p:sp>
      <p:sp>
        <p:nvSpPr>
          <p:cNvPr id="1416376514"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spool d'impression (asynchrone)</a:t>
            </a:r>
          </a:p>
        </p:txBody>
      </p:sp>
      <p:sp>
        <p:nvSpPr>
          <p:cNvPr id="1805683209"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52056289"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98481768"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240931578"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31805946"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401589925"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imprimante transfert thermique</a:t>
            </a:r>
          </a:p>
        </p:txBody>
      </p:sp>
      <p:sp>
        <p:nvSpPr>
          <p:cNvPr id="1960131939"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rouleau d'étiquettes</a:t>
            </a:r>
          </a:p>
        </p:txBody>
      </p:sp>
      <p:sp>
        <p:nvSpPr>
          <p:cNvPr id="418544257"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48661716"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99491713"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951007342"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64189320"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965472536"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Windev</a:t>
            </a:r>
          </a:p>
        </p:txBody>
      </p:sp>
      <p:sp>
        <p:nvSpPr>
          <p:cNvPr id="1897050650"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extraire les données</a:t>
            </a:r>
          </a:p>
        </p:txBody>
      </p:sp>
      <p:sp>
        <p:nvSpPr>
          <p:cNvPr id="817858590"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72755642"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50532305"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82480806"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24413011"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730752455"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gestionnaire impression Windows</a:t>
            </a:r>
          </a:p>
        </p:txBody>
      </p:sp>
      <p:sp>
        <p:nvSpPr>
          <p:cNvPr id="1276857863"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pilote d'impression</a:t>
            </a:r>
          </a:p>
        </p:txBody>
      </p:sp>
      <p:sp>
        <p:nvSpPr>
          <p:cNvPr id="886037892"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77578433"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39784351"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611523759"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47252568"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215157782"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Fournisseur (3TEC, DEMATIC...)</a:t>
            </a:r>
          </a:p>
        </p:txBody>
      </p:sp>
      <p:sp>
        <p:nvSpPr>
          <p:cNvPr id="169710187"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lire le fichier PDF</a:t>
            </a:r>
          </a:p>
        </p:txBody>
      </p:sp>
      <p:sp>
        <p:nvSpPr>
          <p:cNvPr id="917987811"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37492603"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7714350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131204362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24</a:t>
            </a:r>
          </a:p>
        </p:txBody>
      </p:sp>
      <p:sp>
        <p:nvSpPr>
          <p:cNvPr id="53229973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654503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24203065"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943867171"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53436300"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469899497"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générateur d'état Windev</a:t>
            </a:r>
          </a:p>
        </p:txBody>
      </p:sp>
      <p:sp>
        <p:nvSpPr>
          <p:cNvPr id="461376017"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composer le document</a:t>
            </a:r>
          </a:p>
        </p:txBody>
      </p:sp>
      <p:sp>
        <p:nvSpPr>
          <p:cNvPr id="4172373"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48070390"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13961699"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835020577"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89035342"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2118457232"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composer le document</a:t>
            </a:r>
          </a:p>
        </p:txBody>
      </p:sp>
      <p:sp>
        <p:nvSpPr>
          <p:cNvPr id="622274963"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données dynamiques</a:t>
            </a:r>
          </a:p>
        </p:txBody>
      </p:sp>
      <p:sp>
        <p:nvSpPr>
          <p:cNvPr id="1064414847"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30060977"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20038608"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291143249"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02552403"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863410679"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gestionnaire impression AS400 </a:t>
            </a:r>
          </a:p>
        </p:txBody>
      </p:sp>
      <p:sp>
        <p:nvSpPr>
          <p:cNvPr id="239290560"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convertir en données imprimante</a:t>
            </a:r>
          </a:p>
        </p:txBody>
      </p:sp>
      <p:sp>
        <p:nvSpPr>
          <p:cNvPr id="1286145967"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56151241"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19998011"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309147872"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43144433"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753178789"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Ordre Magasin</a:t>
            </a:r>
          </a:p>
        </p:txBody>
      </p:sp>
      <p:sp>
        <p:nvSpPr>
          <p:cNvPr id="2019019549"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Composant</a:t>
            </a:r>
          </a:p>
        </p:txBody>
      </p:sp>
      <p:sp>
        <p:nvSpPr>
          <p:cNvPr id="1984350709"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69143716"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47820321"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778350106"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56885570"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815927219"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 spécifique atelier</a:t>
            </a:r>
          </a:p>
        </p:txBody>
      </p:sp>
      <p:sp>
        <p:nvSpPr>
          <p:cNvPr id="888293905"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135 x 62 mm</a:t>
            </a:r>
          </a:p>
        </p:txBody>
      </p:sp>
      <p:sp>
        <p:nvSpPr>
          <p:cNvPr id="1064122091"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62913415"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30942536"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958523759"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73631950"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03996481"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A5</a:t>
            </a:r>
          </a:p>
        </p:txBody>
      </p:sp>
      <p:sp>
        <p:nvSpPr>
          <p:cNvPr id="905376005"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étiquette A5 (blanche)</a:t>
            </a:r>
          </a:p>
        </p:txBody>
      </p:sp>
      <p:sp>
        <p:nvSpPr>
          <p:cNvPr id="61480005"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4580948"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70428315"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342424709"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07145081"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676500398"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composer le document</a:t>
            </a:r>
          </a:p>
        </p:txBody>
      </p:sp>
      <p:sp>
        <p:nvSpPr>
          <p:cNvPr id="1468111065"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générer le document au format PDF</a:t>
            </a:r>
          </a:p>
        </p:txBody>
      </p:sp>
      <p:sp>
        <p:nvSpPr>
          <p:cNvPr id="81709688"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00512192"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49969327"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225500139"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40101943"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61935590"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Déplacer un composant ou un produit</a:t>
            </a:r>
          </a:p>
        </p:txBody>
      </p:sp>
      <p:sp>
        <p:nvSpPr>
          <p:cNvPr id="1073035012"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Guider l'opérateur</a:t>
            </a:r>
          </a:p>
        </p:txBody>
      </p:sp>
      <p:sp>
        <p:nvSpPr>
          <p:cNvPr id="886119570"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33784282"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81141739"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318272241"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22735165"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464018925"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imprimante transfert thermique</a:t>
            </a:r>
          </a:p>
        </p:txBody>
      </p:sp>
      <p:sp>
        <p:nvSpPr>
          <p:cNvPr id="1283403739"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impression transfert thermique</a:t>
            </a:r>
          </a:p>
        </p:txBody>
      </p:sp>
      <p:sp>
        <p:nvSpPr>
          <p:cNvPr id="459077137"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23535667"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4116356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118326641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25</a:t>
            </a:r>
          </a:p>
        </p:txBody>
      </p:sp>
      <p:sp>
        <p:nvSpPr>
          <p:cNvPr id="38922655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012065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974630100"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0309335"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08793022"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45729280"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Windev</a:t>
            </a:r>
          </a:p>
        </p:txBody>
      </p:sp>
      <p:sp>
        <p:nvSpPr>
          <p:cNvPr id="493302922"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générateur d'état Windev</a:t>
            </a:r>
          </a:p>
        </p:txBody>
      </p:sp>
      <p:sp>
        <p:nvSpPr>
          <p:cNvPr id="972598720"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8824749"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72114025"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944002819"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52281446"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527668063"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Préparer des composants</a:t>
            </a:r>
          </a:p>
        </p:txBody>
      </p:sp>
      <p:sp>
        <p:nvSpPr>
          <p:cNvPr id="1488311804"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Préparation</a:t>
            </a:r>
          </a:p>
        </p:txBody>
      </p:sp>
      <p:sp>
        <p:nvSpPr>
          <p:cNvPr id="1112763814"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72489169"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57955737"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707834059"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43524982"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49111966"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FPT - Fiche Perso Tiroir</a:t>
            </a:r>
          </a:p>
        </p:txBody>
      </p:sp>
      <p:sp>
        <p:nvSpPr>
          <p:cNvPr id="807661911"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135 x 62 mm</a:t>
            </a:r>
          </a:p>
        </p:txBody>
      </p:sp>
      <p:sp>
        <p:nvSpPr>
          <p:cNvPr id="523938160"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77024135"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86771695"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866476009"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28845656"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793273840"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Suiveuse WM88</a:t>
            </a:r>
          </a:p>
        </p:txBody>
      </p:sp>
      <p:sp>
        <p:nvSpPr>
          <p:cNvPr id="475845354"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FS Fournisseur PFF</a:t>
            </a:r>
          </a:p>
        </p:txBody>
      </p:sp>
      <p:sp>
        <p:nvSpPr>
          <p:cNvPr id="1925038057"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5618634"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42582414"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92565520"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50483646"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191049963"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100 x 11 mm</a:t>
            </a:r>
          </a:p>
        </p:txBody>
      </p:sp>
      <p:sp>
        <p:nvSpPr>
          <p:cNvPr id="271230460"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rouleau d'étiquettes</a:t>
            </a:r>
          </a:p>
        </p:txBody>
      </p:sp>
      <p:sp>
        <p:nvSpPr>
          <p:cNvPr id="914903833"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55182419"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69530703"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250337667"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47820764"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487391298"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concevoir le document (mise en page)</a:t>
            </a:r>
          </a:p>
        </p:txBody>
      </p:sp>
      <p:sp>
        <p:nvSpPr>
          <p:cNvPr id="1335460065"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masque de document</a:t>
            </a:r>
          </a:p>
        </p:txBody>
      </p:sp>
      <p:sp>
        <p:nvSpPr>
          <p:cNvPr id="527331152"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28469698"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37183157"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2054286321"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78081024"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2011290317"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FPR - Fiche Perso Filler</a:t>
            </a:r>
          </a:p>
        </p:txBody>
      </p:sp>
      <p:sp>
        <p:nvSpPr>
          <p:cNvPr id="1762031582"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Perso</a:t>
            </a:r>
          </a:p>
        </p:txBody>
      </p:sp>
      <p:sp>
        <p:nvSpPr>
          <p:cNvPr id="475871084"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23207912"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02194889"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633583079"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40640503"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077739292"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Préparation</a:t>
            </a:r>
          </a:p>
        </p:txBody>
      </p:sp>
      <p:sp>
        <p:nvSpPr>
          <p:cNvPr id="426212061"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A4</a:t>
            </a:r>
          </a:p>
        </p:txBody>
      </p:sp>
      <p:sp>
        <p:nvSpPr>
          <p:cNvPr id="190091089"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11860918"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52764043"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954824726"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27084496"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265347352"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Effectuer un jalonnement</a:t>
            </a:r>
          </a:p>
        </p:txBody>
      </p:sp>
      <p:sp>
        <p:nvSpPr>
          <p:cNvPr id="1660295258"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8423702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114814011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26</a:t>
            </a:r>
          </a:p>
        </p:txBody>
      </p:sp>
      <p:sp>
        <p:nvSpPr>
          <p:cNvPr id="177524780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235446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279249383"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Identifier un produit ou un composant</a:t>
            </a:r>
          </a:p>
        </p:txBody>
      </p:sp>
      <p:sp>
        <p:nvSpPr>
          <p:cNvPr id="509161202"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8203067"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888005223"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3211374"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371989877"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Pile</a:t>
            </a:r>
          </a:p>
        </p:txBody>
      </p:sp>
      <p:sp>
        <p:nvSpPr>
          <p:cNvPr id="925385170"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Pile</a:t>
            </a:r>
          </a:p>
        </p:txBody>
      </p:sp>
      <p:sp>
        <p:nvSpPr>
          <p:cNvPr id="1821205386"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92579826"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11941350"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45621272"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6938358"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386090072"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Préparer des composants</a:t>
            </a:r>
          </a:p>
        </p:txBody>
      </p:sp>
      <p:sp>
        <p:nvSpPr>
          <p:cNvPr id="1041107879"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Documentation Produit</a:t>
            </a:r>
          </a:p>
        </p:txBody>
      </p:sp>
      <p:sp>
        <p:nvSpPr>
          <p:cNvPr id="2113229982"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3762292"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921215"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326191625"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11756754"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2052202839"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Ordre Magasin</a:t>
            </a:r>
          </a:p>
        </p:txBody>
      </p:sp>
      <p:sp>
        <p:nvSpPr>
          <p:cNvPr id="1886127662"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Produit Fini</a:t>
            </a:r>
          </a:p>
        </p:txBody>
      </p:sp>
      <p:sp>
        <p:nvSpPr>
          <p:cNvPr id="1609562230"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83920161"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78250226"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804771537"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68701597"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968448640"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FPT - Fiche Perso Tiroir</a:t>
            </a:r>
          </a:p>
        </p:txBody>
      </p:sp>
      <p:sp>
        <p:nvSpPr>
          <p:cNvPr id="1053172033"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Perso</a:t>
            </a:r>
          </a:p>
        </p:txBody>
      </p:sp>
      <p:sp>
        <p:nvSpPr>
          <p:cNvPr id="1076664928"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01604809"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49416123"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8758920"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33686225"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198139417"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conception de document (Codesoft)</a:t>
            </a:r>
          </a:p>
        </p:txBody>
      </p:sp>
      <p:sp>
        <p:nvSpPr>
          <p:cNvPr id="664449374"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concevoir le document (mise en page)</a:t>
            </a:r>
          </a:p>
        </p:txBody>
      </p:sp>
      <p:sp>
        <p:nvSpPr>
          <p:cNvPr id="1461464792"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77474090"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19941841"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020198427"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7368500"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373696747"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Préparation</a:t>
            </a:r>
          </a:p>
        </p:txBody>
      </p:sp>
      <p:sp>
        <p:nvSpPr>
          <p:cNvPr id="2052185144"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Ordre Magasin</a:t>
            </a:r>
          </a:p>
        </p:txBody>
      </p:sp>
      <p:sp>
        <p:nvSpPr>
          <p:cNvPr id="832887631"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75475202"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20431435"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78754723"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00058139"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583765599"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Ordre de Fabrication</a:t>
            </a:r>
          </a:p>
        </p:txBody>
      </p:sp>
      <p:sp>
        <p:nvSpPr>
          <p:cNvPr id="1165311010"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Semi-Fini</a:t>
            </a:r>
          </a:p>
        </p:txBody>
      </p:sp>
      <p:sp>
        <p:nvSpPr>
          <p:cNvPr id="1933687459"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80291392"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50943741"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236966591"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95167357"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763619721"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planche A4 d'étiquettes</a:t>
            </a:r>
          </a:p>
        </p:txBody>
      </p:sp>
      <p:sp>
        <p:nvSpPr>
          <p:cNvPr id="806842585"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imprimante laser</a:t>
            </a:r>
          </a:p>
        </p:txBody>
      </p:sp>
      <p:sp>
        <p:nvSpPr>
          <p:cNvPr id="1089324622"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35600435"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7866172"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49474995"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47607894"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56707704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123708664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27</a:t>
            </a:r>
          </a:p>
        </p:txBody>
      </p:sp>
      <p:sp>
        <p:nvSpPr>
          <p:cNvPr id="201948955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31130011"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33145446"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gestionnaire impression AS400 </a:t>
            </a:r>
          </a:p>
        </p:txBody>
      </p:sp>
      <p:sp>
        <p:nvSpPr>
          <p:cNvPr id="1815056075"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soumettre à une file d'impression</a:t>
            </a:r>
          </a:p>
        </p:txBody>
      </p:sp>
      <p:sp>
        <p:nvSpPr>
          <p:cNvPr id="205343703"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40068149"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54565380"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281445260"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19635492"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964736079"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conception de document (Codesoft)</a:t>
            </a:r>
          </a:p>
        </p:txBody>
      </p:sp>
      <p:sp>
        <p:nvSpPr>
          <p:cNvPr id="595245714"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masque de document</a:t>
            </a:r>
          </a:p>
        </p:txBody>
      </p:sp>
      <p:sp>
        <p:nvSpPr>
          <p:cNvPr id="1706139228"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69513770"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32768646"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591318674"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42888151"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717136460"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 spécifique atelier</a:t>
            </a:r>
          </a:p>
        </p:txBody>
      </p:sp>
      <p:sp>
        <p:nvSpPr>
          <p:cNvPr id="22864481"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Perso</a:t>
            </a:r>
          </a:p>
        </p:txBody>
      </p:sp>
      <p:sp>
        <p:nvSpPr>
          <p:cNvPr id="1422124678"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64954502"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36734710"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916505855"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65190120"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550917991"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Fabriquer un produit</a:t>
            </a:r>
          </a:p>
        </p:txBody>
      </p:sp>
      <p:sp>
        <p:nvSpPr>
          <p:cNvPr id="621709074"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Pile</a:t>
            </a:r>
          </a:p>
        </p:txBody>
      </p:sp>
      <p:sp>
        <p:nvSpPr>
          <p:cNvPr id="200063290"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57999182"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88624810"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282990092"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82202832"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726690425"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Norme NFE / NFA</a:t>
            </a:r>
          </a:p>
        </p:txBody>
      </p:sp>
      <p:sp>
        <p:nvSpPr>
          <p:cNvPr id="1220114235"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Documentation Produit</a:t>
            </a:r>
          </a:p>
        </p:txBody>
      </p:sp>
      <p:sp>
        <p:nvSpPr>
          <p:cNvPr id="1137350304"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87233084"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13679210"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463856502"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84772008"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2043169223"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Déplacer un composant ou un produit</a:t>
            </a:r>
          </a:p>
        </p:txBody>
      </p:sp>
      <p:sp>
        <p:nvSpPr>
          <p:cNvPr id="897846988"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Fabriquer un produit</a:t>
            </a:r>
          </a:p>
        </p:txBody>
      </p:sp>
      <p:sp>
        <p:nvSpPr>
          <p:cNvPr id="1744645655"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05173326"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87485260"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274584381"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65725635"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933346995"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Windev</a:t>
            </a:r>
          </a:p>
        </p:txBody>
      </p:sp>
      <p:sp>
        <p:nvSpPr>
          <p:cNvPr id="298487665"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lire le fichier PDF</a:t>
            </a:r>
          </a:p>
        </p:txBody>
      </p:sp>
      <p:sp>
        <p:nvSpPr>
          <p:cNvPr id="508881152"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0574494"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34296050"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2018683696"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98338771"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96423419"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gestionnaire éditique AS400 (LDPRX)</a:t>
            </a:r>
          </a:p>
        </p:txBody>
      </p:sp>
      <p:sp>
        <p:nvSpPr>
          <p:cNvPr id="147043892"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générer le document au format PDF</a:t>
            </a:r>
          </a:p>
        </p:txBody>
      </p:sp>
      <p:sp>
        <p:nvSpPr>
          <p:cNvPr id="1696962359"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05920393"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27979043"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953465632"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27221685"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518137704"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FPC - Fiche Perso Composant</a:t>
            </a:r>
          </a:p>
        </p:txBody>
      </p:sp>
      <p:sp>
        <p:nvSpPr>
          <p:cNvPr id="950345842"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135 x 62 mm</a:t>
            </a:r>
          </a:p>
        </p:txBody>
      </p:sp>
      <p:sp>
        <p:nvSpPr>
          <p:cNvPr id="812381379"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59760379"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9556669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110897684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28</a:t>
            </a:r>
          </a:p>
        </p:txBody>
      </p:sp>
      <p:sp>
        <p:nvSpPr>
          <p:cNvPr id="75267959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847139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67266208"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825281081"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02346372"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407615603"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gestionnaire automatisation des impressions (SENTINEL)</a:t>
            </a:r>
          </a:p>
        </p:txBody>
      </p:sp>
      <p:sp>
        <p:nvSpPr>
          <p:cNvPr id="1768742999"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lire les données</a:t>
            </a:r>
          </a:p>
        </p:txBody>
      </p:sp>
      <p:sp>
        <p:nvSpPr>
          <p:cNvPr id="1589288513"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27193443"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47901504"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487734150"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83055428"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164139233"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A5</a:t>
            </a:r>
          </a:p>
        </p:txBody>
      </p:sp>
      <p:sp>
        <p:nvSpPr>
          <p:cNvPr id="2061233204"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suiveuse colis replanifié</a:t>
            </a:r>
          </a:p>
        </p:txBody>
      </p:sp>
      <p:sp>
        <p:nvSpPr>
          <p:cNvPr id="1256871900"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22532645"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60510275"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476043283"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6757235"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016689071"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FPU - Fiche Perso Rangement</a:t>
            </a:r>
          </a:p>
        </p:txBody>
      </p:sp>
      <p:sp>
        <p:nvSpPr>
          <p:cNvPr id="78372190"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135 x 62 mm</a:t>
            </a:r>
          </a:p>
        </p:txBody>
      </p:sp>
      <p:sp>
        <p:nvSpPr>
          <p:cNvPr id="1725305496"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74077713"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9516740"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458013496"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544750"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70820563"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A4</a:t>
            </a:r>
          </a:p>
        </p:txBody>
      </p:sp>
      <p:sp>
        <p:nvSpPr>
          <p:cNvPr id="1877590088"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feuille A4 blanche</a:t>
            </a:r>
          </a:p>
        </p:txBody>
      </p:sp>
      <p:sp>
        <p:nvSpPr>
          <p:cNvPr id="88950472"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00934560"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46957042"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2113847484"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17366989"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389162903"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générer le document au format PDF</a:t>
            </a:r>
          </a:p>
        </p:txBody>
      </p:sp>
      <p:sp>
        <p:nvSpPr>
          <p:cNvPr id="721840156"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répertoire partage de fichiers </a:t>
            </a:r>
          </a:p>
        </p:txBody>
      </p:sp>
      <p:sp>
        <p:nvSpPr>
          <p:cNvPr id="553039584"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41522169"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87827678"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256604957"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97156119"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414727236"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FPG - Fiche Perso Prépa Façade</a:t>
            </a:r>
          </a:p>
        </p:txBody>
      </p:sp>
      <p:sp>
        <p:nvSpPr>
          <p:cNvPr id="1114852209"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Perso</a:t>
            </a:r>
          </a:p>
        </p:txBody>
      </p:sp>
      <p:sp>
        <p:nvSpPr>
          <p:cNvPr id="977612943"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94076099"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19746237"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689840534"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03467974"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757310910"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Ordre Magasin</a:t>
            </a:r>
          </a:p>
        </p:txBody>
      </p:sp>
      <p:sp>
        <p:nvSpPr>
          <p:cNvPr id="1370106456"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Besoin Planifié</a:t>
            </a:r>
          </a:p>
        </p:txBody>
      </p:sp>
      <p:sp>
        <p:nvSpPr>
          <p:cNvPr id="1919782816"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48428389"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18293060"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712524347"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23591894"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70231499"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Pile</a:t>
            </a:r>
          </a:p>
        </p:txBody>
      </p:sp>
      <p:sp>
        <p:nvSpPr>
          <p:cNvPr id="988315192"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Produit Fini</a:t>
            </a:r>
          </a:p>
        </p:txBody>
      </p:sp>
      <p:sp>
        <p:nvSpPr>
          <p:cNvPr id="1155846026"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51814143"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94943195"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351307120"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54671988"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2062904102"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gestionnaire impression Windows</a:t>
            </a:r>
          </a:p>
        </p:txBody>
      </p:sp>
      <p:sp>
        <p:nvSpPr>
          <p:cNvPr id="210158726"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soumettre à une file d'impression</a:t>
            </a:r>
          </a:p>
        </p:txBody>
      </p:sp>
      <p:sp>
        <p:nvSpPr>
          <p:cNvPr id="108849833"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51130608"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7663010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143885972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29</a:t>
            </a:r>
          </a:p>
        </p:txBody>
      </p:sp>
      <p:sp>
        <p:nvSpPr>
          <p:cNvPr id="75778897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282316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00836639" name="Text">
    </p:cNvPr>
          <p:cNvSpPr>
            <a:spLocks noGrp="1"/>
          </p:cNvSpPr>
          <p:nvPr/>
        </p:nvSpPr>
        <p:spPr>
          <a:xfrm rot="0">
            <a:off x="508000" y="762000"/>
            <a:ext cx="6540500" cy="317500"/>
          </a:xfrm>
          <a:prstGeom prst="rect">
            <a:avLst/>
          </a:prstGeom>
        </p:spPr>
        <p:txBody>
          <a:bodyPr wrap="square" lIns="0" tIns="0" rIns="0" bIns="0" rtlCol="0" anchor="t"/>
          <a:lstStyle/>
          <a:p>
            <a:pPr algn="l">
              <a:lnSpc>
                <a:spcPct val="100%"/>
              </a:lnSpc>
              <a:defRPr sz="2000">
                <a:solidFill>
                  <a:srgbClr val="7CA9BF"/>
                </a:solidFill>
                <a:latin typeface="DejaVu Sans"/>
                <a:ea typeface="DejaVu Sans"/>
                <a:cs typeface="DejaVu Sans"/>
              </a:defRPr>
            </a:pPr>
            <a:r>
              <a:rPr sz="2000">
</a:rPr>
              <a:t>Views</a:t>
            </a:r>
          </a:p>
        </p:txBody>
      </p:sp>
      <p:sp>
        <p:nvSpPr>
          <p:cNvPr id="404787971" name="Text">
    </p:cNvPr>
          <p:cNvSpPr>
            <a:spLocks noGrp="1"/>
          </p:cNvSpPr>
          <p:nvPr/>
        </p:nvSpPr>
        <p:spPr>
          <a:xfrm rot="0">
            <a:off x="508000" y="1270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01 - Structure de données</a:t>
            </a:r>
          </a:p>
        </p:txBody>
      </p:sp>
      <p:sp>
        <p:nvSpPr>
          <p:cNvPr id="1474234791" name="Text">
    </p:cNvPr>
          <p:cNvSpPr>
            <a:spLocks noGrp="1"/>
          </p:cNvSpPr>
          <p:nvPr/>
        </p:nvSpPr>
        <p:spPr>
          <a:xfrm rot="0">
            <a:off x="508000" y="1511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Information Structure viewpoint</a:t>
            </a:r>
          </a:p>
        </p:txBody>
      </p:sp>
      <p:pic>
        <p:nvPicPr>
          <p:cNvPr id="357238600" name="Picture">
    </p:cNvPr>
          <p:cNvPicPr>
            <a:picLocks noChangeAspect="1"/>
          </p:cNvPicPr>
          <p:nvPr/>
        </p:nvPicPr>
        <p:blipFill>
          <a:blip r:embed="img_0_2_4.png"/>
          <a:srcRect/>
          <a:stretch>
            <a:fillRect l="0" t="0" r="194" b="0"/>
          </a:stretch>
        </p:blipFill>
        <p:spPr>
          <a:xfrm>
            <a:off x="508000" y="1765300"/>
            <a:ext cx="6540500" cy="4292600"/>
          </a:xfrm>
          <a:prstGeom prst="rect">
            <a:avLst/>
          </a:prstGeom>
        </p:spPr>
      </p:pic>
      <p:sp>
        <p:nvSpPr>
          <p:cNvPr id="347725669" name="Text">
    </p:cNvPr>
          <p:cNvSpPr>
            <a:spLocks noGrp="1"/>
          </p:cNvSpPr>
          <p:nvPr/>
        </p:nvSpPr>
        <p:spPr>
          <a:xfrm rot="0">
            <a:off x="508000" y="60579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990146148" name="Text">
    </p:cNvPr>
          <p:cNvSpPr>
            <a:spLocks noGrp="1"/>
          </p:cNvSpPr>
          <p:nvPr/>
        </p:nvSpPr>
        <p:spPr>
          <a:xfrm rot="0">
            <a:off x="508000" y="6540500"/>
            <a:ext cx="6540500" cy="2032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Description des relations entre les objets de données et leurs représentations</a:t>
            </a:r>
          </a:p>
        </p:txBody>
      </p:sp>
      <p:sp>
        <p:nvSpPr>
          <p:cNvPr id="474212430" name="Text">
    </p:cNvPr>
          <p:cNvSpPr>
            <a:spLocks noGrp="1"/>
          </p:cNvSpPr>
          <p:nvPr/>
        </p:nvSpPr>
        <p:spPr>
          <a:xfrm rot="0">
            <a:off x="508000" y="6743700"/>
            <a:ext cx="6540500" cy="4445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Properties</a:t>
            </a:r>
          </a:p>
        </p:txBody>
      </p:sp>
      <p:sp>
        <p:nvSpPr>
          <p:cNvPr id="2077660325" name="Frame"/>
          <p:cNvSpPr>
            <a:spLocks noGrp="1"/>
          </p:cNvSpPr>
          <p:nvPr/>
        </p:nvSpPr>
        <p:spPr>
          <a:xfrm>
            <a:off x="508000" y="7239000"/>
            <a:ext cx="6540500" cy="812800"/>
          </a:xfrm>
          <a:prstGeom prst="rect">
            <a:avLst/>
          </a:prstGeom>
        </p:spPr>
        <p:txBody>
          <a:bodyPr rtlCol="0" anchor="ctr"/>
          <a:lstStyle/>
          <a:p>
            <a:pPr algn="ctr"/>
          </a:p>
        </p:txBody>
      </p:sp>
      <p:sp>
        <p:nvSpPr>
          <p:cNvPr id="567160397"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Auteur</a:t>
            </a:r>
          </a:p>
        </p:txBody>
      </p:sp>
      <p:sp>
        <p:nvSpPr>
          <p:cNvPr id="958468958"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Vincent VERMOREL</a:t>
            </a:r>
          </a:p>
        </p:txBody>
      </p:sp>
      <p:sp>
        <p:nvSpPr>
          <p:cNvPr id="975412652"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Date</a:t>
            </a:r>
          </a:p>
        </p:txBody>
      </p:sp>
      <p:sp>
        <p:nvSpPr>
          <p:cNvPr id="1973372401"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30/11/2022</a:t>
            </a:r>
          </a:p>
        </p:txBody>
      </p:sp>
      <p:sp>
        <p:nvSpPr>
          <p:cNvPr id="628339017"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Version</a:t>
            </a:r>
          </a:p>
        </p:txBody>
      </p:sp>
      <p:sp>
        <p:nvSpPr>
          <p:cNvPr id="343534938"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0.1</a:t>
            </a:r>
          </a:p>
        </p:txBody>
      </p:sp>
      <p:sp>
        <p:nvSpPr>
          <p:cNvPr id="840027268"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Statut</a:t>
            </a:r>
          </a:p>
        </p:txBody>
      </p:sp>
      <p:sp>
        <p:nvSpPr>
          <p:cNvPr id="1026471930"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 cours</a:t>
            </a:r>
          </a:p>
        </p:txBody>
      </p:sp>
      <p:sp>
        <p:nvSpPr>
          <p:cNvPr id="91201775" name="Text">
    </p:cNvPr>
          <p:cNvSpPr>
            <a:spLocks noGrp="1"/>
          </p:cNvSpPr>
          <p:nvPr/>
        </p:nvSpPr>
        <p:spPr>
          <a:xfrm rot="0">
            <a:off x="508000" y="80518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579650597" name="Text">
    </p:cNvPr>
          <p:cNvSpPr>
            <a:spLocks noGrp="1"/>
          </p:cNvSpPr>
          <p:nvPr/>
        </p:nvSpPr>
        <p:spPr>
          <a:xfrm rot="0">
            <a:off x="508000" y="85344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659772041" name="Text">
    </p:cNvPr>
          <p:cNvSpPr>
            <a:spLocks noGrp="1"/>
          </p:cNvSpPr>
          <p:nvPr/>
        </p:nvSpPr>
        <p:spPr>
          <a:xfrm rot="0">
            <a:off x="3771900" y="85344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16699209" name="Text">
    </p:cNvPr>
          <p:cNvSpPr>
            <a:spLocks noGrp="1"/>
          </p:cNvSpPr>
          <p:nvPr/>
        </p:nvSpPr>
        <p:spPr>
          <a:xfrm rot="0">
            <a:off x="508000" y="873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Besoin Planifié</a:t>
            </a:r>
          </a:p>
        </p:txBody>
      </p:sp>
      <p:sp>
        <p:nvSpPr>
          <p:cNvPr id="1386693416" name="Text">
    </p:cNvPr>
          <p:cNvSpPr>
            <a:spLocks noGrp="1"/>
          </p:cNvSpPr>
          <p:nvPr/>
        </p:nvSpPr>
        <p:spPr>
          <a:xfrm rot="0">
            <a:off x="3771900" y="873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814987775" name="Text">
    </p:cNvPr>
          <p:cNvSpPr>
            <a:spLocks noGrp="1"/>
          </p:cNvSpPr>
          <p:nvPr/>
        </p:nvSpPr>
        <p:spPr>
          <a:xfrm rot="0">
            <a:off x="508000" y="894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Composant</a:t>
            </a:r>
          </a:p>
        </p:txBody>
      </p:sp>
      <p:sp>
        <p:nvSpPr>
          <p:cNvPr id="571203888" name="Text">
    </p:cNvPr>
          <p:cNvSpPr>
            <a:spLocks noGrp="1"/>
          </p:cNvSpPr>
          <p:nvPr/>
        </p:nvSpPr>
        <p:spPr>
          <a:xfrm rot="0">
            <a:off x="3771900" y="894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932925062" name="Text">
    </p:cNvPr>
          <p:cNvSpPr>
            <a:spLocks noGrp="1"/>
          </p:cNvSpPr>
          <p:nvPr/>
        </p:nvSpPr>
        <p:spPr>
          <a:xfrm rot="0">
            <a:off x="508000" y="914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Etiquette de production (étiquette de chant)</a:t>
            </a:r>
          </a:p>
        </p:txBody>
      </p:sp>
      <p:sp>
        <p:nvSpPr>
          <p:cNvPr id="1598944606" name="Text">
    </p:cNvPr>
          <p:cNvSpPr>
            <a:spLocks noGrp="1"/>
          </p:cNvSpPr>
          <p:nvPr/>
        </p:nvSpPr>
        <p:spPr>
          <a:xfrm rot="0">
            <a:off x="3771900" y="9144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924981513" name="Text">
    </p:cNvPr>
          <p:cNvSpPr>
            <a:spLocks noGrp="1"/>
          </p:cNvSpPr>
          <p:nvPr/>
        </p:nvSpPr>
        <p:spPr>
          <a:xfrm rot="0">
            <a:off x="508000" y="934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Perso</a:t>
            </a:r>
          </a:p>
        </p:txBody>
      </p:sp>
      <p:sp>
        <p:nvSpPr>
          <p:cNvPr id="256089615" name="Text">
    </p:cNvPr>
          <p:cNvSpPr>
            <a:spLocks noGrp="1"/>
          </p:cNvSpPr>
          <p:nvPr/>
        </p:nvSpPr>
        <p:spPr>
          <a:xfrm rot="0">
            <a:off x="3771900" y="9347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648430623" name="Text">
    </p:cNvPr>
          <p:cNvSpPr>
            <a:spLocks noGrp="1"/>
          </p:cNvSpPr>
          <p:nvPr/>
        </p:nvSpPr>
        <p:spPr>
          <a:xfrm rot="0">
            <a:off x="508000" y="955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Pile</a:t>
            </a:r>
          </a:p>
        </p:txBody>
      </p:sp>
      <p:sp>
        <p:nvSpPr>
          <p:cNvPr id="1385623564" name="Text">
    </p:cNvPr>
          <p:cNvSpPr>
            <a:spLocks noGrp="1"/>
          </p:cNvSpPr>
          <p:nvPr/>
        </p:nvSpPr>
        <p:spPr>
          <a:xfrm rot="0">
            <a:off x="3771900" y="955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193797116" name="Text">
    </p:cNvPr>
          <p:cNvSpPr>
            <a:spLocks noGrp="1"/>
          </p:cNvSpPr>
          <p:nvPr/>
        </p:nvSpPr>
        <p:spPr>
          <a:xfrm rot="0">
            <a:off x="508000" y="975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Préparation</a:t>
            </a:r>
          </a:p>
        </p:txBody>
      </p:sp>
      <p:sp>
        <p:nvSpPr>
          <p:cNvPr id="1418176753" name="Text">
    </p:cNvPr>
          <p:cNvSpPr>
            <a:spLocks noGrp="1"/>
          </p:cNvSpPr>
          <p:nvPr/>
        </p:nvSpPr>
        <p:spPr>
          <a:xfrm rot="0">
            <a:off x="3771900" y="975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04624679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152986953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a:t>
            </a:r>
          </a:p>
        </p:txBody>
      </p:sp>
      <p:sp>
        <p:nvSpPr>
          <p:cNvPr id="178642290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254889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81578083"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030999416"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1211485"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171196949"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FPA - Fiche Perso Rangement</a:t>
            </a:r>
          </a:p>
        </p:txBody>
      </p:sp>
      <p:sp>
        <p:nvSpPr>
          <p:cNvPr id="791528455"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Perso</a:t>
            </a:r>
          </a:p>
        </p:txBody>
      </p:sp>
      <p:sp>
        <p:nvSpPr>
          <p:cNvPr id="211207319"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48867745"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03088342"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309167705"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77726975"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576976929"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FPR - Fiche Perso Filler</a:t>
            </a:r>
          </a:p>
        </p:txBody>
      </p:sp>
      <p:sp>
        <p:nvSpPr>
          <p:cNvPr id="99208085"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135 x 62 mm</a:t>
            </a:r>
          </a:p>
        </p:txBody>
      </p:sp>
      <p:sp>
        <p:nvSpPr>
          <p:cNvPr id="2076760639"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37929227"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88081103"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423797614"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10700123"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529351377"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Ordre d'Achat</a:t>
            </a:r>
          </a:p>
        </p:txBody>
      </p:sp>
      <p:sp>
        <p:nvSpPr>
          <p:cNvPr id="780043512"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Semi-Fini</a:t>
            </a:r>
          </a:p>
        </p:txBody>
      </p:sp>
      <p:sp>
        <p:nvSpPr>
          <p:cNvPr id="581639050"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39348439"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98077836"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93495005"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34811057"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852790850"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Préparer des composants</a:t>
            </a:r>
          </a:p>
        </p:txBody>
      </p:sp>
      <p:sp>
        <p:nvSpPr>
          <p:cNvPr id="1622460244"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Contrôler l'appairage</a:t>
            </a:r>
          </a:p>
        </p:txBody>
      </p:sp>
      <p:sp>
        <p:nvSpPr>
          <p:cNvPr id="746876245"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34714849"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34909057"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564164959"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84422651"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456947885"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répertoire partage de fichiers </a:t>
            </a:r>
          </a:p>
        </p:txBody>
      </p:sp>
      <p:sp>
        <p:nvSpPr>
          <p:cNvPr id="1970815074"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lire le fichier PDF</a:t>
            </a:r>
          </a:p>
        </p:txBody>
      </p:sp>
      <p:sp>
        <p:nvSpPr>
          <p:cNvPr id="1462809875"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44213376"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25119867"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671127968"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60069278"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469053200"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Ordre d'Achat</a:t>
            </a:r>
          </a:p>
        </p:txBody>
      </p:sp>
      <p:sp>
        <p:nvSpPr>
          <p:cNvPr id="1632141948"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Produit Fini</a:t>
            </a:r>
          </a:p>
        </p:txBody>
      </p:sp>
      <p:sp>
        <p:nvSpPr>
          <p:cNvPr id="1302977132"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11574174"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13194465"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900380536"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16559238"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807296291"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FPZ - Fiche Perso Cartons de Meuble</a:t>
            </a:r>
          </a:p>
        </p:txBody>
      </p:sp>
      <p:sp>
        <p:nvSpPr>
          <p:cNvPr id="960220523"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Perso</a:t>
            </a:r>
          </a:p>
        </p:txBody>
      </p:sp>
      <p:sp>
        <p:nvSpPr>
          <p:cNvPr id="1688786293"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54051593"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19456480"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375340999"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43764464"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151632828"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gestionnaire impression Windows</a:t>
            </a:r>
          </a:p>
        </p:txBody>
      </p:sp>
      <p:sp>
        <p:nvSpPr>
          <p:cNvPr id="476499202"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transmettre données à l'imprimante</a:t>
            </a:r>
          </a:p>
        </p:txBody>
      </p:sp>
      <p:sp>
        <p:nvSpPr>
          <p:cNvPr id="492002168"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02795743"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36969919"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2130883284"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14166743"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830839136"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conception de document (Codesoft)</a:t>
            </a:r>
          </a:p>
        </p:txBody>
      </p:sp>
      <p:sp>
        <p:nvSpPr>
          <p:cNvPr id="1461249916"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3012642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68003459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30</a:t>
            </a:r>
          </a:p>
        </p:txBody>
      </p:sp>
      <p:sp>
        <p:nvSpPr>
          <p:cNvPr id="283690914"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212819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95177676"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fichier .LAB</a:t>
            </a:r>
          </a:p>
        </p:txBody>
      </p:sp>
      <p:sp>
        <p:nvSpPr>
          <p:cNvPr id="627597596"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35738459"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194807205"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81419196"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310414130"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Déplacer un composant ou un produit</a:t>
            </a:r>
          </a:p>
        </p:txBody>
      </p:sp>
      <p:sp>
        <p:nvSpPr>
          <p:cNvPr id="913045000"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Pile</a:t>
            </a:r>
          </a:p>
        </p:txBody>
      </p:sp>
      <p:sp>
        <p:nvSpPr>
          <p:cNvPr id="1264377095"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43860881"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47706039"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931283804"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77337565"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17816833"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Semi-Fini</a:t>
            </a:r>
          </a:p>
        </p:txBody>
      </p:sp>
      <p:sp>
        <p:nvSpPr>
          <p:cNvPr id="2033490785"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Semi-Fini</a:t>
            </a:r>
          </a:p>
        </p:txBody>
      </p:sp>
      <p:sp>
        <p:nvSpPr>
          <p:cNvPr id="1649942262"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06903242"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39806308"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615348777"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20229752"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762544384"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composer le document</a:t>
            </a:r>
          </a:p>
        </p:txBody>
      </p:sp>
      <p:sp>
        <p:nvSpPr>
          <p:cNvPr id="98818122"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soumettre à une file d'impression</a:t>
            </a:r>
          </a:p>
        </p:txBody>
      </p:sp>
      <p:sp>
        <p:nvSpPr>
          <p:cNvPr id="656977363"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38916567"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09497701"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337563431"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65326134"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320559316"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Expédier un produit</a:t>
            </a:r>
          </a:p>
        </p:txBody>
      </p:sp>
      <p:sp>
        <p:nvSpPr>
          <p:cNvPr id="1585879232"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Suivre la livraison</a:t>
            </a:r>
          </a:p>
        </p:txBody>
      </p:sp>
      <p:sp>
        <p:nvSpPr>
          <p:cNvPr id="1576354454"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31828317"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53795463"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015933451"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68510462"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289601078"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FPI - Fiche Perso Composant</a:t>
            </a:r>
          </a:p>
        </p:txBody>
      </p:sp>
      <p:sp>
        <p:nvSpPr>
          <p:cNvPr id="600910394"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135 x 62 mm</a:t>
            </a:r>
          </a:p>
        </p:txBody>
      </p:sp>
      <p:sp>
        <p:nvSpPr>
          <p:cNvPr id="1893679609"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88710402"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80241360"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819508699"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22366757"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061115215"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Contrôler l'appairage</a:t>
            </a:r>
          </a:p>
        </p:txBody>
      </p:sp>
      <p:sp>
        <p:nvSpPr>
          <p:cNvPr id="830929141"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Identifier un produit ou un composant</a:t>
            </a:r>
          </a:p>
        </p:txBody>
      </p:sp>
      <p:sp>
        <p:nvSpPr>
          <p:cNvPr id="1182586041"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72339008"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45740822"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708058685"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2871390"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128619880"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Produit Fini</a:t>
            </a:r>
          </a:p>
        </p:txBody>
      </p:sp>
      <p:sp>
        <p:nvSpPr>
          <p:cNvPr id="1249328904"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Semi-Fini</a:t>
            </a:r>
          </a:p>
        </p:txBody>
      </p:sp>
      <p:sp>
        <p:nvSpPr>
          <p:cNvPr id="1085805965"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19120762"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38514663"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676275686"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77071135"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878915766"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A5</a:t>
            </a:r>
          </a:p>
        </p:txBody>
      </p:sp>
      <p:sp>
        <p:nvSpPr>
          <p:cNvPr id="1910670395"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rouleau d'étiquettes</a:t>
            </a:r>
          </a:p>
        </p:txBody>
      </p:sp>
      <p:sp>
        <p:nvSpPr>
          <p:cNvPr id="550764532"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79031360"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38645808"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450868664"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25788232"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71051852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139372795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31</a:t>
            </a:r>
          </a:p>
        </p:txBody>
      </p:sp>
      <p:sp>
        <p:nvSpPr>
          <p:cNvPr id="199347172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758599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881300604"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spool d'impression (asynchrone)</a:t>
            </a:r>
          </a:p>
        </p:txBody>
      </p:sp>
      <p:sp>
        <p:nvSpPr>
          <p:cNvPr id="1998741793"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soumettre à une file d'impression</a:t>
            </a:r>
          </a:p>
        </p:txBody>
      </p:sp>
      <p:sp>
        <p:nvSpPr>
          <p:cNvPr id="823635085"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80528509"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24429748"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51900456"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70196540"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3672476"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Préparer des composants</a:t>
            </a:r>
          </a:p>
        </p:txBody>
      </p:sp>
      <p:sp>
        <p:nvSpPr>
          <p:cNvPr id="2082475607"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Guider l'opérateur</a:t>
            </a:r>
          </a:p>
        </p:txBody>
      </p:sp>
      <p:sp>
        <p:nvSpPr>
          <p:cNvPr id="487553999"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9040114"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27339989"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700153115"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5112445"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2094728618"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Notice de montage</a:t>
            </a:r>
          </a:p>
        </p:txBody>
      </p:sp>
      <p:sp>
        <p:nvSpPr>
          <p:cNvPr id="544865532"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Documentation Produit</a:t>
            </a:r>
          </a:p>
        </p:txBody>
      </p:sp>
      <p:sp>
        <p:nvSpPr>
          <p:cNvPr id="2000689527"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19937411"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55521648"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860285190"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44702392"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309135464"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FPG - Fiche Perso Prépa Façade</a:t>
            </a:r>
          </a:p>
        </p:txBody>
      </p:sp>
      <p:sp>
        <p:nvSpPr>
          <p:cNvPr id="1967017653"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135 x 62 mm</a:t>
            </a:r>
          </a:p>
        </p:txBody>
      </p:sp>
      <p:sp>
        <p:nvSpPr>
          <p:cNvPr id="1899272141"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64191318"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34495760"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506027903"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66035080"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619864203"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Pile</a:t>
            </a:r>
          </a:p>
        </p:txBody>
      </p:sp>
      <p:sp>
        <p:nvSpPr>
          <p:cNvPr id="313124964"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Semi-Fini</a:t>
            </a:r>
          </a:p>
        </p:txBody>
      </p:sp>
      <p:sp>
        <p:nvSpPr>
          <p:cNvPr id="1177522153"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13957837"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7571699"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444494906"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27910615"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779639592"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Déplacer un composant ou un produit</a:t>
            </a:r>
          </a:p>
        </p:txBody>
      </p:sp>
      <p:sp>
        <p:nvSpPr>
          <p:cNvPr id="1438780049"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Préparation</a:t>
            </a:r>
          </a:p>
        </p:txBody>
      </p:sp>
      <p:sp>
        <p:nvSpPr>
          <p:cNvPr id="1244993277"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00958311"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66225697"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305646302"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93180571"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4524471"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FPA - Fiche Perso Rangement</a:t>
            </a:r>
          </a:p>
        </p:txBody>
      </p:sp>
      <p:sp>
        <p:nvSpPr>
          <p:cNvPr id="1911619650"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135 x 62 mm</a:t>
            </a:r>
          </a:p>
        </p:txBody>
      </p:sp>
      <p:sp>
        <p:nvSpPr>
          <p:cNvPr id="1572619672"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68620232"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50172366"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093181064"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22810288"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2022543673"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 Fournisseur</a:t>
            </a:r>
          </a:p>
        </p:txBody>
      </p:sp>
      <p:sp>
        <p:nvSpPr>
          <p:cNvPr id="1406333164"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Perso</a:t>
            </a:r>
          </a:p>
        </p:txBody>
      </p:sp>
      <p:sp>
        <p:nvSpPr>
          <p:cNvPr id="1443621056"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49399986"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400200"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146282300"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01695646"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108811877"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étiquette A5 (blanche)</a:t>
            </a:r>
          </a:p>
        </p:txBody>
      </p:sp>
      <p:sp>
        <p:nvSpPr>
          <p:cNvPr id="1534016779"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imprimante laser</a:t>
            </a:r>
          </a:p>
        </p:txBody>
      </p:sp>
      <p:sp>
        <p:nvSpPr>
          <p:cNvPr id="149388379"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03448677"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166294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77389876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32</a:t>
            </a:r>
          </a:p>
        </p:txBody>
      </p:sp>
      <p:sp>
        <p:nvSpPr>
          <p:cNvPr id="207187433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7984746"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488011312"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002541036"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18953848"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913711668"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Pile</a:t>
            </a:r>
          </a:p>
        </p:txBody>
      </p:sp>
      <p:sp>
        <p:nvSpPr>
          <p:cNvPr id="419394876"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Composant</a:t>
            </a:r>
          </a:p>
        </p:txBody>
      </p:sp>
      <p:sp>
        <p:nvSpPr>
          <p:cNvPr id="804661024"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60338685"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20514542"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561801758"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68336694"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812448650"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Windev</a:t>
            </a:r>
          </a:p>
        </p:txBody>
      </p:sp>
      <p:sp>
        <p:nvSpPr>
          <p:cNvPr id="1067809448"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masque de document</a:t>
            </a:r>
          </a:p>
        </p:txBody>
      </p:sp>
      <p:sp>
        <p:nvSpPr>
          <p:cNvPr id="2102123480"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80435057"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36555904"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837573438"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11880781"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129000460"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extraire les données</a:t>
            </a:r>
          </a:p>
        </p:txBody>
      </p:sp>
      <p:sp>
        <p:nvSpPr>
          <p:cNvPr id="558772613"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données dynamiques</a:t>
            </a:r>
          </a:p>
        </p:txBody>
      </p:sp>
      <p:sp>
        <p:nvSpPr>
          <p:cNvPr id="1966366279"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21963890"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43800558"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2085073144"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27064401"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029638356"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Windev</a:t>
            </a:r>
          </a:p>
        </p:txBody>
      </p:sp>
      <p:sp>
        <p:nvSpPr>
          <p:cNvPr id="989504415"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données imprimante PRN</a:t>
            </a:r>
          </a:p>
        </p:txBody>
      </p:sp>
      <p:sp>
        <p:nvSpPr>
          <p:cNvPr id="2071663688"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23990497"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21845892"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243165922"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68140989"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755926104"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générateur d'état Windev</a:t>
            </a:r>
          </a:p>
        </p:txBody>
      </p:sp>
      <p:sp>
        <p:nvSpPr>
          <p:cNvPr id="1232343668"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masque de document</a:t>
            </a:r>
          </a:p>
        </p:txBody>
      </p:sp>
      <p:sp>
        <p:nvSpPr>
          <p:cNvPr id="1246335388"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46160944"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72015917"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974219375"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36689207"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341985996"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Fabriquer un produit</a:t>
            </a:r>
          </a:p>
        </p:txBody>
      </p:sp>
      <p:sp>
        <p:nvSpPr>
          <p:cNvPr id="460212065"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Contrôler l'appairage</a:t>
            </a:r>
          </a:p>
        </p:txBody>
      </p:sp>
      <p:sp>
        <p:nvSpPr>
          <p:cNvPr id="256192809"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565574"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6311724"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869228744"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33162869"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756600221"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imprimante laser</a:t>
            </a:r>
          </a:p>
        </p:txBody>
      </p:sp>
      <p:sp>
        <p:nvSpPr>
          <p:cNvPr id="1607671287"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feuille A4 blanche</a:t>
            </a:r>
          </a:p>
        </p:txBody>
      </p:sp>
      <p:sp>
        <p:nvSpPr>
          <p:cNvPr id="1641107631"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47595226"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83997353"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521114357"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49363603"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591853434"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Windev</a:t>
            </a:r>
          </a:p>
        </p:txBody>
      </p:sp>
      <p:sp>
        <p:nvSpPr>
          <p:cNvPr id="1540348659"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composer le document</a:t>
            </a:r>
          </a:p>
        </p:txBody>
      </p:sp>
      <p:sp>
        <p:nvSpPr>
          <p:cNvPr id="942961477"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68473253"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09735819"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2060439492"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43787651"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889348204"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soumettre à une file d'impression</a:t>
            </a:r>
          </a:p>
        </p:txBody>
      </p:sp>
      <p:sp>
        <p:nvSpPr>
          <p:cNvPr id="995161138"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transmettre données à l'imprimante</a:t>
            </a:r>
          </a:p>
        </p:txBody>
      </p:sp>
      <p:sp>
        <p:nvSpPr>
          <p:cNvPr id="1072016755"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60296993"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7462552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706331499"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33</a:t>
            </a:r>
          </a:p>
        </p:txBody>
      </p:sp>
      <p:sp>
        <p:nvSpPr>
          <p:cNvPr id="176105766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208662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948268398"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698263942"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00802478"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2042575333"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Ordre de Fabrication</a:t>
            </a:r>
          </a:p>
        </p:txBody>
      </p:sp>
      <p:sp>
        <p:nvSpPr>
          <p:cNvPr id="1791149473"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Besoin Planifié</a:t>
            </a:r>
          </a:p>
        </p:txBody>
      </p:sp>
      <p:sp>
        <p:nvSpPr>
          <p:cNvPr id="910988262"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17080658"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22351469"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448512468"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20195014"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792172929"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Suiveuse</a:t>
            </a:r>
          </a:p>
        </p:txBody>
      </p:sp>
      <p:sp>
        <p:nvSpPr>
          <p:cNvPr id="1260431905"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Ordre de Fabrication</a:t>
            </a:r>
          </a:p>
        </p:txBody>
      </p:sp>
      <p:sp>
        <p:nvSpPr>
          <p:cNvPr id="256993264"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08332638"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00892408"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636002577"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53790651"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892609277"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gestionnaire éditique AS400 (LDPRX)</a:t>
            </a:r>
          </a:p>
        </p:txBody>
      </p:sp>
      <p:sp>
        <p:nvSpPr>
          <p:cNvPr id="1699525388"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masque de document</a:t>
            </a:r>
          </a:p>
        </p:txBody>
      </p:sp>
      <p:sp>
        <p:nvSpPr>
          <p:cNvPr id="97281693"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91020651"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56534527"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561514757"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97894457"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767356419"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FPZ - Fiche Perso Cartons de Meuble</a:t>
            </a:r>
          </a:p>
        </p:txBody>
      </p:sp>
      <p:sp>
        <p:nvSpPr>
          <p:cNvPr id="1820750521"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A5</a:t>
            </a:r>
          </a:p>
        </p:txBody>
      </p:sp>
      <p:sp>
        <p:nvSpPr>
          <p:cNvPr id="232226317"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40329005"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57396971"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825991051"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23012874"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155317988"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fichier .LAB</a:t>
            </a:r>
          </a:p>
        </p:txBody>
      </p:sp>
      <p:sp>
        <p:nvSpPr>
          <p:cNvPr id="555019034"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masque de document</a:t>
            </a:r>
          </a:p>
        </p:txBody>
      </p:sp>
      <p:sp>
        <p:nvSpPr>
          <p:cNvPr id="2119255170"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09489479"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09195400"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988637485"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24113830"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59389493"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Déplacer un composant ou un produit</a:t>
            </a:r>
          </a:p>
        </p:txBody>
      </p:sp>
      <p:sp>
        <p:nvSpPr>
          <p:cNvPr id="632831438"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Effectuer un jalonnement</a:t>
            </a:r>
          </a:p>
        </p:txBody>
      </p:sp>
      <p:sp>
        <p:nvSpPr>
          <p:cNvPr id="1959627861"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83799557"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72527629"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567367986"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63036793"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722389892"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Fabriquer un produit</a:t>
            </a:r>
          </a:p>
        </p:txBody>
      </p:sp>
      <p:sp>
        <p:nvSpPr>
          <p:cNvPr id="960858222"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Guider l'opérateur</a:t>
            </a:r>
          </a:p>
        </p:txBody>
      </p:sp>
      <p:sp>
        <p:nvSpPr>
          <p:cNvPr id="309747389"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97813380"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22985472"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571497590"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6924735"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2136918746"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FS Fournisseur PFF</a:t>
            </a:r>
          </a:p>
        </p:txBody>
      </p:sp>
      <p:sp>
        <p:nvSpPr>
          <p:cNvPr id="1431782037"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Suiveuse</a:t>
            </a:r>
          </a:p>
        </p:txBody>
      </p:sp>
      <p:sp>
        <p:nvSpPr>
          <p:cNvPr id="1963218853"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16626863"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07510247"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74730272"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60607671"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229014598"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gestionnaire éditique AS400 (LDPRX)</a:t>
            </a:r>
          </a:p>
        </p:txBody>
      </p:sp>
      <p:sp>
        <p:nvSpPr>
          <p:cNvPr id="1551783332"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887069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2098066214"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34</a:t>
            </a:r>
          </a:p>
        </p:txBody>
      </p:sp>
      <p:sp>
        <p:nvSpPr>
          <p:cNvPr id="1544793857"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414513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140323469"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paramètres LDPRX</a:t>
            </a:r>
          </a:p>
        </p:txBody>
      </p:sp>
      <p:sp>
        <p:nvSpPr>
          <p:cNvPr id="1829390882"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29515253"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86623267"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99666001"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221878991"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générateur d'état Windev</a:t>
            </a:r>
          </a:p>
        </p:txBody>
      </p:sp>
      <p:sp>
        <p:nvSpPr>
          <p:cNvPr id="504672873"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état Windev compilé</a:t>
            </a:r>
          </a:p>
        </p:txBody>
      </p:sp>
      <p:sp>
        <p:nvSpPr>
          <p:cNvPr id="1750350389"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83012253"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10366935"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290772670"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4617220"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213257323"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générateur d'état Windev</a:t>
            </a:r>
          </a:p>
        </p:txBody>
      </p:sp>
      <p:sp>
        <p:nvSpPr>
          <p:cNvPr id="569670093"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concevoir le document (mise en page)</a:t>
            </a:r>
          </a:p>
        </p:txBody>
      </p:sp>
      <p:sp>
        <p:nvSpPr>
          <p:cNvPr id="271570717"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8900866"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79476219"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148535790"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05487682"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579103261"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Préparer des composants</a:t>
            </a:r>
          </a:p>
        </p:txBody>
      </p:sp>
      <p:sp>
        <p:nvSpPr>
          <p:cNvPr id="266570766"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Perso</a:t>
            </a:r>
          </a:p>
        </p:txBody>
      </p:sp>
      <p:sp>
        <p:nvSpPr>
          <p:cNvPr id="1634190383"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50529970"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70272954"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056511221"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42133945"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746359178"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paramètres LDPRX</a:t>
            </a:r>
          </a:p>
        </p:txBody>
      </p:sp>
      <p:sp>
        <p:nvSpPr>
          <p:cNvPr id="1250344449"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masque de document</a:t>
            </a:r>
          </a:p>
        </p:txBody>
      </p:sp>
      <p:sp>
        <p:nvSpPr>
          <p:cNvPr id="1018053912"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16588549"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03934490"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838444270"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01649345"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404635097"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Fabriquer un produit</a:t>
            </a:r>
          </a:p>
        </p:txBody>
      </p:sp>
      <p:sp>
        <p:nvSpPr>
          <p:cNvPr id="742067400"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Suiveuse</a:t>
            </a:r>
          </a:p>
        </p:txBody>
      </p:sp>
      <p:sp>
        <p:nvSpPr>
          <p:cNvPr id="1654056127"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71267668"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57388291"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295618213"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17277601"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548063124"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Préparer des composants</a:t>
            </a:r>
          </a:p>
        </p:txBody>
      </p:sp>
      <p:sp>
        <p:nvSpPr>
          <p:cNvPr id="1641587857"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Identifier un produit ou un composant</a:t>
            </a:r>
          </a:p>
        </p:txBody>
      </p:sp>
      <p:sp>
        <p:nvSpPr>
          <p:cNvPr id="1617280183"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2400436"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09951660"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427067435"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07034937"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786758337"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gestionnaire automatisation des impressions (SENTINEL)</a:t>
            </a:r>
          </a:p>
        </p:txBody>
      </p:sp>
      <p:sp>
        <p:nvSpPr>
          <p:cNvPr id="654350286"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masque de document</a:t>
            </a:r>
          </a:p>
        </p:txBody>
      </p:sp>
      <p:sp>
        <p:nvSpPr>
          <p:cNvPr id="145823503"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0932276"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07307754"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827092873"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826609600"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387466189"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gestionnaire automatisation des impressions (SENTINEL)</a:t>
            </a:r>
          </a:p>
        </p:txBody>
      </p:sp>
      <p:sp>
        <p:nvSpPr>
          <p:cNvPr id="1239291141"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fichier .LAB</a:t>
            </a:r>
          </a:p>
        </p:txBody>
      </p:sp>
      <p:sp>
        <p:nvSpPr>
          <p:cNvPr id="465312656"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3924520"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08587475"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900463850"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3876169"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203536431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210518352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35</a:t>
            </a:r>
          </a:p>
        </p:txBody>
      </p:sp>
      <p:sp>
        <p:nvSpPr>
          <p:cNvPr id="136911641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171144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986473968"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100 x 11 mm</a:t>
            </a:r>
          </a:p>
        </p:txBody>
      </p:sp>
      <p:sp>
        <p:nvSpPr>
          <p:cNvPr id="1508661771"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Etiquette de production (étiquette de chant)</a:t>
            </a:r>
          </a:p>
        </p:txBody>
      </p:sp>
      <p:sp>
        <p:nvSpPr>
          <p:cNvPr id="692264801"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354559"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05987317"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648668612"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97558522"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522189848"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gestionnaire impression AS400 </a:t>
            </a:r>
          </a:p>
        </p:txBody>
      </p:sp>
      <p:sp>
        <p:nvSpPr>
          <p:cNvPr id="1515079980"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transmettre données à l'imprimante</a:t>
            </a:r>
          </a:p>
        </p:txBody>
      </p:sp>
      <p:sp>
        <p:nvSpPr>
          <p:cNvPr id="489940782"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48151726"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86841950"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846735756"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13668855"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520151464"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Déplacer un composant ou un produit</a:t>
            </a:r>
          </a:p>
        </p:txBody>
      </p:sp>
      <p:sp>
        <p:nvSpPr>
          <p:cNvPr id="1914962576"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Perso</a:t>
            </a:r>
          </a:p>
        </p:txBody>
      </p:sp>
      <p:sp>
        <p:nvSpPr>
          <p:cNvPr id="189993419"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87742093"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66710867"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640649012"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12920463"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40733684"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Fournisseur (3TEC, DEMATIC...)</a:t>
            </a:r>
          </a:p>
        </p:txBody>
      </p:sp>
      <p:sp>
        <p:nvSpPr>
          <p:cNvPr id="2090144454"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données dynamiques</a:t>
            </a:r>
          </a:p>
        </p:txBody>
      </p:sp>
      <p:sp>
        <p:nvSpPr>
          <p:cNvPr id="1332064145"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60971859"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9820420"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547248893"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52905932"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804911104"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135 x 62 mm</a:t>
            </a:r>
          </a:p>
        </p:txBody>
      </p:sp>
      <p:sp>
        <p:nvSpPr>
          <p:cNvPr id="321041730"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rouleau d'étiquettes</a:t>
            </a:r>
          </a:p>
        </p:txBody>
      </p:sp>
      <p:sp>
        <p:nvSpPr>
          <p:cNvPr id="111768855"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76022399"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94636980"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661745907"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76006216"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555711823"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lire les données</a:t>
            </a:r>
          </a:p>
        </p:txBody>
      </p:sp>
      <p:sp>
        <p:nvSpPr>
          <p:cNvPr id="688924887"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composer le document</a:t>
            </a:r>
          </a:p>
        </p:txBody>
      </p:sp>
      <p:sp>
        <p:nvSpPr>
          <p:cNvPr id="726226084"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9477935"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7859585"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604148185"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58614409"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352773510"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135 x 62 mm</a:t>
            </a:r>
          </a:p>
        </p:txBody>
      </p:sp>
      <p:sp>
        <p:nvSpPr>
          <p:cNvPr id="1040394205"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planche A4 d'étiquettes</a:t>
            </a:r>
          </a:p>
        </p:txBody>
      </p:sp>
      <p:sp>
        <p:nvSpPr>
          <p:cNvPr id="247461277"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62048902"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60273907"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241213245"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41194882"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89222885"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Fabriquer un produit</a:t>
            </a:r>
          </a:p>
        </p:txBody>
      </p:sp>
      <p:sp>
        <p:nvSpPr>
          <p:cNvPr id="1734719138"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Perso</a:t>
            </a:r>
          </a:p>
        </p:txBody>
      </p:sp>
      <p:sp>
        <p:nvSpPr>
          <p:cNvPr id="1975880178"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5016870"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0172894"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114182596"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65213538"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159348615"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débit plan de travail</a:t>
            </a:r>
          </a:p>
        </p:txBody>
      </p:sp>
      <p:sp>
        <p:nvSpPr>
          <p:cNvPr id="1448904830"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110 x 110 mm</a:t>
            </a:r>
          </a:p>
        </p:txBody>
      </p:sp>
      <p:sp>
        <p:nvSpPr>
          <p:cNvPr id="1545688642"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20318508"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860024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90987883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36</a:t>
            </a:r>
          </a:p>
        </p:txBody>
      </p:sp>
      <p:sp>
        <p:nvSpPr>
          <p:cNvPr id="90931504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639221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627289079"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311163144"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89779261"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393118622"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A5</a:t>
            </a:r>
          </a:p>
        </p:txBody>
      </p:sp>
      <p:sp>
        <p:nvSpPr>
          <p:cNvPr id="78384457"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étiquette A5 (jaune)</a:t>
            </a:r>
          </a:p>
        </p:txBody>
      </p:sp>
      <p:sp>
        <p:nvSpPr>
          <p:cNvPr id="2087366743"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95335823"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27783934"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2077742876"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85576505"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216054741"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gestionnaire éditique AS400 (LDPRX)</a:t>
            </a:r>
          </a:p>
        </p:txBody>
      </p:sp>
      <p:sp>
        <p:nvSpPr>
          <p:cNvPr id="966776592"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composer le document</a:t>
            </a:r>
          </a:p>
        </p:txBody>
      </p:sp>
      <p:sp>
        <p:nvSpPr>
          <p:cNvPr id="2083887112"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20171591"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72645473"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364618464"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4333082"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401002619"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110 x 110 mm</a:t>
            </a:r>
          </a:p>
        </p:txBody>
      </p:sp>
      <p:sp>
        <p:nvSpPr>
          <p:cNvPr id="830804464"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rouleau d'étiquettes</a:t>
            </a:r>
          </a:p>
        </p:txBody>
      </p:sp>
      <p:sp>
        <p:nvSpPr>
          <p:cNvPr id="1398164044"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14701735"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72262616"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890648717"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99115261"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850252216"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Ordre de Fabrication</a:t>
            </a:r>
          </a:p>
        </p:txBody>
      </p:sp>
      <p:sp>
        <p:nvSpPr>
          <p:cNvPr id="322033405"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Composant</a:t>
            </a:r>
          </a:p>
        </p:txBody>
      </p:sp>
      <p:sp>
        <p:nvSpPr>
          <p:cNvPr id="1802242940"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28762150"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97978534"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824222273"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36949057"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53624232"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Ordre d'Achat</a:t>
            </a:r>
          </a:p>
        </p:txBody>
      </p:sp>
      <p:sp>
        <p:nvSpPr>
          <p:cNvPr id="859897724"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Besoin Planifié</a:t>
            </a:r>
          </a:p>
        </p:txBody>
      </p:sp>
      <p:sp>
        <p:nvSpPr>
          <p:cNvPr id="70140977"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78732608"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31585923"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960630105"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37710988"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574053815"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pilote d'impression</a:t>
            </a:r>
          </a:p>
        </p:txBody>
      </p:sp>
      <p:sp>
        <p:nvSpPr>
          <p:cNvPr id="1027310894"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convertir en données imprimante</a:t>
            </a:r>
          </a:p>
        </p:txBody>
      </p:sp>
      <p:sp>
        <p:nvSpPr>
          <p:cNvPr id="347766549"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9961399"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33113908"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671890880"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71293699"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254310990"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Ordre de Fabrication</a:t>
            </a:r>
          </a:p>
        </p:txBody>
      </p:sp>
      <p:sp>
        <p:nvSpPr>
          <p:cNvPr id="947519212"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Matière Première</a:t>
            </a:r>
          </a:p>
        </p:txBody>
      </p:sp>
      <p:sp>
        <p:nvSpPr>
          <p:cNvPr id="1909597726"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02043538"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31076772"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759413538"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8679921"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357984916"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FPU - Fiche Perso Rangement</a:t>
            </a:r>
          </a:p>
        </p:txBody>
      </p:sp>
      <p:sp>
        <p:nvSpPr>
          <p:cNvPr id="1942002328"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Perso</a:t>
            </a:r>
          </a:p>
        </p:txBody>
      </p:sp>
      <p:sp>
        <p:nvSpPr>
          <p:cNvPr id="1865152087"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1772135"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42567208"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747827348"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73637407"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63729827"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Semi-Fini</a:t>
            </a:r>
          </a:p>
        </p:txBody>
      </p:sp>
      <p:sp>
        <p:nvSpPr>
          <p:cNvPr id="595755231"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Composant</a:t>
            </a:r>
          </a:p>
        </p:txBody>
      </p:sp>
      <p:sp>
        <p:nvSpPr>
          <p:cNvPr id="405787243"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72937899"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3758631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2130179092"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37</a:t>
            </a:r>
          </a:p>
        </p:txBody>
      </p:sp>
      <p:sp>
        <p:nvSpPr>
          <p:cNvPr id="52178640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684868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405654827"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279095549"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31007928"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678404939"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conception de document (Codesoft)</a:t>
            </a:r>
          </a:p>
        </p:txBody>
      </p:sp>
      <p:sp>
        <p:nvSpPr>
          <p:cNvPr id="305700980"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convertir en données imprimante</a:t>
            </a:r>
          </a:p>
        </p:txBody>
      </p:sp>
      <p:sp>
        <p:nvSpPr>
          <p:cNvPr id="901087828"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41633008"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48038393"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318869248"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0295702"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773749702"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étiquette A5 (jaune)</a:t>
            </a:r>
          </a:p>
        </p:txBody>
      </p:sp>
      <p:sp>
        <p:nvSpPr>
          <p:cNvPr id="129831064"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imprimante laser</a:t>
            </a:r>
          </a:p>
        </p:txBody>
      </p:sp>
      <p:sp>
        <p:nvSpPr>
          <p:cNvPr id="408680160"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84029781"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27704210"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478318899"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23655718"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151964959"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gestionnaire impression Windows</a:t>
            </a:r>
          </a:p>
        </p:txBody>
      </p:sp>
      <p:sp>
        <p:nvSpPr>
          <p:cNvPr id="774689836"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spool d'impression (asynchrone)</a:t>
            </a:r>
          </a:p>
        </p:txBody>
      </p:sp>
      <p:sp>
        <p:nvSpPr>
          <p:cNvPr id="484103705"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31543502"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56903564"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909198389"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96963339"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34815104"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FS* - Fiche Suiveuse Production</a:t>
            </a:r>
          </a:p>
        </p:txBody>
      </p:sp>
      <p:sp>
        <p:nvSpPr>
          <p:cNvPr id="2029310301"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Suiveuse</a:t>
            </a:r>
          </a:p>
        </p:txBody>
      </p:sp>
      <p:sp>
        <p:nvSpPr>
          <p:cNvPr id="1767429584"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27074780"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02761576"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793349921"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451853"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355475787"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données imprimante PRN</a:t>
            </a:r>
          </a:p>
        </p:txBody>
      </p:sp>
      <p:sp>
        <p:nvSpPr>
          <p:cNvPr id="1873788332"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masque de document</a:t>
            </a:r>
          </a:p>
        </p:txBody>
      </p:sp>
      <p:sp>
        <p:nvSpPr>
          <p:cNvPr id="209455103"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20667244"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0929968"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408989959"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51337995"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094103443"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imprimante laser</a:t>
            </a:r>
          </a:p>
        </p:txBody>
      </p:sp>
      <p:sp>
        <p:nvSpPr>
          <p:cNvPr id="1257525034"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impression laser N&amp;B</a:t>
            </a:r>
          </a:p>
        </p:txBody>
      </p:sp>
      <p:sp>
        <p:nvSpPr>
          <p:cNvPr id="1459693562"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30020935"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05100699"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201228625"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35788463"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344333227"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extraire les données</a:t>
            </a:r>
          </a:p>
        </p:txBody>
      </p:sp>
      <p:sp>
        <p:nvSpPr>
          <p:cNvPr id="435286832"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composer le document</a:t>
            </a:r>
          </a:p>
        </p:txBody>
      </p:sp>
      <p:sp>
        <p:nvSpPr>
          <p:cNvPr id="339730588"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95122006"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70971752"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6462952"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98485624"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459703236"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Fournisseur (3TEC, DEMATIC...)</a:t>
            </a:r>
          </a:p>
        </p:txBody>
      </p:sp>
      <p:sp>
        <p:nvSpPr>
          <p:cNvPr id="1772874516"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extraire les données</a:t>
            </a:r>
          </a:p>
        </p:txBody>
      </p:sp>
      <p:sp>
        <p:nvSpPr>
          <p:cNvPr id="2108864020"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5402156"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39939746"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450836606"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24480807"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467970019"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Expédier un produit</a:t>
            </a:r>
          </a:p>
        </p:txBody>
      </p:sp>
      <p:sp>
        <p:nvSpPr>
          <p:cNvPr id="1663801016"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525099"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153111891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38</a:t>
            </a:r>
          </a:p>
        </p:txBody>
      </p:sp>
      <p:sp>
        <p:nvSpPr>
          <p:cNvPr id="48457385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2247677"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705405045"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Identifier un produit ou un composant</a:t>
            </a:r>
          </a:p>
        </p:txBody>
      </p:sp>
      <p:sp>
        <p:nvSpPr>
          <p:cNvPr id="1510452783"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21823506"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000927054"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29490572"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9505492"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Besoin Planifié</a:t>
            </a:r>
          </a:p>
        </p:txBody>
      </p:sp>
      <p:sp>
        <p:nvSpPr>
          <p:cNvPr id="1725187457"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Ligne AR</a:t>
            </a:r>
          </a:p>
        </p:txBody>
      </p:sp>
      <p:sp>
        <p:nvSpPr>
          <p:cNvPr id="452592778"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91982326"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94487255"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886517510"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18366018"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568168963"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A5</a:t>
            </a:r>
          </a:p>
        </p:txBody>
      </p:sp>
      <p:sp>
        <p:nvSpPr>
          <p:cNvPr id="230488003"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FS* - Fiche Suiveuse Production</a:t>
            </a:r>
          </a:p>
        </p:txBody>
      </p:sp>
      <p:sp>
        <p:nvSpPr>
          <p:cNvPr id="1984109"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63319183"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82559074"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145835418"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15608656"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955698249"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Etiquette de production (étiquette de chant)</a:t>
            </a:r>
          </a:p>
        </p:txBody>
      </p:sp>
      <p:sp>
        <p:nvSpPr>
          <p:cNvPr id="2097668174"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Ordre de Fabrication</a:t>
            </a:r>
          </a:p>
        </p:txBody>
      </p:sp>
      <p:sp>
        <p:nvSpPr>
          <p:cNvPr id="1502810283"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97323869"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57383723"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301338399"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6016078"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06148813"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Fabriquer un produit</a:t>
            </a:r>
          </a:p>
        </p:txBody>
      </p:sp>
      <p:sp>
        <p:nvSpPr>
          <p:cNvPr id="731942694"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Identifier un produit ou un composant</a:t>
            </a:r>
          </a:p>
        </p:txBody>
      </p:sp>
      <p:sp>
        <p:nvSpPr>
          <p:cNvPr id="1614017388"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54114266"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92488030"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949125163"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95752646"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640995328"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transmettre données à l'imprimante</a:t>
            </a:r>
          </a:p>
        </p:txBody>
      </p:sp>
      <p:sp>
        <p:nvSpPr>
          <p:cNvPr id="373462668"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impression laser N&amp;B</a:t>
            </a:r>
          </a:p>
        </p:txBody>
      </p:sp>
      <p:sp>
        <p:nvSpPr>
          <p:cNvPr id="981323703"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54033074"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42212468" name="Text">
    </p:cNvPr>
          <p:cNvSpPr>
            <a:spLocks noGrp="1"/>
          </p:cNvSpPr>
          <p:nvPr/>
        </p:nvSpPr>
        <p:spPr>
          <a:xfrm rot="0">
            <a:off x="508000" y="6375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383367438"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1210112"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910378641"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concevoir le document (mise en page)</a:t>
            </a:r>
          </a:p>
        </p:txBody>
      </p:sp>
      <p:sp>
        <p:nvSpPr>
          <p:cNvPr id="633433335"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convertir en données imprimante</a:t>
            </a:r>
          </a:p>
        </p:txBody>
      </p:sp>
      <p:sp>
        <p:nvSpPr>
          <p:cNvPr id="1406920626"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76700327"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98087663" name="Text">
    </p:cNvPr>
          <p:cNvSpPr>
            <a:spLocks noGrp="1"/>
          </p:cNvSpPr>
          <p:nvPr/>
        </p:nvSpPr>
        <p:spPr>
          <a:xfrm rot="0">
            <a:off x="508000" y="7416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2103277478"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07878344"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428171686"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composer le document</a:t>
            </a:r>
          </a:p>
        </p:txBody>
      </p:sp>
      <p:sp>
        <p:nvSpPr>
          <p:cNvPr id="787610762"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convertir en données imprimante</a:t>
            </a:r>
          </a:p>
        </p:txBody>
      </p:sp>
      <p:sp>
        <p:nvSpPr>
          <p:cNvPr id="948391605"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91252420"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72088751" name="Text">
    </p:cNvPr>
          <p:cNvSpPr>
            <a:spLocks noGrp="1"/>
          </p:cNvSpPr>
          <p:nvPr/>
        </p:nvSpPr>
        <p:spPr>
          <a:xfrm rot="0">
            <a:off x="508000" y="8458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53337290"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1312124"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2010484538"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composer le document</a:t>
            </a:r>
          </a:p>
        </p:txBody>
      </p:sp>
      <p:sp>
        <p:nvSpPr>
          <p:cNvPr id="505973878"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masque de document</a:t>
            </a:r>
          </a:p>
        </p:txBody>
      </p:sp>
      <p:sp>
        <p:nvSpPr>
          <p:cNvPr id="1938741493"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86241360"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00391338" name="Text">
    </p:cNvPr>
          <p:cNvSpPr>
            <a:spLocks noGrp="1"/>
          </p:cNvSpPr>
          <p:nvPr/>
        </p:nvSpPr>
        <p:spPr>
          <a:xfrm rot="0">
            <a:off x="508000" y="9499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488499985"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16403767"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59904141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2084903198"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39</a:t>
            </a:r>
          </a:p>
        </p:txBody>
      </p:sp>
      <p:sp>
        <p:nvSpPr>
          <p:cNvPr id="166465942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337810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601879107" name="Text">
    </p:cNvPr>
          <p:cNvSpPr>
            <a:spLocks noGrp="1"/>
          </p:cNvSpPr>
          <p:nvPr/>
        </p:nvSpPr>
        <p:spPr>
          <a:xfrm rot="0">
            <a:off x="5080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257637609" name="Text">
    </p:cNvPr>
          <p:cNvSpPr>
            <a:spLocks noGrp="1"/>
          </p:cNvSpPr>
          <p:nvPr/>
        </p:nvSpPr>
        <p:spPr>
          <a:xfrm rot="0">
            <a:off x="3771900" y="7620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00280074" name="Text">
    </p:cNvPr>
          <p:cNvSpPr>
            <a:spLocks noGrp="1"/>
          </p:cNvSpPr>
          <p:nvPr/>
        </p:nvSpPr>
        <p:spPr>
          <a:xfrm rot="0">
            <a:off x="5080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Suiveuse</a:t>
            </a:r>
          </a:p>
        </p:txBody>
      </p:sp>
      <p:sp>
        <p:nvSpPr>
          <p:cNvPr id="863395106" name="Text">
    </p:cNvPr>
          <p:cNvSpPr>
            <a:spLocks noGrp="1"/>
          </p:cNvSpPr>
          <p:nvPr/>
        </p:nvSpPr>
        <p:spPr>
          <a:xfrm rot="0">
            <a:off x="3771900" y="965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869081829" name="Text">
    </p:cNvPr>
          <p:cNvSpPr>
            <a:spLocks noGrp="1"/>
          </p:cNvSpPr>
          <p:nvPr/>
        </p:nvSpPr>
        <p:spPr>
          <a:xfrm rot="0">
            <a:off x="5080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Ligne AR</a:t>
            </a:r>
          </a:p>
        </p:txBody>
      </p:sp>
      <p:sp>
        <p:nvSpPr>
          <p:cNvPr id="358383278" name="Text">
    </p:cNvPr>
          <p:cNvSpPr>
            <a:spLocks noGrp="1"/>
          </p:cNvSpPr>
          <p:nvPr/>
        </p:nvSpPr>
        <p:spPr>
          <a:xfrm rot="0">
            <a:off x="3771900" y="1168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553886613" name="Text">
    </p:cNvPr>
          <p:cNvSpPr>
            <a:spLocks noGrp="1"/>
          </p:cNvSpPr>
          <p:nvPr/>
        </p:nvSpPr>
        <p:spPr>
          <a:xfrm rot="0">
            <a:off x="5080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Matière Première</a:t>
            </a:r>
          </a:p>
        </p:txBody>
      </p:sp>
      <p:sp>
        <p:nvSpPr>
          <p:cNvPr id="1560327273" name="Text">
    </p:cNvPr>
          <p:cNvSpPr>
            <a:spLocks noGrp="1"/>
          </p:cNvSpPr>
          <p:nvPr/>
        </p:nvSpPr>
        <p:spPr>
          <a:xfrm rot="0">
            <a:off x="3771900" y="1371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31767016" name="Text">
    </p:cNvPr>
          <p:cNvSpPr>
            <a:spLocks noGrp="1"/>
          </p:cNvSpPr>
          <p:nvPr/>
        </p:nvSpPr>
        <p:spPr>
          <a:xfrm rot="0">
            <a:off x="5080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Ordre d'Achat</a:t>
            </a:r>
          </a:p>
        </p:txBody>
      </p:sp>
      <p:sp>
        <p:nvSpPr>
          <p:cNvPr id="2073021938" name="Text">
    </p:cNvPr>
          <p:cNvSpPr>
            <a:spLocks noGrp="1"/>
          </p:cNvSpPr>
          <p:nvPr/>
        </p:nvSpPr>
        <p:spPr>
          <a:xfrm rot="0">
            <a:off x="3771900" y="1574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423111635" name="Text">
    </p:cNvPr>
          <p:cNvSpPr>
            <a:spLocks noGrp="1"/>
          </p:cNvSpPr>
          <p:nvPr/>
        </p:nvSpPr>
        <p:spPr>
          <a:xfrm rot="0">
            <a:off x="5080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Ordre de Fabrication</a:t>
            </a:r>
          </a:p>
        </p:txBody>
      </p:sp>
      <p:sp>
        <p:nvSpPr>
          <p:cNvPr id="204058844" name="Text">
    </p:cNvPr>
          <p:cNvSpPr>
            <a:spLocks noGrp="1"/>
          </p:cNvSpPr>
          <p:nvPr/>
        </p:nvSpPr>
        <p:spPr>
          <a:xfrm rot="0">
            <a:off x="3771900" y="1778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36214154" name="Text">
    </p:cNvPr>
          <p:cNvSpPr>
            <a:spLocks noGrp="1"/>
          </p:cNvSpPr>
          <p:nvPr/>
        </p:nvSpPr>
        <p:spPr>
          <a:xfrm rot="0">
            <a:off x="5080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Ordre Magasin</a:t>
            </a:r>
          </a:p>
        </p:txBody>
      </p:sp>
      <p:sp>
        <p:nvSpPr>
          <p:cNvPr id="130889824" name="Text">
    </p:cNvPr>
          <p:cNvSpPr>
            <a:spLocks noGrp="1"/>
          </p:cNvSpPr>
          <p:nvPr/>
        </p:nvSpPr>
        <p:spPr>
          <a:xfrm rot="0">
            <a:off x="3771900" y="1981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56725031" name="Text">
    </p:cNvPr>
          <p:cNvSpPr>
            <a:spLocks noGrp="1"/>
          </p:cNvSpPr>
          <p:nvPr/>
        </p:nvSpPr>
        <p:spPr>
          <a:xfrm rot="0">
            <a:off x="5080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Pile</a:t>
            </a:r>
          </a:p>
        </p:txBody>
      </p:sp>
      <p:sp>
        <p:nvSpPr>
          <p:cNvPr id="94166581" name="Text">
    </p:cNvPr>
          <p:cNvSpPr>
            <a:spLocks noGrp="1"/>
          </p:cNvSpPr>
          <p:nvPr/>
        </p:nvSpPr>
        <p:spPr>
          <a:xfrm rot="0">
            <a:off x="3771900" y="2184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1138663369" name="Text">
    </p:cNvPr>
          <p:cNvSpPr>
            <a:spLocks noGrp="1"/>
          </p:cNvSpPr>
          <p:nvPr/>
        </p:nvSpPr>
        <p:spPr>
          <a:xfrm rot="0">
            <a:off x="5080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Produit Fini</a:t>
            </a:r>
          </a:p>
        </p:txBody>
      </p:sp>
      <p:sp>
        <p:nvSpPr>
          <p:cNvPr id="759083498" name="Text">
    </p:cNvPr>
          <p:cNvSpPr>
            <a:spLocks noGrp="1"/>
          </p:cNvSpPr>
          <p:nvPr/>
        </p:nvSpPr>
        <p:spPr>
          <a:xfrm rot="0">
            <a:off x="3771900" y="2387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2018545259" name="Text">
    </p:cNvPr>
          <p:cNvSpPr>
            <a:spLocks noGrp="1"/>
          </p:cNvSpPr>
          <p:nvPr/>
        </p:nvSpPr>
        <p:spPr>
          <a:xfrm rot="0">
            <a:off x="5080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Semi-Fini</a:t>
            </a:r>
          </a:p>
        </p:txBody>
      </p:sp>
      <p:sp>
        <p:nvSpPr>
          <p:cNvPr id="467573282" name="Text">
    </p:cNvPr>
          <p:cNvSpPr>
            <a:spLocks noGrp="1"/>
          </p:cNvSpPr>
          <p:nvPr/>
        </p:nvSpPr>
        <p:spPr>
          <a:xfrm rot="0">
            <a:off x="3771900" y="2590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Object</a:t>
            </a:r>
          </a:p>
        </p:txBody>
      </p:sp>
      <p:sp>
        <p:nvSpPr>
          <p:cNvPr id="751402567"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195665813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a:t>
            </a:r>
          </a:p>
        </p:txBody>
      </p:sp>
      <p:sp>
        <p:nvSpPr>
          <p:cNvPr id="1263607393"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7655945"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50749156"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Perso</a:t>
            </a:r>
          </a:p>
        </p:txBody>
      </p:sp>
      <p:sp>
        <p:nvSpPr>
          <p:cNvPr id="414978148" name="Text">
    </p:cNvPr>
          <p:cNvSpPr>
            <a:spLocks noGrp="1"/>
          </p:cNvSpPr>
          <p:nvPr/>
        </p:nvSpPr>
        <p:spPr>
          <a:xfrm rot="0">
            <a:off x="2413000" y="96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Ordre de Fabrication</a:t>
            </a:r>
          </a:p>
        </p:txBody>
      </p:sp>
      <p:sp>
        <p:nvSpPr>
          <p:cNvPr id="1017841629"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60715967" name="Text">
    </p:cNvPr>
          <p:cNvSpPr>
            <a:spLocks noGrp="1"/>
          </p:cNvSpPr>
          <p:nvPr/>
        </p:nvSpPr>
        <p:spPr>
          <a:xfrm rot="0">
            <a:off x="508000" y="96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06486085" name="Text">
    </p:cNvPr>
          <p:cNvSpPr>
            <a:spLocks noGrp="1"/>
          </p:cNvSpPr>
          <p:nvPr/>
        </p:nvSpPr>
        <p:spPr>
          <a:xfrm rot="0">
            <a:off x="508000" y="137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257920482"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06624315"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268611693"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Fabriquer un produit</a:t>
            </a:r>
          </a:p>
        </p:txBody>
      </p:sp>
      <p:sp>
        <p:nvSpPr>
          <p:cNvPr id="592182412" name="Text">
    </p:cNvPr>
          <p:cNvSpPr>
            <a:spLocks noGrp="1"/>
          </p:cNvSpPr>
          <p:nvPr/>
        </p:nvSpPr>
        <p:spPr>
          <a:xfrm rot="0">
            <a:off x="2413000" y="200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Etiquette de production (étiquette de chant)</a:t>
            </a:r>
          </a:p>
        </p:txBody>
      </p:sp>
      <p:sp>
        <p:nvSpPr>
          <p:cNvPr id="1342723482"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75854494" name="Text">
    </p:cNvPr>
          <p:cNvSpPr>
            <a:spLocks noGrp="1"/>
          </p:cNvSpPr>
          <p:nvPr/>
        </p:nvSpPr>
        <p:spPr>
          <a:xfrm rot="0">
            <a:off x="508000" y="200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25768618" name="Text">
    </p:cNvPr>
          <p:cNvSpPr>
            <a:spLocks noGrp="1"/>
          </p:cNvSpPr>
          <p:nvPr/>
        </p:nvSpPr>
        <p:spPr>
          <a:xfrm rot="0">
            <a:off x="508000" y="2413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903644315"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61300031"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872830530"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spool d'impression (asynchrone)</a:t>
            </a:r>
          </a:p>
        </p:txBody>
      </p:sp>
      <p:sp>
        <p:nvSpPr>
          <p:cNvPr id="13128838" name="Text">
    </p:cNvPr>
          <p:cNvSpPr>
            <a:spLocks noGrp="1"/>
          </p:cNvSpPr>
          <p:nvPr/>
        </p:nvSpPr>
        <p:spPr>
          <a:xfrm rot="0">
            <a:off x="2413000" y="304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transmettre données à l'imprimante</a:t>
            </a:r>
          </a:p>
        </p:txBody>
      </p:sp>
      <p:sp>
        <p:nvSpPr>
          <p:cNvPr id="1373757528"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01932288" name="Text">
    </p:cNvPr>
          <p:cNvSpPr>
            <a:spLocks noGrp="1"/>
          </p:cNvSpPr>
          <p:nvPr/>
        </p:nvSpPr>
        <p:spPr>
          <a:xfrm rot="0">
            <a:off x="508000" y="304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34532984"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736189984"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69009079"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471126605"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gestionnaire automatisation des impressions (SENTINEL)</a:t>
            </a:r>
          </a:p>
        </p:txBody>
      </p:sp>
      <p:sp>
        <p:nvSpPr>
          <p:cNvPr id="676418627" name="Text">
    </p:cNvPr>
          <p:cNvSpPr>
            <a:spLocks noGrp="1"/>
          </p:cNvSpPr>
          <p:nvPr/>
        </p:nvSpPr>
        <p:spPr>
          <a:xfrm rot="0">
            <a:off x="2413000" y="408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générer le document au format PDF</a:t>
            </a:r>
          </a:p>
        </p:txBody>
      </p:sp>
      <p:sp>
        <p:nvSpPr>
          <p:cNvPr id="787104833"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04812404" name="Text">
    </p:cNvPr>
          <p:cNvSpPr>
            <a:spLocks noGrp="1"/>
          </p:cNvSpPr>
          <p:nvPr/>
        </p:nvSpPr>
        <p:spPr>
          <a:xfrm rot="0">
            <a:off x="508000" y="408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72317063" name="Text">
    </p:cNvPr>
          <p:cNvSpPr>
            <a:spLocks noGrp="1"/>
          </p:cNvSpPr>
          <p:nvPr/>
        </p:nvSpPr>
        <p:spPr>
          <a:xfrm rot="0">
            <a:off x="508000" y="4495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5072587"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88366799"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666522214"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lire les données</a:t>
            </a:r>
          </a:p>
        </p:txBody>
      </p:sp>
      <p:sp>
        <p:nvSpPr>
          <p:cNvPr id="660673902" name="Text">
    </p:cNvPr>
          <p:cNvSpPr>
            <a:spLocks noGrp="1"/>
          </p:cNvSpPr>
          <p:nvPr/>
        </p:nvSpPr>
        <p:spPr>
          <a:xfrm rot="0">
            <a:off x="2413000" y="513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données dynamiques</a:t>
            </a:r>
          </a:p>
        </p:txBody>
      </p:sp>
      <p:sp>
        <p:nvSpPr>
          <p:cNvPr id="1290884215"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42054572" name="Text">
    </p:cNvPr>
          <p:cNvSpPr>
            <a:spLocks noGrp="1"/>
          </p:cNvSpPr>
          <p:nvPr/>
        </p:nvSpPr>
        <p:spPr>
          <a:xfrm rot="0">
            <a:off x="508000" y="513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77706515" name="Text">
    </p:cNvPr>
          <p:cNvSpPr>
            <a:spLocks noGrp="1"/>
          </p:cNvSpPr>
          <p:nvPr/>
        </p:nvSpPr>
        <p:spPr>
          <a:xfrm rot="0">
            <a:off x="508000" y="553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464852114"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70875775"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264517679"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transmettre données à l'imprimante</a:t>
            </a:r>
          </a:p>
        </p:txBody>
      </p:sp>
      <p:sp>
        <p:nvSpPr>
          <p:cNvPr id="2052494962"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impression transfert thermique</a:t>
            </a:r>
          </a:p>
        </p:txBody>
      </p:sp>
      <p:sp>
        <p:nvSpPr>
          <p:cNvPr id="1240734766"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24586814"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16413250" name="Text">
    </p:cNvPr>
          <p:cNvSpPr>
            <a:spLocks noGrp="1"/>
          </p:cNvSpPr>
          <p:nvPr/>
        </p:nvSpPr>
        <p:spPr>
          <a:xfrm rot="0">
            <a:off x="508000" y="6578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679322976"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33048737"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1639410301" name="Text">
    </p:cNvPr>
          <p:cNvSpPr>
            <a:spLocks noGrp="1"/>
          </p:cNvSpPr>
          <p:nvPr/>
        </p:nvSpPr>
        <p:spPr>
          <a:xfrm rot="0">
            <a:off x="2413000" y="701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Fournisseur (3TEC, DEMATIC...)</a:t>
            </a:r>
          </a:p>
        </p:txBody>
      </p:sp>
      <p:sp>
        <p:nvSpPr>
          <p:cNvPr id="1475909248" name="Text">
    </p:cNvPr>
          <p:cNvSpPr>
            <a:spLocks noGrp="1"/>
          </p:cNvSpPr>
          <p:nvPr/>
        </p:nvSpPr>
        <p:spPr>
          <a:xfrm rot="0">
            <a:off x="2413000" y="721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données imprimante PRN</a:t>
            </a:r>
          </a:p>
        </p:txBody>
      </p:sp>
      <p:sp>
        <p:nvSpPr>
          <p:cNvPr id="1891405936" name="Text">
    </p:cNvPr>
          <p:cNvSpPr>
            <a:spLocks noGrp="1"/>
          </p:cNvSpPr>
          <p:nvPr/>
        </p:nvSpPr>
        <p:spPr>
          <a:xfrm rot="0">
            <a:off x="508000" y="701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62389956" name="Text">
    </p:cNvPr>
          <p:cNvSpPr>
            <a:spLocks noGrp="1"/>
          </p:cNvSpPr>
          <p:nvPr/>
        </p:nvSpPr>
        <p:spPr>
          <a:xfrm rot="0">
            <a:off x="508000" y="721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9423135" name="Text">
    </p:cNvPr>
          <p:cNvSpPr>
            <a:spLocks noGrp="1"/>
          </p:cNvSpPr>
          <p:nvPr/>
        </p:nvSpPr>
        <p:spPr>
          <a:xfrm rot="0">
            <a:off x="508000" y="7620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348228202"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989714"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551430742" name="Text">
    </p:cNvPr>
          <p:cNvSpPr>
            <a:spLocks noGrp="1"/>
          </p:cNvSpPr>
          <p:nvPr/>
        </p:nvSpPr>
        <p:spPr>
          <a:xfrm rot="0">
            <a:off x="2413000" y="805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FPI - Fiche Perso Composant</a:t>
            </a:r>
          </a:p>
        </p:txBody>
      </p:sp>
      <p:sp>
        <p:nvSpPr>
          <p:cNvPr id="689393150" name="Text">
    </p:cNvPr>
          <p:cNvSpPr>
            <a:spLocks noGrp="1"/>
          </p:cNvSpPr>
          <p:nvPr/>
        </p:nvSpPr>
        <p:spPr>
          <a:xfrm rot="0">
            <a:off x="2413000" y="825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Perso</a:t>
            </a:r>
          </a:p>
        </p:txBody>
      </p:sp>
      <p:sp>
        <p:nvSpPr>
          <p:cNvPr id="832376940" name="Text">
    </p:cNvPr>
          <p:cNvSpPr>
            <a:spLocks noGrp="1"/>
          </p:cNvSpPr>
          <p:nvPr/>
        </p:nvSpPr>
        <p:spPr>
          <a:xfrm rot="0">
            <a:off x="508000" y="805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79714298" name="Text">
    </p:cNvPr>
          <p:cNvSpPr>
            <a:spLocks noGrp="1"/>
          </p:cNvSpPr>
          <p:nvPr/>
        </p:nvSpPr>
        <p:spPr>
          <a:xfrm rot="0">
            <a:off x="508000" y="825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45383787" name="Text">
    </p:cNvPr>
          <p:cNvSpPr>
            <a:spLocks noGrp="1"/>
          </p:cNvSpPr>
          <p:nvPr/>
        </p:nvSpPr>
        <p:spPr>
          <a:xfrm rot="0">
            <a:off x="508000" y="866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Association relation</a:t>
            </a:r>
          </a:p>
        </p:txBody>
      </p:sp>
      <p:sp>
        <p:nvSpPr>
          <p:cNvPr id="1823752147"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05141337"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574999722" name="Text">
    </p:cNvPr>
          <p:cNvSpPr>
            <a:spLocks noGrp="1"/>
          </p:cNvSpPr>
          <p:nvPr/>
        </p:nvSpPr>
        <p:spPr>
          <a:xfrm rot="0">
            <a:off x="2413000" y="909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A4</a:t>
            </a:r>
          </a:p>
        </p:txBody>
      </p:sp>
      <p:sp>
        <p:nvSpPr>
          <p:cNvPr id="582025508" name="Text">
    </p:cNvPr>
          <p:cNvSpPr>
            <a:spLocks noGrp="1"/>
          </p:cNvSpPr>
          <p:nvPr/>
        </p:nvSpPr>
        <p:spPr>
          <a:xfrm rot="0">
            <a:off x="2413000" y="929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Norme NFE / NFA</a:t>
            </a:r>
          </a:p>
        </p:txBody>
      </p:sp>
      <p:sp>
        <p:nvSpPr>
          <p:cNvPr id="1865869318" name="Text">
    </p:cNvPr>
          <p:cNvSpPr>
            <a:spLocks noGrp="1"/>
          </p:cNvSpPr>
          <p:nvPr/>
        </p:nvSpPr>
        <p:spPr>
          <a:xfrm rot="0">
            <a:off x="508000" y="909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82683437" name="Text">
    </p:cNvPr>
          <p:cNvSpPr>
            <a:spLocks noGrp="1"/>
          </p:cNvSpPr>
          <p:nvPr/>
        </p:nvSpPr>
        <p:spPr>
          <a:xfrm rot="0">
            <a:off x="508000" y="929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77477898"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171483252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40</a:t>
            </a:r>
          </a:p>
        </p:txBody>
      </p:sp>
      <p:sp>
        <p:nvSpPr>
          <p:cNvPr id="109591824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079999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041819283"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024651365"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76159321"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4162225"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Déplacer un composant ou un produit</a:t>
            </a:r>
          </a:p>
        </p:txBody>
      </p:sp>
      <p:sp>
        <p:nvSpPr>
          <p:cNvPr id="2062492091"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Identifier un produit ou un composant</a:t>
            </a:r>
          </a:p>
        </p:txBody>
      </p:sp>
      <p:sp>
        <p:nvSpPr>
          <p:cNvPr id="1356101467"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80217271"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78002425" name="Text">
    </p:cNvPr>
          <p:cNvSpPr>
            <a:spLocks noGrp="1"/>
          </p:cNvSpPr>
          <p:nvPr/>
        </p:nvSpPr>
        <p:spPr>
          <a:xfrm rot="0">
            <a:off x="508000" y="1803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926174513"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51961635"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276741549"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Déplacer un composant ou un produit</a:t>
            </a:r>
          </a:p>
        </p:txBody>
      </p:sp>
      <p:sp>
        <p:nvSpPr>
          <p:cNvPr id="238187987"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Expédier un produit</a:t>
            </a:r>
          </a:p>
        </p:txBody>
      </p:sp>
      <p:sp>
        <p:nvSpPr>
          <p:cNvPr id="469433569"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27849263"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87887398" name="Text">
    </p:cNvPr>
          <p:cNvSpPr>
            <a:spLocks noGrp="1"/>
          </p:cNvSpPr>
          <p:nvPr/>
        </p:nvSpPr>
        <p:spPr>
          <a:xfrm rot="0">
            <a:off x="508000" y="2844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811787479" name="Text">
    </p:cNvPr>
          <p:cNvSpPr>
            <a:spLocks noGrp="1"/>
          </p:cNvSpPr>
          <p:nvPr/>
        </p:nvSpPr>
        <p:spPr>
          <a:xfrm rot="0">
            <a:off x="508000" y="307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57218237" name="Text">
    </p:cNvPr>
          <p:cNvSpPr>
            <a:spLocks noGrp="1"/>
          </p:cNvSpPr>
          <p:nvPr/>
        </p:nvSpPr>
        <p:spPr>
          <a:xfrm rot="0">
            <a:off x="2413000" y="307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623756954"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Semi-Fini</a:t>
            </a:r>
          </a:p>
        </p:txBody>
      </p:sp>
      <p:sp>
        <p:nvSpPr>
          <p:cNvPr id="1890388052"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Matière Première</a:t>
            </a:r>
          </a:p>
        </p:txBody>
      </p:sp>
      <p:sp>
        <p:nvSpPr>
          <p:cNvPr id="1981844352"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65918539"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93528546" name="Text">
    </p:cNvPr>
          <p:cNvSpPr>
            <a:spLocks noGrp="1"/>
          </p:cNvSpPr>
          <p:nvPr/>
        </p:nvSpPr>
        <p:spPr>
          <a:xfrm rot="0">
            <a:off x="508000" y="3886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251888112"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106418971"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683049063"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convertir en données imprimante</a:t>
            </a:r>
          </a:p>
        </p:txBody>
      </p:sp>
      <p:sp>
        <p:nvSpPr>
          <p:cNvPr id="424936007"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masque de document</a:t>
            </a:r>
          </a:p>
        </p:txBody>
      </p:sp>
      <p:sp>
        <p:nvSpPr>
          <p:cNvPr id="181083292"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476583777"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266291" name="Text">
    </p:cNvPr>
          <p:cNvSpPr>
            <a:spLocks noGrp="1"/>
          </p:cNvSpPr>
          <p:nvPr/>
        </p:nvSpPr>
        <p:spPr>
          <a:xfrm rot="0">
            <a:off x="508000" y="4927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960394566" name="Text">
    </p:cNvPr>
          <p:cNvSpPr>
            <a:spLocks noGrp="1"/>
          </p:cNvSpPr>
          <p:nvPr/>
        </p:nvSpPr>
        <p:spPr>
          <a:xfrm rot="0">
            <a:off x="508000" y="515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99598337" name="Text">
    </p:cNvPr>
          <p:cNvSpPr>
            <a:spLocks noGrp="1"/>
          </p:cNvSpPr>
          <p:nvPr/>
        </p:nvSpPr>
        <p:spPr>
          <a:xfrm rot="0">
            <a:off x="2413000" y="515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936140823"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extraire les données</a:t>
            </a:r>
          </a:p>
        </p:txBody>
      </p:sp>
      <p:sp>
        <p:nvSpPr>
          <p:cNvPr id="1070366556"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lire les données</a:t>
            </a:r>
          </a:p>
        </p:txBody>
      </p:sp>
      <p:sp>
        <p:nvSpPr>
          <p:cNvPr id="1964157350"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53466556"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463275798" name="Text">
    </p:cNvPr>
          <p:cNvSpPr>
            <a:spLocks noGrp="1"/>
          </p:cNvSpPr>
          <p:nvPr/>
        </p:nvSpPr>
        <p:spPr>
          <a:xfrm rot="0">
            <a:off x="508000" y="5969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90673459" name="Text">
    </p:cNvPr>
          <p:cNvSpPr>
            <a:spLocks noGrp="1"/>
          </p:cNvSpPr>
          <p:nvPr/>
        </p:nvSpPr>
        <p:spPr>
          <a:xfrm rot="0">
            <a:off x="508000" y="619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10019687" name="Text">
    </p:cNvPr>
          <p:cNvSpPr>
            <a:spLocks noGrp="1"/>
          </p:cNvSpPr>
          <p:nvPr/>
        </p:nvSpPr>
        <p:spPr>
          <a:xfrm rot="0">
            <a:off x="2413000" y="619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379395986"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gestionnaire automatisation des impressions (SENTINEL)</a:t>
            </a:r>
          </a:p>
        </p:txBody>
      </p:sp>
      <p:sp>
        <p:nvSpPr>
          <p:cNvPr id="2144060214"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composer le document</a:t>
            </a:r>
          </a:p>
        </p:txBody>
      </p:sp>
      <p:sp>
        <p:nvSpPr>
          <p:cNvPr id="535296534"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32648448"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33712695" name="Text">
    </p:cNvPr>
          <p:cNvSpPr>
            <a:spLocks noGrp="1"/>
          </p:cNvSpPr>
          <p:nvPr/>
        </p:nvSpPr>
        <p:spPr>
          <a:xfrm rot="0">
            <a:off x="508000" y="7010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052536203" name="Text">
    </p:cNvPr>
          <p:cNvSpPr>
            <a:spLocks noGrp="1"/>
          </p:cNvSpPr>
          <p:nvPr/>
        </p:nvSpPr>
        <p:spPr>
          <a:xfrm rot="0">
            <a:off x="508000" y="723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14524928" name="Text">
    </p:cNvPr>
          <p:cNvSpPr>
            <a:spLocks noGrp="1"/>
          </p:cNvSpPr>
          <p:nvPr/>
        </p:nvSpPr>
        <p:spPr>
          <a:xfrm rot="0">
            <a:off x="2413000" y="723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2121503208"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Fournisseur (3TEC, DEMATIC...)</a:t>
            </a:r>
          </a:p>
        </p:txBody>
      </p:sp>
      <p:sp>
        <p:nvSpPr>
          <p:cNvPr id="530861926"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composer le document</a:t>
            </a:r>
          </a:p>
        </p:txBody>
      </p:sp>
      <p:sp>
        <p:nvSpPr>
          <p:cNvPr id="1110030636"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5249006"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26093528" name="Text">
    </p:cNvPr>
          <p:cNvSpPr>
            <a:spLocks noGrp="1"/>
          </p:cNvSpPr>
          <p:nvPr/>
        </p:nvSpPr>
        <p:spPr>
          <a:xfrm rot="0">
            <a:off x="508000" y="8051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1535161373" name="Text">
    </p:cNvPr>
          <p:cNvSpPr>
            <a:spLocks noGrp="1"/>
          </p:cNvSpPr>
          <p:nvPr/>
        </p:nvSpPr>
        <p:spPr>
          <a:xfrm rot="0">
            <a:off x="508000" y="8280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24987800" name="Text">
    </p:cNvPr>
          <p:cNvSpPr>
            <a:spLocks noGrp="1"/>
          </p:cNvSpPr>
          <p:nvPr/>
        </p:nvSpPr>
        <p:spPr>
          <a:xfrm rot="0">
            <a:off x="2413000" y="8280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836570670"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application AS400</a:t>
            </a:r>
          </a:p>
        </p:txBody>
      </p:sp>
      <p:sp>
        <p:nvSpPr>
          <p:cNvPr id="1200612373"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données dynamiques</a:t>
            </a:r>
          </a:p>
        </p:txBody>
      </p:sp>
      <p:sp>
        <p:nvSpPr>
          <p:cNvPr id="426868901"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22251077"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61040949" name="Text">
    </p:cNvPr>
          <p:cNvSpPr>
            <a:spLocks noGrp="1"/>
          </p:cNvSpPr>
          <p:nvPr/>
        </p:nvSpPr>
        <p:spPr>
          <a:xfrm rot="0">
            <a:off x="508000" y="9093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1356903538" name="Text">
    </p:cNvPr>
          <p:cNvSpPr>
            <a:spLocks noGrp="1"/>
          </p:cNvSpPr>
          <p:nvPr/>
        </p:nvSpPr>
        <p:spPr>
          <a:xfrm rot="0">
            <a:off x="508000" y="932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57722723" name="Text">
    </p:cNvPr>
          <p:cNvSpPr>
            <a:spLocks noGrp="1"/>
          </p:cNvSpPr>
          <p:nvPr/>
        </p:nvSpPr>
        <p:spPr>
          <a:xfrm rot="0">
            <a:off x="2413000" y="932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616161824"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Fabriquer un produit</a:t>
            </a:r>
          </a:p>
        </p:txBody>
      </p:sp>
      <p:sp>
        <p:nvSpPr>
          <p:cNvPr id="849376493"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Déplacer un composant ou un produit</a:t>
            </a:r>
          </a:p>
        </p:txBody>
      </p:sp>
      <p:sp>
        <p:nvSpPr>
          <p:cNvPr id="1731593711"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703262976"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1367134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157158086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41</a:t>
            </a:r>
          </a:p>
        </p:txBody>
      </p:sp>
      <p:sp>
        <p:nvSpPr>
          <p:cNvPr id="1863834886"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870254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74195940" name="Text">
    </p:cNvPr>
          <p:cNvSpPr>
            <a:spLocks noGrp="1"/>
          </p:cNvSpPr>
          <p:nvPr/>
        </p:nvSpPr>
        <p:spPr>
          <a:xfrm rot="0">
            <a:off x="508000" y="965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1954448985" name="Text">
    </p:cNvPr>
          <p:cNvSpPr>
            <a:spLocks noGrp="1"/>
          </p:cNvSpPr>
          <p:nvPr/>
        </p:nvSpPr>
        <p:spPr>
          <a:xfrm rot="0">
            <a:off x="508000" y="119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61832834" name="Text">
    </p:cNvPr>
          <p:cNvSpPr>
            <a:spLocks noGrp="1"/>
          </p:cNvSpPr>
          <p:nvPr/>
        </p:nvSpPr>
        <p:spPr>
          <a:xfrm rot="0">
            <a:off x="2413000" y="119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1979355732"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Suiveuse</a:t>
            </a:r>
          </a:p>
        </p:txBody>
      </p:sp>
      <p:sp>
        <p:nvSpPr>
          <p:cNvPr id="1864756523"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Besoin Planifié</a:t>
            </a:r>
          </a:p>
        </p:txBody>
      </p:sp>
      <p:sp>
        <p:nvSpPr>
          <p:cNvPr id="1869210328"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342923181"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892981061" name="Text">
    </p:cNvPr>
          <p:cNvSpPr>
            <a:spLocks noGrp="1"/>
          </p:cNvSpPr>
          <p:nvPr/>
        </p:nvSpPr>
        <p:spPr>
          <a:xfrm rot="0">
            <a:off x="508000" y="2006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966420092" name="Text">
    </p:cNvPr>
          <p:cNvSpPr>
            <a:spLocks noGrp="1"/>
          </p:cNvSpPr>
          <p:nvPr/>
        </p:nvSpPr>
        <p:spPr>
          <a:xfrm rot="0">
            <a:off x="508000" y="2235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33035552" name="Text">
    </p:cNvPr>
          <p:cNvSpPr>
            <a:spLocks noGrp="1"/>
          </p:cNvSpPr>
          <p:nvPr/>
        </p:nvSpPr>
        <p:spPr>
          <a:xfrm rot="0">
            <a:off x="2413000" y="2235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161255903"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Ordre de Fabrication</a:t>
            </a:r>
          </a:p>
        </p:txBody>
      </p:sp>
      <p:sp>
        <p:nvSpPr>
          <p:cNvPr id="1049618395"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Produit Fini</a:t>
            </a:r>
          </a:p>
        </p:txBody>
      </p:sp>
      <p:sp>
        <p:nvSpPr>
          <p:cNvPr id="1659209382"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87194297"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53434455" name="Text">
    </p:cNvPr>
          <p:cNvSpPr>
            <a:spLocks noGrp="1"/>
          </p:cNvSpPr>
          <p:nvPr/>
        </p:nvSpPr>
        <p:spPr>
          <a:xfrm rot="0">
            <a:off x="508000" y="3048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1526088147" name="Text">
    </p:cNvPr>
          <p:cNvSpPr>
            <a:spLocks noGrp="1"/>
          </p:cNvSpPr>
          <p:nvPr/>
        </p:nvSpPr>
        <p:spPr>
          <a:xfrm rot="0">
            <a:off x="508000" y="3276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50764189" name="Text">
    </p:cNvPr>
          <p:cNvSpPr>
            <a:spLocks noGrp="1"/>
          </p:cNvSpPr>
          <p:nvPr/>
        </p:nvSpPr>
        <p:spPr>
          <a:xfrm rot="0">
            <a:off x="2413000" y="3276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1951250939"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Produit Fini</a:t>
            </a:r>
          </a:p>
        </p:txBody>
      </p:sp>
      <p:sp>
        <p:nvSpPr>
          <p:cNvPr id="1493448513"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Matière Première</a:t>
            </a:r>
          </a:p>
        </p:txBody>
      </p:sp>
      <p:sp>
        <p:nvSpPr>
          <p:cNvPr id="831786347"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691206416"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02803475" name="Text">
    </p:cNvPr>
          <p:cNvSpPr>
            <a:spLocks noGrp="1"/>
          </p:cNvSpPr>
          <p:nvPr/>
        </p:nvSpPr>
        <p:spPr>
          <a:xfrm rot="0">
            <a:off x="508000" y="4089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Composition relation</a:t>
            </a:r>
          </a:p>
        </p:txBody>
      </p:sp>
      <p:sp>
        <p:nvSpPr>
          <p:cNvPr id="84976327"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52192603"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Composition relation</a:t>
            </a:r>
          </a:p>
        </p:txBody>
      </p:sp>
      <p:sp>
        <p:nvSpPr>
          <p:cNvPr id="513907863"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Fabriquer un produit</a:t>
            </a:r>
          </a:p>
        </p:txBody>
      </p:sp>
      <p:sp>
        <p:nvSpPr>
          <p:cNvPr id="1381735924"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Effectuer un jalonnement</a:t>
            </a:r>
          </a:p>
        </p:txBody>
      </p:sp>
      <p:sp>
        <p:nvSpPr>
          <p:cNvPr id="1390222306"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14718002"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09356369" name="Text">
    </p:cNvPr>
          <p:cNvSpPr>
            <a:spLocks noGrp="1"/>
          </p:cNvSpPr>
          <p:nvPr/>
        </p:nvSpPr>
        <p:spPr>
          <a:xfrm rot="0">
            <a:off x="508000" y="513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Access relation</a:t>
            </a:r>
          </a:p>
        </p:txBody>
      </p:sp>
      <p:sp>
        <p:nvSpPr>
          <p:cNvPr id="719882002" name="Text">
    </p:cNvPr>
          <p:cNvSpPr>
            <a:spLocks noGrp="1"/>
          </p:cNvSpPr>
          <p:nvPr/>
        </p:nvSpPr>
        <p:spPr>
          <a:xfrm rot="0">
            <a:off x="508000" y="535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73714086" name="Text">
    </p:cNvPr>
          <p:cNvSpPr>
            <a:spLocks noGrp="1"/>
          </p:cNvSpPr>
          <p:nvPr/>
        </p:nvSpPr>
        <p:spPr>
          <a:xfrm rot="0">
            <a:off x="2413000" y="535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Access relation</a:t>
            </a:r>
          </a:p>
        </p:txBody>
      </p:sp>
      <p:sp>
        <p:nvSpPr>
          <p:cNvPr id="228661363"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Expédier un produit</a:t>
            </a:r>
          </a:p>
        </p:txBody>
      </p:sp>
      <p:sp>
        <p:nvSpPr>
          <p:cNvPr id="957717268"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Suiveuse</a:t>
            </a:r>
          </a:p>
        </p:txBody>
      </p:sp>
      <p:sp>
        <p:nvSpPr>
          <p:cNvPr id="1470843699"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35798235"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88371806" name="Text">
    </p:cNvPr>
          <p:cNvSpPr>
            <a:spLocks noGrp="1"/>
          </p:cNvSpPr>
          <p:nvPr/>
        </p:nvSpPr>
        <p:spPr>
          <a:xfrm rot="0">
            <a:off x="508000" y="6172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393423275" name="Text">
    </p:cNvPr>
          <p:cNvSpPr>
            <a:spLocks noGrp="1"/>
          </p:cNvSpPr>
          <p:nvPr/>
        </p:nvSpPr>
        <p:spPr>
          <a:xfrm rot="0">
            <a:off x="508000" y="6400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84580650" name="Text">
    </p:cNvPr>
          <p:cNvSpPr>
            <a:spLocks noGrp="1"/>
          </p:cNvSpPr>
          <p:nvPr/>
        </p:nvSpPr>
        <p:spPr>
          <a:xfrm rot="0">
            <a:off x="2413000" y="6400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78941952" name="Text">
    </p:cNvPr>
          <p:cNvSpPr>
            <a:spLocks noGrp="1"/>
          </p:cNvSpPr>
          <p:nvPr/>
        </p:nvSpPr>
        <p:spPr>
          <a:xfrm rot="0">
            <a:off x="2413000" y="6604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Ordre Magasin</a:t>
            </a:r>
          </a:p>
        </p:txBody>
      </p:sp>
      <p:sp>
        <p:nvSpPr>
          <p:cNvPr id="1694213094" name="Text">
    </p:cNvPr>
          <p:cNvSpPr>
            <a:spLocks noGrp="1"/>
          </p:cNvSpPr>
          <p:nvPr/>
        </p:nvSpPr>
        <p:spPr>
          <a:xfrm rot="0">
            <a:off x="2413000" y="6807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Matière Première</a:t>
            </a:r>
          </a:p>
        </p:txBody>
      </p:sp>
      <p:sp>
        <p:nvSpPr>
          <p:cNvPr id="1490523257" name="Text">
    </p:cNvPr>
          <p:cNvSpPr>
            <a:spLocks noGrp="1"/>
          </p:cNvSpPr>
          <p:nvPr/>
        </p:nvSpPr>
        <p:spPr>
          <a:xfrm rot="0">
            <a:off x="508000" y="6604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71328465" name="Text">
    </p:cNvPr>
          <p:cNvSpPr>
            <a:spLocks noGrp="1"/>
          </p:cNvSpPr>
          <p:nvPr/>
        </p:nvSpPr>
        <p:spPr>
          <a:xfrm rot="0">
            <a:off x="508000" y="6807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230994596" name="Text">
    </p:cNvPr>
          <p:cNvSpPr>
            <a:spLocks noGrp="1"/>
          </p:cNvSpPr>
          <p:nvPr/>
        </p:nvSpPr>
        <p:spPr>
          <a:xfrm rot="0">
            <a:off x="508000" y="7213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879180026" name="Text">
    </p:cNvPr>
          <p:cNvSpPr>
            <a:spLocks noGrp="1"/>
          </p:cNvSpPr>
          <p:nvPr/>
        </p:nvSpPr>
        <p:spPr>
          <a:xfrm rot="0">
            <a:off x="508000" y="744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36737503" name="Text">
    </p:cNvPr>
          <p:cNvSpPr>
            <a:spLocks noGrp="1"/>
          </p:cNvSpPr>
          <p:nvPr/>
        </p:nvSpPr>
        <p:spPr>
          <a:xfrm rot="0">
            <a:off x="2413000" y="744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701412896" name="Text">
    </p:cNvPr>
          <p:cNvSpPr>
            <a:spLocks noGrp="1"/>
          </p:cNvSpPr>
          <p:nvPr/>
        </p:nvSpPr>
        <p:spPr>
          <a:xfrm rot="0">
            <a:off x="2413000" y="764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FPM - Fiche Perso Miroir</a:t>
            </a:r>
          </a:p>
        </p:txBody>
      </p:sp>
      <p:sp>
        <p:nvSpPr>
          <p:cNvPr id="1466006133" name="Text">
    </p:cNvPr>
          <p:cNvSpPr>
            <a:spLocks noGrp="1"/>
          </p:cNvSpPr>
          <p:nvPr/>
        </p:nvSpPr>
        <p:spPr>
          <a:xfrm rot="0">
            <a:off x="2413000" y="7848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Perso</a:t>
            </a:r>
          </a:p>
        </p:txBody>
      </p:sp>
      <p:sp>
        <p:nvSpPr>
          <p:cNvPr id="932493233" name="Text">
    </p:cNvPr>
          <p:cNvSpPr>
            <a:spLocks noGrp="1"/>
          </p:cNvSpPr>
          <p:nvPr/>
        </p:nvSpPr>
        <p:spPr>
          <a:xfrm rot="0">
            <a:off x="508000" y="764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41341264" name="Text">
    </p:cNvPr>
          <p:cNvSpPr>
            <a:spLocks noGrp="1"/>
          </p:cNvSpPr>
          <p:nvPr/>
        </p:nvSpPr>
        <p:spPr>
          <a:xfrm rot="0">
            <a:off x="508000" y="7848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67937204" name="Text">
    </p:cNvPr>
          <p:cNvSpPr>
            <a:spLocks noGrp="1"/>
          </p:cNvSpPr>
          <p:nvPr/>
        </p:nvSpPr>
        <p:spPr>
          <a:xfrm rot="0">
            <a:off x="508000" y="8255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Aggregation relation</a:t>
            </a:r>
          </a:p>
        </p:txBody>
      </p:sp>
      <p:sp>
        <p:nvSpPr>
          <p:cNvPr id="1191855215" name="Text">
    </p:cNvPr>
          <p:cNvSpPr>
            <a:spLocks noGrp="1"/>
          </p:cNvSpPr>
          <p:nvPr/>
        </p:nvSpPr>
        <p:spPr>
          <a:xfrm rot="0">
            <a:off x="508000" y="8483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29297664" name="Text">
    </p:cNvPr>
          <p:cNvSpPr>
            <a:spLocks noGrp="1"/>
          </p:cNvSpPr>
          <p:nvPr/>
        </p:nvSpPr>
        <p:spPr>
          <a:xfrm rot="0">
            <a:off x="2413000" y="8483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Aggregation relation</a:t>
            </a:r>
          </a:p>
        </p:txBody>
      </p:sp>
      <p:sp>
        <p:nvSpPr>
          <p:cNvPr id="1229121199" name="Text">
    </p:cNvPr>
          <p:cNvSpPr>
            <a:spLocks noGrp="1"/>
          </p:cNvSpPr>
          <p:nvPr/>
        </p:nvSpPr>
        <p:spPr>
          <a:xfrm rot="0">
            <a:off x="2413000" y="8686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Ordre Magasin</a:t>
            </a:r>
          </a:p>
        </p:txBody>
      </p:sp>
      <p:sp>
        <p:nvSpPr>
          <p:cNvPr id="1939972532" name="Text">
    </p:cNvPr>
          <p:cNvSpPr>
            <a:spLocks noGrp="1"/>
          </p:cNvSpPr>
          <p:nvPr/>
        </p:nvSpPr>
        <p:spPr>
          <a:xfrm rot="0">
            <a:off x="2413000" y="889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Semi-Fini</a:t>
            </a:r>
          </a:p>
        </p:txBody>
      </p:sp>
      <p:sp>
        <p:nvSpPr>
          <p:cNvPr id="1721608851" name="Text">
    </p:cNvPr>
          <p:cNvSpPr>
            <a:spLocks noGrp="1"/>
          </p:cNvSpPr>
          <p:nvPr/>
        </p:nvSpPr>
        <p:spPr>
          <a:xfrm rot="0">
            <a:off x="508000" y="8686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966987034" name="Text">
    </p:cNvPr>
          <p:cNvSpPr>
            <a:spLocks noGrp="1"/>
          </p:cNvSpPr>
          <p:nvPr/>
        </p:nvSpPr>
        <p:spPr>
          <a:xfrm rot="0">
            <a:off x="508000" y="889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28766751" name="Text">
    </p:cNvPr>
          <p:cNvSpPr>
            <a:spLocks noGrp="1"/>
          </p:cNvSpPr>
          <p:nvPr/>
        </p:nvSpPr>
        <p:spPr>
          <a:xfrm rot="0">
            <a:off x="508000" y="9296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Realization relation</a:t>
            </a:r>
          </a:p>
        </p:txBody>
      </p:sp>
      <p:sp>
        <p:nvSpPr>
          <p:cNvPr id="425218635" name="Text">
    </p:cNvPr>
          <p:cNvSpPr>
            <a:spLocks noGrp="1"/>
          </p:cNvSpPr>
          <p:nvPr/>
        </p:nvSpPr>
        <p:spPr>
          <a:xfrm rot="0">
            <a:off x="508000" y="952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12126145" name="Text">
    </p:cNvPr>
          <p:cNvSpPr>
            <a:spLocks noGrp="1"/>
          </p:cNvSpPr>
          <p:nvPr/>
        </p:nvSpPr>
        <p:spPr>
          <a:xfrm rot="0">
            <a:off x="2413000" y="952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Realization relation</a:t>
            </a:r>
          </a:p>
        </p:txBody>
      </p:sp>
      <p:sp>
        <p:nvSpPr>
          <p:cNvPr id="863026773" name="Text">
    </p:cNvPr>
          <p:cNvSpPr>
            <a:spLocks noGrp="1"/>
          </p:cNvSpPr>
          <p:nvPr/>
        </p:nvSpPr>
        <p:spPr>
          <a:xfrm rot="0">
            <a:off x="2413000" y="972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gestionnaire impression Windows</a:t>
            </a:r>
          </a:p>
        </p:txBody>
      </p:sp>
      <p:sp>
        <p:nvSpPr>
          <p:cNvPr id="64139583" name="Text">
    </p:cNvPr>
          <p:cNvSpPr>
            <a:spLocks noGrp="1"/>
          </p:cNvSpPr>
          <p:nvPr/>
        </p:nvSpPr>
        <p:spPr>
          <a:xfrm rot="0">
            <a:off x="508000" y="972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8919936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53320204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42</a:t>
            </a:r>
          </a:p>
        </p:txBody>
      </p:sp>
      <p:sp>
        <p:nvSpPr>
          <p:cNvPr id="35577799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4923558"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704414661"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convertir en données imprimante</a:t>
            </a:r>
          </a:p>
        </p:txBody>
      </p:sp>
      <p:sp>
        <p:nvSpPr>
          <p:cNvPr id="1068602508"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084116799" name="Text">
    </p:cNvPr>
          <p:cNvSpPr>
            <a:spLocks noGrp="1"/>
          </p:cNvSpPr>
          <p:nvPr/>
        </p:nvSpPr>
        <p:spPr>
          <a:xfrm rot="0">
            <a:off x="508000" y="1168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588054843" name="Text">
    </p:cNvPr>
          <p:cNvSpPr>
            <a:spLocks noGrp="1"/>
          </p:cNvSpPr>
          <p:nvPr/>
        </p:nvSpPr>
        <p:spPr>
          <a:xfrm rot="0">
            <a:off x="508000" y="139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47745588" name="Text">
    </p:cNvPr>
          <p:cNvSpPr>
            <a:spLocks noGrp="1"/>
          </p:cNvSpPr>
          <p:nvPr/>
        </p:nvSpPr>
        <p:spPr>
          <a:xfrm rot="0">
            <a:off x="2413000" y="139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568977032" name="Text">
    </p:cNvPr>
          <p:cNvSpPr>
            <a:spLocks noGrp="1"/>
          </p:cNvSpPr>
          <p:nvPr/>
        </p:nvSpPr>
        <p:spPr>
          <a:xfrm rot="0">
            <a:off x="2413000" y="160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FPC - Fiche Perso Composant</a:t>
            </a:r>
          </a:p>
        </p:txBody>
      </p:sp>
      <p:sp>
        <p:nvSpPr>
          <p:cNvPr id="1774238438" name="Text">
    </p:cNvPr>
          <p:cNvSpPr>
            <a:spLocks noGrp="1"/>
          </p:cNvSpPr>
          <p:nvPr/>
        </p:nvSpPr>
        <p:spPr>
          <a:xfrm rot="0">
            <a:off x="2413000" y="1803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Perso</a:t>
            </a:r>
          </a:p>
        </p:txBody>
      </p:sp>
      <p:sp>
        <p:nvSpPr>
          <p:cNvPr id="571435580" name="Text">
    </p:cNvPr>
          <p:cNvSpPr>
            <a:spLocks noGrp="1"/>
          </p:cNvSpPr>
          <p:nvPr/>
        </p:nvSpPr>
        <p:spPr>
          <a:xfrm rot="0">
            <a:off x="508000" y="160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88609461" name="Text">
    </p:cNvPr>
          <p:cNvSpPr>
            <a:spLocks noGrp="1"/>
          </p:cNvSpPr>
          <p:nvPr/>
        </p:nvSpPr>
        <p:spPr>
          <a:xfrm rot="0">
            <a:off x="508000" y="1803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642296347" name="Text">
    </p:cNvPr>
          <p:cNvSpPr>
            <a:spLocks noGrp="1"/>
          </p:cNvSpPr>
          <p:nvPr/>
        </p:nvSpPr>
        <p:spPr>
          <a:xfrm rot="0">
            <a:off x="508000" y="220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244869566" name="Text">
    </p:cNvPr>
          <p:cNvSpPr>
            <a:spLocks noGrp="1"/>
          </p:cNvSpPr>
          <p:nvPr/>
        </p:nvSpPr>
        <p:spPr>
          <a:xfrm rot="0">
            <a:off x="508000" y="243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330624590" name="Text">
    </p:cNvPr>
          <p:cNvSpPr>
            <a:spLocks noGrp="1"/>
          </p:cNvSpPr>
          <p:nvPr/>
        </p:nvSpPr>
        <p:spPr>
          <a:xfrm rot="0">
            <a:off x="2413000" y="243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331013732" name="Text">
    </p:cNvPr>
          <p:cNvSpPr>
            <a:spLocks noGrp="1"/>
          </p:cNvSpPr>
          <p:nvPr/>
        </p:nvSpPr>
        <p:spPr>
          <a:xfrm rot="0">
            <a:off x="2413000" y="264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Perso façade STRATAGEM</a:t>
            </a:r>
          </a:p>
        </p:txBody>
      </p:sp>
      <p:sp>
        <p:nvSpPr>
          <p:cNvPr id="741268455" name="Text">
    </p:cNvPr>
          <p:cNvSpPr>
            <a:spLocks noGrp="1"/>
          </p:cNvSpPr>
          <p:nvPr/>
        </p:nvSpPr>
        <p:spPr>
          <a:xfrm rot="0">
            <a:off x="2413000" y="284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FP Fournisseur</a:t>
            </a:r>
          </a:p>
        </p:txBody>
      </p:sp>
      <p:sp>
        <p:nvSpPr>
          <p:cNvPr id="2136187679" name="Text">
    </p:cNvPr>
          <p:cNvSpPr>
            <a:spLocks noGrp="1"/>
          </p:cNvSpPr>
          <p:nvPr/>
        </p:nvSpPr>
        <p:spPr>
          <a:xfrm rot="0">
            <a:off x="508000" y="264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268904997" name="Text">
    </p:cNvPr>
          <p:cNvSpPr>
            <a:spLocks noGrp="1"/>
          </p:cNvSpPr>
          <p:nvPr/>
        </p:nvSpPr>
        <p:spPr>
          <a:xfrm rot="0">
            <a:off x="508000" y="284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701850557" name="Text">
    </p:cNvPr>
          <p:cNvSpPr>
            <a:spLocks noGrp="1"/>
          </p:cNvSpPr>
          <p:nvPr/>
        </p:nvSpPr>
        <p:spPr>
          <a:xfrm rot="0">
            <a:off x="508000" y="3251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Specialization relation</a:t>
            </a:r>
          </a:p>
        </p:txBody>
      </p:sp>
      <p:sp>
        <p:nvSpPr>
          <p:cNvPr id="1946055811" name="Text">
    </p:cNvPr>
          <p:cNvSpPr>
            <a:spLocks noGrp="1"/>
          </p:cNvSpPr>
          <p:nvPr/>
        </p:nvSpPr>
        <p:spPr>
          <a:xfrm rot="0">
            <a:off x="508000" y="3479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90945720" name="Text">
    </p:cNvPr>
          <p:cNvSpPr>
            <a:spLocks noGrp="1"/>
          </p:cNvSpPr>
          <p:nvPr/>
        </p:nvSpPr>
        <p:spPr>
          <a:xfrm rot="0">
            <a:off x="2413000" y="3479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Specialization relation</a:t>
            </a:r>
          </a:p>
        </p:txBody>
      </p:sp>
      <p:sp>
        <p:nvSpPr>
          <p:cNvPr id="1427350635"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suiveuse colis replanifié</a:t>
            </a:r>
          </a:p>
        </p:txBody>
      </p:sp>
      <p:sp>
        <p:nvSpPr>
          <p:cNvPr id="1465511423" name="Text">
    </p:cNvPr>
          <p:cNvSpPr>
            <a:spLocks noGrp="1"/>
          </p:cNvSpPr>
          <p:nvPr/>
        </p:nvSpPr>
        <p:spPr>
          <a:xfrm rot="0">
            <a:off x="2413000" y="3886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Suiveuse</a:t>
            </a:r>
          </a:p>
        </p:txBody>
      </p:sp>
      <p:sp>
        <p:nvSpPr>
          <p:cNvPr id="1459864059"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100028185" name="Text">
    </p:cNvPr>
          <p:cNvSpPr>
            <a:spLocks noGrp="1"/>
          </p:cNvSpPr>
          <p:nvPr/>
        </p:nvSpPr>
        <p:spPr>
          <a:xfrm rot="0">
            <a:off x="508000" y="3886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03028779" name="Text">
    </p:cNvPr>
          <p:cNvSpPr>
            <a:spLocks noGrp="1"/>
          </p:cNvSpPr>
          <p:nvPr/>
        </p:nvSpPr>
        <p:spPr>
          <a:xfrm rot="0">
            <a:off x="508000" y="4292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Flow relation</a:t>
            </a:r>
          </a:p>
        </p:txBody>
      </p:sp>
      <p:sp>
        <p:nvSpPr>
          <p:cNvPr id="771560827" name="Text">
    </p:cNvPr>
          <p:cNvSpPr>
            <a:spLocks noGrp="1"/>
          </p:cNvSpPr>
          <p:nvPr/>
        </p:nvSpPr>
        <p:spPr>
          <a:xfrm rot="0">
            <a:off x="508000" y="452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81397030" name="Text">
    </p:cNvPr>
          <p:cNvSpPr>
            <a:spLocks noGrp="1"/>
          </p:cNvSpPr>
          <p:nvPr/>
        </p:nvSpPr>
        <p:spPr>
          <a:xfrm rot="0">
            <a:off x="2413000" y="452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Flow relation</a:t>
            </a:r>
          </a:p>
        </p:txBody>
      </p:sp>
      <p:sp>
        <p:nvSpPr>
          <p:cNvPr id="1177092499" name="Text">
    </p:cNvPr>
          <p:cNvSpPr>
            <a:spLocks noGrp="1"/>
          </p:cNvSpPr>
          <p:nvPr/>
        </p:nvSpPr>
        <p:spPr>
          <a:xfrm rot="0">
            <a:off x="2413000" y="4724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lire le fichier PDF</a:t>
            </a:r>
          </a:p>
        </p:txBody>
      </p:sp>
      <p:sp>
        <p:nvSpPr>
          <p:cNvPr id="1792516869" name="Text">
    </p:cNvPr>
          <p:cNvSpPr>
            <a:spLocks noGrp="1"/>
          </p:cNvSpPr>
          <p:nvPr/>
        </p:nvSpPr>
        <p:spPr>
          <a:xfrm rot="0">
            <a:off x="2413000" y="4927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convertir en données imprimante</a:t>
            </a:r>
          </a:p>
        </p:txBody>
      </p:sp>
      <p:sp>
        <p:nvSpPr>
          <p:cNvPr id="801388009" name="Text">
    </p:cNvPr>
          <p:cNvSpPr>
            <a:spLocks noGrp="1"/>
          </p:cNvSpPr>
          <p:nvPr/>
        </p:nvSpPr>
        <p:spPr>
          <a:xfrm rot="0">
            <a:off x="508000" y="4724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0377362" name="Text">
    </p:cNvPr>
          <p:cNvSpPr>
            <a:spLocks noGrp="1"/>
          </p:cNvSpPr>
          <p:nvPr/>
        </p:nvSpPr>
        <p:spPr>
          <a:xfrm rot="0">
            <a:off x="508000" y="4927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8183526" name="Text">
    </p:cNvPr>
          <p:cNvSpPr>
            <a:spLocks noGrp="1"/>
          </p:cNvSpPr>
          <p:nvPr/>
        </p:nvSpPr>
        <p:spPr>
          <a:xfrm rot="0">
            <a:off x="508000" y="5334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CU01 - identifier un composant</a:t>
            </a:r>
          </a:p>
        </p:txBody>
      </p:sp>
      <p:sp>
        <p:nvSpPr>
          <p:cNvPr id="1388477779" name="Text">
    </p:cNvPr>
          <p:cNvSpPr>
            <a:spLocks noGrp="1"/>
          </p:cNvSpPr>
          <p:nvPr/>
        </p:nvSpPr>
        <p:spPr>
          <a:xfrm rot="0">
            <a:off x="508000" y="5562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554473375" name="Text">
    </p:cNvPr>
          <p:cNvSpPr>
            <a:spLocks noGrp="1"/>
          </p:cNvSpPr>
          <p:nvPr/>
        </p:nvSpPr>
        <p:spPr>
          <a:xfrm rot="0">
            <a:off x="2413000" y="5562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534177037" name="Text">
    </p:cNvPr>
          <p:cNvSpPr>
            <a:spLocks noGrp="1"/>
          </p:cNvSpPr>
          <p:nvPr/>
        </p:nvSpPr>
        <p:spPr>
          <a:xfrm rot="0">
            <a:off x="2413000" y="576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Perso</a:t>
            </a:r>
          </a:p>
        </p:txBody>
      </p:sp>
      <p:sp>
        <p:nvSpPr>
          <p:cNvPr id="263466012" name="Text">
    </p:cNvPr>
          <p:cNvSpPr>
            <a:spLocks noGrp="1"/>
          </p:cNvSpPr>
          <p:nvPr/>
        </p:nvSpPr>
        <p:spPr>
          <a:xfrm rot="0">
            <a:off x="2413000" y="596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Identifier un produit ou un composant</a:t>
            </a:r>
          </a:p>
        </p:txBody>
      </p:sp>
      <p:sp>
        <p:nvSpPr>
          <p:cNvPr id="1323163740" name="Text">
    </p:cNvPr>
          <p:cNvSpPr>
            <a:spLocks noGrp="1"/>
          </p:cNvSpPr>
          <p:nvPr/>
        </p:nvSpPr>
        <p:spPr>
          <a:xfrm rot="0">
            <a:off x="508000" y="576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689036161" name="Text">
    </p:cNvPr>
          <p:cNvSpPr>
            <a:spLocks noGrp="1"/>
          </p:cNvSpPr>
          <p:nvPr/>
        </p:nvSpPr>
        <p:spPr>
          <a:xfrm rot="0">
            <a:off x="508000" y="596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144211049" name="Frame"/>
          <p:cNvSpPr>
            <a:spLocks noGrp="1"/>
          </p:cNvSpPr>
          <p:nvPr/>
        </p:nvSpPr>
        <p:spPr>
          <a:xfrm>
            <a:off x="508000" y="6172200"/>
            <a:ext cx="6540500" cy="203200"/>
          </a:xfrm>
          <a:prstGeom prst="rect">
            <a:avLst/>
          </a:prstGeom>
        </p:spPr>
        <p:txBody>
          <a:bodyPr rtlCol="0" anchor="ctr"/>
          <a:lstStyle/>
          <a:p>
            <a:pPr algn="ctr"/>
          </a:p>
        </p:txBody>
      </p:sp>
      <p:sp>
        <p:nvSpPr>
          <p:cNvPr id="1370756928" name="Text">
    </p:cNvPr>
          <p:cNvSpPr>
            <a:spLocks noGrp="1"/>
          </p:cNvSpPr>
          <p:nvPr/>
        </p:nvSpPr>
        <p:spPr>
          <a:xfrm rot="0">
            <a:off x="508000" y="617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ID</a:t>
            </a:r>
          </a:p>
        </p:txBody>
      </p:sp>
      <p:sp>
        <p:nvSpPr>
          <p:cNvPr id="1892336170" name="Text">
    </p:cNvPr>
          <p:cNvSpPr>
            <a:spLocks noGrp="1"/>
          </p:cNvSpPr>
          <p:nvPr/>
        </p:nvSpPr>
        <p:spPr>
          <a:xfrm rot="0">
            <a:off x="2413000" y="617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CU01</a:t>
            </a:r>
          </a:p>
        </p:txBody>
      </p:sp>
      <p:sp>
        <p:nvSpPr>
          <p:cNvPr id="1470153313" name="Text">
    </p:cNvPr>
          <p:cNvSpPr>
            <a:spLocks noGrp="1"/>
          </p:cNvSpPr>
          <p:nvPr/>
        </p:nvSpPr>
        <p:spPr>
          <a:xfrm rot="0">
            <a:off x="520700" y="6477000"/>
            <a:ext cx="6527800" cy="2286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Permet d'identifier un composant au besoin juste à partir du n° de besoin.</a:t>
            </a:r>
          </a:p>
        </p:txBody>
      </p:sp>
      <p:sp>
        <p:nvSpPr>
          <p:cNvPr id="1482874276" name="Text">
    </p:cNvPr>
          <p:cNvSpPr>
            <a:spLocks noGrp="1"/>
          </p:cNvSpPr>
          <p:nvPr/>
        </p:nvSpPr>
        <p:spPr>
          <a:xfrm rot="0">
            <a:off x="508000" y="6908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CU02 - donner les instructions de pick-in</a:t>
            </a:r>
          </a:p>
        </p:txBody>
      </p:sp>
      <p:sp>
        <p:nvSpPr>
          <p:cNvPr id="698212351" name="Text">
    </p:cNvPr>
          <p:cNvSpPr>
            <a:spLocks noGrp="1"/>
          </p:cNvSpPr>
          <p:nvPr/>
        </p:nvSpPr>
        <p:spPr>
          <a:xfrm rot="0">
            <a:off x="508000" y="7137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66376052" name="Text">
    </p:cNvPr>
          <p:cNvSpPr>
            <a:spLocks noGrp="1"/>
          </p:cNvSpPr>
          <p:nvPr/>
        </p:nvSpPr>
        <p:spPr>
          <a:xfrm rot="0">
            <a:off x="2413000" y="7137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577253667" name="Text">
    </p:cNvPr>
          <p:cNvSpPr>
            <a:spLocks noGrp="1"/>
          </p:cNvSpPr>
          <p:nvPr/>
        </p:nvSpPr>
        <p:spPr>
          <a:xfrm rot="0">
            <a:off x="2413000" y="734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Guider l'opérateur</a:t>
            </a:r>
          </a:p>
        </p:txBody>
      </p:sp>
      <p:sp>
        <p:nvSpPr>
          <p:cNvPr id="272863930" name="Text">
    </p:cNvPr>
          <p:cNvSpPr>
            <a:spLocks noGrp="1"/>
          </p:cNvSpPr>
          <p:nvPr/>
        </p:nvSpPr>
        <p:spPr>
          <a:xfrm rot="0">
            <a:off x="2413000" y="754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Préparation</a:t>
            </a:r>
          </a:p>
        </p:txBody>
      </p:sp>
      <p:sp>
        <p:nvSpPr>
          <p:cNvPr id="1474745706" name="Text">
    </p:cNvPr>
          <p:cNvSpPr>
            <a:spLocks noGrp="1"/>
          </p:cNvSpPr>
          <p:nvPr/>
        </p:nvSpPr>
        <p:spPr>
          <a:xfrm rot="0">
            <a:off x="508000" y="734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544980433" name="Text">
    </p:cNvPr>
          <p:cNvSpPr>
            <a:spLocks noGrp="1"/>
          </p:cNvSpPr>
          <p:nvPr/>
        </p:nvSpPr>
        <p:spPr>
          <a:xfrm rot="0">
            <a:off x="508000" y="754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352629907" name="Frame"/>
          <p:cNvSpPr>
            <a:spLocks noGrp="1"/>
          </p:cNvSpPr>
          <p:nvPr/>
        </p:nvSpPr>
        <p:spPr>
          <a:xfrm>
            <a:off x="508000" y="7747000"/>
            <a:ext cx="6540500" cy="203200"/>
          </a:xfrm>
          <a:prstGeom prst="rect">
            <a:avLst/>
          </a:prstGeom>
        </p:spPr>
        <p:txBody>
          <a:bodyPr rtlCol="0" anchor="ctr"/>
          <a:lstStyle/>
          <a:p>
            <a:pPr algn="ctr"/>
          </a:p>
        </p:txBody>
      </p:sp>
      <p:sp>
        <p:nvSpPr>
          <p:cNvPr id="433992395" name="Text">
    </p:cNvPr>
          <p:cNvSpPr>
            <a:spLocks noGrp="1"/>
          </p:cNvSpPr>
          <p:nvPr/>
        </p:nvSpPr>
        <p:spPr>
          <a:xfrm rot="0">
            <a:off x="508000" y="774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ID</a:t>
            </a:r>
          </a:p>
        </p:txBody>
      </p:sp>
      <p:sp>
        <p:nvSpPr>
          <p:cNvPr id="2020796703" name="Text">
    </p:cNvPr>
          <p:cNvSpPr>
            <a:spLocks noGrp="1"/>
          </p:cNvSpPr>
          <p:nvPr/>
        </p:nvSpPr>
        <p:spPr>
          <a:xfrm rot="0">
            <a:off x="2413000" y="774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CU02</a:t>
            </a:r>
          </a:p>
        </p:txBody>
      </p:sp>
      <p:sp>
        <p:nvSpPr>
          <p:cNvPr id="280150479" name="Text">
    </p:cNvPr>
          <p:cNvSpPr>
            <a:spLocks noGrp="1"/>
          </p:cNvSpPr>
          <p:nvPr/>
        </p:nvSpPr>
        <p:spPr>
          <a:xfrm rot="0">
            <a:off x="520700" y="80518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Liste les différentes références et quantités de composants à préparer en mentionnant, le cas échéant, le n° ID Besoin pour permettre à l'opérateur de coller la "fiche perso" appropriée sur le composant concerné. L'emplacement de destination permet également d'indiquer le lieu vers lequel le(s) composant(s) doivent être acheminés (emplacement bord de ligne).</a:t>
            </a:r>
          </a:p>
        </p:txBody>
      </p:sp>
      <p:sp>
        <p:nvSpPr>
          <p:cNvPr id="547512166" name="Text">
    </p:cNvPr>
          <p:cNvSpPr>
            <a:spLocks noGrp="1"/>
          </p:cNvSpPr>
          <p:nvPr/>
        </p:nvSpPr>
        <p:spPr>
          <a:xfrm rot="0">
            <a:off x="508000" y="9131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CU03 - jalonner une pile</a:t>
            </a:r>
          </a:p>
        </p:txBody>
      </p:sp>
      <p:sp>
        <p:nvSpPr>
          <p:cNvPr id="1216510419" name="Text">
    </p:cNvPr>
          <p:cNvSpPr>
            <a:spLocks noGrp="1"/>
          </p:cNvSpPr>
          <p:nvPr/>
        </p:nvSpPr>
        <p:spPr>
          <a:xfrm rot="0">
            <a:off x="508000" y="9359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60036557" name="Text">
    </p:cNvPr>
          <p:cNvSpPr>
            <a:spLocks noGrp="1"/>
          </p:cNvSpPr>
          <p:nvPr/>
        </p:nvSpPr>
        <p:spPr>
          <a:xfrm rot="0">
            <a:off x="2413000" y="9359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569199185" name="Text">
    </p:cNvPr>
          <p:cNvSpPr>
            <a:spLocks noGrp="1"/>
          </p:cNvSpPr>
          <p:nvPr/>
        </p:nvSpPr>
        <p:spPr>
          <a:xfrm rot="0">
            <a:off x="2413000" y="9563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Effectuer un jalonnement</a:t>
            </a:r>
          </a:p>
        </p:txBody>
      </p:sp>
      <p:sp>
        <p:nvSpPr>
          <p:cNvPr id="327575653" name="Text">
    </p:cNvPr>
          <p:cNvSpPr>
            <a:spLocks noGrp="1"/>
          </p:cNvSpPr>
          <p:nvPr/>
        </p:nvSpPr>
        <p:spPr>
          <a:xfrm rot="0">
            <a:off x="2413000" y="9766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Pile</a:t>
            </a:r>
          </a:p>
        </p:txBody>
      </p:sp>
      <p:sp>
        <p:nvSpPr>
          <p:cNvPr id="1217517351" name="Text">
    </p:cNvPr>
          <p:cNvSpPr>
            <a:spLocks noGrp="1"/>
          </p:cNvSpPr>
          <p:nvPr/>
        </p:nvSpPr>
        <p:spPr>
          <a:xfrm rot="0">
            <a:off x="508000" y="9563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426420939" name="Text">
    </p:cNvPr>
          <p:cNvSpPr>
            <a:spLocks noGrp="1"/>
          </p:cNvSpPr>
          <p:nvPr/>
        </p:nvSpPr>
        <p:spPr>
          <a:xfrm rot="0">
            <a:off x="508000" y="9766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510727160"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104153627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43</a:t>
            </a:r>
          </a:p>
        </p:txBody>
      </p:sp>
      <p:sp>
        <p:nvSpPr>
          <p:cNvPr id="1356228258"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8544604"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021279001" name="Frame"/>
          <p:cNvSpPr>
            <a:spLocks noGrp="1"/>
          </p:cNvSpPr>
          <p:nvPr/>
        </p:nvSpPr>
        <p:spPr>
          <a:xfrm>
            <a:off x="508000" y="762000"/>
            <a:ext cx="6540500" cy="203200"/>
          </a:xfrm>
          <a:prstGeom prst="rect">
            <a:avLst/>
          </a:prstGeom>
        </p:spPr>
        <p:txBody>
          <a:bodyPr rtlCol="0" anchor="ctr"/>
          <a:lstStyle/>
          <a:p>
            <a:pPr algn="ctr"/>
          </a:p>
        </p:txBody>
      </p:sp>
      <p:sp>
        <p:nvSpPr>
          <p:cNvPr id="103273969" name="Text">
    </p:cNvPr>
          <p:cNvSpPr>
            <a:spLocks noGrp="1"/>
          </p:cNvSpPr>
          <p:nvPr/>
        </p:nvSpPr>
        <p:spPr>
          <a:xfrm rot="0">
            <a:off x="508000" y="76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ID</a:t>
            </a:r>
          </a:p>
        </p:txBody>
      </p:sp>
      <p:sp>
        <p:nvSpPr>
          <p:cNvPr id="274720798" name="Text">
    </p:cNvPr>
          <p:cNvSpPr>
            <a:spLocks noGrp="1"/>
          </p:cNvSpPr>
          <p:nvPr/>
        </p:nvSpPr>
        <p:spPr>
          <a:xfrm rot="0">
            <a:off x="2413000" y="76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CU03</a:t>
            </a:r>
          </a:p>
        </p:txBody>
      </p:sp>
      <p:sp>
        <p:nvSpPr>
          <p:cNvPr id="184109835" name="Text">
    </p:cNvPr>
          <p:cNvSpPr>
            <a:spLocks noGrp="1"/>
          </p:cNvSpPr>
          <p:nvPr/>
        </p:nvSpPr>
        <p:spPr>
          <a:xfrm rot="0">
            <a:off x="520700" y="10668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Grâce au code à barres qui identifie le n° de pile ou le n° du contenant, l'opérateur peut effectuer l'opération de jalonnement de la pile.</a:t>
            </a:r>
          </a:p>
        </p:txBody>
      </p:sp>
      <p:sp>
        <p:nvSpPr>
          <p:cNvPr id="545359296" name="Text">
    </p:cNvPr>
          <p:cNvSpPr>
            <a:spLocks noGrp="1"/>
          </p:cNvSpPr>
          <p:nvPr/>
        </p:nvSpPr>
        <p:spPr>
          <a:xfrm rot="0">
            <a:off x="508000" y="1612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CU04 - lister le contenu d'une pile</a:t>
            </a:r>
          </a:p>
        </p:txBody>
      </p:sp>
      <p:sp>
        <p:nvSpPr>
          <p:cNvPr id="405881980" name="Text">
    </p:cNvPr>
          <p:cNvSpPr>
            <a:spLocks noGrp="1"/>
          </p:cNvSpPr>
          <p:nvPr/>
        </p:nvSpPr>
        <p:spPr>
          <a:xfrm rot="0">
            <a:off x="508000" y="1841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00769148" name="Text">
    </p:cNvPr>
          <p:cNvSpPr>
            <a:spLocks noGrp="1"/>
          </p:cNvSpPr>
          <p:nvPr/>
        </p:nvSpPr>
        <p:spPr>
          <a:xfrm rot="0">
            <a:off x="2413000" y="1841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933297292" name="Text">
    </p:cNvPr>
          <p:cNvSpPr>
            <a:spLocks noGrp="1"/>
          </p:cNvSpPr>
          <p:nvPr/>
        </p:nvSpPr>
        <p:spPr>
          <a:xfrm rot="0">
            <a:off x="2413000" y="2044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Identifier un produit ou un composant</a:t>
            </a:r>
          </a:p>
        </p:txBody>
      </p:sp>
      <p:sp>
        <p:nvSpPr>
          <p:cNvPr id="463716413" name="Text">
    </p:cNvPr>
          <p:cNvSpPr>
            <a:spLocks noGrp="1"/>
          </p:cNvSpPr>
          <p:nvPr/>
        </p:nvSpPr>
        <p:spPr>
          <a:xfrm rot="0">
            <a:off x="2413000" y="2247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Pile</a:t>
            </a:r>
          </a:p>
        </p:txBody>
      </p:sp>
      <p:sp>
        <p:nvSpPr>
          <p:cNvPr id="161707409" name="Text">
    </p:cNvPr>
          <p:cNvSpPr>
            <a:spLocks noGrp="1"/>
          </p:cNvSpPr>
          <p:nvPr/>
        </p:nvSpPr>
        <p:spPr>
          <a:xfrm rot="0">
            <a:off x="508000" y="2044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56382313" name="Text">
    </p:cNvPr>
          <p:cNvSpPr>
            <a:spLocks noGrp="1"/>
          </p:cNvSpPr>
          <p:nvPr/>
        </p:nvSpPr>
        <p:spPr>
          <a:xfrm rot="0">
            <a:off x="508000" y="2247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147715818" name="Frame"/>
          <p:cNvSpPr>
            <a:spLocks noGrp="1"/>
          </p:cNvSpPr>
          <p:nvPr/>
        </p:nvSpPr>
        <p:spPr>
          <a:xfrm>
            <a:off x="508000" y="2451100"/>
            <a:ext cx="6540500" cy="203200"/>
          </a:xfrm>
          <a:prstGeom prst="rect">
            <a:avLst/>
          </a:prstGeom>
        </p:spPr>
        <p:txBody>
          <a:bodyPr rtlCol="0" anchor="ctr"/>
          <a:lstStyle/>
          <a:p>
            <a:pPr algn="ctr"/>
          </a:p>
        </p:txBody>
      </p:sp>
      <p:sp>
        <p:nvSpPr>
          <p:cNvPr id="1104102002" name="Text">
    </p:cNvPr>
          <p:cNvSpPr>
            <a:spLocks noGrp="1"/>
          </p:cNvSpPr>
          <p:nvPr/>
        </p:nvSpPr>
        <p:spPr>
          <a:xfrm rot="0">
            <a:off x="508000" y="2451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ID</a:t>
            </a:r>
          </a:p>
        </p:txBody>
      </p:sp>
      <p:sp>
        <p:nvSpPr>
          <p:cNvPr id="1406318631" name="Text">
    </p:cNvPr>
          <p:cNvSpPr>
            <a:spLocks noGrp="1"/>
          </p:cNvSpPr>
          <p:nvPr/>
        </p:nvSpPr>
        <p:spPr>
          <a:xfrm rot="0">
            <a:off x="2413000" y="2451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CU04</a:t>
            </a:r>
          </a:p>
        </p:txBody>
      </p:sp>
      <p:sp>
        <p:nvSpPr>
          <p:cNvPr id="1198084986" name="Text">
    </p:cNvPr>
          <p:cNvSpPr>
            <a:spLocks noGrp="1"/>
          </p:cNvSpPr>
          <p:nvPr/>
        </p:nvSpPr>
        <p:spPr>
          <a:xfrm rot="0">
            <a:off x="520700" y="27559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La liste des composants, des semis-finis ou des produits contenus dans la pile permet à l'opérateur de contrôler la quantité et, selon les cas, retrouver la position dans la pile ou le chariot (séquencement).</a:t>
            </a:r>
          </a:p>
        </p:txBody>
      </p:sp>
      <p:sp>
        <p:nvSpPr>
          <p:cNvPr id="1157932269" name="Text">
    </p:cNvPr>
          <p:cNvSpPr>
            <a:spLocks noGrp="1"/>
          </p:cNvSpPr>
          <p:nvPr/>
        </p:nvSpPr>
        <p:spPr>
          <a:xfrm rot="0">
            <a:off x="508000" y="3479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CU05 - afficher la destination d'une pile</a:t>
            </a:r>
          </a:p>
        </p:txBody>
      </p:sp>
      <p:sp>
        <p:nvSpPr>
          <p:cNvPr id="2128847597" name="Text">
    </p:cNvPr>
          <p:cNvSpPr>
            <a:spLocks noGrp="1"/>
          </p:cNvSpPr>
          <p:nvPr/>
        </p:nvSpPr>
        <p:spPr>
          <a:xfrm rot="0">
            <a:off x="508000" y="3708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43079062" name="Text">
    </p:cNvPr>
          <p:cNvSpPr>
            <a:spLocks noGrp="1"/>
          </p:cNvSpPr>
          <p:nvPr/>
        </p:nvSpPr>
        <p:spPr>
          <a:xfrm rot="0">
            <a:off x="2413000" y="3708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902387817" name="Text">
    </p:cNvPr>
          <p:cNvSpPr>
            <a:spLocks noGrp="1"/>
          </p:cNvSpPr>
          <p:nvPr/>
        </p:nvSpPr>
        <p:spPr>
          <a:xfrm rot="0">
            <a:off x="2413000" y="391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Guider l'opérateur</a:t>
            </a:r>
          </a:p>
        </p:txBody>
      </p:sp>
      <p:sp>
        <p:nvSpPr>
          <p:cNvPr id="1435148785" name="Text">
    </p:cNvPr>
          <p:cNvSpPr>
            <a:spLocks noGrp="1"/>
          </p:cNvSpPr>
          <p:nvPr/>
        </p:nvSpPr>
        <p:spPr>
          <a:xfrm rot="0">
            <a:off x="2413000" y="411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Pile</a:t>
            </a:r>
          </a:p>
        </p:txBody>
      </p:sp>
      <p:sp>
        <p:nvSpPr>
          <p:cNvPr id="907904359" name="Text">
    </p:cNvPr>
          <p:cNvSpPr>
            <a:spLocks noGrp="1"/>
          </p:cNvSpPr>
          <p:nvPr/>
        </p:nvSpPr>
        <p:spPr>
          <a:xfrm rot="0">
            <a:off x="508000" y="391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71046588" name="Text">
    </p:cNvPr>
          <p:cNvSpPr>
            <a:spLocks noGrp="1"/>
          </p:cNvSpPr>
          <p:nvPr/>
        </p:nvSpPr>
        <p:spPr>
          <a:xfrm rot="0">
            <a:off x="508000" y="411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076089407" name="Frame"/>
          <p:cNvSpPr>
            <a:spLocks noGrp="1"/>
          </p:cNvSpPr>
          <p:nvPr/>
        </p:nvSpPr>
        <p:spPr>
          <a:xfrm>
            <a:off x="508000" y="4318000"/>
            <a:ext cx="6540500" cy="203200"/>
          </a:xfrm>
          <a:prstGeom prst="rect">
            <a:avLst/>
          </a:prstGeom>
        </p:spPr>
        <p:txBody>
          <a:bodyPr rtlCol="0" anchor="ctr"/>
          <a:lstStyle/>
          <a:p>
            <a:pPr algn="ctr"/>
          </a:p>
        </p:txBody>
      </p:sp>
      <p:sp>
        <p:nvSpPr>
          <p:cNvPr id="1076262627" name="Text">
    </p:cNvPr>
          <p:cNvSpPr>
            <a:spLocks noGrp="1"/>
          </p:cNvSpPr>
          <p:nvPr/>
        </p:nvSpPr>
        <p:spPr>
          <a:xfrm rot="0">
            <a:off x="508000" y="431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ID</a:t>
            </a:r>
          </a:p>
        </p:txBody>
      </p:sp>
      <p:sp>
        <p:nvSpPr>
          <p:cNvPr id="441115965" name="Text">
    </p:cNvPr>
          <p:cNvSpPr>
            <a:spLocks noGrp="1"/>
          </p:cNvSpPr>
          <p:nvPr/>
        </p:nvSpPr>
        <p:spPr>
          <a:xfrm rot="0">
            <a:off x="2413000" y="431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CU05</a:t>
            </a:r>
          </a:p>
        </p:txBody>
      </p:sp>
      <p:sp>
        <p:nvSpPr>
          <p:cNvPr id="325640951" name="Text">
    </p:cNvPr>
          <p:cNvSpPr>
            <a:spLocks noGrp="1"/>
          </p:cNvSpPr>
          <p:nvPr/>
        </p:nvSpPr>
        <p:spPr>
          <a:xfrm rot="0">
            <a:off x="520700" y="46228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La destination de la prochaine opération de gamme de fabrication ou la destination du transfert sont mentionnées sur la fiche de pile et permettent à l'opérateur d'acheminer la pile ou le chariot au bon emplacement (poste de charge ou emplacement bord de ligne).</a:t>
            </a:r>
          </a:p>
        </p:txBody>
      </p:sp>
      <p:sp>
        <p:nvSpPr>
          <p:cNvPr id="1300523151" name="Text">
    </p:cNvPr>
          <p:cNvSpPr>
            <a:spLocks noGrp="1"/>
          </p:cNvSpPr>
          <p:nvPr/>
        </p:nvSpPr>
        <p:spPr>
          <a:xfrm rot="0">
            <a:off x="508000" y="5524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CU06 - afficher les informations d'expédition</a:t>
            </a:r>
          </a:p>
        </p:txBody>
      </p:sp>
      <p:sp>
        <p:nvSpPr>
          <p:cNvPr id="1055297202" name="Text">
    </p:cNvPr>
          <p:cNvSpPr>
            <a:spLocks noGrp="1"/>
          </p:cNvSpPr>
          <p:nvPr/>
        </p:nvSpPr>
        <p:spPr>
          <a:xfrm rot="0">
            <a:off x="508000" y="5753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934157662" name="Text">
    </p:cNvPr>
          <p:cNvSpPr>
            <a:spLocks noGrp="1"/>
          </p:cNvSpPr>
          <p:nvPr/>
        </p:nvSpPr>
        <p:spPr>
          <a:xfrm rot="0">
            <a:off x="2413000" y="5753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669244570" name="Text">
    </p:cNvPr>
          <p:cNvSpPr>
            <a:spLocks noGrp="1"/>
          </p:cNvSpPr>
          <p:nvPr/>
        </p:nvSpPr>
        <p:spPr>
          <a:xfrm rot="0">
            <a:off x="2413000" y="5956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Suivre la livraison</a:t>
            </a:r>
          </a:p>
        </p:txBody>
      </p:sp>
      <p:sp>
        <p:nvSpPr>
          <p:cNvPr id="1238173945" name="Text">
    </p:cNvPr>
          <p:cNvSpPr>
            <a:spLocks noGrp="1"/>
          </p:cNvSpPr>
          <p:nvPr/>
        </p:nvSpPr>
        <p:spPr>
          <a:xfrm rot="0">
            <a:off x="2413000" y="6159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Suiveuse</a:t>
            </a:r>
          </a:p>
        </p:txBody>
      </p:sp>
      <p:sp>
        <p:nvSpPr>
          <p:cNvPr id="1129618540" name="Text">
    </p:cNvPr>
          <p:cNvSpPr>
            <a:spLocks noGrp="1"/>
          </p:cNvSpPr>
          <p:nvPr/>
        </p:nvSpPr>
        <p:spPr>
          <a:xfrm rot="0">
            <a:off x="508000" y="5956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2006114639" name="Text">
    </p:cNvPr>
          <p:cNvSpPr>
            <a:spLocks noGrp="1"/>
          </p:cNvSpPr>
          <p:nvPr/>
        </p:nvSpPr>
        <p:spPr>
          <a:xfrm rot="0">
            <a:off x="508000" y="6159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319953451" name="Frame"/>
          <p:cNvSpPr>
            <a:spLocks noGrp="1"/>
          </p:cNvSpPr>
          <p:nvPr/>
        </p:nvSpPr>
        <p:spPr>
          <a:xfrm>
            <a:off x="508000" y="6362700"/>
            <a:ext cx="6540500" cy="203200"/>
          </a:xfrm>
          <a:prstGeom prst="rect">
            <a:avLst/>
          </a:prstGeom>
        </p:spPr>
        <p:txBody>
          <a:bodyPr rtlCol="0" anchor="ctr"/>
          <a:lstStyle/>
          <a:p>
            <a:pPr algn="ctr"/>
          </a:p>
        </p:txBody>
      </p:sp>
      <p:sp>
        <p:nvSpPr>
          <p:cNvPr id="1871161287" name="Text">
    </p:cNvPr>
          <p:cNvSpPr>
            <a:spLocks noGrp="1"/>
          </p:cNvSpPr>
          <p:nvPr/>
        </p:nvSpPr>
        <p:spPr>
          <a:xfrm rot="0">
            <a:off x="508000" y="6362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ID</a:t>
            </a:r>
          </a:p>
        </p:txBody>
      </p:sp>
      <p:sp>
        <p:nvSpPr>
          <p:cNvPr id="139981223" name="Text">
    </p:cNvPr>
          <p:cNvSpPr>
            <a:spLocks noGrp="1"/>
          </p:cNvSpPr>
          <p:nvPr/>
        </p:nvSpPr>
        <p:spPr>
          <a:xfrm rot="0">
            <a:off x="2413000" y="6362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CU06</a:t>
            </a:r>
          </a:p>
        </p:txBody>
      </p:sp>
      <p:sp>
        <p:nvSpPr>
          <p:cNvPr id="1747968379" name="Text">
    </p:cNvPr>
          <p:cNvSpPr>
            <a:spLocks noGrp="1"/>
          </p:cNvSpPr>
          <p:nvPr/>
        </p:nvSpPr>
        <p:spPr>
          <a:xfrm rot="0">
            <a:off x="520700" y="66675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Les informations relatives à l'expédition (n° de fractionnement, ordre de chargement, ainsi que l'adresse de livraison) sont mentionnées sur la fiche suiveuse.</a:t>
            </a:r>
          </a:p>
        </p:txBody>
      </p:sp>
      <p:sp>
        <p:nvSpPr>
          <p:cNvPr id="1099685353" name="Text">
    </p:cNvPr>
          <p:cNvSpPr>
            <a:spLocks noGrp="1"/>
          </p:cNvSpPr>
          <p:nvPr/>
        </p:nvSpPr>
        <p:spPr>
          <a:xfrm rot="0">
            <a:off x="508000" y="7391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CU07 - identifier le meuble</a:t>
            </a:r>
          </a:p>
        </p:txBody>
      </p:sp>
      <p:sp>
        <p:nvSpPr>
          <p:cNvPr id="333509504" name="Text">
    </p:cNvPr>
          <p:cNvSpPr>
            <a:spLocks noGrp="1"/>
          </p:cNvSpPr>
          <p:nvPr/>
        </p:nvSpPr>
        <p:spPr>
          <a:xfrm rot="0">
            <a:off x="508000" y="7620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04893842" name="Text">
    </p:cNvPr>
          <p:cNvSpPr>
            <a:spLocks noGrp="1"/>
          </p:cNvSpPr>
          <p:nvPr/>
        </p:nvSpPr>
        <p:spPr>
          <a:xfrm rot="0">
            <a:off x="2413000" y="7620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859765585" name="Text">
    </p:cNvPr>
          <p:cNvSpPr>
            <a:spLocks noGrp="1"/>
          </p:cNvSpPr>
          <p:nvPr/>
        </p:nvSpPr>
        <p:spPr>
          <a:xfrm rot="0">
            <a:off x="2413000" y="7823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Identifier un produit ou un composant</a:t>
            </a:r>
          </a:p>
        </p:txBody>
      </p:sp>
      <p:sp>
        <p:nvSpPr>
          <p:cNvPr id="742726730" name="Text">
    </p:cNvPr>
          <p:cNvSpPr>
            <a:spLocks noGrp="1"/>
          </p:cNvSpPr>
          <p:nvPr/>
        </p:nvSpPr>
        <p:spPr>
          <a:xfrm rot="0">
            <a:off x="2413000" y="8026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Suiveuse</a:t>
            </a:r>
          </a:p>
        </p:txBody>
      </p:sp>
      <p:sp>
        <p:nvSpPr>
          <p:cNvPr id="950896305" name="Text">
    </p:cNvPr>
          <p:cNvSpPr>
            <a:spLocks noGrp="1"/>
          </p:cNvSpPr>
          <p:nvPr/>
        </p:nvSpPr>
        <p:spPr>
          <a:xfrm rot="0">
            <a:off x="508000" y="7823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46122836" name="Text">
    </p:cNvPr>
          <p:cNvSpPr>
            <a:spLocks noGrp="1"/>
          </p:cNvSpPr>
          <p:nvPr/>
        </p:nvSpPr>
        <p:spPr>
          <a:xfrm rot="0">
            <a:off x="508000" y="8026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29035017" name="Frame"/>
          <p:cNvSpPr>
            <a:spLocks noGrp="1"/>
          </p:cNvSpPr>
          <p:nvPr/>
        </p:nvSpPr>
        <p:spPr>
          <a:xfrm>
            <a:off x="508000" y="8229600"/>
            <a:ext cx="6540500" cy="203200"/>
          </a:xfrm>
          <a:prstGeom prst="rect">
            <a:avLst/>
          </a:prstGeom>
        </p:spPr>
        <p:txBody>
          <a:bodyPr rtlCol="0" anchor="ctr"/>
          <a:lstStyle/>
          <a:p>
            <a:pPr algn="ctr"/>
          </a:p>
        </p:txBody>
      </p:sp>
      <p:sp>
        <p:nvSpPr>
          <p:cNvPr id="863768292" name="Text">
    </p:cNvPr>
          <p:cNvSpPr>
            <a:spLocks noGrp="1"/>
          </p:cNvSpPr>
          <p:nvPr/>
        </p:nvSpPr>
        <p:spPr>
          <a:xfrm rot="0">
            <a:off x="508000" y="8229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ID</a:t>
            </a:r>
          </a:p>
        </p:txBody>
      </p:sp>
      <p:sp>
        <p:nvSpPr>
          <p:cNvPr id="1739628084" name="Text">
    </p:cNvPr>
          <p:cNvSpPr>
            <a:spLocks noGrp="1"/>
          </p:cNvSpPr>
          <p:nvPr/>
        </p:nvSpPr>
        <p:spPr>
          <a:xfrm rot="0">
            <a:off x="2413000" y="8229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CU07</a:t>
            </a:r>
          </a:p>
        </p:txBody>
      </p:sp>
      <p:sp>
        <p:nvSpPr>
          <p:cNvPr id="1872061772" name="Text">
    </p:cNvPr>
          <p:cNvSpPr>
            <a:spLocks noGrp="1"/>
          </p:cNvSpPr>
          <p:nvPr/>
        </p:nvSpPr>
        <p:spPr>
          <a:xfrm rot="0">
            <a:off x="520700" y="8534400"/>
            <a:ext cx="6527800" cy="15240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Permet de retrouver les informations de référence du meuble ainsi que les données relatives à la commande de vente. Une vignette représente dans certains cas le meuble contenu dans le carton. Compte-tenu du fait que la fiche suiveuse suit le produit jusque chez le client, il faudrait que les différents libellés et descriptions soient traduits dans la langue du client. Cela signifie que les fonctionnalités d'identification du produit ou de guidance destinées à l'interne (opérateur de production) doivent être assurées par un autre dispositif (écran). La fiche suiveuse n'est plus "auto porteuse" de la fonctionnalité dans le cas d'une traduction en </a:t>
            </a:r>
          </a:p>
        </p:txBody>
      </p:sp>
      <p:sp>
        <p:nvSpPr>
          <p:cNvPr id="65602049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1958884645"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44</a:t>
            </a:r>
          </a:p>
        </p:txBody>
      </p:sp>
      <p:sp>
        <p:nvSpPr>
          <p:cNvPr id="2055962129"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040382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92189111" name="Text">
    </p:cNvPr>
          <p:cNvSpPr>
            <a:spLocks noGrp="1"/>
          </p:cNvSpPr>
          <p:nvPr/>
        </p:nvSpPr>
        <p:spPr>
          <a:xfrm rot="0">
            <a:off x="520700" y="762000"/>
            <a:ext cx="6527800" cy="2286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langue étrangère.</a:t>
            </a:r>
          </a:p>
        </p:txBody>
      </p:sp>
      <p:sp>
        <p:nvSpPr>
          <p:cNvPr id="1394338834" name="Text">
    </p:cNvPr>
          <p:cNvSpPr>
            <a:spLocks noGrp="1"/>
          </p:cNvSpPr>
          <p:nvPr/>
        </p:nvSpPr>
        <p:spPr>
          <a:xfrm rot="0">
            <a:off x="508000" y="1193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CU08 - jalonner une pièce (composant ou meuble)</a:t>
            </a:r>
          </a:p>
        </p:txBody>
      </p:sp>
      <p:sp>
        <p:nvSpPr>
          <p:cNvPr id="609630217" name="Text">
    </p:cNvPr>
          <p:cNvSpPr>
            <a:spLocks noGrp="1"/>
          </p:cNvSpPr>
          <p:nvPr/>
        </p:nvSpPr>
        <p:spPr>
          <a:xfrm rot="0">
            <a:off x="508000" y="1422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04693947" name="Text">
    </p:cNvPr>
          <p:cNvSpPr>
            <a:spLocks noGrp="1"/>
          </p:cNvSpPr>
          <p:nvPr/>
        </p:nvSpPr>
        <p:spPr>
          <a:xfrm rot="0">
            <a:off x="2413000" y="1422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409842139" name="Text">
    </p:cNvPr>
          <p:cNvSpPr>
            <a:spLocks noGrp="1"/>
          </p:cNvSpPr>
          <p:nvPr/>
        </p:nvSpPr>
        <p:spPr>
          <a:xfrm rot="0">
            <a:off x="2413000" y="162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Etiquette de production (étiquette de chant)</a:t>
            </a:r>
          </a:p>
        </p:txBody>
      </p:sp>
      <p:sp>
        <p:nvSpPr>
          <p:cNvPr id="1484744244" name="Text">
    </p:cNvPr>
          <p:cNvSpPr>
            <a:spLocks noGrp="1"/>
          </p:cNvSpPr>
          <p:nvPr/>
        </p:nvSpPr>
        <p:spPr>
          <a:xfrm rot="0">
            <a:off x="2413000" y="1828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Effectuer un jalonnement</a:t>
            </a:r>
          </a:p>
        </p:txBody>
      </p:sp>
      <p:sp>
        <p:nvSpPr>
          <p:cNvPr id="1300011842" name="Text">
    </p:cNvPr>
          <p:cNvSpPr>
            <a:spLocks noGrp="1"/>
          </p:cNvSpPr>
          <p:nvPr/>
        </p:nvSpPr>
        <p:spPr>
          <a:xfrm rot="0">
            <a:off x="508000" y="162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324518852" name="Text">
    </p:cNvPr>
          <p:cNvSpPr>
            <a:spLocks noGrp="1"/>
          </p:cNvSpPr>
          <p:nvPr/>
        </p:nvSpPr>
        <p:spPr>
          <a:xfrm rot="0">
            <a:off x="508000" y="1828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504964962" name="Frame"/>
          <p:cNvSpPr>
            <a:spLocks noGrp="1"/>
          </p:cNvSpPr>
          <p:nvPr/>
        </p:nvSpPr>
        <p:spPr>
          <a:xfrm>
            <a:off x="508000" y="2032000"/>
            <a:ext cx="6540500" cy="203200"/>
          </a:xfrm>
          <a:prstGeom prst="rect">
            <a:avLst/>
          </a:prstGeom>
        </p:spPr>
        <p:txBody>
          <a:bodyPr rtlCol="0" anchor="ctr"/>
          <a:lstStyle/>
          <a:p>
            <a:pPr algn="ctr"/>
          </a:p>
        </p:txBody>
      </p:sp>
      <p:sp>
        <p:nvSpPr>
          <p:cNvPr id="2061394598" name="Text">
    </p:cNvPr>
          <p:cNvSpPr>
            <a:spLocks noGrp="1"/>
          </p:cNvSpPr>
          <p:nvPr/>
        </p:nvSpPr>
        <p:spPr>
          <a:xfrm rot="0">
            <a:off x="508000" y="2032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ID</a:t>
            </a:r>
          </a:p>
        </p:txBody>
      </p:sp>
      <p:sp>
        <p:nvSpPr>
          <p:cNvPr id="1406226484" name="Text">
    </p:cNvPr>
          <p:cNvSpPr>
            <a:spLocks noGrp="1"/>
          </p:cNvSpPr>
          <p:nvPr/>
        </p:nvSpPr>
        <p:spPr>
          <a:xfrm rot="0">
            <a:off x="2413000" y="2032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CU08</a:t>
            </a:r>
          </a:p>
        </p:txBody>
      </p:sp>
      <p:sp>
        <p:nvSpPr>
          <p:cNvPr id="160918311" name="Text">
    </p:cNvPr>
          <p:cNvSpPr>
            <a:spLocks noGrp="1"/>
          </p:cNvSpPr>
          <p:nvPr/>
        </p:nvSpPr>
        <p:spPr>
          <a:xfrm rot="0">
            <a:off x="520700" y="23368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Grâce au code à barres qui identifie le n° du besoin, l'opérateur peut effectuer l'opération de jalonnement du composant ou du meuble.</a:t>
            </a:r>
          </a:p>
        </p:txBody>
      </p:sp>
      <p:sp>
        <p:nvSpPr>
          <p:cNvPr id="1340711830" name="Text">
    </p:cNvPr>
          <p:cNvSpPr>
            <a:spLocks noGrp="1"/>
          </p:cNvSpPr>
          <p:nvPr/>
        </p:nvSpPr>
        <p:spPr>
          <a:xfrm rot="0">
            <a:off x="508000" y="2882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CU09 - jalonner un meuble</a:t>
            </a:r>
          </a:p>
        </p:txBody>
      </p:sp>
      <p:sp>
        <p:nvSpPr>
          <p:cNvPr id="1177232287" name="Text">
    </p:cNvPr>
          <p:cNvSpPr>
            <a:spLocks noGrp="1"/>
          </p:cNvSpPr>
          <p:nvPr/>
        </p:nvSpPr>
        <p:spPr>
          <a:xfrm rot="0">
            <a:off x="508000" y="3111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30750366" name="Text">
    </p:cNvPr>
          <p:cNvSpPr>
            <a:spLocks noGrp="1"/>
          </p:cNvSpPr>
          <p:nvPr/>
        </p:nvSpPr>
        <p:spPr>
          <a:xfrm rot="0">
            <a:off x="2413000" y="3111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761136414" name="Text">
    </p:cNvPr>
          <p:cNvSpPr>
            <a:spLocks noGrp="1"/>
          </p:cNvSpPr>
          <p:nvPr/>
        </p:nvSpPr>
        <p:spPr>
          <a:xfrm rot="0">
            <a:off x="2413000" y="3314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Suiveuse</a:t>
            </a:r>
          </a:p>
        </p:txBody>
      </p:sp>
      <p:sp>
        <p:nvSpPr>
          <p:cNvPr id="791275056" name="Text">
    </p:cNvPr>
          <p:cNvSpPr>
            <a:spLocks noGrp="1"/>
          </p:cNvSpPr>
          <p:nvPr/>
        </p:nvSpPr>
        <p:spPr>
          <a:xfrm rot="0">
            <a:off x="2413000" y="3517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Effectuer un jalonnement</a:t>
            </a:r>
          </a:p>
        </p:txBody>
      </p:sp>
      <p:sp>
        <p:nvSpPr>
          <p:cNvPr id="813768593" name="Text">
    </p:cNvPr>
          <p:cNvSpPr>
            <a:spLocks noGrp="1"/>
          </p:cNvSpPr>
          <p:nvPr/>
        </p:nvSpPr>
        <p:spPr>
          <a:xfrm rot="0">
            <a:off x="508000" y="3314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005849716" name="Text">
    </p:cNvPr>
          <p:cNvSpPr>
            <a:spLocks noGrp="1"/>
          </p:cNvSpPr>
          <p:nvPr/>
        </p:nvSpPr>
        <p:spPr>
          <a:xfrm rot="0">
            <a:off x="508000" y="3517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717536993" name="Frame"/>
          <p:cNvSpPr>
            <a:spLocks noGrp="1"/>
          </p:cNvSpPr>
          <p:nvPr/>
        </p:nvSpPr>
        <p:spPr>
          <a:xfrm>
            <a:off x="508000" y="3721100"/>
            <a:ext cx="6540500" cy="203200"/>
          </a:xfrm>
          <a:prstGeom prst="rect">
            <a:avLst/>
          </a:prstGeom>
        </p:spPr>
        <p:txBody>
          <a:bodyPr rtlCol="0" anchor="ctr"/>
          <a:lstStyle/>
          <a:p>
            <a:pPr algn="ctr"/>
          </a:p>
        </p:txBody>
      </p:sp>
      <p:sp>
        <p:nvSpPr>
          <p:cNvPr id="111667836" name="Text">
    </p:cNvPr>
          <p:cNvSpPr>
            <a:spLocks noGrp="1"/>
          </p:cNvSpPr>
          <p:nvPr/>
        </p:nvSpPr>
        <p:spPr>
          <a:xfrm rot="0">
            <a:off x="508000" y="3721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ID</a:t>
            </a:r>
          </a:p>
        </p:txBody>
      </p:sp>
      <p:sp>
        <p:nvSpPr>
          <p:cNvPr id="1054998702" name="Text">
    </p:cNvPr>
          <p:cNvSpPr>
            <a:spLocks noGrp="1"/>
          </p:cNvSpPr>
          <p:nvPr/>
        </p:nvSpPr>
        <p:spPr>
          <a:xfrm rot="0">
            <a:off x="2413000" y="3721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CU09</a:t>
            </a:r>
          </a:p>
        </p:txBody>
      </p:sp>
      <p:sp>
        <p:nvSpPr>
          <p:cNvPr id="636370090" name="Text">
    </p:cNvPr>
          <p:cNvSpPr>
            <a:spLocks noGrp="1"/>
          </p:cNvSpPr>
          <p:nvPr/>
        </p:nvSpPr>
        <p:spPr>
          <a:xfrm rot="0">
            <a:off x="520700" y="40259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Grâce au code à barres qui identifie le n° du besoin, l'opérateur peut effectuer l'opération de jalonnement du meuble.</a:t>
            </a:r>
          </a:p>
        </p:txBody>
      </p:sp>
      <p:sp>
        <p:nvSpPr>
          <p:cNvPr id="1072476278" name="Text">
    </p:cNvPr>
          <p:cNvSpPr>
            <a:spLocks noGrp="1"/>
          </p:cNvSpPr>
          <p:nvPr/>
        </p:nvSpPr>
        <p:spPr>
          <a:xfrm rot="0">
            <a:off x="508000" y="457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CU10 - afficher instruction filigrane</a:t>
            </a:r>
          </a:p>
        </p:txBody>
      </p:sp>
      <p:sp>
        <p:nvSpPr>
          <p:cNvPr id="102849021" name="Text">
    </p:cNvPr>
          <p:cNvSpPr>
            <a:spLocks noGrp="1"/>
          </p:cNvSpPr>
          <p:nvPr/>
        </p:nvSpPr>
        <p:spPr>
          <a:xfrm rot="0">
            <a:off x="508000" y="480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86350055" name="Text">
    </p:cNvPr>
          <p:cNvSpPr>
            <a:spLocks noGrp="1"/>
          </p:cNvSpPr>
          <p:nvPr/>
        </p:nvSpPr>
        <p:spPr>
          <a:xfrm rot="0">
            <a:off x="2413000" y="480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2084023356" name="Text">
    </p:cNvPr>
          <p:cNvSpPr>
            <a:spLocks noGrp="1"/>
          </p:cNvSpPr>
          <p:nvPr/>
        </p:nvSpPr>
        <p:spPr>
          <a:xfrm rot="0">
            <a:off x="2413000" y="500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Suiveuse</a:t>
            </a:r>
          </a:p>
        </p:txBody>
      </p:sp>
      <p:sp>
        <p:nvSpPr>
          <p:cNvPr id="646106316" name="Text">
    </p:cNvPr>
          <p:cNvSpPr>
            <a:spLocks noGrp="1"/>
          </p:cNvSpPr>
          <p:nvPr/>
        </p:nvSpPr>
        <p:spPr>
          <a:xfrm rot="0">
            <a:off x="2413000" y="520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Guider l'opérateur</a:t>
            </a:r>
          </a:p>
        </p:txBody>
      </p:sp>
      <p:sp>
        <p:nvSpPr>
          <p:cNvPr id="719357776" name="Text">
    </p:cNvPr>
          <p:cNvSpPr>
            <a:spLocks noGrp="1"/>
          </p:cNvSpPr>
          <p:nvPr/>
        </p:nvSpPr>
        <p:spPr>
          <a:xfrm rot="0">
            <a:off x="508000" y="500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141996301" name="Text">
    </p:cNvPr>
          <p:cNvSpPr>
            <a:spLocks noGrp="1"/>
          </p:cNvSpPr>
          <p:nvPr/>
        </p:nvSpPr>
        <p:spPr>
          <a:xfrm rot="0">
            <a:off x="508000" y="520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92699135" name="Frame"/>
          <p:cNvSpPr>
            <a:spLocks noGrp="1"/>
          </p:cNvSpPr>
          <p:nvPr/>
        </p:nvSpPr>
        <p:spPr>
          <a:xfrm>
            <a:off x="508000" y="5410200"/>
            <a:ext cx="6540500" cy="203200"/>
          </a:xfrm>
          <a:prstGeom prst="rect">
            <a:avLst/>
          </a:prstGeom>
        </p:spPr>
        <p:txBody>
          <a:bodyPr rtlCol="0" anchor="ctr"/>
          <a:lstStyle/>
          <a:p>
            <a:pPr algn="ctr"/>
          </a:p>
        </p:txBody>
      </p:sp>
      <p:sp>
        <p:nvSpPr>
          <p:cNvPr id="902967599" name="Text">
    </p:cNvPr>
          <p:cNvSpPr>
            <a:spLocks noGrp="1"/>
          </p:cNvSpPr>
          <p:nvPr/>
        </p:nvSpPr>
        <p:spPr>
          <a:xfrm rot="0">
            <a:off x="508000" y="541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ID</a:t>
            </a:r>
          </a:p>
        </p:txBody>
      </p:sp>
      <p:sp>
        <p:nvSpPr>
          <p:cNvPr id="455539394" name="Text">
    </p:cNvPr>
          <p:cNvSpPr>
            <a:spLocks noGrp="1"/>
          </p:cNvSpPr>
          <p:nvPr/>
        </p:nvSpPr>
        <p:spPr>
          <a:xfrm rot="0">
            <a:off x="2413000" y="541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CU10</a:t>
            </a:r>
          </a:p>
        </p:txBody>
      </p:sp>
      <p:sp>
        <p:nvSpPr>
          <p:cNvPr id="1419785144" name="Text">
    </p:cNvPr>
          <p:cNvSpPr>
            <a:spLocks noGrp="1"/>
          </p:cNvSpPr>
          <p:nvPr/>
        </p:nvSpPr>
        <p:spPr>
          <a:xfrm rot="0">
            <a:off x="520700" y="5715000"/>
            <a:ext cx="6527800" cy="28321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Dans certains cas, un filigrane est imprimé sur la Fiche Suiveuse pour indiquer que le produit est en délai court (mention "HORS CYLCE"), en refabrication (mention "URGENTE") ou qu'il fait l'objet d'une demande particulière (mention "DP"). Compte-tenu du fait que la fiche suiveuse suit le produit jusque chez le client, il faudrait que les différents libellés et descriptions (par exemple coloris) soient traduits dans la langue du client. Cela signifie que les fonctionnalités de guidance destinées à l'interne (opérateur de production) doivent être assurées par un autre dispositif (écran). La fiche suiveuse n'est plus "auto porteuse" de la fonctionnalité dans le cas d'une traduction en langue étrangère. Le filigrane "n PRETARD" est ajouté suite à une modification d'un OF déjà lancé (modification de la nomenclature suite à un retard de fabrication sur une ou plusieurs façades qui seront livrées à part). Cela signifie qu'il faut que le système qui génére le document le fasse au dernier moment (simultanément à l'impression) pour utiliser les dernières infirmations à jour, ou bien qu'une fonctionnalité de modification du document déjà généré, mais non encore imprimé, mette à jour le contenu du document à chaque fois que l'OF est modifié.</a:t>
            </a:r>
          </a:p>
        </p:txBody>
      </p:sp>
      <p:sp>
        <p:nvSpPr>
          <p:cNvPr id="1658839378" name="Text">
    </p:cNvPr>
          <p:cNvSpPr>
            <a:spLocks noGrp="1"/>
          </p:cNvSpPr>
          <p:nvPr/>
        </p:nvSpPr>
        <p:spPr>
          <a:xfrm rot="0">
            <a:off x="508000" y="87503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CU11 - afficher les instructions de production</a:t>
            </a:r>
          </a:p>
        </p:txBody>
      </p:sp>
      <p:sp>
        <p:nvSpPr>
          <p:cNvPr id="1184952175" name="Text">
    </p:cNvPr>
          <p:cNvSpPr>
            <a:spLocks noGrp="1"/>
          </p:cNvSpPr>
          <p:nvPr/>
        </p:nvSpPr>
        <p:spPr>
          <a:xfrm rot="0">
            <a:off x="508000" y="8978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94960787" name="Text">
    </p:cNvPr>
          <p:cNvSpPr>
            <a:spLocks noGrp="1"/>
          </p:cNvSpPr>
          <p:nvPr/>
        </p:nvSpPr>
        <p:spPr>
          <a:xfrm rot="0">
            <a:off x="2413000" y="8978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058287239" name="Text">
    </p:cNvPr>
          <p:cNvSpPr>
            <a:spLocks noGrp="1"/>
          </p:cNvSpPr>
          <p:nvPr/>
        </p:nvSpPr>
        <p:spPr>
          <a:xfrm rot="0">
            <a:off x="2413000" y="9182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Perso</a:t>
            </a:r>
          </a:p>
        </p:txBody>
      </p:sp>
      <p:sp>
        <p:nvSpPr>
          <p:cNvPr id="584883526" name="Text">
    </p:cNvPr>
          <p:cNvSpPr>
            <a:spLocks noGrp="1"/>
          </p:cNvSpPr>
          <p:nvPr/>
        </p:nvSpPr>
        <p:spPr>
          <a:xfrm rot="0">
            <a:off x="2413000" y="9385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Guider l'opérateur</a:t>
            </a:r>
          </a:p>
        </p:txBody>
      </p:sp>
      <p:sp>
        <p:nvSpPr>
          <p:cNvPr id="1673971173" name="Text">
    </p:cNvPr>
          <p:cNvSpPr>
            <a:spLocks noGrp="1"/>
          </p:cNvSpPr>
          <p:nvPr/>
        </p:nvSpPr>
        <p:spPr>
          <a:xfrm rot="0">
            <a:off x="508000" y="9182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859857531" name="Text">
    </p:cNvPr>
          <p:cNvSpPr>
            <a:spLocks noGrp="1"/>
          </p:cNvSpPr>
          <p:nvPr/>
        </p:nvSpPr>
        <p:spPr>
          <a:xfrm rot="0">
            <a:off x="508000" y="9385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889879857" name="Frame"/>
          <p:cNvSpPr>
            <a:spLocks noGrp="1"/>
          </p:cNvSpPr>
          <p:nvPr/>
        </p:nvSpPr>
        <p:spPr>
          <a:xfrm>
            <a:off x="508000" y="9588500"/>
            <a:ext cx="6540500" cy="203200"/>
          </a:xfrm>
          <a:prstGeom prst="rect">
            <a:avLst/>
          </a:prstGeom>
        </p:spPr>
        <p:txBody>
          <a:bodyPr rtlCol="0" anchor="ctr"/>
          <a:lstStyle/>
          <a:p>
            <a:pPr algn="ctr"/>
          </a:p>
        </p:txBody>
      </p:sp>
      <p:sp>
        <p:nvSpPr>
          <p:cNvPr id="919978702" name="Text">
    </p:cNvPr>
          <p:cNvSpPr>
            <a:spLocks noGrp="1"/>
          </p:cNvSpPr>
          <p:nvPr/>
        </p:nvSpPr>
        <p:spPr>
          <a:xfrm rot="0">
            <a:off x="508000" y="9588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ID</a:t>
            </a:r>
          </a:p>
        </p:txBody>
      </p:sp>
      <p:sp>
        <p:nvSpPr>
          <p:cNvPr id="1667878940" name="Text">
    </p:cNvPr>
          <p:cNvSpPr>
            <a:spLocks noGrp="1"/>
          </p:cNvSpPr>
          <p:nvPr/>
        </p:nvSpPr>
        <p:spPr>
          <a:xfrm rot="0">
            <a:off x="2413000" y="9588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CU11</a:t>
            </a:r>
          </a:p>
        </p:txBody>
      </p:sp>
      <p:sp>
        <p:nvSpPr>
          <p:cNvPr id="1424392446"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24541839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45</a:t>
            </a:r>
          </a:p>
        </p:txBody>
      </p:sp>
      <p:sp>
        <p:nvSpPr>
          <p:cNvPr id="103746354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49911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377207092" name="Text">
    </p:cNvPr>
          <p:cNvSpPr>
            <a:spLocks noGrp="1"/>
          </p:cNvSpPr>
          <p:nvPr/>
        </p:nvSpPr>
        <p:spPr>
          <a:xfrm rot="0">
            <a:off x="520700" y="7620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Des informations liées à la nomenclature, aux opérations de gamme de production ou à la destination de la prochaine opération sont mentionnées sur la fiche perso.</a:t>
            </a:r>
          </a:p>
        </p:txBody>
      </p:sp>
      <p:sp>
        <p:nvSpPr>
          <p:cNvPr id="994009815" name="Text">
    </p:cNvPr>
          <p:cNvSpPr>
            <a:spLocks noGrp="1"/>
          </p:cNvSpPr>
          <p:nvPr/>
        </p:nvSpPr>
        <p:spPr>
          <a:xfrm rot="0">
            <a:off x="508000" y="1308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CU12 - jalonner une pièce</a:t>
            </a:r>
          </a:p>
        </p:txBody>
      </p:sp>
      <p:sp>
        <p:nvSpPr>
          <p:cNvPr id="1530848318" name="Text">
    </p:cNvPr>
          <p:cNvSpPr>
            <a:spLocks noGrp="1"/>
          </p:cNvSpPr>
          <p:nvPr/>
        </p:nvSpPr>
        <p:spPr>
          <a:xfrm rot="0">
            <a:off x="508000" y="1536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06806764" name="Text">
    </p:cNvPr>
          <p:cNvSpPr>
            <a:spLocks noGrp="1"/>
          </p:cNvSpPr>
          <p:nvPr/>
        </p:nvSpPr>
        <p:spPr>
          <a:xfrm rot="0">
            <a:off x="2413000" y="1536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413371322" name="Text">
    </p:cNvPr>
          <p:cNvSpPr>
            <a:spLocks noGrp="1"/>
          </p:cNvSpPr>
          <p:nvPr/>
        </p:nvSpPr>
        <p:spPr>
          <a:xfrm rot="0">
            <a:off x="2413000" y="1739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Perso</a:t>
            </a:r>
          </a:p>
        </p:txBody>
      </p:sp>
      <p:sp>
        <p:nvSpPr>
          <p:cNvPr id="1489660835" name="Text">
    </p:cNvPr>
          <p:cNvSpPr>
            <a:spLocks noGrp="1"/>
          </p:cNvSpPr>
          <p:nvPr/>
        </p:nvSpPr>
        <p:spPr>
          <a:xfrm rot="0">
            <a:off x="2413000" y="1943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Effectuer un jalonnement</a:t>
            </a:r>
          </a:p>
        </p:txBody>
      </p:sp>
      <p:sp>
        <p:nvSpPr>
          <p:cNvPr id="1954118544" name="Text">
    </p:cNvPr>
          <p:cNvSpPr>
            <a:spLocks noGrp="1"/>
          </p:cNvSpPr>
          <p:nvPr/>
        </p:nvSpPr>
        <p:spPr>
          <a:xfrm rot="0">
            <a:off x="508000" y="1739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987490489" name="Text">
    </p:cNvPr>
          <p:cNvSpPr>
            <a:spLocks noGrp="1"/>
          </p:cNvSpPr>
          <p:nvPr/>
        </p:nvSpPr>
        <p:spPr>
          <a:xfrm rot="0">
            <a:off x="508000" y="1943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913391510" name="Frame"/>
          <p:cNvSpPr>
            <a:spLocks noGrp="1"/>
          </p:cNvSpPr>
          <p:nvPr/>
        </p:nvSpPr>
        <p:spPr>
          <a:xfrm>
            <a:off x="508000" y="2146300"/>
            <a:ext cx="6540500" cy="203200"/>
          </a:xfrm>
          <a:prstGeom prst="rect">
            <a:avLst/>
          </a:prstGeom>
        </p:spPr>
        <p:txBody>
          <a:bodyPr rtlCol="0" anchor="ctr"/>
          <a:lstStyle/>
          <a:p>
            <a:pPr algn="ctr"/>
          </a:p>
        </p:txBody>
      </p:sp>
      <p:sp>
        <p:nvSpPr>
          <p:cNvPr id="2031149831" name="Text">
    </p:cNvPr>
          <p:cNvSpPr>
            <a:spLocks noGrp="1"/>
          </p:cNvSpPr>
          <p:nvPr/>
        </p:nvSpPr>
        <p:spPr>
          <a:xfrm rot="0">
            <a:off x="508000" y="2146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ID</a:t>
            </a:r>
          </a:p>
        </p:txBody>
      </p:sp>
      <p:sp>
        <p:nvSpPr>
          <p:cNvPr id="1175102030" name="Text">
    </p:cNvPr>
          <p:cNvSpPr>
            <a:spLocks noGrp="1"/>
          </p:cNvSpPr>
          <p:nvPr/>
        </p:nvSpPr>
        <p:spPr>
          <a:xfrm rot="0">
            <a:off x="2413000" y="2146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CU12</a:t>
            </a:r>
          </a:p>
        </p:txBody>
      </p:sp>
      <p:sp>
        <p:nvSpPr>
          <p:cNvPr id="95040332" name="Text">
    </p:cNvPr>
          <p:cNvSpPr>
            <a:spLocks noGrp="1"/>
          </p:cNvSpPr>
          <p:nvPr/>
        </p:nvSpPr>
        <p:spPr>
          <a:xfrm rot="0">
            <a:off x="520700" y="24511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Grâce au code à barres qui identifie le n° du besoin, l'opérateur peut effectuer l'opération de jalonnement de la pièce.</a:t>
            </a:r>
          </a:p>
        </p:txBody>
      </p:sp>
      <p:sp>
        <p:nvSpPr>
          <p:cNvPr id="402180822" name="Text">
    </p:cNvPr>
          <p:cNvSpPr>
            <a:spLocks noGrp="1"/>
          </p:cNvSpPr>
          <p:nvPr/>
        </p:nvSpPr>
        <p:spPr>
          <a:xfrm rot="0">
            <a:off x="508000" y="29972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CU13 - identifier une pièce</a:t>
            </a:r>
          </a:p>
        </p:txBody>
      </p:sp>
      <p:sp>
        <p:nvSpPr>
          <p:cNvPr id="1770920949" name="Text">
    </p:cNvPr>
          <p:cNvSpPr>
            <a:spLocks noGrp="1"/>
          </p:cNvSpPr>
          <p:nvPr/>
        </p:nvSpPr>
        <p:spPr>
          <a:xfrm rot="0">
            <a:off x="508000" y="3225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055593048" name="Text">
    </p:cNvPr>
          <p:cNvSpPr>
            <a:spLocks noGrp="1"/>
          </p:cNvSpPr>
          <p:nvPr/>
        </p:nvSpPr>
        <p:spPr>
          <a:xfrm rot="0">
            <a:off x="2413000" y="3225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786542615" name="Text">
    </p:cNvPr>
          <p:cNvSpPr>
            <a:spLocks noGrp="1"/>
          </p:cNvSpPr>
          <p:nvPr/>
        </p:nvSpPr>
        <p:spPr>
          <a:xfrm rot="0">
            <a:off x="2413000" y="3429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Etiquette de production (étiquette de chant)</a:t>
            </a:r>
          </a:p>
        </p:txBody>
      </p:sp>
      <p:sp>
        <p:nvSpPr>
          <p:cNvPr id="2141086055" name="Text">
    </p:cNvPr>
          <p:cNvSpPr>
            <a:spLocks noGrp="1"/>
          </p:cNvSpPr>
          <p:nvPr/>
        </p:nvSpPr>
        <p:spPr>
          <a:xfrm rot="0">
            <a:off x="2413000" y="3632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Identifier un produit ou un composant</a:t>
            </a:r>
          </a:p>
        </p:txBody>
      </p:sp>
      <p:sp>
        <p:nvSpPr>
          <p:cNvPr id="1725340882" name="Text">
    </p:cNvPr>
          <p:cNvSpPr>
            <a:spLocks noGrp="1"/>
          </p:cNvSpPr>
          <p:nvPr/>
        </p:nvSpPr>
        <p:spPr>
          <a:xfrm rot="0">
            <a:off x="508000" y="3429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53932876" name="Text">
    </p:cNvPr>
          <p:cNvSpPr>
            <a:spLocks noGrp="1"/>
          </p:cNvSpPr>
          <p:nvPr/>
        </p:nvSpPr>
        <p:spPr>
          <a:xfrm rot="0">
            <a:off x="508000" y="3632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296190991" name="Frame"/>
          <p:cNvSpPr>
            <a:spLocks noGrp="1"/>
          </p:cNvSpPr>
          <p:nvPr/>
        </p:nvSpPr>
        <p:spPr>
          <a:xfrm>
            <a:off x="508000" y="3835400"/>
            <a:ext cx="6540500" cy="203200"/>
          </a:xfrm>
          <a:prstGeom prst="rect">
            <a:avLst/>
          </a:prstGeom>
        </p:spPr>
        <p:txBody>
          <a:bodyPr rtlCol="0" anchor="ctr"/>
          <a:lstStyle/>
          <a:p>
            <a:pPr algn="ctr"/>
          </a:p>
        </p:txBody>
      </p:sp>
      <p:sp>
        <p:nvSpPr>
          <p:cNvPr id="490625541" name="Text">
    </p:cNvPr>
          <p:cNvSpPr>
            <a:spLocks noGrp="1"/>
          </p:cNvSpPr>
          <p:nvPr/>
        </p:nvSpPr>
        <p:spPr>
          <a:xfrm rot="0">
            <a:off x="508000" y="3835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ID</a:t>
            </a:r>
          </a:p>
        </p:txBody>
      </p:sp>
      <p:sp>
        <p:nvSpPr>
          <p:cNvPr id="1331459452" name="Text">
    </p:cNvPr>
          <p:cNvSpPr>
            <a:spLocks noGrp="1"/>
          </p:cNvSpPr>
          <p:nvPr/>
        </p:nvSpPr>
        <p:spPr>
          <a:xfrm rot="0">
            <a:off x="2413000" y="3835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CU13</a:t>
            </a:r>
          </a:p>
        </p:txBody>
      </p:sp>
      <p:sp>
        <p:nvSpPr>
          <p:cNvPr id="1392429120" name="Text">
    </p:cNvPr>
          <p:cNvSpPr>
            <a:spLocks noGrp="1"/>
          </p:cNvSpPr>
          <p:nvPr/>
        </p:nvSpPr>
        <p:spPr>
          <a:xfrm rot="0">
            <a:off x="520700" y="4140200"/>
            <a:ext cx="6527800" cy="2286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Permet d'identifier un produit (fini ou semi-fini) à partir du n° du besoin.</a:t>
            </a:r>
          </a:p>
        </p:txBody>
      </p:sp>
      <p:sp>
        <p:nvSpPr>
          <p:cNvPr id="2144647660" name="Text">
    </p:cNvPr>
          <p:cNvSpPr>
            <a:spLocks noGrp="1"/>
          </p:cNvSpPr>
          <p:nvPr/>
        </p:nvSpPr>
        <p:spPr>
          <a:xfrm rot="0">
            <a:off x="508000" y="457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CU14 - appairer un composant</a:t>
            </a:r>
          </a:p>
        </p:txBody>
      </p:sp>
      <p:sp>
        <p:nvSpPr>
          <p:cNvPr id="274020961" name="Text">
    </p:cNvPr>
          <p:cNvSpPr>
            <a:spLocks noGrp="1"/>
          </p:cNvSpPr>
          <p:nvPr/>
        </p:nvSpPr>
        <p:spPr>
          <a:xfrm rot="0">
            <a:off x="508000" y="480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15958146" name="Text">
    </p:cNvPr>
          <p:cNvSpPr>
            <a:spLocks noGrp="1"/>
          </p:cNvSpPr>
          <p:nvPr/>
        </p:nvSpPr>
        <p:spPr>
          <a:xfrm rot="0">
            <a:off x="2413000" y="480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412494235" name="Text">
    </p:cNvPr>
          <p:cNvSpPr>
            <a:spLocks noGrp="1"/>
          </p:cNvSpPr>
          <p:nvPr/>
        </p:nvSpPr>
        <p:spPr>
          <a:xfrm rot="0">
            <a:off x="2413000" y="5003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Perso</a:t>
            </a:r>
          </a:p>
        </p:txBody>
      </p:sp>
      <p:sp>
        <p:nvSpPr>
          <p:cNvPr id="1121446076" name="Text">
    </p:cNvPr>
          <p:cNvSpPr>
            <a:spLocks noGrp="1"/>
          </p:cNvSpPr>
          <p:nvPr/>
        </p:nvSpPr>
        <p:spPr>
          <a:xfrm rot="0">
            <a:off x="2413000" y="5207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Contrôler l'appairage</a:t>
            </a:r>
          </a:p>
        </p:txBody>
      </p:sp>
      <p:sp>
        <p:nvSpPr>
          <p:cNvPr id="2070434997" name="Text">
    </p:cNvPr>
          <p:cNvSpPr>
            <a:spLocks noGrp="1"/>
          </p:cNvSpPr>
          <p:nvPr/>
        </p:nvSpPr>
        <p:spPr>
          <a:xfrm rot="0">
            <a:off x="508000" y="5003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897374976" name="Text">
    </p:cNvPr>
          <p:cNvSpPr>
            <a:spLocks noGrp="1"/>
          </p:cNvSpPr>
          <p:nvPr/>
        </p:nvSpPr>
        <p:spPr>
          <a:xfrm rot="0">
            <a:off x="508000" y="5207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470804165" name="Frame"/>
          <p:cNvSpPr>
            <a:spLocks noGrp="1"/>
          </p:cNvSpPr>
          <p:nvPr/>
        </p:nvSpPr>
        <p:spPr>
          <a:xfrm>
            <a:off x="508000" y="5410200"/>
            <a:ext cx="6540500" cy="203200"/>
          </a:xfrm>
          <a:prstGeom prst="rect">
            <a:avLst/>
          </a:prstGeom>
        </p:spPr>
        <p:txBody>
          <a:bodyPr rtlCol="0" anchor="ctr"/>
          <a:lstStyle/>
          <a:p>
            <a:pPr algn="ctr"/>
          </a:p>
        </p:txBody>
      </p:sp>
      <p:sp>
        <p:nvSpPr>
          <p:cNvPr id="1633714160" name="Text">
    </p:cNvPr>
          <p:cNvSpPr>
            <a:spLocks noGrp="1"/>
          </p:cNvSpPr>
          <p:nvPr/>
        </p:nvSpPr>
        <p:spPr>
          <a:xfrm rot="0">
            <a:off x="508000" y="541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ID</a:t>
            </a:r>
          </a:p>
        </p:txBody>
      </p:sp>
      <p:sp>
        <p:nvSpPr>
          <p:cNvPr id="1486115477" name="Text">
    </p:cNvPr>
          <p:cNvSpPr>
            <a:spLocks noGrp="1"/>
          </p:cNvSpPr>
          <p:nvPr/>
        </p:nvSpPr>
        <p:spPr>
          <a:xfrm rot="0">
            <a:off x="2413000" y="541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CU14</a:t>
            </a:r>
          </a:p>
        </p:txBody>
      </p:sp>
      <p:sp>
        <p:nvSpPr>
          <p:cNvPr id="191051356" name="Text">
    </p:cNvPr>
          <p:cNvSpPr>
            <a:spLocks noGrp="1"/>
          </p:cNvSpPr>
          <p:nvPr/>
        </p:nvSpPr>
        <p:spPr>
          <a:xfrm rot="0">
            <a:off x="520700" y="57150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Permet de contrôler que le bon composant est monté dans le produit par rapport à la nomenclature définie et au lien entre un OF père et un OF fils.</a:t>
            </a:r>
          </a:p>
        </p:txBody>
      </p:sp>
      <p:sp>
        <p:nvSpPr>
          <p:cNvPr id="1748619323" name="Text">
    </p:cNvPr>
          <p:cNvSpPr>
            <a:spLocks noGrp="1"/>
          </p:cNvSpPr>
          <p:nvPr/>
        </p:nvSpPr>
        <p:spPr>
          <a:xfrm rot="0">
            <a:off x="508000" y="62611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CU15 - appairer un document</a:t>
            </a:r>
          </a:p>
        </p:txBody>
      </p:sp>
      <p:sp>
        <p:nvSpPr>
          <p:cNvPr id="172272947" name="Text">
    </p:cNvPr>
          <p:cNvSpPr>
            <a:spLocks noGrp="1"/>
          </p:cNvSpPr>
          <p:nvPr/>
        </p:nvSpPr>
        <p:spPr>
          <a:xfrm rot="0">
            <a:off x="508000" y="64897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883133460" name="Text">
    </p:cNvPr>
          <p:cNvSpPr>
            <a:spLocks noGrp="1"/>
          </p:cNvSpPr>
          <p:nvPr/>
        </p:nvSpPr>
        <p:spPr>
          <a:xfrm rot="0">
            <a:off x="2413000" y="64897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Association relation</a:t>
            </a:r>
          </a:p>
        </p:txBody>
      </p:sp>
      <p:sp>
        <p:nvSpPr>
          <p:cNvPr id="1652383641" name="Text">
    </p:cNvPr>
          <p:cNvSpPr>
            <a:spLocks noGrp="1"/>
          </p:cNvSpPr>
          <p:nvPr/>
        </p:nvSpPr>
        <p:spPr>
          <a:xfrm rot="0">
            <a:off x="2413000" y="66929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Contrôler l'appairage</a:t>
            </a:r>
          </a:p>
        </p:txBody>
      </p:sp>
      <p:sp>
        <p:nvSpPr>
          <p:cNvPr id="1155789797" name="Text">
    </p:cNvPr>
          <p:cNvSpPr>
            <a:spLocks noGrp="1"/>
          </p:cNvSpPr>
          <p:nvPr/>
        </p:nvSpPr>
        <p:spPr>
          <a:xfrm rot="0">
            <a:off x="2413000" y="6896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Documentation Produit</a:t>
            </a:r>
          </a:p>
        </p:txBody>
      </p:sp>
      <p:sp>
        <p:nvSpPr>
          <p:cNvPr id="1809970047" name="Text">
    </p:cNvPr>
          <p:cNvSpPr>
            <a:spLocks noGrp="1"/>
          </p:cNvSpPr>
          <p:nvPr/>
        </p:nvSpPr>
        <p:spPr>
          <a:xfrm rot="0">
            <a:off x="508000" y="66929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Source</a:t>
            </a:r>
          </a:p>
        </p:txBody>
      </p:sp>
      <p:sp>
        <p:nvSpPr>
          <p:cNvPr id="1777178337" name="Text">
    </p:cNvPr>
          <p:cNvSpPr>
            <a:spLocks noGrp="1"/>
          </p:cNvSpPr>
          <p:nvPr/>
        </p:nvSpPr>
        <p:spPr>
          <a:xfrm rot="0">
            <a:off x="508000" y="6896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Target</a:t>
            </a:r>
          </a:p>
        </p:txBody>
      </p:sp>
      <p:sp>
        <p:nvSpPr>
          <p:cNvPr id="1633979858" name="Frame"/>
          <p:cNvSpPr>
            <a:spLocks noGrp="1"/>
          </p:cNvSpPr>
          <p:nvPr/>
        </p:nvSpPr>
        <p:spPr>
          <a:xfrm>
            <a:off x="508000" y="7099300"/>
            <a:ext cx="6540500" cy="203200"/>
          </a:xfrm>
          <a:prstGeom prst="rect">
            <a:avLst/>
          </a:prstGeom>
        </p:spPr>
        <p:txBody>
          <a:bodyPr rtlCol="0" anchor="ctr"/>
          <a:lstStyle/>
          <a:p>
            <a:pPr algn="ctr"/>
          </a:p>
        </p:txBody>
      </p:sp>
      <p:sp>
        <p:nvSpPr>
          <p:cNvPr id="985867968" name="Text">
    </p:cNvPr>
          <p:cNvSpPr>
            <a:spLocks noGrp="1"/>
          </p:cNvSpPr>
          <p:nvPr/>
        </p:nvSpPr>
        <p:spPr>
          <a:xfrm rot="0">
            <a:off x="508000" y="7099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ID</a:t>
            </a:r>
          </a:p>
        </p:txBody>
      </p:sp>
      <p:sp>
        <p:nvSpPr>
          <p:cNvPr id="1583169772" name="Text">
    </p:cNvPr>
          <p:cNvSpPr>
            <a:spLocks noGrp="1"/>
          </p:cNvSpPr>
          <p:nvPr/>
        </p:nvSpPr>
        <p:spPr>
          <a:xfrm rot="0">
            <a:off x="2413000" y="7099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CU15</a:t>
            </a:r>
          </a:p>
        </p:txBody>
      </p:sp>
      <p:sp>
        <p:nvSpPr>
          <p:cNvPr id="1526894424" name="Text">
    </p:cNvPr>
          <p:cNvSpPr>
            <a:spLocks noGrp="1"/>
          </p:cNvSpPr>
          <p:nvPr/>
        </p:nvSpPr>
        <p:spPr>
          <a:xfrm rot="0">
            <a:off x="520700" y="74041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Permet de contrôler que le bon document est associé au produit par rapport à la nomenclature (notice de montage) ou par rapport à un ID besoin spécifique (norme NFE NFA).</a:t>
            </a:r>
          </a:p>
        </p:txBody>
      </p:sp>
      <p:sp>
        <p:nvSpPr>
          <p:cNvPr id="50840063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1025197016"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46</a:t>
            </a:r>
          </a:p>
        </p:txBody>
      </p:sp>
      <p:sp>
        <p:nvSpPr>
          <p:cNvPr id="101331355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8827263"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42590204"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02 - Cas d'usage des différents type d'éditions</a:t>
            </a:r>
          </a:p>
        </p:txBody>
      </p:sp>
      <p:sp>
        <p:nvSpPr>
          <p:cNvPr id="1730106459"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Business Process Cooperation viewpoint</a:t>
            </a:r>
          </a:p>
        </p:txBody>
      </p:sp>
      <p:pic>
        <p:nvPicPr>
          <p:cNvPr id="1894085503" name="Picture">
    </p:cNvPr>
          <p:cNvPicPr>
            <a:picLocks noChangeAspect="1"/>
          </p:cNvPicPr>
          <p:nvPr/>
        </p:nvPicPr>
        <p:blipFill>
          <a:blip r:embed="img_0_4_3.png"/>
          <a:srcRect/>
          <a:stretch>
            <a:fillRect l="0" t="0" r="388" b="0"/>
          </a:stretch>
        </p:blipFill>
        <p:spPr>
          <a:xfrm>
            <a:off x="508000" y="1257300"/>
            <a:ext cx="6540500" cy="4013200"/>
          </a:xfrm>
          <a:prstGeom prst="rect">
            <a:avLst/>
          </a:prstGeom>
        </p:spPr>
      </p:pic>
      <p:sp>
        <p:nvSpPr>
          <p:cNvPr id="63344258" name="Text">
    </p:cNvPr>
          <p:cNvSpPr>
            <a:spLocks noGrp="1"/>
          </p:cNvSpPr>
          <p:nvPr/>
        </p:nvSpPr>
        <p:spPr>
          <a:xfrm rot="0">
            <a:off x="508000" y="52705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510050093" name="Text">
    </p:cNvPr>
          <p:cNvSpPr>
            <a:spLocks noGrp="1"/>
          </p:cNvSpPr>
          <p:nvPr/>
        </p:nvSpPr>
        <p:spPr>
          <a:xfrm rot="0">
            <a:off x="508000" y="5753100"/>
            <a:ext cx="6540500" cy="2032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Description des différents types de documents et leurs cas d'usage.</a:t>
            </a:r>
          </a:p>
        </p:txBody>
      </p:sp>
      <p:sp>
        <p:nvSpPr>
          <p:cNvPr id="118566821" name="Text">
    </p:cNvPr>
          <p:cNvSpPr>
            <a:spLocks noGrp="1"/>
          </p:cNvSpPr>
          <p:nvPr/>
        </p:nvSpPr>
        <p:spPr>
          <a:xfrm rot="0">
            <a:off x="508000" y="5956300"/>
            <a:ext cx="6540500" cy="4445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Properties</a:t>
            </a:r>
          </a:p>
        </p:txBody>
      </p:sp>
      <p:sp>
        <p:nvSpPr>
          <p:cNvPr id="875413568" name="Frame"/>
          <p:cNvSpPr>
            <a:spLocks noGrp="1"/>
          </p:cNvSpPr>
          <p:nvPr/>
        </p:nvSpPr>
        <p:spPr>
          <a:xfrm>
            <a:off x="508000" y="6451600"/>
            <a:ext cx="6540500" cy="812800"/>
          </a:xfrm>
          <a:prstGeom prst="rect">
            <a:avLst/>
          </a:prstGeom>
        </p:spPr>
        <p:txBody>
          <a:bodyPr rtlCol="0" anchor="ctr"/>
          <a:lstStyle/>
          <a:p>
            <a:pPr algn="ctr"/>
          </a:p>
        </p:txBody>
      </p:sp>
      <p:sp>
        <p:nvSpPr>
          <p:cNvPr id="61401817" name="Text">
    </p:cNvPr>
          <p:cNvSpPr>
            <a:spLocks noGrp="1"/>
          </p:cNvSpPr>
          <p:nvPr/>
        </p:nvSpPr>
        <p:spPr>
          <a:xfrm rot="0">
            <a:off x="508000" y="6451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Date</a:t>
            </a:r>
          </a:p>
        </p:txBody>
      </p:sp>
      <p:sp>
        <p:nvSpPr>
          <p:cNvPr id="672965206" name="Text">
    </p:cNvPr>
          <p:cNvSpPr>
            <a:spLocks noGrp="1"/>
          </p:cNvSpPr>
          <p:nvPr/>
        </p:nvSpPr>
        <p:spPr>
          <a:xfrm rot="0">
            <a:off x="2413000" y="6451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30/11/2022</a:t>
            </a:r>
          </a:p>
        </p:txBody>
      </p:sp>
      <p:sp>
        <p:nvSpPr>
          <p:cNvPr id="654232823" name="Text">
    </p:cNvPr>
          <p:cNvSpPr>
            <a:spLocks noGrp="1"/>
          </p:cNvSpPr>
          <p:nvPr/>
        </p:nvSpPr>
        <p:spPr>
          <a:xfrm rot="0">
            <a:off x="508000" y="6654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Version</a:t>
            </a:r>
          </a:p>
        </p:txBody>
      </p:sp>
      <p:sp>
        <p:nvSpPr>
          <p:cNvPr id="2089498536" name="Text">
    </p:cNvPr>
          <p:cNvSpPr>
            <a:spLocks noGrp="1"/>
          </p:cNvSpPr>
          <p:nvPr/>
        </p:nvSpPr>
        <p:spPr>
          <a:xfrm rot="0">
            <a:off x="2413000" y="6654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0.1</a:t>
            </a:r>
          </a:p>
        </p:txBody>
      </p:sp>
      <p:sp>
        <p:nvSpPr>
          <p:cNvPr id="942798018" name="Text">
    </p:cNvPr>
          <p:cNvSpPr>
            <a:spLocks noGrp="1"/>
          </p:cNvSpPr>
          <p:nvPr/>
        </p:nvSpPr>
        <p:spPr>
          <a:xfrm rot="0">
            <a:off x="508000" y="6858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Auteur</a:t>
            </a:r>
          </a:p>
        </p:txBody>
      </p:sp>
      <p:sp>
        <p:nvSpPr>
          <p:cNvPr id="1978859392" name="Text">
    </p:cNvPr>
          <p:cNvSpPr>
            <a:spLocks noGrp="1"/>
          </p:cNvSpPr>
          <p:nvPr/>
        </p:nvSpPr>
        <p:spPr>
          <a:xfrm rot="0">
            <a:off x="2413000" y="6858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Vincent VERMOREL</a:t>
            </a:r>
          </a:p>
        </p:txBody>
      </p:sp>
      <p:sp>
        <p:nvSpPr>
          <p:cNvPr id="624630973" name="Text">
    </p:cNvPr>
          <p:cNvSpPr>
            <a:spLocks noGrp="1"/>
          </p:cNvSpPr>
          <p:nvPr/>
        </p:nvSpPr>
        <p:spPr>
          <a:xfrm rot="0">
            <a:off x="508000" y="7061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Statut</a:t>
            </a:r>
          </a:p>
        </p:txBody>
      </p:sp>
      <p:sp>
        <p:nvSpPr>
          <p:cNvPr id="11033029" name="Text">
    </p:cNvPr>
          <p:cNvSpPr>
            <a:spLocks noGrp="1"/>
          </p:cNvSpPr>
          <p:nvPr/>
        </p:nvSpPr>
        <p:spPr>
          <a:xfrm rot="0">
            <a:off x="2413000" y="7061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 cours</a:t>
            </a:r>
          </a:p>
        </p:txBody>
      </p:sp>
      <p:sp>
        <p:nvSpPr>
          <p:cNvPr id="923286262" name="Text">
    </p:cNvPr>
          <p:cNvSpPr>
            <a:spLocks noGrp="1"/>
          </p:cNvSpPr>
          <p:nvPr/>
        </p:nvSpPr>
        <p:spPr>
          <a:xfrm rot="0">
            <a:off x="520700" y="72644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441062248" name="Text">
    </p:cNvPr>
          <p:cNvSpPr>
            <a:spLocks noGrp="1"/>
          </p:cNvSpPr>
          <p:nvPr/>
        </p:nvSpPr>
        <p:spPr>
          <a:xfrm rot="0">
            <a:off x="508000" y="7747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Contrôler l'appairage</a:t>
            </a:r>
          </a:p>
        </p:txBody>
      </p:sp>
      <p:sp>
        <p:nvSpPr>
          <p:cNvPr id="684195229" name="Text">
    </p:cNvPr>
          <p:cNvSpPr>
            <a:spLocks noGrp="1"/>
          </p:cNvSpPr>
          <p:nvPr/>
        </p:nvSpPr>
        <p:spPr>
          <a:xfrm rot="0">
            <a:off x="508000" y="7975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84938289" name="Text">
    </p:cNvPr>
          <p:cNvSpPr>
            <a:spLocks noGrp="1"/>
          </p:cNvSpPr>
          <p:nvPr/>
        </p:nvSpPr>
        <p:spPr>
          <a:xfrm rot="0">
            <a:off x="2413000" y="7975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474654465" name="Text">
    </p:cNvPr>
          <p:cNvSpPr>
            <a:spLocks noGrp="1"/>
          </p:cNvSpPr>
          <p:nvPr/>
        </p:nvSpPr>
        <p:spPr>
          <a:xfrm rot="0">
            <a:off x="520700" y="82804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Grâce aux informations directement imprimées sur le document, un opérateur est en mesure de contrôler que la pièce ou le document est bien le bon par rapport à un n° d'identification associé, en général le n° de la ligne de commande de vente (AR ligne).</a:t>
            </a:r>
          </a:p>
        </p:txBody>
      </p:sp>
      <p:sp>
        <p:nvSpPr>
          <p:cNvPr id="1865819773"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202231118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5</a:t>
            </a:r>
          </a:p>
        </p:txBody>
      </p:sp>
      <p:sp>
        <p:nvSpPr>
          <p:cNvPr id="157517153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744242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224782148" name="Text">
    </p:cNvPr>
          <p:cNvSpPr>
            <a:spLocks noGrp="1"/>
          </p:cNvSpPr>
          <p:nvPr/>
        </p:nvSpPr>
        <p:spPr>
          <a:xfrm rot="0">
            <a:off x="508000" y="762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Documentation Produit</a:t>
            </a:r>
          </a:p>
        </p:txBody>
      </p:sp>
      <p:sp>
        <p:nvSpPr>
          <p:cNvPr id="1155414854" name="Text">
    </p:cNvPr>
          <p:cNvSpPr>
            <a:spLocks noGrp="1"/>
          </p:cNvSpPr>
          <p:nvPr/>
        </p:nvSpPr>
        <p:spPr>
          <a:xfrm rot="0">
            <a:off x="508000" y="990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444983406" name="Text">
    </p:cNvPr>
          <p:cNvSpPr>
            <a:spLocks noGrp="1"/>
          </p:cNvSpPr>
          <p:nvPr/>
        </p:nvSpPr>
        <p:spPr>
          <a:xfrm rot="0">
            <a:off x="2413000" y="990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839894192" name="Text">
    </p:cNvPr>
          <p:cNvSpPr>
            <a:spLocks noGrp="1"/>
          </p:cNvSpPr>
          <p:nvPr/>
        </p:nvSpPr>
        <p:spPr>
          <a:xfrm rot="0">
            <a:off x="520700" y="1295400"/>
            <a:ext cx="6527800" cy="342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Documentation imrpimée associée à un meuble et qui est livrée en même temps que le produit.</a:t>
            </a:r>
          </a:p>
        </p:txBody>
      </p:sp>
      <p:sp>
        <p:nvSpPr>
          <p:cNvPr id="275925618" name="Text">
    </p:cNvPr>
          <p:cNvSpPr>
            <a:spLocks noGrp="1"/>
          </p:cNvSpPr>
          <p:nvPr/>
        </p:nvSpPr>
        <p:spPr>
          <a:xfrm rot="0">
            <a:off x="508000" y="1841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Déplacer un composant ou un produit</a:t>
            </a:r>
          </a:p>
        </p:txBody>
      </p:sp>
      <p:sp>
        <p:nvSpPr>
          <p:cNvPr id="625170225" name="Text">
    </p:cNvPr>
          <p:cNvSpPr>
            <a:spLocks noGrp="1"/>
          </p:cNvSpPr>
          <p:nvPr/>
        </p:nvSpPr>
        <p:spPr>
          <a:xfrm rot="0">
            <a:off x="508000" y="2070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271588719" name="Text">
    </p:cNvPr>
          <p:cNvSpPr>
            <a:spLocks noGrp="1"/>
          </p:cNvSpPr>
          <p:nvPr/>
        </p:nvSpPr>
        <p:spPr>
          <a:xfrm rot="0">
            <a:off x="2413000" y="2070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557557661" name="Text">
    </p:cNvPr>
          <p:cNvSpPr>
            <a:spLocks noGrp="1"/>
          </p:cNvSpPr>
          <p:nvPr/>
        </p:nvSpPr>
        <p:spPr>
          <a:xfrm rot="0">
            <a:off x="508000" y="2476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Effectuer un jalonnement</a:t>
            </a:r>
          </a:p>
        </p:txBody>
      </p:sp>
      <p:sp>
        <p:nvSpPr>
          <p:cNvPr id="1593151919" name="Text">
    </p:cNvPr>
          <p:cNvSpPr>
            <a:spLocks noGrp="1"/>
          </p:cNvSpPr>
          <p:nvPr/>
        </p:nvSpPr>
        <p:spPr>
          <a:xfrm rot="0">
            <a:off x="508000" y="2705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38969247" name="Text">
    </p:cNvPr>
          <p:cNvSpPr>
            <a:spLocks noGrp="1"/>
          </p:cNvSpPr>
          <p:nvPr/>
        </p:nvSpPr>
        <p:spPr>
          <a:xfrm rot="0">
            <a:off x="2413000" y="2705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912282531" name="Text">
    </p:cNvPr>
          <p:cNvSpPr>
            <a:spLocks noGrp="1"/>
          </p:cNvSpPr>
          <p:nvPr/>
        </p:nvSpPr>
        <p:spPr>
          <a:xfrm rot="0">
            <a:off x="520700" y="30099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L'information d'identification unique de la pièce ou de la pile permet d'effectuer un jalonnement automatique (lecture optique d'un code à barres) ou manuelle par saisie de la référence dans un logiciel. Ce traitrement est un cas particulier lié à la fonctionnalité d'identification portée par le document.</a:t>
            </a:r>
          </a:p>
        </p:txBody>
      </p:sp>
      <p:sp>
        <p:nvSpPr>
          <p:cNvPr id="516866200" name="Text">
    </p:cNvPr>
          <p:cNvSpPr>
            <a:spLocks noGrp="1"/>
          </p:cNvSpPr>
          <p:nvPr/>
        </p:nvSpPr>
        <p:spPr>
          <a:xfrm rot="0">
            <a:off x="508000" y="39116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Etiquette de production (étiquette de chant)</a:t>
            </a:r>
          </a:p>
        </p:txBody>
      </p:sp>
      <p:sp>
        <p:nvSpPr>
          <p:cNvPr id="1824801287" name="Text">
    </p:cNvPr>
          <p:cNvSpPr>
            <a:spLocks noGrp="1"/>
          </p:cNvSpPr>
          <p:nvPr/>
        </p:nvSpPr>
        <p:spPr>
          <a:xfrm rot="0">
            <a:off x="508000" y="4140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49734487" name="Text">
    </p:cNvPr>
          <p:cNvSpPr>
            <a:spLocks noGrp="1"/>
          </p:cNvSpPr>
          <p:nvPr/>
        </p:nvSpPr>
        <p:spPr>
          <a:xfrm rot="0">
            <a:off x="2413000" y="4140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567531244" name="Text">
    </p:cNvPr>
          <p:cNvSpPr>
            <a:spLocks noGrp="1"/>
          </p:cNvSpPr>
          <p:nvPr/>
        </p:nvSpPr>
        <p:spPr>
          <a:xfrm rot="0">
            <a:off x="520700" y="4445000"/>
            <a:ext cx="6527800" cy="5207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Cette étiquette est collée sur une pièce pour permettre de l'identifier et de tracer son déplacement dans les ateliers. Elle reprend des informations liées à l'ordre de fabrication.</a:t>
            </a:r>
          </a:p>
        </p:txBody>
      </p:sp>
      <p:sp>
        <p:nvSpPr>
          <p:cNvPr id="1240537166" name="Text">
    </p:cNvPr>
          <p:cNvSpPr>
            <a:spLocks noGrp="1"/>
          </p:cNvSpPr>
          <p:nvPr/>
        </p:nvSpPr>
        <p:spPr>
          <a:xfrm rot="0">
            <a:off x="508000" y="5168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Expédier un produit</a:t>
            </a:r>
          </a:p>
        </p:txBody>
      </p:sp>
      <p:sp>
        <p:nvSpPr>
          <p:cNvPr id="132886285" name="Text">
    </p:cNvPr>
          <p:cNvSpPr>
            <a:spLocks noGrp="1"/>
          </p:cNvSpPr>
          <p:nvPr/>
        </p:nvSpPr>
        <p:spPr>
          <a:xfrm rot="0">
            <a:off x="508000" y="5397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766530523" name="Text">
    </p:cNvPr>
          <p:cNvSpPr>
            <a:spLocks noGrp="1"/>
          </p:cNvSpPr>
          <p:nvPr/>
        </p:nvSpPr>
        <p:spPr>
          <a:xfrm rot="0">
            <a:off x="2413000" y="5397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452327592" name="Text">
    </p:cNvPr>
          <p:cNvSpPr>
            <a:spLocks noGrp="1"/>
          </p:cNvSpPr>
          <p:nvPr/>
        </p:nvSpPr>
        <p:spPr>
          <a:xfrm rot="0">
            <a:off x="508000" y="5803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Fabriquer un produit</a:t>
            </a:r>
          </a:p>
        </p:txBody>
      </p:sp>
      <p:sp>
        <p:nvSpPr>
          <p:cNvPr id="400720732" name="Text">
    </p:cNvPr>
          <p:cNvSpPr>
            <a:spLocks noGrp="1"/>
          </p:cNvSpPr>
          <p:nvPr/>
        </p:nvSpPr>
        <p:spPr>
          <a:xfrm rot="0">
            <a:off x="508000" y="6032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294714218" name="Text">
    </p:cNvPr>
          <p:cNvSpPr>
            <a:spLocks noGrp="1"/>
          </p:cNvSpPr>
          <p:nvPr/>
        </p:nvSpPr>
        <p:spPr>
          <a:xfrm rot="0">
            <a:off x="2413000" y="6032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2092940497" name="Text">
    </p:cNvPr>
          <p:cNvSpPr>
            <a:spLocks noGrp="1"/>
          </p:cNvSpPr>
          <p:nvPr/>
        </p:nvSpPr>
        <p:spPr>
          <a:xfrm rot="0">
            <a:off x="508000" y="6438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Fiche Perso</a:t>
            </a:r>
          </a:p>
        </p:txBody>
      </p:sp>
      <p:sp>
        <p:nvSpPr>
          <p:cNvPr id="745186412" name="Text">
    </p:cNvPr>
          <p:cNvSpPr>
            <a:spLocks noGrp="1"/>
          </p:cNvSpPr>
          <p:nvPr/>
        </p:nvSpPr>
        <p:spPr>
          <a:xfrm rot="0">
            <a:off x="508000" y="6667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789654238" name="Text">
    </p:cNvPr>
          <p:cNvSpPr>
            <a:spLocks noGrp="1"/>
          </p:cNvSpPr>
          <p:nvPr/>
        </p:nvSpPr>
        <p:spPr>
          <a:xfrm rot="0">
            <a:off x="2413000" y="6667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015200451" name="Text">
    </p:cNvPr>
          <p:cNvSpPr>
            <a:spLocks noGrp="1"/>
          </p:cNvSpPr>
          <p:nvPr/>
        </p:nvSpPr>
        <p:spPr>
          <a:xfrm rot="0">
            <a:off x="520700" y="6972300"/>
            <a:ext cx="6527800" cy="1765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La fiche perso est une étiquette qui est collé sur un composant au besoin juste ou un semi-fini et qui permet de spécifier les informations de personnalisation liées à ce produit. Elle reprend par exemple des informations de caractéristique du produit, mais rappelle également des informations liées à la commande de vente, à l'expédition ou à l'ordre de fabrication concerné. Elle permet notamment de préciser des instructions de fabrication spécifiques ou de déplacement liées à la gamme de fabrication mise en oeuvre dans un ordre de fabrication. Elle peut être collée sur un composant au besoin juste qui est préparé ou acheté pour indiquer quelle est la destination dans l'atelier ou quelle est la prochaine opération de transformation.</a:t>
            </a:r>
          </a:p>
        </p:txBody>
      </p:sp>
      <p:sp>
        <p:nvSpPr>
          <p:cNvPr id="1037746358" name="Text">
    </p:cNvPr>
          <p:cNvSpPr>
            <a:spLocks noGrp="1"/>
          </p:cNvSpPr>
          <p:nvPr/>
        </p:nvSpPr>
        <p:spPr>
          <a:xfrm rot="0">
            <a:off x="508000" y="89408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Fiche Pile</a:t>
            </a:r>
          </a:p>
        </p:txBody>
      </p:sp>
      <p:sp>
        <p:nvSpPr>
          <p:cNvPr id="1147820709" name="Text">
    </p:cNvPr>
          <p:cNvSpPr>
            <a:spLocks noGrp="1"/>
          </p:cNvSpPr>
          <p:nvPr/>
        </p:nvSpPr>
        <p:spPr>
          <a:xfrm rot="0">
            <a:off x="508000" y="9169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653329708" name="Text">
    </p:cNvPr>
          <p:cNvSpPr>
            <a:spLocks noGrp="1"/>
          </p:cNvSpPr>
          <p:nvPr/>
        </p:nvSpPr>
        <p:spPr>
          <a:xfrm rot="0">
            <a:off x="2413000" y="9169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266033948" name="Text">
    </p:cNvPr>
          <p:cNvSpPr>
            <a:spLocks noGrp="1"/>
          </p:cNvSpPr>
          <p:nvPr/>
        </p:nvSpPr>
        <p:spPr>
          <a:xfrm rot="0">
            <a:off x="520700" y="9474200"/>
            <a:ext cx="6527800" cy="5842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La fiche de pile permet d'identifier une pile en tant qu'unité de manutention et de lister les composants, semi-finis ou produits qui sont contenus dans cette pile ou ce chariot. Un n° d'identification unique est représenté sous forme de code à barres. </a:t>
            </a:r>
          </a:p>
        </p:txBody>
      </p:sp>
      <p:sp>
        <p:nvSpPr>
          <p:cNvPr id="549618612"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913001083"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6</a:t>
            </a:r>
          </a:p>
        </p:txBody>
      </p:sp>
      <p:sp>
        <p:nvSpPr>
          <p:cNvPr id="1961537655"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6994522"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70201397" name="Text">
    </p:cNvPr>
          <p:cNvSpPr>
            <a:spLocks noGrp="1"/>
          </p:cNvSpPr>
          <p:nvPr/>
        </p:nvSpPr>
        <p:spPr>
          <a:xfrm rot="0">
            <a:off x="520700" y="7620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Dans certains cas, la position de chaque élément sur la pile ou dans le chariot est mentionnée (séquencement des pièces). Des informations liées à la destination (atelier / ligne) et à la planification associée (n° SL / F) peuvent également être présentes. Elle peut aussi préciser quel est l'identifiant du (ou des) "contenants" (n° du chariot, n° des plaques martyres).</a:t>
            </a:r>
          </a:p>
        </p:txBody>
      </p:sp>
      <p:sp>
        <p:nvSpPr>
          <p:cNvPr id="1887542184" name="Text">
    </p:cNvPr>
          <p:cNvSpPr>
            <a:spLocks noGrp="1"/>
          </p:cNvSpPr>
          <p:nvPr/>
        </p:nvSpPr>
        <p:spPr>
          <a:xfrm rot="0">
            <a:off x="508000" y="18415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Fiche Préparation</a:t>
            </a:r>
          </a:p>
        </p:txBody>
      </p:sp>
      <p:sp>
        <p:nvSpPr>
          <p:cNvPr id="1147824431" name="Text">
    </p:cNvPr>
          <p:cNvSpPr>
            <a:spLocks noGrp="1"/>
          </p:cNvSpPr>
          <p:nvPr/>
        </p:nvSpPr>
        <p:spPr>
          <a:xfrm rot="0">
            <a:off x="508000" y="20701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675203915" name="Text">
    </p:cNvPr>
          <p:cNvSpPr>
            <a:spLocks noGrp="1"/>
          </p:cNvSpPr>
          <p:nvPr/>
        </p:nvSpPr>
        <p:spPr>
          <a:xfrm rot="0">
            <a:off x="2413000" y="20701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70974144" name="Text">
    </p:cNvPr>
          <p:cNvSpPr>
            <a:spLocks noGrp="1"/>
          </p:cNvSpPr>
          <p:nvPr/>
        </p:nvSpPr>
        <p:spPr>
          <a:xfrm rot="0">
            <a:off x="520700" y="2374900"/>
            <a:ext cx="6527800" cy="8763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La fiche préparation est une fiche d'instructions qui permet d'indiquer les articles (composants) qu'il faut prélever sur un magasin pour approvisionner un stock "bord de ligne". Cela peut être un recomplètement de type kanban de stock ou bien une liste au besoin juste. Dans certains cas, la mention d'un séquencement peut être précisée pour préparer, regrouper ou trier les composants dans un ordre précis.</a:t>
            </a:r>
          </a:p>
        </p:txBody>
      </p:sp>
      <p:sp>
        <p:nvSpPr>
          <p:cNvPr id="1980780021" name="Text">
    </p:cNvPr>
          <p:cNvSpPr>
            <a:spLocks noGrp="1"/>
          </p:cNvSpPr>
          <p:nvPr/>
        </p:nvSpPr>
        <p:spPr>
          <a:xfrm rot="0">
            <a:off x="508000" y="34544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Fiche Suiveuse</a:t>
            </a:r>
          </a:p>
        </p:txBody>
      </p:sp>
      <p:sp>
        <p:nvSpPr>
          <p:cNvPr id="1629774089" name="Text">
    </p:cNvPr>
          <p:cNvSpPr>
            <a:spLocks noGrp="1"/>
          </p:cNvSpPr>
          <p:nvPr/>
        </p:nvSpPr>
        <p:spPr>
          <a:xfrm rot="0">
            <a:off x="508000" y="3683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67354869" name="Text">
    </p:cNvPr>
          <p:cNvSpPr>
            <a:spLocks noGrp="1"/>
          </p:cNvSpPr>
          <p:nvPr/>
        </p:nvSpPr>
        <p:spPr>
          <a:xfrm rot="0">
            <a:off x="2413000" y="3683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863811613" name="Text">
    </p:cNvPr>
          <p:cNvSpPr>
            <a:spLocks noGrp="1"/>
          </p:cNvSpPr>
          <p:nvPr/>
        </p:nvSpPr>
        <p:spPr>
          <a:xfrm rot="0">
            <a:off x="520700" y="3987800"/>
            <a:ext cx="6527800" cy="30099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La fiche suiveuse est une étiquette qui est collée sur chaque produit qui est livré chez le client (plateforme de livraison). Elle reprend les informations liées à la ligne de commande de vente et à sa livraison. On retrouve l'adresse de livraison ainsi que des éléments de description du produit avec (en général) un visuel (vignette). On retrouve également les informations liées à l'expédition du produit : semaine de livraison (SL), n° fractionnement (F), référence de tournée, n° chrono Si c'est un produit fabriqué, on retrouve également le n° d'OF lié à la dernière opération de fabrication du produit (montage meuble, production plan de travail) Des filigranes peuvent être imprimés avec des mentions concernant des particularités liées à la commande ("EXPORT", "DELPHA", "SAV", "DP" = demande particulière), à une spécificité du produit (mention "NF") ou encore aux flux de production liés à l'OF ("HORS CYCLE", "DEMANDE URGENTE", "n PRETARD"). NB : Il est à noter que le filigrane "n PRETARD" est une mention qui est ajoutée suite à une modification d'un OF au cours du processus de fabrication, c'est-à-dire après que celui-ci ait été lancé une 1ère fois dans le système ERP, tandis que les mentions "HORS CYLCE" ou "DEMANDE URGENTE" sont liées à une caractéristique de l'OF au moment de son lancement (type de gamme de fabrication).</a:t>
            </a:r>
          </a:p>
        </p:txBody>
      </p:sp>
      <p:sp>
        <p:nvSpPr>
          <p:cNvPr id="1198990434" name="Text">
    </p:cNvPr>
          <p:cNvSpPr>
            <a:spLocks noGrp="1"/>
          </p:cNvSpPr>
          <p:nvPr/>
        </p:nvSpPr>
        <p:spPr>
          <a:xfrm rot="0">
            <a:off x="508000" y="72009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Guider l'opérateur</a:t>
            </a:r>
          </a:p>
        </p:txBody>
      </p:sp>
      <p:sp>
        <p:nvSpPr>
          <p:cNvPr id="93923756" name="Text">
    </p:cNvPr>
          <p:cNvSpPr>
            <a:spLocks noGrp="1"/>
          </p:cNvSpPr>
          <p:nvPr/>
        </p:nvSpPr>
        <p:spPr>
          <a:xfrm rot="0">
            <a:off x="508000" y="74295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318834888" name="Text">
    </p:cNvPr>
          <p:cNvSpPr>
            <a:spLocks noGrp="1"/>
          </p:cNvSpPr>
          <p:nvPr/>
        </p:nvSpPr>
        <p:spPr>
          <a:xfrm rot="0">
            <a:off x="2413000" y="74295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418461526" name="Text">
    </p:cNvPr>
          <p:cNvSpPr>
            <a:spLocks noGrp="1"/>
          </p:cNvSpPr>
          <p:nvPr/>
        </p:nvSpPr>
        <p:spPr>
          <a:xfrm rot="0">
            <a:off x="520700" y="7734300"/>
            <a:ext cx="6527800" cy="698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Grâce aux instructions ou aux informations directement imprimées sur le document (nom d'une opération de gamme, nom d'une option, dimension, référence d'un coloris ou d'un type de chant, emplacement de destination...), un opérateur est en mesure d'effectuer certaines opérations de fabrication ou de déplacement.</a:t>
            </a:r>
          </a:p>
        </p:txBody>
      </p:sp>
      <p:sp>
        <p:nvSpPr>
          <p:cNvPr id="1717257246" name="Text">
    </p:cNvPr>
          <p:cNvSpPr>
            <a:spLocks noGrp="1"/>
          </p:cNvSpPr>
          <p:nvPr/>
        </p:nvSpPr>
        <p:spPr>
          <a:xfrm rot="0">
            <a:off x="508000" y="86360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Identifier un produit ou un composant</a:t>
            </a:r>
          </a:p>
        </p:txBody>
      </p:sp>
      <p:sp>
        <p:nvSpPr>
          <p:cNvPr id="717477168" name="Text">
    </p:cNvPr>
          <p:cNvSpPr>
            <a:spLocks noGrp="1"/>
          </p:cNvSpPr>
          <p:nvPr/>
        </p:nvSpPr>
        <p:spPr>
          <a:xfrm rot="0">
            <a:off x="508000" y="88646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979259186" name="Text">
    </p:cNvPr>
          <p:cNvSpPr>
            <a:spLocks noGrp="1"/>
          </p:cNvSpPr>
          <p:nvPr/>
        </p:nvSpPr>
        <p:spPr>
          <a:xfrm rot="0">
            <a:off x="2413000" y="88646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721720488" name="Text">
    </p:cNvPr>
          <p:cNvSpPr>
            <a:spLocks noGrp="1"/>
          </p:cNvSpPr>
          <p:nvPr/>
        </p:nvSpPr>
        <p:spPr>
          <a:xfrm rot="0">
            <a:off x="520700" y="9169400"/>
            <a:ext cx="6527800" cy="8890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Grâce aux informations directement imprimées sur le document, il est possible d'identifier le produit ou le composant grâce à une description, une référence article, un ° de ligne de commande (AR ligne), un n° de besoin (n° OF ou n° fractionnement). Certain document affiche également une représentation graphique (vignette) du produit. On retrouve également sous forme d'un code à </a:t>
            </a:r>
          </a:p>
        </p:txBody>
      </p:sp>
      <p:sp>
        <p:nvSpPr>
          <p:cNvPr id="398675554"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597521407"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7</a:t>
            </a:r>
          </a:p>
        </p:txBody>
      </p:sp>
      <p:sp>
        <p:nvSpPr>
          <p:cNvPr id="758057380"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9546980"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811058529" name="Text">
    </p:cNvPr>
          <p:cNvSpPr>
            <a:spLocks noGrp="1"/>
          </p:cNvSpPr>
          <p:nvPr/>
        </p:nvSpPr>
        <p:spPr>
          <a:xfrm rot="0">
            <a:off x="520700" y="762000"/>
            <a:ext cx="6527800" cy="15875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barres un n° d'identification unique qui, grâce à une lecture optique, sera traité par un logiciel pour effectuer un traitement particulier pour la pièce identifiée. Cela peut par exemple être l'impression d'un nouveau document dans une opération de gamme de fabrication, l'envoi de paramètre process à une machine d'usinage, l'aiguillage automatique d'un produit sur un convoyeur ou une sortie particulière (i.e. poste de contrôle), éclairage d'un voyant particulier (instruction type "pick to light") ou même l'affichage d'une information complémentaire sur un écran (guidance opérateur par une instruction dynamique liée au contexte et non directement portée par le document).</a:t>
            </a:r>
          </a:p>
        </p:txBody>
      </p:sp>
      <p:sp>
        <p:nvSpPr>
          <p:cNvPr id="1692202851" name="Text">
    </p:cNvPr>
          <p:cNvSpPr>
            <a:spLocks noGrp="1"/>
          </p:cNvSpPr>
          <p:nvPr/>
        </p:nvSpPr>
        <p:spPr>
          <a:xfrm rot="0">
            <a:off x="508000" y="2552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Préparer des composants</a:t>
            </a:r>
          </a:p>
        </p:txBody>
      </p:sp>
      <p:sp>
        <p:nvSpPr>
          <p:cNvPr id="1767966148" name="Text">
    </p:cNvPr>
          <p:cNvSpPr>
            <a:spLocks noGrp="1"/>
          </p:cNvSpPr>
          <p:nvPr/>
        </p:nvSpPr>
        <p:spPr>
          <a:xfrm rot="0">
            <a:off x="508000" y="2781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564892060" name="Text">
    </p:cNvPr>
          <p:cNvSpPr>
            <a:spLocks noGrp="1"/>
          </p:cNvSpPr>
          <p:nvPr/>
        </p:nvSpPr>
        <p:spPr>
          <a:xfrm rot="0">
            <a:off x="2413000" y="2781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Process</a:t>
            </a:r>
          </a:p>
        </p:txBody>
      </p:sp>
      <p:sp>
        <p:nvSpPr>
          <p:cNvPr id="1591581519" name="Text">
    </p:cNvPr>
          <p:cNvSpPr>
            <a:spLocks noGrp="1"/>
          </p:cNvSpPr>
          <p:nvPr/>
        </p:nvSpPr>
        <p:spPr>
          <a:xfrm rot="0">
            <a:off x="508000" y="3187700"/>
            <a:ext cx="6540500" cy="203200"/>
          </a:xfrm>
          <a:prstGeom prst="rect">
            <a:avLst/>
          </a:prstGeom>
        </p:spPr>
        <p:txBody>
          <a:bodyPr wrap="square" lIns="0" tIns="0" rIns="0" bIns="0" rtlCol="0" anchor="t"/>
          <a:lstStyle/>
          <a:p>
            <a:pPr algn="l">
              <a:lnSpc>
                <a:spcPct val="100%"/>
              </a:lnSpc>
              <a:defRPr sz="1300">
                <a:solidFill>
                  <a:srgbClr val="000000"/>
                </a:solidFill>
                <a:latin typeface="DejaVu Sans"/>
                <a:ea typeface="DejaVu Sans"/>
                <a:cs typeface="DejaVu Sans"/>
              </a:defRPr>
            </a:pPr>
            <a:r>
              <a:rPr sz="1300">
</a:rPr>
              <a:t>Suivre la livraison</a:t>
            </a:r>
          </a:p>
        </p:txBody>
      </p:sp>
      <p:sp>
        <p:nvSpPr>
          <p:cNvPr id="1572407320" name="Text">
    </p:cNvPr>
          <p:cNvSpPr>
            <a:spLocks noGrp="1"/>
          </p:cNvSpPr>
          <p:nvPr/>
        </p:nvSpPr>
        <p:spPr>
          <a:xfrm rot="0">
            <a:off x="508000" y="34163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008171342" name="Text">
    </p:cNvPr>
          <p:cNvSpPr>
            <a:spLocks noGrp="1"/>
          </p:cNvSpPr>
          <p:nvPr/>
        </p:nvSpPr>
        <p:spPr>
          <a:xfrm rot="0">
            <a:off x="2413000" y="34163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Business Function</a:t>
            </a:r>
          </a:p>
        </p:txBody>
      </p:sp>
      <p:sp>
        <p:nvSpPr>
          <p:cNvPr id="1095575585"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1937294500"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8</a:t>
            </a:r>
          </a:p>
        </p:txBody>
      </p:sp>
      <p:sp>
        <p:nvSpPr>
          <p:cNvPr id="1166224261"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26029" name="Picture">
    </p:cNvPr>
          <p:cNvPicPr>
            <a:picLocks noChangeAspect="1"/>
          </p:cNvPicPr>
          <p:nvPr/>
        </p:nvPicPr>
        <p:blipFill>
          <a:blip r:embed="img_0_0_0.png"/>
          <a:srcRect/>
          <a:stretch>
            <a:fillRect l="0" t="0" r="0" b="-1070000"/>
          </a:stretch>
        </p:blipFill>
        <p:spPr>
          <a:xfrm>
            <a:off x="0" y="0"/>
            <a:ext cx="7556500" cy="635000"/>
          </a:xfrm>
          <a:prstGeom prst="rect">
            <a:avLst/>
          </a:prstGeom>
        </p:spPr>
      </p:pic>
      <p:sp>
        <p:nvSpPr>
          <p:cNvPr id="1721039643" name="Text">
    </p:cNvPr>
          <p:cNvSpPr>
            <a:spLocks noGrp="1"/>
          </p:cNvSpPr>
          <p:nvPr/>
        </p:nvSpPr>
        <p:spPr>
          <a:xfrm rot="0">
            <a:off x="508000" y="762000"/>
            <a:ext cx="6540500" cy="2413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03 - Détail des différents types d'édition</a:t>
            </a:r>
          </a:p>
        </p:txBody>
      </p:sp>
      <p:sp>
        <p:nvSpPr>
          <p:cNvPr id="1640899470" name="Text">
    </p:cNvPr>
          <p:cNvSpPr>
            <a:spLocks noGrp="1"/>
          </p:cNvSpPr>
          <p:nvPr/>
        </p:nvSpPr>
        <p:spPr>
          <a:xfrm rot="0">
            <a:off x="508000" y="1003300"/>
            <a:ext cx="6540500" cy="190500"/>
          </a:xfrm>
          <a:prstGeom prst="rect">
            <a:avLst/>
          </a:prstGeom>
        </p:spPr>
        <p:txBody>
          <a:bodyPr wrap="square" lIns="0" tIns="0" rIns="0" bIns="0" rtlCol="0" anchor="t"/>
          <a:lstStyle/>
          <a:p>
            <a:pPr algn="l">
              <a:lnSpc>
                <a:spcPct val="100%"/>
              </a:lnSpc>
              <a:defRPr sz="1200" i="1">
                <a:solidFill>
                  <a:srgbClr val="000000"/>
                </a:solidFill>
                <a:latin typeface="DejaVu Sans"/>
                <a:ea typeface="DejaVu Sans"/>
                <a:cs typeface="DejaVu Sans"/>
              </a:defRPr>
            </a:pPr>
            <a:r>
              <a:rPr sz="1200">
</a:rPr>
              <a:t>No viewpoint</a:t>
            </a:r>
          </a:p>
        </p:txBody>
      </p:sp>
      <p:pic>
        <p:nvPicPr>
          <p:cNvPr id="1854983880" name="Picture">
    </p:cNvPr>
          <p:cNvPicPr>
            <a:picLocks noChangeAspect="1"/>
          </p:cNvPicPr>
          <p:nvPr/>
        </p:nvPicPr>
        <p:blipFill>
          <a:blip r:embed="img_0_8_3.png"/>
          <a:srcRect/>
          <a:stretch>
            <a:fillRect l="0" t="0" r="388" b="0"/>
          </a:stretch>
        </p:blipFill>
        <p:spPr>
          <a:xfrm>
            <a:off x="508000" y="1257300"/>
            <a:ext cx="6540500" cy="4343400"/>
          </a:xfrm>
          <a:prstGeom prst="rect">
            <a:avLst/>
          </a:prstGeom>
        </p:spPr>
      </p:pic>
      <p:sp>
        <p:nvSpPr>
          <p:cNvPr id="1032835955" name="Text">
    </p:cNvPr>
          <p:cNvSpPr>
            <a:spLocks noGrp="1"/>
          </p:cNvSpPr>
          <p:nvPr/>
        </p:nvSpPr>
        <p:spPr>
          <a:xfrm rot="0">
            <a:off x="508000" y="5600700"/>
            <a:ext cx="65405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Documentation</a:t>
            </a:r>
          </a:p>
        </p:txBody>
      </p:sp>
      <p:sp>
        <p:nvSpPr>
          <p:cNvPr id="768427295" name="Text">
    </p:cNvPr>
          <p:cNvSpPr>
            <a:spLocks noGrp="1"/>
          </p:cNvSpPr>
          <p:nvPr/>
        </p:nvSpPr>
        <p:spPr>
          <a:xfrm rot="0">
            <a:off x="508000" y="6083300"/>
            <a:ext cx="6540500" cy="203200"/>
          </a:xfrm>
          <a:prstGeom prst="rect">
            <a:avLst/>
          </a:prstGeom>
        </p:spPr>
        <p:txBody>
          <a:bodyPr wrap="square" lIns="63500" tIns="0" rIns="0" bIns="0" rtlCol="0" anchor="t"/>
          <a:lstStyle/>
          <a:p>
            <a:pPr algn="l">
              <a:lnSpc>
                <a:spcPct val="100%"/>
              </a:lnSpc>
              <a:defRPr sz="1200">
                <a:solidFill>
                  <a:srgbClr val="000000"/>
                </a:solidFill>
                <a:latin typeface="DejaVu Sans"/>
                <a:ea typeface="DejaVu Sans"/>
                <a:cs typeface="DejaVu Sans"/>
              </a:defRPr>
            </a:pPr>
            <a:r>
              <a:rPr sz="1200">
</a:rPr>
              <a:t>Inventaire des différents types de documents générés actuellement</a:t>
            </a:r>
          </a:p>
        </p:txBody>
      </p:sp>
      <p:sp>
        <p:nvSpPr>
          <p:cNvPr id="874747059" name="Text">
    </p:cNvPr>
          <p:cNvSpPr>
            <a:spLocks noGrp="1"/>
          </p:cNvSpPr>
          <p:nvPr/>
        </p:nvSpPr>
        <p:spPr>
          <a:xfrm rot="0">
            <a:off x="508000" y="6286500"/>
            <a:ext cx="6540500" cy="444500"/>
          </a:xfrm>
          <a:prstGeom prst="rect">
            <a:avLst/>
          </a:prstGeom>
        </p:spPr>
        <p:txBody>
          <a:bodyPr wrap="square" lIns="0" tIns="0" rIns="0" bIns="0" rtlCol="0" anchor="b"/>
          <a:lstStyle/>
          <a:p>
            <a:pPr algn="l">
              <a:lnSpc>
                <a:spcPct val="100%"/>
              </a:lnSpc>
              <a:defRPr sz="1600">
                <a:solidFill>
                  <a:srgbClr val="7CA9BF"/>
                </a:solidFill>
                <a:latin typeface="DejaVu Sans"/>
                <a:ea typeface="DejaVu Sans"/>
                <a:cs typeface="DejaVu Sans"/>
              </a:defRPr>
            </a:pPr>
            <a:r>
              <a:rPr sz="1600">
</a:rPr>
              <a:t>Properties</a:t>
            </a:r>
          </a:p>
        </p:txBody>
      </p:sp>
      <p:sp>
        <p:nvSpPr>
          <p:cNvPr id="1574368535" name="Frame"/>
          <p:cNvSpPr>
            <a:spLocks noGrp="1"/>
          </p:cNvSpPr>
          <p:nvPr/>
        </p:nvSpPr>
        <p:spPr>
          <a:xfrm>
            <a:off x="508000" y="6781800"/>
            <a:ext cx="6540500" cy="812800"/>
          </a:xfrm>
          <a:prstGeom prst="rect">
            <a:avLst/>
          </a:prstGeom>
        </p:spPr>
        <p:txBody>
          <a:bodyPr rtlCol="0" anchor="ctr"/>
          <a:lstStyle/>
          <a:p>
            <a:pPr algn="ctr"/>
          </a:p>
        </p:txBody>
      </p:sp>
      <p:sp>
        <p:nvSpPr>
          <p:cNvPr id="503427477" name="Text">
    </p:cNvPr>
          <p:cNvSpPr>
            <a:spLocks noGrp="1"/>
          </p:cNvSpPr>
          <p:nvPr/>
        </p:nvSpPr>
        <p:spPr>
          <a:xfrm rot="0">
            <a:off x="508000" y="67818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Auteur</a:t>
            </a:r>
          </a:p>
        </p:txBody>
      </p:sp>
      <p:sp>
        <p:nvSpPr>
          <p:cNvPr id="1503914743" name="Text">
    </p:cNvPr>
          <p:cNvSpPr>
            <a:spLocks noGrp="1"/>
          </p:cNvSpPr>
          <p:nvPr/>
        </p:nvSpPr>
        <p:spPr>
          <a:xfrm rot="0">
            <a:off x="2413000" y="67818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Vincent VERMOREL</a:t>
            </a:r>
          </a:p>
        </p:txBody>
      </p:sp>
      <p:sp>
        <p:nvSpPr>
          <p:cNvPr id="1905093500" name="Text">
    </p:cNvPr>
          <p:cNvSpPr>
            <a:spLocks noGrp="1"/>
          </p:cNvSpPr>
          <p:nvPr/>
        </p:nvSpPr>
        <p:spPr>
          <a:xfrm rot="0">
            <a:off x="508000" y="69850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Date</a:t>
            </a:r>
          </a:p>
        </p:txBody>
      </p:sp>
      <p:sp>
        <p:nvSpPr>
          <p:cNvPr id="463029783" name="Text">
    </p:cNvPr>
          <p:cNvSpPr>
            <a:spLocks noGrp="1"/>
          </p:cNvSpPr>
          <p:nvPr/>
        </p:nvSpPr>
        <p:spPr>
          <a:xfrm rot="0">
            <a:off x="2413000" y="69850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29/11/2022</a:t>
            </a:r>
          </a:p>
        </p:txBody>
      </p:sp>
      <p:sp>
        <p:nvSpPr>
          <p:cNvPr id="134726120" name="Text">
    </p:cNvPr>
          <p:cNvSpPr>
            <a:spLocks noGrp="1"/>
          </p:cNvSpPr>
          <p:nvPr/>
        </p:nvSpPr>
        <p:spPr>
          <a:xfrm rot="0">
            <a:off x="508000" y="71882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Statut</a:t>
            </a:r>
          </a:p>
        </p:txBody>
      </p:sp>
      <p:sp>
        <p:nvSpPr>
          <p:cNvPr id="1320515149" name="Text">
    </p:cNvPr>
          <p:cNvSpPr>
            <a:spLocks noGrp="1"/>
          </p:cNvSpPr>
          <p:nvPr/>
        </p:nvSpPr>
        <p:spPr>
          <a:xfrm rot="0">
            <a:off x="2413000" y="71882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en cours</a:t>
            </a:r>
          </a:p>
        </p:txBody>
      </p:sp>
      <p:sp>
        <p:nvSpPr>
          <p:cNvPr id="1425617516" name="Text">
    </p:cNvPr>
          <p:cNvSpPr>
            <a:spLocks noGrp="1"/>
          </p:cNvSpPr>
          <p:nvPr/>
        </p:nvSpPr>
        <p:spPr>
          <a:xfrm rot="0">
            <a:off x="508000" y="7391400"/>
            <a:ext cx="19050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Version</a:t>
            </a:r>
          </a:p>
        </p:txBody>
      </p:sp>
      <p:sp>
        <p:nvSpPr>
          <p:cNvPr id="83980058" name="Text">
    </p:cNvPr>
          <p:cNvSpPr>
            <a:spLocks noGrp="1"/>
          </p:cNvSpPr>
          <p:nvPr/>
        </p:nvSpPr>
        <p:spPr>
          <a:xfrm rot="0">
            <a:off x="2413000" y="7391400"/>
            <a:ext cx="46355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0.1</a:t>
            </a:r>
          </a:p>
        </p:txBody>
      </p:sp>
      <p:sp>
        <p:nvSpPr>
          <p:cNvPr id="868214483" name="Text">
    </p:cNvPr>
          <p:cNvSpPr>
            <a:spLocks noGrp="1"/>
          </p:cNvSpPr>
          <p:nvPr/>
        </p:nvSpPr>
        <p:spPr>
          <a:xfrm rot="0">
            <a:off x="508000" y="7594600"/>
            <a:ext cx="6527800" cy="444500"/>
          </a:xfrm>
          <a:prstGeom prst="rect">
            <a:avLst/>
          </a:prstGeom>
        </p:spPr>
        <p:txBody>
          <a:bodyPr wrap="square" lIns="0" tIns="0" rIns="0" bIns="0" rtlCol="0" anchor="b"/>
          <a:lstStyle/>
          <a:p>
            <a:pPr algn="l">
              <a:lnSpc>
                <a:spcPct val="100%"/>
              </a:lnSpc>
              <a:defRPr sz="1400">
                <a:solidFill>
                  <a:srgbClr val="7CA9BF"/>
                </a:solidFill>
                <a:latin typeface="DejaVu Sans"/>
                <a:ea typeface="DejaVu Sans"/>
                <a:cs typeface="DejaVu Sans"/>
              </a:defRPr>
            </a:pPr>
            <a:r>
              <a:rPr sz="1400">
</a:rPr>
              <a:t>Elements</a:t>
            </a:r>
          </a:p>
        </p:txBody>
      </p:sp>
      <p:sp>
        <p:nvSpPr>
          <p:cNvPr id="1457383927" name="Text">
    </p:cNvPr>
          <p:cNvSpPr>
            <a:spLocks noGrp="1"/>
          </p:cNvSpPr>
          <p:nvPr/>
        </p:nvSpPr>
        <p:spPr>
          <a:xfrm rot="0">
            <a:off x="508000" y="80772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Element</a:t>
            </a:r>
          </a:p>
        </p:txBody>
      </p:sp>
      <p:sp>
        <p:nvSpPr>
          <p:cNvPr id="1261095698" name="Text">
    </p:cNvPr>
          <p:cNvSpPr>
            <a:spLocks noGrp="1"/>
          </p:cNvSpPr>
          <p:nvPr/>
        </p:nvSpPr>
        <p:spPr>
          <a:xfrm rot="0">
            <a:off x="3771900" y="8077200"/>
            <a:ext cx="3263900" cy="203200"/>
          </a:xfrm>
          <a:prstGeom prst="rect">
            <a:avLst/>
          </a:prstGeom>
          <a:solidFill>
            <a:srgbClr val="A2C7DA"/>
          </a:solidFill>
          <a:ln w="6350">
            <a:solidFill>
              <a:srgbClr val="7CA9BF"/>
            </a:solidFill>
            <a:prstDash val="solid"/>
          </a:ln>
        </p:spPr>
        <p:txBody>
          <a:bodyPr wrap="square" lIns="25400" tIns="25400" rIns="25400" bIns="25400" rtlCol="0" anchor="ctr"/>
          <a:lstStyle/>
          <a:p>
            <a:pPr algn="l">
              <a:lnSpc>
                <a:spcPct val="100%"/>
              </a:lnSpc>
              <a:defRPr sz="1000" b="1">
                <a:solidFill>
                  <a:srgbClr val="000000"/>
                </a:solidFill>
                <a:latin typeface="DejaVu Sans"/>
                <a:ea typeface="DejaVu Sans"/>
                <a:cs typeface="DejaVu Sans"/>
              </a:defRPr>
            </a:pPr>
            <a:r>
              <a:rPr sz="1000">
</a:rPr>
              <a:t>Type</a:t>
            </a:r>
          </a:p>
        </p:txBody>
      </p:sp>
      <p:sp>
        <p:nvSpPr>
          <p:cNvPr id="1163723986" name="Text">
    </p:cNvPr>
          <p:cNvSpPr>
            <a:spLocks noGrp="1"/>
          </p:cNvSpPr>
          <p:nvPr/>
        </p:nvSpPr>
        <p:spPr>
          <a:xfrm rot="0">
            <a:off x="508000" y="828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Documentation Produit</a:t>
            </a:r>
          </a:p>
        </p:txBody>
      </p:sp>
      <p:sp>
        <p:nvSpPr>
          <p:cNvPr id="161020884" name="Text">
    </p:cNvPr>
          <p:cNvSpPr>
            <a:spLocks noGrp="1"/>
          </p:cNvSpPr>
          <p:nvPr/>
        </p:nvSpPr>
        <p:spPr>
          <a:xfrm rot="0">
            <a:off x="3771900" y="8280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808663361" name="Text">
    </p:cNvPr>
          <p:cNvSpPr>
            <a:spLocks noGrp="1"/>
          </p:cNvSpPr>
          <p:nvPr/>
        </p:nvSpPr>
        <p:spPr>
          <a:xfrm rot="0">
            <a:off x="508000" y="848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Etiquette de production (étiquette de chant)</a:t>
            </a:r>
          </a:p>
        </p:txBody>
      </p:sp>
      <p:sp>
        <p:nvSpPr>
          <p:cNvPr id="761009678" name="Text">
    </p:cNvPr>
          <p:cNvSpPr>
            <a:spLocks noGrp="1"/>
          </p:cNvSpPr>
          <p:nvPr/>
        </p:nvSpPr>
        <p:spPr>
          <a:xfrm rot="0">
            <a:off x="3771900" y="8483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9108707" name="Text">
    </p:cNvPr>
          <p:cNvSpPr>
            <a:spLocks noGrp="1"/>
          </p:cNvSpPr>
          <p:nvPr/>
        </p:nvSpPr>
        <p:spPr>
          <a:xfrm rot="0">
            <a:off x="508000" y="868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débit plan de travail</a:t>
            </a:r>
          </a:p>
        </p:txBody>
      </p:sp>
      <p:sp>
        <p:nvSpPr>
          <p:cNvPr id="1308815741" name="Text">
    </p:cNvPr>
          <p:cNvSpPr>
            <a:spLocks noGrp="1"/>
          </p:cNvSpPr>
          <p:nvPr/>
        </p:nvSpPr>
        <p:spPr>
          <a:xfrm rot="0">
            <a:off x="3771900" y="8686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733439693" name="Text">
    </p:cNvPr>
          <p:cNvSpPr>
            <a:spLocks noGrp="1"/>
          </p:cNvSpPr>
          <p:nvPr/>
        </p:nvSpPr>
        <p:spPr>
          <a:xfrm rot="0">
            <a:off x="508000" y="889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Perso</a:t>
            </a:r>
          </a:p>
        </p:txBody>
      </p:sp>
      <p:sp>
        <p:nvSpPr>
          <p:cNvPr id="712222287" name="Text">
    </p:cNvPr>
          <p:cNvSpPr>
            <a:spLocks noGrp="1"/>
          </p:cNvSpPr>
          <p:nvPr/>
        </p:nvSpPr>
        <p:spPr>
          <a:xfrm rot="0">
            <a:off x="3771900" y="88900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2110335494" name="Text">
    </p:cNvPr>
          <p:cNvSpPr>
            <a:spLocks noGrp="1"/>
          </p:cNvSpPr>
          <p:nvPr/>
        </p:nvSpPr>
        <p:spPr>
          <a:xfrm rot="0">
            <a:off x="508000" y="909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Perso façade STRATAGEM</a:t>
            </a:r>
          </a:p>
        </p:txBody>
      </p:sp>
      <p:sp>
        <p:nvSpPr>
          <p:cNvPr id="605660635" name="Text">
    </p:cNvPr>
          <p:cNvSpPr>
            <a:spLocks noGrp="1"/>
          </p:cNvSpPr>
          <p:nvPr/>
        </p:nvSpPr>
        <p:spPr>
          <a:xfrm rot="0">
            <a:off x="3771900" y="90932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388002765" name="Text">
    </p:cNvPr>
          <p:cNvSpPr>
            <a:spLocks noGrp="1"/>
          </p:cNvSpPr>
          <p:nvPr/>
        </p:nvSpPr>
        <p:spPr>
          <a:xfrm rot="0">
            <a:off x="508000" y="929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Pile</a:t>
            </a:r>
          </a:p>
        </p:txBody>
      </p:sp>
      <p:sp>
        <p:nvSpPr>
          <p:cNvPr id="1699592203" name="Text">
    </p:cNvPr>
          <p:cNvSpPr>
            <a:spLocks noGrp="1"/>
          </p:cNvSpPr>
          <p:nvPr/>
        </p:nvSpPr>
        <p:spPr>
          <a:xfrm rot="0">
            <a:off x="3771900" y="92964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365260222" name="Text">
    </p:cNvPr>
          <p:cNvSpPr>
            <a:spLocks noGrp="1"/>
          </p:cNvSpPr>
          <p:nvPr/>
        </p:nvSpPr>
        <p:spPr>
          <a:xfrm rot="0">
            <a:off x="508000" y="949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Préparation</a:t>
            </a:r>
          </a:p>
        </p:txBody>
      </p:sp>
      <p:sp>
        <p:nvSpPr>
          <p:cNvPr id="943613748" name="Text">
    </p:cNvPr>
          <p:cNvSpPr>
            <a:spLocks noGrp="1"/>
          </p:cNvSpPr>
          <p:nvPr/>
        </p:nvSpPr>
        <p:spPr>
          <a:xfrm rot="0">
            <a:off x="3771900" y="94996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861958315" name="Text">
    </p:cNvPr>
          <p:cNvSpPr>
            <a:spLocks noGrp="1"/>
          </p:cNvSpPr>
          <p:nvPr/>
        </p:nvSpPr>
        <p:spPr>
          <a:xfrm rot="0">
            <a:off x="508000" y="970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Fiche Suiveuse</a:t>
            </a:r>
          </a:p>
        </p:txBody>
      </p:sp>
      <p:sp>
        <p:nvSpPr>
          <p:cNvPr id="1004866348" name="Text">
    </p:cNvPr>
          <p:cNvSpPr>
            <a:spLocks noGrp="1"/>
          </p:cNvSpPr>
          <p:nvPr/>
        </p:nvSpPr>
        <p:spPr>
          <a:xfrm rot="0">
            <a:off x="3771900" y="9702800"/>
            <a:ext cx="3263900" cy="203200"/>
          </a:xfrm>
          <a:prstGeom prst="rect">
            <a:avLst/>
          </a:prstGeom>
          <a:ln w="6350">
            <a:solidFill>
              <a:srgbClr val="7CA9BF"/>
            </a:solidFill>
            <a:prstDash val="solid"/>
          </a:ln>
        </p:spPr>
        <p:txBody>
          <a:bodyPr wrap="square" lIns="25400" tIns="25400" rIns="25400" bIns="25400" rtlCol="0" anchor="ctr"/>
          <a:lstStyle/>
          <a:p>
            <a:pPr algn="l">
              <a:lnSpc>
                <a:spcPct val="100%"/>
              </a:lnSpc>
              <a:defRPr sz="1000">
                <a:solidFill>
                  <a:srgbClr val="000000"/>
                </a:solidFill>
                <a:latin typeface="DejaVu Sans"/>
                <a:ea typeface="DejaVu Sans"/>
                <a:cs typeface="DejaVu Sans"/>
              </a:defRPr>
            </a:pPr>
            <a:r>
              <a:rPr sz="1000">
</a:rPr>
              <a:t>Representation</a:t>
            </a:r>
          </a:p>
        </p:txBody>
      </p:sp>
      <p:sp>
        <p:nvSpPr>
          <p:cNvPr id="1810368041" name="Text">
    </p:cNvPr>
          <p:cNvSpPr>
            <a:spLocks noGrp="1"/>
          </p:cNvSpPr>
          <p:nvPr/>
        </p:nvSpPr>
        <p:spPr>
          <a:xfrm rot="0">
            <a:off x="508000" y="10058400"/>
            <a:ext cx="51308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Gestion des editions dans les ateliers</a:t>
            </a:r>
          </a:p>
        </p:txBody>
      </p:sp>
      <p:sp>
        <p:nvSpPr>
          <p:cNvPr id="547670951" name="Text">
    </p:cNvPr>
          <p:cNvSpPr>
            <a:spLocks noGrp="1"/>
          </p:cNvSpPr>
          <p:nvPr/>
        </p:nvSpPr>
        <p:spPr>
          <a:xfrm rot="0">
            <a:off x="5638800" y="10058400"/>
            <a:ext cx="1028700" cy="635000"/>
          </a:xfrm>
          <a:prstGeom prst="rect">
            <a:avLst/>
          </a:prstGeom>
        </p:spPr>
        <p:txBody>
          <a:bodyPr wrap="square" lIns="0" tIns="0" rIns="0" bIns="0" rtlCol="0" anchor="ctr"/>
          <a:lstStyle/>
          <a:p>
            <a:pPr algn="r">
              <a:lnSpc>
                <a:spcPct val="100%"/>
              </a:lnSpc>
              <a:defRPr sz="800">
                <a:solidFill>
                  <a:srgbClr val="666666"/>
                </a:solidFill>
                <a:latin typeface="DejaVu Sans"/>
                <a:ea typeface="DejaVu Sans"/>
                <a:cs typeface="DejaVu Sans"/>
              </a:defRPr>
            </a:pPr>
            <a:r>
              <a:rPr sz="800">
</a:rPr>
              <a:t>9</a:t>
            </a:r>
          </a:p>
        </p:txBody>
      </p:sp>
      <p:sp>
        <p:nvSpPr>
          <p:cNvPr id="1454834922" name="Text">
    </p:cNvPr>
          <p:cNvSpPr>
            <a:spLocks noGrp="1"/>
          </p:cNvSpPr>
          <p:nvPr/>
        </p:nvSpPr>
        <p:spPr>
          <a:xfrm rot="0">
            <a:off x="6667500" y="10058400"/>
            <a:ext cx="381000" cy="635000"/>
          </a:xfrm>
          <a:prstGeom prst="rect">
            <a:avLst/>
          </a:prstGeom>
        </p:spPr>
        <p:txBody>
          <a:bodyPr wrap="square" lIns="0" tIns="0" rIns="0" bIns="0" rtlCol="0" anchor="ctr"/>
          <a:lstStyle/>
          <a:p>
            <a:pPr algn="l">
              <a:lnSpc>
                <a:spcPct val="100%"/>
              </a:lnSpc>
              <a:defRPr sz="800">
                <a:solidFill>
                  <a:srgbClr val="666666"/>
                </a:solidFill>
                <a:latin typeface="DejaVu Sans"/>
                <a:ea typeface="DejaVu Sans"/>
                <a:cs typeface="DejaVu Sans"/>
              </a:defRPr>
            </a:pPr>
            <a:r>
              <a:rPr sz="800">
</a:rPr>
              <a:t> / 46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BF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Application>JasperReports Library version 6.7.1</Applicat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coreProperties>
</file>