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8/13/19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8/13/19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ws.amazon.com/dock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intuit-app.local:8000/" TargetMode="External"/><Relationship Id="rId2" Type="http://schemas.openxmlformats.org/officeDocument/2006/relationships/hyperlink" Target="http://3.130.250.65:8005/" TargetMode="External"/><Relationship Id="rId1" Type="http://schemas.openxmlformats.org/officeDocument/2006/relationships/slideLayout" Target="../slideLayouts/slideLayout2.xml"/><Relationship Id="rId6" Type="http://schemas.openxmlformats.org/officeDocument/2006/relationships/hyperlink" Target="http://3.130.250.65:8000/api/projects" TargetMode="External"/><Relationship Id="rId5" Type="http://schemas.openxmlformats.org/officeDocument/2006/relationships/hyperlink" Target="http://3.130.250.65:8000/api/projects/page/1" TargetMode="External"/><Relationship Id="rId4" Type="http://schemas.openxmlformats.org/officeDocument/2006/relationships/hyperlink" Target="http://intuit-app.local:8000/api/users/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24BB-B7B8-AE4F-87CB-DF88CE389A19}"/>
              </a:ext>
            </a:extLst>
          </p:cNvPr>
          <p:cNvSpPr>
            <a:spLocks noGrp="1"/>
          </p:cNvSpPr>
          <p:nvPr>
            <p:ph type="ctrTitle"/>
          </p:nvPr>
        </p:nvSpPr>
        <p:spPr/>
        <p:txBody>
          <a:bodyPr/>
          <a:lstStyle/>
          <a:p>
            <a:r>
              <a:rPr lang="en-US" dirty="0"/>
              <a:t>Intuit Interview Craft Example</a:t>
            </a:r>
          </a:p>
        </p:txBody>
      </p:sp>
      <p:sp>
        <p:nvSpPr>
          <p:cNvPr id="3" name="Subtitle 2">
            <a:extLst>
              <a:ext uri="{FF2B5EF4-FFF2-40B4-BE49-F238E27FC236}">
                <a16:creationId xmlns:a16="http://schemas.microsoft.com/office/drawing/2014/main" id="{66BF0222-6286-904C-B36C-77232431DC0D}"/>
              </a:ext>
            </a:extLst>
          </p:cNvPr>
          <p:cNvSpPr>
            <a:spLocks noGrp="1"/>
          </p:cNvSpPr>
          <p:nvPr>
            <p:ph type="subTitle" idx="1"/>
          </p:nvPr>
        </p:nvSpPr>
        <p:spPr/>
        <p:txBody>
          <a:bodyPr/>
          <a:lstStyle/>
          <a:p>
            <a:r>
              <a:rPr lang="en-US" dirty="0"/>
              <a:t>Presentation and Demo for Interview Process</a:t>
            </a:r>
          </a:p>
        </p:txBody>
      </p:sp>
    </p:spTree>
    <p:extLst>
      <p:ext uri="{BB962C8B-B14F-4D97-AF65-F5344CB8AC3E}">
        <p14:creationId xmlns:p14="http://schemas.microsoft.com/office/powerpoint/2010/main" val="3556713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EA42-41C1-C14A-B925-2D1C7C08397E}"/>
              </a:ext>
            </a:extLst>
          </p:cNvPr>
          <p:cNvSpPr>
            <a:spLocks noGrp="1"/>
          </p:cNvSpPr>
          <p:nvPr>
            <p:ph type="title"/>
          </p:nvPr>
        </p:nvSpPr>
        <p:spPr>
          <a:xfrm>
            <a:off x="1141413" y="354358"/>
            <a:ext cx="9905998" cy="742922"/>
          </a:xfrm>
        </p:spPr>
        <p:txBody>
          <a:bodyPr/>
          <a:lstStyle/>
          <a:p>
            <a:r>
              <a:rPr lang="en-US" dirty="0"/>
              <a:t>General Concept of Project</a:t>
            </a:r>
          </a:p>
        </p:txBody>
      </p:sp>
      <p:sp>
        <p:nvSpPr>
          <p:cNvPr id="3" name="Content Placeholder 2">
            <a:extLst>
              <a:ext uri="{FF2B5EF4-FFF2-40B4-BE49-F238E27FC236}">
                <a16:creationId xmlns:a16="http://schemas.microsoft.com/office/drawing/2014/main" id="{DF0E690E-75EC-0E41-8EF6-7E51CD6F88CA}"/>
              </a:ext>
            </a:extLst>
          </p:cNvPr>
          <p:cNvSpPr>
            <a:spLocks noGrp="1"/>
          </p:cNvSpPr>
          <p:nvPr>
            <p:ph idx="1"/>
          </p:nvPr>
        </p:nvSpPr>
        <p:spPr>
          <a:xfrm>
            <a:off x="1141412" y="1259840"/>
            <a:ext cx="9905999" cy="5171439"/>
          </a:xfrm>
        </p:spPr>
        <p:txBody>
          <a:bodyPr>
            <a:normAutofit fontScale="92500" lnSpcReduction="10000"/>
          </a:bodyPr>
          <a:lstStyle/>
          <a:p>
            <a:r>
              <a:rPr lang="en-US" dirty="0"/>
              <a:t>Contracting website with a bidding concept similar to EBAY.</a:t>
            </a:r>
          </a:p>
          <a:p>
            <a:r>
              <a:rPr lang="en-US" dirty="0"/>
              <a:t>Seller (aka Client) post a project with details of what needs to be achieved.</a:t>
            </a:r>
          </a:p>
          <a:p>
            <a:r>
              <a:rPr lang="en-US" dirty="0"/>
              <a:t>Buyer (aka Contractor) submits a bid to do the job.</a:t>
            </a:r>
          </a:p>
          <a:p>
            <a:r>
              <a:rPr lang="en-US" dirty="0"/>
              <a:t>Bid can be a fixed price or an hourly rate.</a:t>
            </a:r>
          </a:p>
          <a:p>
            <a:r>
              <a:rPr lang="en-US" dirty="0"/>
              <a:t>Contract is closed once the bidding deadline is met and the Buyer with the lowest bid wins the contract.</a:t>
            </a:r>
          </a:p>
          <a:p>
            <a:pPr lvl="1"/>
            <a:r>
              <a:rPr lang="en-US" b="1" dirty="0">
                <a:solidFill>
                  <a:schemeClr val="accent2"/>
                </a:solidFill>
              </a:rPr>
              <a:t>Problem:</a:t>
            </a:r>
            <a:r>
              <a:rPr lang="en-US" dirty="0"/>
              <a:t> Current requirements present a limitation, since lowest bid wins but there are two incompatible ways to bid Time based and fixed price</a:t>
            </a:r>
          </a:p>
          <a:p>
            <a:pPr lvl="1"/>
            <a:r>
              <a:rPr lang="en-US" b="1" dirty="0">
                <a:solidFill>
                  <a:srgbClr val="00B050"/>
                </a:solidFill>
              </a:rPr>
              <a:t>Solutions:</a:t>
            </a:r>
          </a:p>
          <a:p>
            <a:pPr marL="1257300" lvl="2" indent="-342900">
              <a:buFont typeface="+mj-lt"/>
              <a:buAutoNum type="arabicPeriod"/>
            </a:pPr>
            <a:r>
              <a:rPr lang="en-US" dirty="0"/>
              <a:t>For time-based, a minimum number of hours is needed to determine a baseline cost. (allows to mix Fixed with Time-Based options)</a:t>
            </a:r>
          </a:p>
          <a:p>
            <a:pPr marL="1257300" lvl="2" indent="-342900">
              <a:buFont typeface="+mj-lt"/>
              <a:buAutoNum type="arabicPeriod"/>
            </a:pPr>
            <a:r>
              <a:rPr lang="en-US" dirty="0"/>
              <a:t>Seller defines type of payment for the project (only one type would be supported during bidding)</a:t>
            </a:r>
          </a:p>
        </p:txBody>
      </p:sp>
    </p:spTree>
    <p:extLst>
      <p:ext uri="{BB962C8B-B14F-4D97-AF65-F5344CB8AC3E}">
        <p14:creationId xmlns:p14="http://schemas.microsoft.com/office/powerpoint/2010/main" val="2907109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D5C3-893B-9149-8934-BA2493EDE2CD}"/>
              </a:ext>
            </a:extLst>
          </p:cNvPr>
          <p:cNvSpPr>
            <a:spLocks noGrp="1"/>
          </p:cNvSpPr>
          <p:nvPr>
            <p:ph type="title"/>
          </p:nvPr>
        </p:nvSpPr>
        <p:spPr>
          <a:xfrm>
            <a:off x="1141413" y="394998"/>
            <a:ext cx="9905998" cy="631162"/>
          </a:xfrm>
        </p:spPr>
        <p:txBody>
          <a:bodyPr/>
          <a:lstStyle/>
          <a:p>
            <a:r>
              <a:rPr lang="en-US" dirty="0"/>
              <a:t>Proposed Backend architecture</a:t>
            </a:r>
          </a:p>
        </p:txBody>
      </p:sp>
      <p:sp>
        <p:nvSpPr>
          <p:cNvPr id="4" name="TextBox 3">
            <a:extLst>
              <a:ext uri="{FF2B5EF4-FFF2-40B4-BE49-F238E27FC236}">
                <a16:creationId xmlns:a16="http://schemas.microsoft.com/office/drawing/2014/main" id="{02880ED6-3D23-2C4B-B10F-85E3D62991FA}"/>
              </a:ext>
            </a:extLst>
          </p:cNvPr>
          <p:cNvSpPr txBox="1"/>
          <p:nvPr/>
        </p:nvSpPr>
        <p:spPr>
          <a:xfrm>
            <a:off x="995680" y="6503124"/>
            <a:ext cx="5872480" cy="276999"/>
          </a:xfrm>
          <a:prstGeom prst="rect">
            <a:avLst/>
          </a:prstGeom>
          <a:noFill/>
        </p:spPr>
        <p:txBody>
          <a:bodyPr wrap="square" rtlCol="0">
            <a:spAutoFit/>
          </a:bodyPr>
          <a:lstStyle/>
          <a:p>
            <a:r>
              <a:rPr lang="en-US" sz="1200" dirty="0">
                <a:hlinkClick r:id="rId2"/>
              </a:rPr>
              <a:t>https://aws.amazon.com/docker/</a:t>
            </a:r>
            <a:r>
              <a:rPr lang="en-US" sz="1200" dirty="0"/>
              <a:t> </a:t>
            </a:r>
            <a:r>
              <a:rPr lang="en-US" sz="1200" i="1" dirty="0"/>
              <a:t>AWS info on Advantages of using Docker</a:t>
            </a:r>
          </a:p>
        </p:txBody>
      </p:sp>
      <p:sp>
        <p:nvSpPr>
          <p:cNvPr id="5" name="Cloud 4">
            <a:extLst>
              <a:ext uri="{FF2B5EF4-FFF2-40B4-BE49-F238E27FC236}">
                <a16:creationId xmlns:a16="http://schemas.microsoft.com/office/drawing/2014/main" id="{4B46361C-1F2E-3049-B2E5-9543E91B5313}"/>
              </a:ext>
            </a:extLst>
          </p:cNvPr>
          <p:cNvSpPr/>
          <p:nvPr/>
        </p:nvSpPr>
        <p:spPr>
          <a:xfrm>
            <a:off x="4799289" y="1007126"/>
            <a:ext cx="1573212" cy="589280"/>
          </a:xfrm>
          <a:prstGeom prst="cloud">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Internet</a:t>
            </a:r>
          </a:p>
        </p:txBody>
      </p:sp>
      <p:sp>
        <p:nvSpPr>
          <p:cNvPr id="6" name="Rectangle 5">
            <a:extLst>
              <a:ext uri="{FF2B5EF4-FFF2-40B4-BE49-F238E27FC236}">
                <a16:creationId xmlns:a16="http://schemas.microsoft.com/office/drawing/2014/main" id="{BEBD9239-CE48-8B41-85B9-43D6AF7C7FC8}"/>
              </a:ext>
            </a:extLst>
          </p:cNvPr>
          <p:cNvSpPr/>
          <p:nvPr/>
        </p:nvSpPr>
        <p:spPr>
          <a:xfrm>
            <a:off x="4268921" y="1972785"/>
            <a:ext cx="2822544" cy="28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AWS Load Balancers</a:t>
            </a:r>
          </a:p>
        </p:txBody>
      </p:sp>
      <p:sp>
        <p:nvSpPr>
          <p:cNvPr id="8" name="Rectangle 7">
            <a:extLst>
              <a:ext uri="{FF2B5EF4-FFF2-40B4-BE49-F238E27FC236}">
                <a16:creationId xmlns:a16="http://schemas.microsoft.com/office/drawing/2014/main" id="{448A8ECA-E734-0F47-8CE2-2DBA3B386ADD}"/>
              </a:ext>
            </a:extLst>
          </p:cNvPr>
          <p:cNvSpPr/>
          <p:nvPr/>
        </p:nvSpPr>
        <p:spPr>
          <a:xfrm>
            <a:off x="4610517" y="4051618"/>
            <a:ext cx="1863862" cy="639409"/>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Caching (</a:t>
            </a:r>
            <a:r>
              <a:rPr lang="en-US" dirty="0" err="1"/>
              <a:t>ElastiCache</a:t>
            </a:r>
            <a:r>
              <a:rPr lang="en-US" dirty="0"/>
              <a:t>)</a:t>
            </a:r>
          </a:p>
        </p:txBody>
      </p:sp>
      <p:grpSp>
        <p:nvGrpSpPr>
          <p:cNvPr id="123" name="Group 122">
            <a:extLst>
              <a:ext uri="{FF2B5EF4-FFF2-40B4-BE49-F238E27FC236}">
                <a16:creationId xmlns:a16="http://schemas.microsoft.com/office/drawing/2014/main" id="{08B9A164-B0E8-824D-899B-618F21C5FE81}"/>
              </a:ext>
            </a:extLst>
          </p:cNvPr>
          <p:cNvGrpSpPr/>
          <p:nvPr/>
        </p:nvGrpSpPr>
        <p:grpSpPr>
          <a:xfrm>
            <a:off x="4799289" y="2598944"/>
            <a:ext cx="1503744" cy="789331"/>
            <a:chOff x="5290325" y="2610834"/>
            <a:chExt cx="1503744" cy="789331"/>
          </a:xfrm>
        </p:grpSpPr>
        <p:sp>
          <p:nvSpPr>
            <p:cNvPr id="122" name="Rectangle 121">
              <a:extLst>
                <a:ext uri="{FF2B5EF4-FFF2-40B4-BE49-F238E27FC236}">
                  <a16:creationId xmlns:a16="http://schemas.microsoft.com/office/drawing/2014/main" id="{A226106A-7BF4-4146-9A01-C6ADB7362C78}"/>
                </a:ext>
              </a:extLst>
            </p:cNvPr>
            <p:cNvSpPr/>
            <p:nvPr/>
          </p:nvSpPr>
          <p:spPr>
            <a:xfrm>
              <a:off x="5402245" y="2783541"/>
              <a:ext cx="1391824" cy="6166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420B5442-9C55-AB4A-8CE5-961D509084E2}"/>
                </a:ext>
              </a:extLst>
            </p:cNvPr>
            <p:cNvSpPr/>
            <p:nvPr/>
          </p:nvSpPr>
          <p:spPr>
            <a:xfrm>
              <a:off x="5345628" y="2709934"/>
              <a:ext cx="1391824" cy="6166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DEE082C-8EC5-AE45-BFD6-124FBB756AF6}"/>
                </a:ext>
              </a:extLst>
            </p:cNvPr>
            <p:cNvSpPr/>
            <p:nvPr/>
          </p:nvSpPr>
          <p:spPr>
            <a:xfrm>
              <a:off x="5290326" y="2636035"/>
              <a:ext cx="1391824" cy="6166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FEBE5B2C-487A-724F-A9E3-80F1FC68B480}"/>
                </a:ext>
              </a:extLst>
            </p:cNvPr>
            <p:cNvSpPr txBox="1"/>
            <p:nvPr/>
          </p:nvSpPr>
          <p:spPr>
            <a:xfrm>
              <a:off x="5290325" y="2610834"/>
              <a:ext cx="1338828" cy="369332"/>
            </a:xfrm>
            <a:prstGeom prst="rect">
              <a:avLst/>
            </a:prstGeom>
            <a:noFill/>
          </p:spPr>
          <p:txBody>
            <a:bodyPr wrap="square" rtlCol="0">
              <a:spAutoFit/>
            </a:bodyPr>
            <a:lstStyle/>
            <a:p>
              <a:pPr algn="ctr"/>
              <a:r>
                <a:rPr lang="en-US" dirty="0"/>
                <a:t>ECR</a:t>
              </a:r>
            </a:p>
          </p:txBody>
        </p:sp>
        <p:sp>
          <p:nvSpPr>
            <p:cNvPr id="11" name="Rounded Rectangle 10">
              <a:extLst>
                <a:ext uri="{FF2B5EF4-FFF2-40B4-BE49-F238E27FC236}">
                  <a16:creationId xmlns:a16="http://schemas.microsoft.com/office/drawing/2014/main" id="{DB7CAAF9-BDE8-6042-9CE6-38AC0814B46F}"/>
                </a:ext>
              </a:extLst>
            </p:cNvPr>
            <p:cNvSpPr/>
            <p:nvPr/>
          </p:nvSpPr>
          <p:spPr>
            <a:xfrm>
              <a:off x="5378198" y="2941061"/>
              <a:ext cx="1250955" cy="22673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Docker</a:t>
              </a:r>
            </a:p>
          </p:txBody>
        </p:sp>
      </p:grpSp>
      <p:sp>
        <p:nvSpPr>
          <p:cNvPr id="19" name="TextBox 18">
            <a:extLst>
              <a:ext uri="{FF2B5EF4-FFF2-40B4-BE49-F238E27FC236}">
                <a16:creationId xmlns:a16="http://schemas.microsoft.com/office/drawing/2014/main" id="{2BAD13A0-CA4B-2E45-94E0-A0D47FB1D450}"/>
              </a:ext>
            </a:extLst>
          </p:cNvPr>
          <p:cNvSpPr txBox="1"/>
          <p:nvPr/>
        </p:nvSpPr>
        <p:spPr>
          <a:xfrm>
            <a:off x="1083290" y="1330012"/>
            <a:ext cx="3007360" cy="1169551"/>
          </a:xfrm>
          <a:prstGeom prst="rect">
            <a:avLst/>
          </a:prstGeom>
          <a:noFill/>
        </p:spPr>
        <p:txBody>
          <a:bodyPr wrap="square" rtlCol="0">
            <a:spAutoFit/>
          </a:bodyPr>
          <a:lstStyle/>
          <a:p>
            <a:r>
              <a:rPr lang="en-US" sz="1400" dirty="0">
                <a:solidFill>
                  <a:schemeClr val="accent5">
                    <a:lumMod val="20000"/>
                    <a:lumOff val="80000"/>
                  </a:schemeClr>
                </a:solidFill>
              </a:rPr>
              <a:t>Some Top-Level benefits of using AWS with Docker:</a:t>
            </a:r>
          </a:p>
          <a:p>
            <a:pPr marL="285750" indent="-285750">
              <a:buFont typeface="Arial" panose="020B0604020202020204" pitchFamily="34" charset="0"/>
              <a:buChar char="•"/>
            </a:pPr>
            <a:r>
              <a:rPr lang="en-US" sz="1400" dirty="0">
                <a:solidFill>
                  <a:schemeClr val="accent5">
                    <a:lumMod val="20000"/>
                    <a:lumOff val="80000"/>
                  </a:schemeClr>
                </a:solidFill>
              </a:rPr>
              <a:t>Alerting and easy scaling</a:t>
            </a:r>
          </a:p>
          <a:p>
            <a:pPr marL="285750" indent="-285750">
              <a:buFont typeface="Arial" panose="020B0604020202020204" pitchFamily="34" charset="0"/>
              <a:buChar char="•"/>
            </a:pPr>
            <a:r>
              <a:rPr lang="en-US" sz="1400" dirty="0">
                <a:solidFill>
                  <a:schemeClr val="accent5">
                    <a:lumMod val="20000"/>
                    <a:lumOff val="80000"/>
                  </a:schemeClr>
                </a:solidFill>
              </a:rPr>
              <a:t>Development ease</a:t>
            </a:r>
          </a:p>
          <a:p>
            <a:pPr marL="285750" indent="-285750">
              <a:buFont typeface="Arial" panose="020B0604020202020204" pitchFamily="34" charset="0"/>
              <a:buChar char="•"/>
            </a:pPr>
            <a:r>
              <a:rPr lang="en-US" sz="1400" dirty="0">
                <a:solidFill>
                  <a:schemeClr val="accent5">
                    <a:lumMod val="20000"/>
                    <a:lumOff val="80000"/>
                  </a:schemeClr>
                </a:solidFill>
              </a:rPr>
              <a:t>Server dependencies</a:t>
            </a:r>
          </a:p>
        </p:txBody>
      </p:sp>
      <p:cxnSp>
        <p:nvCxnSpPr>
          <p:cNvPr id="21" name="Straight Arrow Connector 20">
            <a:extLst>
              <a:ext uri="{FF2B5EF4-FFF2-40B4-BE49-F238E27FC236}">
                <a16:creationId xmlns:a16="http://schemas.microsoft.com/office/drawing/2014/main" id="{83A5E2FE-61AA-2640-9E15-61DFDCBBF1B6}"/>
              </a:ext>
            </a:extLst>
          </p:cNvPr>
          <p:cNvCxnSpPr>
            <a:cxnSpLocks/>
            <a:stCxn id="5" idx="1"/>
          </p:cNvCxnSpPr>
          <p:nvPr/>
        </p:nvCxnSpPr>
        <p:spPr>
          <a:xfrm>
            <a:off x="5585895" y="1595779"/>
            <a:ext cx="0" cy="356227"/>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66B87C9B-9633-264C-8704-81C37891C7E5}"/>
              </a:ext>
            </a:extLst>
          </p:cNvPr>
          <p:cNvCxnSpPr>
            <a:cxnSpLocks/>
          </p:cNvCxnSpPr>
          <p:nvPr/>
        </p:nvCxnSpPr>
        <p:spPr>
          <a:xfrm flipV="1">
            <a:off x="5550872" y="2268545"/>
            <a:ext cx="0" cy="35560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5" name="Can 34">
            <a:extLst>
              <a:ext uri="{FF2B5EF4-FFF2-40B4-BE49-F238E27FC236}">
                <a16:creationId xmlns:a16="http://schemas.microsoft.com/office/drawing/2014/main" id="{823E4EA6-A909-2147-AB91-E38694F6320B}"/>
              </a:ext>
            </a:extLst>
          </p:cNvPr>
          <p:cNvSpPr/>
          <p:nvPr/>
        </p:nvSpPr>
        <p:spPr>
          <a:xfrm>
            <a:off x="2712245" y="3908766"/>
            <a:ext cx="914400" cy="1216152"/>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RDS</a:t>
            </a:r>
          </a:p>
        </p:txBody>
      </p:sp>
      <p:sp>
        <p:nvSpPr>
          <p:cNvPr id="36" name="Can 35">
            <a:extLst>
              <a:ext uri="{FF2B5EF4-FFF2-40B4-BE49-F238E27FC236}">
                <a16:creationId xmlns:a16="http://schemas.microsoft.com/office/drawing/2014/main" id="{AD13D52D-130C-0640-A9FA-18B364489A3C}"/>
              </a:ext>
            </a:extLst>
          </p:cNvPr>
          <p:cNvSpPr/>
          <p:nvPr/>
        </p:nvSpPr>
        <p:spPr>
          <a:xfrm>
            <a:off x="1394973" y="3908766"/>
            <a:ext cx="914400" cy="1216152"/>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RDS</a:t>
            </a:r>
          </a:p>
          <a:p>
            <a:pPr algn="ctr"/>
            <a:r>
              <a:rPr lang="en-US" sz="1200" dirty="0"/>
              <a:t>Backup</a:t>
            </a:r>
          </a:p>
        </p:txBody>
      </p:sp>
      <p:cxnSp>
        <p:nvCxnSpPr>
          <p:cNvPr id="51" name="Elbow Connector 50">
            <a:extLst>
              <a:ext uri="{FF2B5EF4-FFF2-40B4-BE49-F238E27FC236}">
                <a16:creationId xmlns:a16="http://schemas.microsoft.com/office/drawing/2014/main" id="{A448E680-4153-BF40-939F-72B1D0B4C553}"/>
              </a:ext>
            </a:extLst>
          </p:cNvPr>
          <p:cNvCxnSpPr>
            <a:cxnSpLocks/>
            <a:stCxn id="9" idx="1"/>
            <a:endCxn id="35" idx="1"/>
          </p:cNvCxnSpPr>
          <p:nvPr/>
        </p:nvCxnSpPr>
        <p:spPr>
          <a:xfrm rot="10800000" flipV="1">
            <a:off x="3169446" y="2932456"/>
            <a:ext cx="1629845" cy="976309"/>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80671DE0-918C-5448-A1A5-6F5A9059D786}"/>
              </a:ext>
            </a:extLst>
          </p:cNvPr>
          <p:cNvCxnSpPr>
            <a:cxnSpLocks/>
          </p:cNvCxnSpPr>
          <p:nvPr/>
        </p:nvCxnSpPr>
        <p:spPr>
          <a:xfrm flipH="1">
            <a:off x="2309373" y="4385646"/>
            <a:ext cx="402872" cy="0"/>
          </a:xfrm>
          <a:prstGeom prst="straightConnector1">
            <a:avLst/>
          </a:prstGeom>
          <a:ln w="190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5" name="Can 94">
            <a:extLst>
              <a:ext uri="{FF2B5EF4-FFF2-40B4-BE49-F238E27FC236}">
                <a16:creationId xmlns:a16="http://schemas.microsoft.com/office/drawing/2014/main" id="{4407D3F6-F5EF-0347-B9BC-A5212E93C6CF}"/>
              </a:ext>
            </a:extLst>
          </p:cNvPr>
          <p:cNvSpPr/>
          <p:nvPr/>
        </p:nvSpPr>
        <p:spPr>
          <a:xfrm>
            <a:off x="7849418" y="3940346"/>
            <a:ext cx="778058" cy="938967"/>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AWS</a:t>
            </a:r>
          </a:p>
          <a:p>
            <a:pPr algn="ctr"/>
            <a:r>
              <a:rPr lang="en-US" dirty="0"/>
              <a:t>SQS</a:t>
            </a:r>
          </a:p>
        </p:txBody>
      </p:sp>
      <p:cxnSp>
        <p:nvCxnSpPr>
          <p:cNvPr id="100" name="Straight Arrow Connector 99">
            <a:extLst>
              <a:ext uri="{FF2B5EF4-FFF2-40B4-BE49-F238E27FC236}">
                <a16:creationId xmlns:a16="http://schemas.microsoft.com/office/drawing/2014/main" id="{2B6EA9FA-B4A4-0E4F-8D20-DB344547F6B3}"/>
              </a:ext>
            </a:extLst>
          </p:cNvPr>
          <p:cNvCxnSpPr>
            <a:cxnSpLocks/>
          </p:cNvCxnSpPr>
          <p:nvPr/>
        </p:nvCxnSpPr>
        <p:spPr>
          <a:xfrm flipH="1">
            <a:off x="2309373" y="4488721"/>
            <a:ext cx="402872" cy="0"/>
          </a:xfrm>
          <a:prstGeom prst="straightConnector1">
            <a:avLst/>
          </a:prstGeom>
          <a:ln w="190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1" name="Straight Arrow Connector 100">
            <a:extLst>
              <a:ext uri="{FF2B5EF4-FFF2-40B4-BE49-F238E27FC236}">
                <a16:creationId xmlns:a16="http://schemas.microsoft.com/office/drawing/2014/main" id="{83F8496B-2564-314C-9474-A7D47F31CD6E}"/>
              </a:ext>
            </a:extLst>
          </p:cNvPr>
          <p:cNvCxnSpPr>
            <a:cxnSpLocks/>
          </p:cNvCxnSpPr>
          <p:nvPr/>
        </p:nvCxnSpPr>
        <p:spPr>
          <a:xfrm flipH="1">
            <a:off x="2309373" y="4586404"/>
            <a:ext cx="402872" cy="0"/>
          </a:xfrm>
          <a:prstGeom prst="straightConnector1">
            <a:avLst/>
          </a:prstGeom>
          <a:ln w="190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5" name="Rounded Rectangle 104">
            <a:extLst>
              <a:ext uri="{FF2B5EF4-FFF2-40B4-BE49-F238E27FC236}">
                <a16:creationId xmlns:a16="http://schemas.microsoft.com/office/drawing/2014/main" id="{9665F299-434E-244D-952C-9268D05A73BB}"/>
              </a:ext>
            </a:extLst>
          </p:cNvPr>
          <p:cNvSpPr/>
          <p:nvPr/>
        </p:nvSpPr>
        <p:spPr>
          <a:xfrm>
            <a:off x="10002515" y="3777782"/>
            <a:ext cx="914400"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AWS</a:t>
            </a:r>
          </a:p>
          <a:p>
            <a:pPr algn="ctr"/>
            <a:r>
              <a:rPr lang="en-US" sz="1200" dirty="0"/>
              <a:t>Simple Email Service</a:t>
            </a:r>
          </a:p>
        </p:txBody>
      </p:sp>
      <p:grpSp>
        <p:nvGrpSpPr>
          <p:cNvPr id="116" name="Group 115">
            <a:extLst>
              <a:ext uri="{FF2B5EF4-FFF2-40B4-BE49-F238E27FC236}">
                <a16:creationId xmlns:a16="http://schemas.microsoft.com/office/drawing/2014/main" id="{78A6A8D4-C87F-CE4E-A87B-39BCFCAAE0AA}"/>
              </a:ext>
            </a:extLst>
          </p:cNvPr>
          <p:cNvGrpSpPr/>
          <p:nvPr/>
        </p:nvGrpSpPr>
        <p:grpSpPr>
          <a:xfrm>
            <a:off x="4846536" y="4968003"/>
            <a:ext cx="1391824" cy="849346"/>
            <a:chOff x="4206276" y="4964675"/>
            <a:chExt cx="1391824" cy="849346"/>
          </a:xfrm>
        </p:grpSpPr>
        <p:sp>
          <p:nvSpPr>
            <p:cNvPr id="107" name="Rectangle 106">
              <a:extLst>
                <a:ext uri="{FF2B5EF4-FFF2-40B4-BE49-F238E27FC236}">
                  <a16:creationId xmlns:a16="http://schemas.microsoft.com/office/drawing/2014/main" id="{C9F3B3BD-D355-1141-BFB6-693CB72D9587}"/>
                </a:ext>
              </a:extLst>
            </p:cNvPr>
            <p:cNvSpPr/>
            <p:nvPr/>
          </p:nvSpPr>
          <p:spPr>
            <a:xfrm>
              <a:off x="4206276" y="4978411"/>
              <a:ext cx="1391824" cy="835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8" name="TextBox 107">
              <a:extLst>
                <a:ext uri="{FF2B5EF4-FFF2-40B4-BE49-F238E27FC236}">
                  <a16:creationId xmlns:a16="http://schemas.microsoft.com/office/drawing/2014/main" id="{8D58489D-BB1E-3C4A-889F-4564EAC0600F}"/>
                </a:ext>
              </a:extLst>
            </p:cNvPr>
            <p:cNvSpPr txBox="1"/>
            <p:nvPr/>
          </p:nvSpPr>
          <p:spPr>
            <a:xfrm>
              <a:off x="4493917" y="4964675"/>
              <a:ext cx="782842" cy="553998"/>
            </a:xfrm>
            <a:prstGeom prst="rect">
              <a:avLst/>
            </a:prstGeom>
            <a:noFill/>
          </p:spPr>
          <p:txBody>
            <a:bodyPr wrap="none" rtlCol="0">
              <a:spAutoFit/>
            </a:bodyPr>
            <a:lstStyle/>
            <a:p>
              <a:pPr algn="ctr"/>
              <a:r>
                <a:rPr lang="en-US" dirty="0"/>
                <a:t>ECR</a:t>
              </a:r>
            </a:p>
            <a:p>
              <a:pPr algn="ctr"/>
              <a:r>
                <a:rPr lang="en-US" sz="1200" dirty="0" err="1"/>
                <a:t>Cron</a:t>
              </a:r>
              <a:r>
                <a:rPr lang="en-US" sz="1200" dirty="0"/>
                <a:t> Jobs</a:t>
              </a:r>
            </a:p>
          </p:txBody>
        </p:sp>
        <p:sp>
          <p:nvSpPr>
            <p:cNvPr id="109" name="Rounded Rectangle 108">
              <a:extLst>
                <a:ext uri="{FF2B5EF4-FFF2-40B4-BE49-F238E27FC236}">
                  <a16:creationId xmlns:a16="http://schemas.microsoft.com/office/drawing/2014/main" id="{5677A5E0-6FC0-4B4E-9B54-4C652B662F8E}"/>
                </a:ext>
              </a:extLst>
            </p:cNvPr>
            <p:cNvSpPr/>
            <p:nvPr/>
          </p:nvSpPr>
          <p:spPr>
            <a:xfrm>
              <a:off x="4286359" y="5493133"/>
              <a:ext cx="1250955" cy="22673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Docker</a:t>
              </a:r>
            </a:p>
          </p:txBody>
        </p:sp>
      </p:grpSp>
      <p:grpSp>
        <p:nvGrpSpPr>
          <p:cNvPr id="115" name="Group 114">
            <a:extLst>
              <a:ext uri="{FF2B5EF4-FFF2-40B4-BE49-F238E27FC236}">
                <a16:creationId xmlns:a16="http://schemas.microsoft.com/office/drawing/2014/main" id="{21A28EF8-F84D-5748-98D7-E166926A7A67}"/>
              </a:ext>
            </a:extLst>
          </p:cNvPr>
          <p:cNvGrpSpPr/>
          <p:nvPr/>
        </p:nvGrpSpPr>
        <p:grpSpPr>
          <a:xfrm>
            <a:off x="8691546" y="5309430"/>
            <a:ext cx="1532692" cy="1031715"/>
            <a:chOff x="8083249" y="4847919"/>
            <a:chExt cx="1532692" cy="1031715"/>
          </a:xfrm>
        </p:grpSpPr>
        <p:sp>
          <p:nvSpPr>
            <p:cNvPr id="114" name="Rectangle 113">
              <a:extLst>
                <a:ext uri="{FF2B5EF4-FFF2-40B4-BE49-F238E27FC236}">
                  <a16:creationId xmlns:a16="http://schemas.microsoft.com/office/drawing/2014/main" id="{4C4568A2-A8BD-1542-85A0-50A92E7D67EC}"/>
                </a:ext>
              </a:extLst>
            </p:cNvPr>
            <p:cNvSpPr/>
            <p:nvPr/>
          </p:nvSpPr>
          <p:spPr>
            <a:xfrm>
              <a:off x="8224117" y="5044024"/>
              <a:ext cx="1391824" cy="835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13" name="Rectangle 112">
              <a:extLst>
                <a:ext uri="{FF2B5EF4-FFF2-40B4-BE49-F238E27FC236}">
                  <a16:creationId xmlns:a16="http://schemas.microsoft.com/office/drawing/2014/main" id="{AE86EA65-0073-D040-BC47-2BE12C52072B}"/>
                </a:ext>
              </a:extLst>
            </p:cNvPr>
            <p:cNvSpPr/>
            <p:nvPr/>
          </p:nvSpPr>
          <p:spPr>
            <a:xfrm>
              <a:off x="8153683" y="4958572"/>
              <a:ext cx="1391824" cy="835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10" name="Rectangle 109">
              <a:extLst>
                <a:ext uri="{FF2B5EF4-FFF2-40B4-BE49-F238E27FC236}">
                  <a16:creationId xmlns:a16="http://schemas.microsoft.com/office/drawing/2014/main" id="{C0E3A08D-96F4-F140-9458-C39F7FB03AEA}"/>
                </a:ext>
              </a:extLst>
            </p:cNvPr>
            <p:cNvSpPr/>
            <p:nvPr/>
          </p:nvSpPr>
          <p:spPr>
            <a:xfrm>
              <a:off x="8083249" y="4873120"/>
              <a:ext cx="1391824" cy="835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11" name="TextBox 110">
              <a:extLst>
                <a:ext uri="{FF2B5EF4-FFF2-40B4-BE49-F238E27FC236}">
                  <a16:creationId xmlns:a16="http://schemas.microsoft.com/office/drawing/2014/main" id="{3760DE90-8772-284B-BD67-6C4BB19150F2}"/>
                </a:ext>
              </a:extLst>
            </p:cNvPr>
            <p:cNvSpPr txBox="1"/>
            <p:nvPr/>
          </p:nvSpPr>
          <p:spPr>
            <a:xfrm>
              <a:off x="8341331" y="4847919"/>
              <a:ext cx="822661" cy="553998"/>
            </a:xfrm>
            <a:prstGeom prst="rect">
              <a:avLst/>
            </a:prstGeom>
            <a:noFill/>
          </p:spPr>
          <p:txBody>
            <a:bodyPr wrap="none" rtlCol="0">
              <a:spAutoFit/>
            </a:bodyPr>
            <a:lstStyle/>
            <a:p>
              <a:pPr algn="ctr"/>
              <a:r>
                <a:rPr lang="en-US" dirty="0"/>
                <a:t>ECR</a:t>
              </a:r>
            </a:p>
            <a:p>
              <a:pPr algn="ctr"/>
              <a:r>
                <a:rPr lang="en-US" sz="1200" dirty="0"/>
                <a:t>Consumers</a:t>
              </a:r>
            </a:p>
          </p:txBody>
        </p:sp>
        <p:sp>
          <p:nvSpPr>
            <p:cNvPr id="112" name="Rounded Rectangle 111">
              <a:extLst>
                <a:ext uri="{FF2B5EF4-FFF2-40B4-BE49-F238E27FC236}">
                  <a16:creationId xmlns:a16="http://schemas.microsoft.com/office/drawing/2014/main" id="{4411EEC2-94CD-B846-9795-17EDBBF7CC92}"/>
                </a:ext>
              </a:extLst>
            </p:cNvPr>
            <p:cNvSpPr/>
            <p:nvPr/>
          </p:nvSpPr>
          <p:spPr>
            <a:xfrm>
              <a:off x="8153683" y="5376377"/>
              <a:ext cx="1250955" cy="22673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Docker</a:t>
              </a:r>
            </a:p>
          </p:txBody>
        </p:sp>
      </p:grpSp>
      <p:cxnSp>
        <p:nvCxnSpPr>
          <p:cNvPr id="126" name="Elbow Connector 125">
            <a:extLst>
              <a:ext uri="{FF2B5EF4-FFF2-40B4-BE49-F238E27FC236}">
                <a16:creationId xmlns:a16="http://schemas.microsoft.com/office/drawing/2014/main" id="{BCB9A1AF-8977-9043-8B71-4CDBD73BBA8B}"/>
              </a:ext>
            </a:extLst>
          </p:cNvPr>
          <p:cNvCxnSpPr>
            <a:cxnSpLocks/>
            <a:stCxn id="121" idx="3"/>
            <a:endCxn id="95" idx="1"/>
          </p:cNvCxnSpPr>
          <p:nvPr/>
        </p:nvCxnSpPr>
        <p:spPr>
          <a:xfrm>
            <a:off x="6246416" y="3006356"/>
            <a:ext cx="1992031" cy="933990"/>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0" name="Straight Arrow Connector 129">
            <a:extLst>
              <a:ext uri="{FF2B5EF4-FFF2-40B4-BE49-F238E27FC236}">
                <a16:creationId xmlns:a16="http://schemas.microsoft.com/office/drawing/2014/main" id="{CEC6F758-B0F8-364E-9462-E2903D6D98E3}"/>
              </a:ext>
            </a:extLst>
          </p:cNvPr>
          <p:cNvCxnSpPr>
            <a:cxnSpLocks/>
            <a:stCxn id="121" idx="2"/>
            <a:endCxn id="8" idx="0"/>
          </p:cNvCxnSpPr>
          <p:nvPr/>
        </p:nvCxnSpPr>
        <p:spPr>
          <a:xfrm flipH="1">
            <a:off x="5542448" y="3314668"/>
            <a:ext cx="8056" cy="736950"/>
          </a:xfrm>
          <a:prstGeom prst="straightConnector1">
            <a:avLst/>
          </a:prstGeom>
          <a:ln w="190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4" name="Straight Arrow Connector 133">
            <a:extLst>
              <a:ext uri="{FF2B5EF4-FFF2-40B4-BE49-F238E27FC236}">
                <a16:creationId xmlns:a16="http://schemas.microsoft.com/office/drawing/2014/main" id="{F6FBDE85-84FA-EA4D-816E-0621AFEED1D5}"/>
              </a:ext>
            </a:extLst>
          </p:cNvPr>
          <p:cNvCxnSpPr>
            <a:cxnSpLocks/>
          </p:cNvCxnSpPr>
          <p:nvPr/>
        </p:nvCxnSpPr>
        <p:spPr>
          <a:xfrm flipV="1">
            <a:off x="5542448" y="4700755"/>
            <a:ext cx="0" cy="260352"/>
          </a:xfrm>
          <a:prstGeom prst="straightConnector1">
            <a:avLst/>
          </a:prstGeom>
          <a:ln w="190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0" name="Elbow Connector 139">
            <a:extLst>
              <a:ext uri="{FF2B5EF4-FFF2-40B4-BE49-F238E27FC236}">
                <a16:creationId xmlns:a16="http://schemas.microsoft.com/office/drawing/2014/main" id="{A8E2F2AC-23F5-1944-9BF4-7D58F3D9947A}"/>
              </a:ext>
            </a:extLst>
          </p:cNvPr>
          <p:cNvCxnSpPr>
            <a:cxnSpLocks/>
            <a:stCxn id="107" idx="1"/>
            <a:endCxn id="35" idx="3"/>
          </p:cNvCxnSpPr>
          <p:nvPr/>
        </p:nvCxnSpPr>
        <p:spPr>
          <a:xfrm rot="10800000">
            <a:off x="3169446" y="5124918"/>
            <a:ext cx="1677091" cy="274626"/>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4" name="Elbow Connector 143">
            <a:extLst>
              <a:ext uri="{FF2B5EF4-FFF2-40B4-BE49-F238E27FC236}">
                <a16:creationId xmlns:a16="http://schemas.microsoft.com/office/drawing/2014/main" id="{5416055E-6C9A-5A46-B988-1796B56CB05E}"/>
              </a:ext>
            </a:extLst>
          </p:cNvPr>
          <p:cNvCxnSpPr>
            <a:cxnSpLocks/>
            <a:endCxn id="35" idx="3"/>
          </p:cNvCxnSpPr>
          <p:nvPr/>
        </p:nvCxnSpPr>
        <p:spPr>
          <a:xfrm rot="10800000">
            <a:off x="3169445" y="5124919"/>
            <a:ext cx="5478752" cy="939709"/>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8" name="Elbow Connector 147">
            <a:extLst>
              <a:ext uri="{FF2B5EF4-FFF2-40B4-BE49-F238E27FC236}">
                <a16:creationId xmlns:a16="http://schemas.microsoft.com/office/drawing/2014/main" id="{9BBC1748-5283-4F47-81A5-7E35FB8AD959}"/>
              </a:ext>
            </a:extLst>
          </p:cNvPr>
          <p:cNvCxnSpPr>
            <a:cxnSpLocks/>
            <a:stCxn id="95" idx="4"/>
          </p:cNvCxnSpPr>
          <p:nvPr/>
        </p:nvCxnSpPr>
        <p:spPr>
          <a:xfrm>
            <a:off x="8627476" y="4409830"/>
            <a:ext cx="444689" cy="887288"/>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5" name="Elbow Connector 154">
            <a:extLst>
              <a:ext uri="{FF2B5EF4-FFF2-40B4-BE49-F238E27FC236}">
                <a16:creationId xmlns:a16="http://schemas.microsoft.com/office/drawing/2014/main" id="{8D555970-3A41-964F-8259-A566CDB1218D}"/>
              </a:ext>
            </a:extLst>
          </p:cNvPr>
          <p:cNvCxnSpPr>
            <a:cxnSpLocks/>
            <a:stCxn id="107" idx="3"/>
            <a:endCxn id="95" idx="3"/>
          </p:cNvCxnSpPr>
          <p:nvPr/>
        </p:nvCxnSpPr>
        <p:spPr>
          <a:xfrm flipV="1">
            <a:off x="6238360" y="4879313"/>
            <a:ext cx="2000087" cy="520231"/>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8" name="Elbow Connector 157">
            <a:extLst>
              <a:ext uri="{FF2B5EF4-FFF2-40B4-BE49-F238E27FC236}">
                <a16:creationId xmlns:a16="http://schemas.microsoft.com/office/drawing/2014/main" id="{12B98C12-0F8D-B54E-BE08-D01C0601086D}"/>
              </a:ext>
            </a:extLst>
          </p:cNvPr>
          <p:cNvCxnSpPr>
            <a:cxnSpLocks/>
          </p:cNvCxnSpPr>
          <p:nvPr/>
        </p:nvCxnSpPr>
        <p:spPr>
          <a:xfrm rot="10800000">
            <a:off x="6460450" y="4362773"/>
            <a:ext cx="2217167" cy="1381113"/>
          </a:xfrm>
          <a:prstGeom prst="bentConnector3">
            <a:avLst>
              <a:gd name="adj1" fmla="val 71937"/>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2" name="Elbow Connector 161">
            <a:extLst>
              <a:ext uri="{FF2B5EF4-FFF2-40B4-BE49-F238E27FC236}">
                <a16:creationId xmlns:a16="http://schemas.microsoft.com/office/drawing/2014/main" id="{09C799C9-5E55-3F46-87D5-8F3FC6F7F062}"/>
              </a:ext>
            </a:extLst>
          </p:cNvPr>
          <p:cNvCxnSpPr>
            <a:cxnSpLocks/>
            <a:stCxn id="121" idx="3"/>
            <a:endCxn id="105" idx="1"/>
          </p:cNvCxnSpPr>
          <p:nvPr/>
        </p:nvCxnSpPr>
        <p:spPr>
          <a:xfrm>
            <a:off x="6246416" y="3006356"/>
            <a:ext cx="3756099" cy="1228626"/>
          </a:xfrm>
          <a:prstGeom prst="bentConnector3">
            <a:avLst>
              <a:gd name="adj1" fmla="val 79783"/>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6" name="Elbow Connector 165">
            <a:extLst>
              <a:ext uri="{FF2B5EF4-FFF2-40B4-BE49-F238E27FC236}">
                <a16:creationId xmlns:a16="http://schemas.microsoft.com/office/drawing/2014/main" id="{E2493979-6407-2642-9AE2-D963D163D5AB}"/>
              </a:ext>
            </a:extLst>
          </p:cNvPr>
          <p:cNvCxnSpPr>
            <a:cxnSpLocks/>
            <a:stCxn id="111" idx="0"/>
            <a:endCxn id="105" idx="2"/>
          </p:cNvCxnSpPr>
          <p:nvPr/>
        </p:nvCxnSpPr>
        <p:spPr>
          <a:xfrm rot="5400000" flipH="1" flipV="1">
            <a:off x="9601713" y="4451428"/>
            <a:ext cx="617248" cy="1098756"/>
          </a:xfrm>
          <a:prstGeom prst="bentConnector3">
            <a:avLst>
              <a:gd name="adj1" fmla="val 34240"/>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Rounded Rectangle 2">
            <a:extLst>
              <a:ext uri="{FF2B5EF4-FFF2-40B4-BE49-F238E27FC236}">
                <a16:creationId xmlns:a16="http://schemas.microsoft.com/office/drawing/2014/main" id="{8675C24E-3735-124F-A619-014D4A5EC659}"/>
              </a:ext>
            </a:extLst>
          </p:cNvPr>
          <p:cNvSpPr/>
          <p:nvPr/>
        </p:nvSpPr>
        <p:spPr>
          <a:xfrm>
            <a:off x="8326877" y="1182817"/>
            <a:ext cx="2590038" cy="107444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dirty="0"/>
              <a:t>Statistics System</a:t>
            </a:r>
          </a:p>
          <a:p>
            <a:r>
              <a:rPr lang="en-US" sz="1200" dirty="0"/>
              <a:t>Additional component used across the application to track usage and metrics (CloudWatch)</a:t>
            </a:r>
          </a:p>
        </p:txBody>
      </p:sp>
    </p:spTree>
    <p:extLst>
      <p:ext uri="{BB962C8B-B14F-4D97-AF65-F5344CB8AC3E}">
        <p14:creationId xmlns:p14="http://schemas.microsoft.com/office/powerpoint/2010/main" val="161963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A2D980-485A-BA47-B69F-0326260CCB4E}"/>
              </a:ext>
            </a:extLst>
          </p:cNvPr>
          <p:cNvSpPr>
            <a:spLocks noGrp="1"/>
          </p:cNvSpPr>
          <p:nvPr>
            <p:ph type="title"/>
          </p:nvPr>
        </p:nvSpPr>
        <p:spPr>
          <a:xfrm>
            <a:off x="1141413" y="394998"/>
            <a:ext cx="9905998" cy="631162"/>
          </a:xfrm>
        </p:spPr>
        <p:txBody>
          <a:bodyPr/>
          <a:lstStyle/>
          <a:p>
            <a:r>
              <a:rPr lang="en-US" dirty="0"/>
              <a:t>Proposed Development flow</a:t>
            </a:r>
          </a:p>
        </p:txBody>
      </p:sp>
      <p:sp>
        <p:nvSpPr>
          <p:cNvPr id="25" name="Rectangle 24">
            <a:extLst>
              <a:ext uri="{FF2B5EF4-FFF2-40B4-BE49-F238E27FC236}">
                <a16:creationId xmlns:a16="http://schemas.microsoft.com/office/drawing/2014/main" id="{BB65A93C-3103-9E4A-AFF6-6DDA6ADDE92B}"/>
              </a:ext>
            </a:extLst>
          </p:cNvPr>
          <p:cNvSpPr/>
          <p:nvPr/>
        </p:nvSpPr>
        <p:spPr>
          <a:xfrm>
            <a:off x="1884939" y="1590401"/>
            <a:ext cx="86100" cy="4362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CB36BB65-A6A2-B949-9C05-BC5D1054FE22}"/>
              </a:ext>
            </a:extLst>
          </p:cNvPr>
          <p:cNvSpPr txBox="1"/>
          <p:nvPr/>
        </p:nvSpPr>
        <p:spPr>
          <a:xfrm>
            <a:off x="1628604" y="1128737"/>
            <a:ext cx="593431" cy="461665"/>
          </a:xfrm>
          <a:prstGeom prst="rect">
            <a:avLst/>
          </a:prstGeom>
          <a:noFill/>
        </p:spPr>
        <p:txBody>
          <a:bodyPr wrap="none" rtlCol="0">
            <a:spAutoFit/>
          </a:bodyPr>
          <a:lstStyle/>
          <a:p>
            <a:pPr algn="ctr"/>
            <a:r>
              <a:rPr lang="en-US" sz="1200" dirty="0"/>
              <a:t>GIT</a:t>
            </a:r>
          </a:p>
          <a:p>
            <a:pPr algn="ctr"/>
            <a:r>
              <a:rPr lang="en-US" sz="1200" dirty="0"/>
              <a:t>master</a:t>
            </a:r>
          </a:p>
        </p:txBody>
      </p:sp>
      <p:sp>
        <p:nvSpPr>
          <p:cNvPr id="27" name="Rectangle 26">
            <a:extLst>
              <a:ext uri="{FF2B5EF4-FFF2-40B4-BE49-F238E27FC236}">
                <a16:creationId xmlns:a16="http://schemas.microsoft.com/office/drawing/2014/main" id="{7E90A2D8-EB1A-A445-81E7-2695D610E067}"/>
              </a:ext>
            </a:extLst>
          </p:cNvPr>
          <p:cNvSpPr/>
          <p:nvPr/>
        </p:nvSpPr>
        <p:spPr>
          <a:xfrm>
            <a:off x="1537164" y="1793602"/>
            <a:ext cx="91440" cy="14575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E546A43-68BB-DA46-92A2-5DD2602B8637}"/>
              </a:ext>
            </a:extLst>
          </p:cNvPr>
          <p:cNvSpPr/>
          <p:nvPr/>
        </p:nvSpPr>
        <p:spPr>
          <a:xfrm>
            <a:off x="1240448" y="2393042"/>
            <a:ext cx="91440" cy="145759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C7A0FBE-1222-B24F-BD37-DF4129347FC6}"/>
              </a:ext>
            </a:extLst>
          </p:cNvPr>
          <p:cNvSpPr/>
          <p:nvPr/>
        </p:nvSpPr>
        <p:spPr>
          <a:xfrm>
            <a:off x="2261747" y="4034606"/>
            <a:ext cx="91440" cy="145759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0" name="TextBox 29">
            <a:extLst>
              <a:ext uri="{FF2B5EF4-FFF2-40B4-BE49-F238E27FC236}">
                <a16:creationId xmlns:a16="http://schemas.microsoft.com/office/drawing/2014/main" id="{BD8FB8E5-BC09-2F45-ABCC-B60601E1F685}"/>
              </a:ext>
            </a:extLst>
          </p:cNvPr>
          <p:cNvSpPr txBox="1"/>
          <p:nvPr/>
        </p:nvSpPr>
        <p:spPr>
          <a:xfrm rot="16200000">
            <a:off x="-201644" y="3746705"/>
            <a:ext cx="2044149" cy="276999"/>
          </a:xfrm>
          <a:prstGeom prst="rect">
            <a:avLst/>
          </a:prstGeom>
          <a:noFill/>
        </p:spPr>
        <p:txBody>
          <a:bodyPr wrap="none" rtlCol="0">
            <a:spAutoFit/>
          </a:bodyPr>
          <a:lstStyle/>
          <a:p>
            <a:r>
              <a:rPr lang="en-US" sz="1200" dirty="0"/>
              <a:t>Development on side branches</a:t>
            </a:r>
          </a:p>
        </p:txBody>
      </p:sp>
      <p:sp>
        <p:nvSpPr>
          <p:cNvPr id="31" name="TextBox 30">
            <a:extLst>
              <a:ext uri="{FF2B5EF4-FFF2-40B4-BE49-F238E27FC236}">
                <a16:creationId xmlns:a16="http://schemas.microsoft.com/office/drawing/2014/main" id="{4594C0E4-11D6-1647-8671-657F6E0EFD60}"/>
              </a:ext>
            </a:extLst>
          </p:cNvPr>
          <p:cNvSpPr txBox="1"/>
          <p:nvPr/>
        </p:nvSpPr>
        <p:spPr>
          <a:xfrm>
            <a:off x="2160720" y="1468597"/>
            <a:ext cx="1689919" cy="461665"/>
          </a:xfrm>
          <a:prstGeom prst="rect">
            <a:avLst/>
          </a:prstGeom>
          <a:noFill/>
        </p:spPr>
        <p:txBody>
          <a:bodyPr wrap="square" rtlCol="0">
            <a:spAutoFit/>
          </a:bodyPr>
          <a:lstStyle/>
          <a:p>
            <a:r>
              <a:rPr lang="en-US" sz="1200" dirty="0"/>
              <a:t>Build Branches created for deployment</a:t>
            </a:r>
          </a:p>
        </p:txBody>
      </p:sp>
      <p:sp>
        <p:nvSpPr>
          <p:cNvPr id="32" name="Rectangle 31">
            <a:extLst>
              <a:ext uri="{FF2B5EF4-FFF2-40B4-BE49-F238E27FC236}">
                <a16:creationId xmlns:a16="http://schemas.microsoft.com/office/drawing/2014/main" id="{84C562ED-6AB2-2D43-B451-2C81FBFA29BB}"/>
              </a:ext>
            </a:extLst>
          </p:cNvPr>
          <p:cNvSpPr/>
          <p:nvPr/>
        </p:nvSpPr>
        <p:spPr>
          <a:xfrm>
            <a:off x="1464379" y="4685713"/>
            <a:ext cx="91440" cy="875125"/>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F2D7A9C0-238E-BA45-BCBC-5FD461BF44F5}"/>
              </a:ext>
            </a:extLst>
          </p:cNvPr>
          <p:cNvCxnSpPr>
            <a:cxnSpLocks/>
            <a:stCxn id="25" idx="0"/>
          </p:cNvCxnSpPr>
          <p:nvPr/>
        </p:nvCxnSpPr>
        <p:spPr>
          <a:xfrm flipH="1">
            <a:off x="1628607" y="1590401"/>
            <a:ext cx="299382" cy="20320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41F21C6D-5E03-7241-869E-98E7E16BCC29}"/>
              </a:ext>
            </a:extLst>
          </p:cNvPr>
          <p:cNvCxnSpPr>
            <a:cxnSpLocks/>
          </p:cNvCxnSpPr>
          <p:nvPr/>
        </p:nvCxnSpPr>
        <p:spPr>
          <a:xfrm flipH="1">
            <a:off x="1367447" y="2067197"/>
            <a:ext cx="512153" cy="32584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77526B0E-B38B-4C45-926C-4BB0573C2163}"/>
              </a:ext>
            </a:extLst>
          </p:cNvPr>
          <p:cNvCxnSpPr>
            <a:cxnSpLocks/>
          </p:cNvCxnSpPr>
          <p:nvPr/>
        </p:nvCxnSpPr>
        <p:spPr>
          <a:xfrm>
            <a:off x="1358325" y="3850640"/>
            <a:ext cx="903422" cy="45626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3A0CE085-94F5-CC44-81E7-6D354860B6C2}"/>
              </a:ext>
            </a:extLst>
          </p:cNvPr>
          <p:cNvCxnSpPr>
            <a:cxnSpLocks/>
            <a:stCxn id="27" idx="2"/>
          </p:cNvCxnSpPr>
          <p:nvPr/>
        </p:nvCxnSpPr>
        <p:spPr>
          <a:xfrm>
            <a:off x="1582884" y="3251200"/>
            <a:ext cx="692244" cy="103286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7D01433F-D809-8B4D-806D-313EF3BC9DCF}"/>
              </a:ext>
            </a:extLst>
          </p:cNvPr>
          <p:cNvCxnSpPr>
            <a:cxnSpLocks/>
          </p:cNvCxnSpPr>
          <p:nvPr/>
        </p:nvCxnSpPr>
        <p:spPr>
          <a:xfrm flipH="1">
            <a:off x="1559862" y="4479152"/>
            <a:ext cx="338393" cy="20855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0" name="TextBox 49">
            <a:extLst>
              <a:ext uri="{FF2B5EF4-FFF2-40B4-BE49-F238E27FC236}">
                <a16:creationId xmlns:a16="http://schemas.microsoft.com/office/drawing/2014/main" id="{A2DAEA0C-2A55-414B-B4DD-49235DB7ED9B}"/>
              </a:ext>
            </a:extLst>
          </p:cNvPr>
          <p:cNvSpPr txBox="1"/>
          <p:nvPr/>
        </p:nvSpPr>
        <p:spPr>
          <a:xfrm rot="16200000">
            <a:off x="1978594" y="4633184"/>
            <a:ext cx="934743" cy="276999"/>
          </a:xfrm>
          <a:prstGeom prst="rect">
            <a:avLst/>
          </a:prstGeom>
          <a:noFill/>
        </p:spPr>
        <p:txBody>
          <a:bodyPr wrap="none" rtlCol="0">
            <a:spAutoFit/>
          </a:bodyPr>
          <a:lstStyle/>
          <a:p>
            <a:r>
              <a:rPr lang="en-US" sz="1200" dirty="0"/>
              <a:t>Build Branch</a:t>
            </a:r>
          </a:p>
        </p:txBody>
      </p:sp>
      <p:sp>
        <p:nvSpPr>
          <p:cNvPr id="51" name="TextBox 50">
            <a:extLst>
              <a:ext uri="{FF2B5EF4-FFF2-40B4-BE49-F238E27FC236}">
                <a16:creationId xmlns:a16="http://schemas.microsoft.com/office/drawing/2014/main" id="{F4DAC901-FD8A-C645-8865-E302F82E1096}"/>
              </a:ext>
            </a:extLst>
          </p:cNvPr>
          <p:cNvSpPr txBox="1"/>
          <p:nvPr/>
        </p:nvSpPr>
        <p:spPr>
          <a:xfrm rot="16200000">
            <a:off x="1047077" y="2683621"/>
            <a:ext cx="787267" cy="276999"/>
          </a:xfrm>
          <a:prstGeom prst="rect">
            <a:avLst/>
          </a:prstGeom>
          <a:noFill/>
        </p:spPr>
        <p:txBody>
          <a:bodyPr wrap="none" rtlCol="0">
            <a:spAutoFit/>
          </a:bodyPr>
          <a:lstStyle/>
          <a:p>
            <a:r>
              <a:rPr lang="en-US" sz="1200" dirty="0"/>
              <a:t>Feature A</a:t>
            </a:r>
          </a:p>
        </p:txBody>
      </p:sp>
      <p:sp>
        <p:nvSpPr>
          <p:cNvPr id="52" name="TextBox 51">
            <a:extLst>
              <a:ext uri="{FF2B5EF4-FFF2-40B4-BE49-F238E27FC236}">
                <a16:creationId xmlns:a16="http://schemas.microsoft.com/office/drawing/2014/main" id="{8495EF10-C1EA-6C47-AB26-7B8A1CCCF8A3}"/>
              </a:ext>
            </a:extLst>
          </p:cNvPr>
          <p:cNvSpPr txBox="1"/>
          <p:nvPr/>
        </p:nvSpPr>
        <p:spPr>
          <a:xfrm rot="16200000">
            <a:off x="720685" y="3075417"/>
            <a:ext cx="787267" cy="276999"/>
          </a:xfrm>
          <a:prstGeom prst="rect">
            <a:avLst/>
          </a:prstGeom>
          <a:noFill/>
        </p:spPr>
        <p:txBody>
          <a:bodyPr wrap="none" rtlCol="0">
            <a:spAutoFit/>
          </a:bodyPr>
          <a:lstStyle/>
          <a:p>
            <a:r>
              <a:rPr lang="en-US" sz="1200" dirty="0"/>
              <a:t>Feature B</a:t>
            </a:r>
          </a:p>
        </p:txBody>
      </p:sp>
      <p:sp>
        <p:nvSpPr>
          <p:cNvPr id="53" name="TextBox 52">
            <a:extLst>
              <a:ext uri="{FF2B5EF4-FFF2-40B4-BE49-F238E27FC236}">
                <a16:creationId xmlns:a16="http://schemas.microsoft.com/office/drawing/2014/main" id="{B2369D79-3EA8-524C-84DA-95809E5FA9F1}"/>
              </a:ext>
            </a:extLst>
          </p:cNvPr>
          <p:cNvSpPr txBox="1"/>
          <p:nvPr/>
        </p:nvSpPr>
        <p:spPr>
          <a:xfrm rot="16200000">
            <a:off x="941137" y="4984775"/>
            <a:ext cx="787267" cy="276999"/>
          </a:xfrm>
          <a:prstGeom prst="rect">
            <a:avLst/>
          </a:prstGeom>
          <a:noFill/>
        </p:spPr>
        <p:txBody>
          <a:bodyPr wrap="none" rtlCol="0">
            <a:spAutoFit/>
          </a:bodyPr>
          <a:lstStyle/>
          <a:p>
            <a:r>
              <a:rPr lang="en-US" sz="1200" dirty="0"/>
              <a:t>Feature C</a:t>
            </a:r>
          </a:p>
        </p:txBody>
      </p:sp>
      <p:cxnSp>
        <p:nvCxnSpPr>
          <p:cNvPr id="54" name="Straight Arrow Connector 53">
            <a:extLst>
              <a:ext uri="{FF2B5EF4-FFF2-40B4-BE49-F238E27FC236}">
                <a16:creationId xmlns:a16="http://schemas.microsoft.com/office/drawing/2014/main" id="{A62FB01D-4B93-7F46-B77F-68ADD3696A61}"/>
              </a:ext>
            </a:extLst>
          </p:cNvPr>
          <p:cNvCxnSpPr>
            <a:cxnSpLocks/>
          </p:cNvCxnSpPr>
          <p:nvPr/>
        </p:nvCxnSpPr>
        <p:spPr>
          <a:xfrm flipH="1">
            <a:off x="2299791" y="1901878"/>
            <a:ext cx="1" cy="1884021"/>
          </a:xfrm>
          <a:prstGeom prst="straightConnector1">
            <a:avLst/>
          </a:prstGeom>
          <a:ln w="1905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6" name="TextBox 55">
            <a:extLst>
              <a:ext uri="{FF2B5EF4-FFF2-40B4-BE49-F238E27FC236}">
                <a16:creationId xmlns:a16="http://schemas.microsoft.com/office/drawing/2014/main" id="{4122CB50-7948-C643-82DA-664D9332671D}"/>
              </a:ext>
            </a:extLst>
          </p:cNvPr>
          <p:cNvSpPr txBox="1"/>
          <p:nvPr/>
        </p:nvSpPr>
        <p:spPr>
          <a:xfrm>
            <a:off x="4019946" y="1726295"/>
            <a:ext cx="906787" cy="369332"/>
          </a:xfrm>
          <a:prstGeom prst="rect">
            <a:avLst/>
          </a:prstGeom>
          <a:noFill/>
        </p:spPr>
        <p:txBody>
          <a:bodyPr wrap="none" rtlCol="0">
            <a:spAutoFit/>
          </a:bodyPr>
          <a:lstStyle/>
          <a:p>
            <a:r>
              <a:rPr lang="en-US" dirty="0"/>
              <a:t>AWS CI</a:t>
            </a:r>
          </a:p>
        </p:txBody>
      </p:sp>
      <p:sp>
        <p:nvSpPr>
          <p:cNvPr id="57" name="TextBox 56">
            <a:extLst>
              <a:ext uri="{FF2B5EF4-FFF2-40B4-BE49-F238E27FC236}">
                <a16:creationId xmlns:a16="http://schemas.microsoft.com/office/drawing/2014/main" id="{1734207C-AF27-A54F-87D6-B23C5C398C7F}"/>
              </a:ext>
            </a:extLst>
          </p:cNvPr>
          <p:cNvSpPr txBox="1"/>
          <p:nvPr/>
        </p:nvSpPr>
        <p:spPr>
          <a:xfrm>
            <a:off x="3987827" y="2008369"/>
            <a:ext cx="1145635" cy="461665"/>
          </a:xfrm>
          <a:prstGeom prst="rect">
            <a:avLst/>
          </a:prstGeom>
          <a:noFill/>
        </p:spPr>
        <p:txBody>
          <a:bodyPr wrap="none" rtlCol="0">
            <a:spAutoFit/>
          </a:bodyPr>
          <a:lstStyle/>
          <a:p>
            <a:r>
              <a:rPr lang="en-US" sz="1200" dirty="0"/>
              <a:t>Unit Tests</a:t>
            </a:r>
          </a:p>
          <a:p>
            <a:r>
              <a:rPr lang="en-US" sz="1200" dirty="0"/>
              <a:t>Regression Tests</a:t>
            </a:r>
          </a:p>
        </p:txBody>
      </p:sp>
      <p:sp>
        <p:nvSpPr>
          <p:cNvPr id="58" name="TextBox 57">
            <a:extLst>
              <a:ext uri="{FF2B5EF4-FFF2-40B4-BE49-F238E27FC236}">
                <a16:creationId xmlns:a16="http://schemas.microsoft.com/office/drawing/2014/main" id="{9EF03A93-D8C8-9B4A-869D-258CE6771421}"/>
              </a:ext>
            </a:extLst>
          </p:cNvPr>
          <p:cNvSpPr txBox="1"/>
          <p:nvPr/>
        </p:nvSpPr>
        <p:spPr>
          <a:xfrm>
            <a:off x="7337646" y="1702340"/>
            <a:ext cx="994952" cy="369332"/>
          </a:xfrm>
          <a:prstGeom prst="rect">
            <a:avLst/>
          </a:prstGeom>
          <a:noFill/>
        </p:spPr>
        <p:txBody>
          <a:bodyPr wrap="none" rtlCol="0">
            <a:spAutoFit/>
          </a:bodyPr>
          <a:lstStyle/>
          <a:p>
            <a:r>
              <a:rPr lang="en-US" dirty="0"/>
              <a:t>AWS CD</a:t>
            </a:r>
          </a:p>
        </p:txBody>
      </p:sp>
      <p:sp>
        <p:nvSpPr>
          <p:cNvPr id="59" name="Cube 58">
            <a:extLst>
              <a:ext uri="{FF2B5EF4-FFF2-40B4-BE49-F238E27FC236}">
                <a16:creationId xmlns:a16="http://schemas.microsoft.com/office/drawing/2014/main" id="{DC5F084C-A23C-CF42-9C00-3A40579F7B29}"/>
              </a:ext>
            </a:extLst>
          </p:cNvPr>
          <p:cNvSpPr/>
          <p:nvPr/>
        </p:nvSpPr>
        <p:spPr>
          <a:xfrm>
            <a:off x="9714721" y="1369411"/>
            <a:ext cx="1332690" cy="11282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Stage</a:t>
            </a:r>
          </a:p>
        </p:txBody>
      </p:sp>
      <p:sp>
        <p:nvSpPr>
          <p:cNvPr id="60" name="Cube 59">
            <a:extLst>
              <a:ext uri="{FF2B5EF4-FFF2-40B4-BE49-F238E27FC236}">
                <a16:creationId xmlns:a16="http://schemas.microsoft.com/office/drawing/2014/main" id="{98771553-21F7-BA4E-9DF9-3473CCD6E798}"/>
              </a:ext>
            </a:extLst>
          </p:cNvPr>
          <p:cNvSpPr/>
          <p:nvPr/>
        </p:nvSpPr>
        <p:spPr>
          <a:xfrm>
            <a:off x="9714721" y="4121572"/>
            <a:ext cx="1332690" cy="11282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a:t>
            </a:r>
          </a:p>
        </p:txBody>
      </p:sp>
      <p:sp>
        <p:nvSpPr>
          <p:cNvPr id="61" name="Diamond 60">
            <a:extLst>
              <a:ext uri="{FF2B5EF4-FFF2-40B4-BE49-F238E27FC236}">
                <a16:creationId xmlns:a16="http://schemas.microsoft.com/office/drawing/2014/main" id="{380B042C-14AB-5B43-A03C-6AF86FF39FED}"/>
              </a:ext>
            </a:extLst>
          </p:cNvPr>
          <p:cNvSpPr/>
          <p:nvPr/>
        </p:nvSpPr>
        <p:spPr>
          <a:xfrm>
            <a:off x="5564276" y="2393042"/>
            <a:ext cx="1410039" cy="817123"/>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Success?</a:t>
            </a:r>
          </a:p>
        </p:txBody>
      </p:sp>
      <p:sp>
        <p:nvSpPr>
          <p:cNvPr id="62" name="Oval 61">
            <a:extLst>
              <a:ext uri="{FF2B5EF4-FFF2-40B4-BE49-F238E27FC236}">
                <a16:creationId xmlns:a16="http://schemas.microsoft.com/office/drawing/2014/main" id="{E085391D-6490-8D49-99F5-534BB4317F61}"/>
              </a:ext>
            </a:extLst>
          </p:cNvPr>
          <p:cNvSpPr/>
          <p:nvPr/>
        </p:nvSpPr>
        <p:spPr>
          <a:xfrm>
            <a:off x="4270106" y="2588086"/>
            <a:ext cx="437745" cy="415352"/>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54C133EC-5782-814F-92FF-9C6FB47FB6FF}"/>
              </a:ext>
            </a:extLst>
          </p:cNvPr>
          <p:cNvSpPr/>
          <p:nvPr/>
        </p:nvSpPr>
        <p:spPr>
          <a:xfrm>
            <a:off x="7835122" y="2593927"/>
            <a:ext cx="437745" cy="415352"/>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6FCE86E7-24DC-5543-BD70-52D4E123D47C}"/>
              </a:ext>
            </a:extLst>
          </p:cNvPr>
          <p:cNvCxnSpPr>
            <a:cxnSpLocks/>
            <a:endCxn id="61" idx="1"/>
          </p:cNvCxnSpPr>
          <p:nvPr/>
        </p:nvCxnSpPr>
        <p:spPr>
          <a:xfrm flipV="1">
            <a:off x="4705631" y="2801604"/>
            <a:ext cx="858645" cy="120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Straight Arrow Connector 65">
            <a:extLst>
              <a:ext uri="{FF2B5EF4-FFF2-40B4-BE49-F238E27FC236}">
                <a16:creationId xmlns:a16="http://schemas.microsoft.com/office/drawing/2014/main" id="{37A2BF3B-2CE0-734E-9B34-6862655AE1DB}"/>
              </a:ext>
            </a:extLst>
          </p:cNvPr>
          <p:cNvCxnSpPr>
            <a:cxnSpLocks/>
          </p:cNvCxnSpPr>
          <p:nvPr/>
        </p:nvCxnSpPr>
        <p:spPr>
          <a:xfrm flipV="1">
            <a:off x="6972095" y="2795762"/>
            <a:ext cx="858645" cy="120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7" name="TextBox 66">
            <a:extLst>
              <a:ext uri="{FF2B5EF4-FFF2-40B4-BE49-F238E27FC236}">
                <a16:creationId xmlns:a16="http://schemas.microsoft.com/office/drawing/2014/main" id="{BEEC9B1A-3423-B54A-BA9C-D69533629F8A}"/>
              </a:ext>
            </a:extLst>
          </p:cNvPr>
          <p:cNvSpPr txBox="1"/>
          <p:nvPr/>
        </p:nvSpPr>
        <p:spPr>
          <a:xfrm>
            <a:off x="7110919" y="2480553"/>
            <a:ext cx="485197" cy="369332"/>
          </a:xfrm>
          <a:prstGeom prst="rect">
            <a:avLst/>
          </a:prstGeom>
          <a:noFill/>
        </p:spPr>
        <p:txBody>
          <a:bodyPr wrap="none" rtlCol="0">
            <a:spAutoFit/>
          </a:bodyPr>
          <a:lstStyle/>
          <a:p>
            <a:r>
              <a:rPr lang="en-US" dirty="0"/>
              <a:t>Yes</a:t>
            </a:r>
          </a:p>
        </p:txBody>
      </p:sp>
      <p:sp>
        <p:nvSpPr>
          <p:cNvPr id="69" name="Rectangle 68">
            <a:extLst>
              <a:ext uri="{FF2B5EF4-FFF2-40B4-BE49-F238E27FC236}">
                <a16:creationId xmlns:a16="http://schemas.microsoft.com/office/drawing/2014/main" id="{6D8E3C34-76D2-8A46-A8E5-442201EBDDDD}"/>
              </a:ext>
            </a:extLst>
          </p:cNvPr>
          <p:cNvSpPr/>
          <p:nvPr/>
        </p:nvSpPr>
        <p:spPr>
          <a:xfrm>
            <a:off x="5408397" y="4284066"/>
            <a:ext cx="1721796" cy="335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Alert </a:t>
            </a:r>
            <a:r>
              <a:rPr lang="en-US" dirty="0" err="1"/>
              <a:t>Devs</a:t>
            </a:r>
            <a:endParaRPr lang="en-US" dirty="0"/>
          </a:p>
        </p:txBody>
      </p:sp>
      <p:cxnSp>
        <p:nvCxnSpPr>
          <p:cNvPr id="70" name="Straight Arrow Connector 69">
            <a:extLst>
              <a:ext uri="{FF2B5EF4-FFF2-40B4-BE49-F238E27FC236}">
                <a16:creationId xmlns:a16="http://schemas.microsoft.com/office/drawing/2014/main" id="{1ADD0F35-C48D-8846-BCFF-229DF791EDF4}"/>
              </a:ext>
            </a:extLst>
          </p:cNvPr>
          <p:cNvCxnSpPr>
            <a:cxnSpLocks/>
            <a:stCxn id="61" idx="2"/>
            <a:endCxn id="69" idx="0"/>
          </p:cNvCxnSpPr>
          <p:nvPr/>
        </p:nvCxnSpPr>
        <p:spPr>
          <a:xfrm flipH="1">
            <a:off x="6269295" y="3210165"/>
            <a:ext cx="1" cy="107390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Straight Arrow Connector 72">
            <a:extLst>
              <a:ext uri="{FF2B5EF4-FFF2-40B4-BE49-F238E27FC236}">
                <a16:creationId xmlns:a16="http://schemas.microsoft.com/office/drawing/2014/main" id="{865D3141-B7DE-3842-979F-90477594FFF9}"/>
              </a:ext>
            </a:extLst>
          </p:cNvPr>
          <p:cNvCxnSpPr>
            <a:cxnSpLocks/>
          </p:cNvCxnSpPr>
          <p:nvPr/>
        </p:nvCxnSpPr>
        <p:spPr>
          <a:xfrm flipH="1">
            <a:off x="3394953" y="4414256"/>
            <a:ext cx="1930075"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5" name="TextBox 74">
            <a:extLst>
              <a:ext uri="{FF2B5EF4-FFF2-40B4-BE49-F238E27FC236}">
                <a16:creationId xmlns:a16="http://schemas.microsoft.com/office/drawing/2014/main" id="{E551A10A-71B2-AB4F-930C-436090710E2F}"/>
              </a:ext>
            </a:extLst>
          </p:cNvPr>
          <p:cNvSpPr txBox="1"/>
          <p:nvPr/>
        </p:nvSpPr>
        <p:spPr>
          <a:xfrm>
            <a:off x="3522441" y="4051174"/>
            <a:ext cx="1114408" cy="369332"/>
          </a:xfrm>
          <a:prstGeom prst="rect">
            <a:avLst/>
          </a:prstGeom>
          <a:noFill/>
        </p:spPr>
        <p:txBody>
          <a:bodyPr wrap="none" rtlCol="0">
            <a:spAutoFit/>
          </a:bodyPr>
          <a:lstStyle/>
          <a:p>
            <a:r>
              <a:rPr lang="en-US" dirty="0"/>
              <a:t>Bug fixing</a:t>
            </a:r>
          </a:p>
        </p:txBody>
      </p:sp>
      <p:sp>
        <p:nvSpPr>
          <p:cNvPr id="76" name="TextBox 75">
            <a:extLst>
              <a:ext uri="{FF2B5EF4-FFF2-40B4-BE49-F238E27FC236}">
                <a16:creationId xmlns:a16="http://schemas.microsoft.com/office/drawing/2014/main" id="{29D2D8C3-1186-1D4E-8FE0-3E1B190B0D95}"/>
              </a:ext>
            </a:extLst>
          </p:cNvPr>
          <p:cNvSpPr txBox="1"/>
          <p:nvPr/>
        </p:nvSpPr>
        <p:spPr>
          <a:xfrm>
            <a:off x="6282677" y="3481308"/>
            <a:ext cx="453970" cy="369332"/>
          </a:xfrm>
          <a:prstGeom prst="rect">
            <a:avLst/>
          </a:prstGeom>
          <a:noFill/>
        </p:spPr>
        <p:txBody>
          <a:bodyPr wrap="none" rtlCol="0">
            <a:spAutoFit/>
          </a:bodyPr>
          <a:lstStyle/>
          <a:p>
            <a:r>
              <a:rPr lang="en-US" dirty="0"/>
              <a:t>No</a:t>
            </a:r>
          </a:p>
        </p:txBody>
      </p:sp>
      <p:cxnSp>
        <p:nvCxnSpPr>
          <p:cNvPr id="83" name="Straight Arrow Connector 82">
            <a:extLst>
              <a:ext uri="{FF2B5EF4-FFF2-40B4-BE49-F238E27FC236}">
                <a16:creationId xmlns:a16="http://schemas.microsoft.com/office/drawing/2014/main" id="{CCA809BE-2529-FA4F-AB1F-7018593F39A0}"/>
              </a:ext>
            </a:extLst>
          </p:cNvPr>
          <p:cNvCxnSpPr>
            <a:cxnSpLocks/>
            <a:endCxn id="29" idx="0"/>
          </p:cNvCxnSpPr>
          <p:nvPr/>
        </p:nvCxnSpPr>
        <p:spPr>
          <a:xfrm>
            <a:off x="1984420" y="3641424"/>
            <a:ext cx="323047" cy="39318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Straight Arrow Connector 88">
            <a:extLst>
              <a:ext uri="{FF2B5EF4-FFF2-40B4-BE49-F238E27FC236}">
                <a16:creationId xmlns:a16="http://schemas.microsoft.com/office/drawing/2014/main" id="{12921205-171B-914F-8C6C-E6986978A08C}"/>
              </a:ext>
            </a:extLst>
          </p:cNvPr>
          <p:cNvCxnSpPr>
            <a:cxnSpLocks/>
          </p:cNvCxnSpPr>
          <p:nvPr/>
        </p:nvCxnSpPr>
        <p:spPr>
          <a:xfrm flipH="1">
            <a:off x="1999884" y="5500724"/>
            <a:ext cx="285707" cy="17151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Elbow Connector 92">
            <a:extLst>
              <a:ext uri="{FF2B5EF4-FFF2-40B4-BE49-F238E27FC236}">
                <a16:creationId xmlns:a16="http://schemas.microsoft.com/office/drawing/2014/main" id="{83415FBA-9833-EB47-BC65-54F04E05AA1C}"/>
              </a:ext>
            </a:extLst>
          </p:cNvPr>
          <p:cNvCxnSpPr>
            <a:cxnSpLocks/>
            <a:stCxn id="50" idx="2"/>
            <a:endCxn id="62" idx="2"/>
          </p:cNvCxnSpPr>
          <p:nvPr/>
        </p:nvCxnSpPr>
        <p:spPr>
          <a:xfrm flipV="1">
            <a:off x="2584465" y="2795762"/>
            <a:ext cx="1685641" cy="1975921"/>
          </a:xfrm>
          <a:prstGeom prst="bentConnector3">
            <a:avLst>
              <a:gd name="adj1" fmla="val 25185"/>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Straight Arrow Connector 95">
            <a:extLst>
              <a:ext uri="{FF2B5EF4-FFF2-40B4-BE49-F238E27FC236}">
                <a16:creationId xmlns:a16="http://schemas.microsoft.com/office/drawing/2014/main" id="{51332215-DB7A-3147-8E82-C3164E754E44}"/>
              </a:ext>
            </a:extLst>
          </p:cNvPr>
          <p:cNvCxnSpPr>
            <a:cxnSpLocks/>
          </p:cNvCxnSpPr>
          <p:nvPr/>
        </p:nvCxnSpPr>
        <p:spPr>
          <a:xfrm flipV="1">
            <a:off x="8262224" y="2067197"/>
            <a:ext cx="1452497" cy="72856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9" name="Diamond 98">
            <a:extLst>
              <a:ext uri="{FF2B5EF4-FFF2-40B4-BE49-F238E27FC236}">
                <a16:creationId xmlns:a16="http://schemas.microsoft.com/office/drawing/2014/main" id="{06DD5CA7-96E8-E64B-AB6A-3CE78260A085}"/>
              </a:ext>
            </a:extLst>
          </p:cNvPr>
          <p:cNvSpPr/>
          <p:nvPr/>
        </p:nvSpPr>
        <p:spPr>
          <a:xfrm>
            <a:off x="9637372" y="2901070"/>
            <a:ext cx="1410039" cy="817123"/>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Is Stage OK?</a:t>
            </a:r>
          </a:p>
        </p:txBody>
      </p:sp>
      <p:cxnSp>
        <p:nvCxnSpPr>
          <p:cNvPr id="100" name="Straight Arrow Connector 99">
            <a:extLst>
              <a:ext uri="{FF2B5EF4-FFF2-40B4-BE49-F238E27FC236}">
                <a16:creationId xmlns:a16="http://schemas.microsoft.com/office/drawing/2014/main" id="{11DB4A00-D77E-C241-A1C6-610F9706AB2E}"/>
              </a:ext>
            </a:extLst>
          </p:cNvPr>
          <p:cNvCxnSpPr>
            <a:cxnSpLocks/>
            <a:endCxn id="99" idx="0"/>
          </p:cNvCxnSpPr>
          <p:nvPr/>
        </p:nvCxnSpPr>
        <p:spPr>
          <a:xfrm>
            <a:off x="10342392" y="2522401"/>
            <a:ext cx="0" cy="37866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4" name="Straight Arrow Connector 103">
            <a:extLst>
              <a:ext uri="{FF2B5EF4-FFF2-40B4-BE49-F238E27FC236}">
                <a16:creationId xmlns:a16="http://schemas.microsoft.com/office/drawing/2014/main" id="{A299EEF7-3964-B04F-A657-035B584DAC5D}"/>
              </a:ext>
            </a:extLst>
          </p:cNvPr>
          <p:cNvCxnSpPr>
            <a:cxnSpLocks/>
          </p:cNvCxnSpPr>
          <p:nvPr/>
        </p:nvCxnSpPr>
        <p:spPr>
          <a:xfrm>
            <a:off x="10342391" y="3742903"/>
            <a:ext cx="0" cy="37866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6" name="TextBox 105">
            <a:extLst>
              <a:ext uri="{FF2B5EF4-FFF2-40B4-BE49-F238E27FC236}">
                <a16:creationId xmlns:a16="http://schemas.microsoft.com/office/drawing/2014/main" id="{0D9BB442-E1E2-CD41-9D4B-AD522A32225F}"/>
              </a:ext>
            </a:extLst>
          </p:cNvPr>
          <p:cNvSpPr txBox="1"/>
          <p:nvPr/>
        </p:nvSpPr>
        <p:spPr>
          <a:xfrm>
            <a:off x="10429637" y="3681842"/>
            <a:ext cx="485197" cy="369332"/>
          </a:xfrm>
          <a:prstGeom prst="rect">
            <a:avLst/>
          </a:prstGeom>
          <a:noFill/>
        </p:spPr>
        <p:txBody>
          <a:bodyPr wrap="none" rtlCol="0">
            <a:spAutoFit/>
          </a:bodyPr>
          <a:lstStyle/>
          <a:p>
            <a:r>
              <a:rPr lang="en-US" dirty="0"/>
              <a:t>Yes</a:t>
            </a:r>
          </a:p>
        </p:txBody>
      </p:sp>
      <p:sp>
        <p:nvSpPr>
          <p:cNvPr id="107" name="TextBox 106">
            <a:extLst>
              <a:ext uri="{FF2B5EF4-FFF2-40B4-BE49-F238E27FC236}">
                <a16:creationId xmlns:a16="http://schemas.microsoft.com/office/drawing/2014/main" id="{60AD36D2-63CE-FE48-8430-C932736DE6B1}"/>
              </a:ext>
            </a:extLst>
          </p:cNvPr>
          <p:cNvSpPr txBox="1"/>
          <p:nvPr/>
        </p:nvSpPr>
        <p:spPr>
          <a:xfrm>
            <a:off x="9415160" y="830527"/>
            <a:ext cx="1931811" cy="461665"/>
          </a:xfrm>
          <a:prstGeom prst="rect">
            <a:avLst/>
          </a:prstGeom>
          <a:noFill/>
        </p:spPr>
        <p:txBody>
          <a:bodyPr wrap="none" rtlCol="0">
            <a:spAutoFit/>
          </a:bodyPr>
          <a:lstStyle/>
          <a:p>
            <a:r>
              <a:rPr lang="en-US" sz="1200" dirty="0"/>
              <a:t>Automated / Manual Checks</a:t>
            </a:r>
          </a:p>
          <a:p>
            <a:r>
              <a:rPr lang="en-US" sz="1200" dirty="0"/>
              <a:t>Error logs, etc.</a:t>
            </a:r>
          </a:p>
        </p:txBody>
      </p:sp>
      <p:cxnSp>
        <p:nvCxnSpPr>
          <p:cNvPr id="108" name="Elbow Connector 107">
            <a:extLst>
              <a:ext uri="{FF2B5EF4-FFF2-40B4-BE49-F238E27FC236}">
                <a16:creationId xmlns:a16="http://schemas.microsoft.com/office/drawing/2014/main" id="{72BE9BBB-7049-174E-81A3-340DFE6A3A42}"/>
              </a:ext>
            </a:extLst>
          </p:cNvPr>
          <p:cNvCxnSpPr>
            <a:cxnSpLocks/>
            <a:stCxn id="99" idx="1"/>
          </p:cNvCxnSpPr>
          <p:nvPr/>
        </p:nvCxnSpPr>
        <p:spPr>
          <a:xfrm rot="10800000" flipV="1">
            <a:off x="7130196" y="3309632"/>
            <a:ext cx="2507177" cy="1142144"/>
          </a:xfrm>
          <a:prstGeom prst="bentConnector3">
            <a:avLst>
              <a:gd name="adj1" fmla="val 50000"/>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2" name="TextBox 111">
            <a:extLst>
              <a:ext uri="{FF2B5EF4-FFF2-40B4-BE49-F238E27FC236}">
                <a16:creationId xmlns:a16="http://schemas.microsoft.com/office/drawing/2014/main" id="{7CD7BD78-09C7-0245-BA17-3D5D5F9DBFA1}"/>
              </a:ext>
            </a:extLst>
          </p:cNvPr>
          <p:cNvSpPr txBox="1"/>
          <p:nvPr/>
        </p:nvSpPr>
        <p:spPr>
          <a:xfrm>
            <a:off x="9050825" y="3312510"/>
            <a:ext cx="453970" cy="369332"/>
          </a:xfrm>
          <a:prstGeom prst="rect">
            <a:avLst/>
          </a:prstGeom>
          <a:noFill/>
        </p:spPr>
        <p:txBody>
          <a:bodyPr wrap="none" rtlCol="0">
            <a:spAutoFit/>
          </a:bodyPr>
          <a:lstStyle/>
          <a:p>
            <a:r>
              <a:rPr lang="en-US" dirty="0"/>
              <a:t>No</a:t>
            </a:r>
          </a:p>
        </p:txBody>
      </p:sp>
      <p:sp>
        <p:nvSpPr>
          <p:cNvPr id="113" name="TextBox 112">
            <a:extLst>
              <a:ext uri="{FF2B5EF4-FFF2-40B4-BE49-F238E27FC236}">
                <a16:creationId xmlns:a16="http://schemas.microsoft.com/office/drawing/2014/main" id="{192668CD-FC73-D14B-AEF6-B6CBF79DF281}"/>
              </a:ext>
            </a:extLst>
          </p:cNvPr>
          <p:cNvSpPr txBox="1"/>
          <p:nvPr/>
        </p:nvSpPr>
        <p:spPr>
          <a:xfrm>
            <a:off x="9573921" y="5321259"/>
            <a:ext cx="1614288" cy="276999"/>
          </a:xfrm>
          <a:prstGeom prst="rect">
            <a:avLst/>
          </a:prstGeom>
          <a:noFill/>
        </p:spPr>
        <p:txBody>
          <a:bodyPr wrap="none" rtlCol="0">
            <a:spAutoFit/>
          </a:bodyPr>
          <a:lstStyle/>
          <a:p>
            <a:r>
              <a:rPr lang="en-US" sz="1200" dirty="0"/>
              <a:t>Check Error logs, charts</a:t>
            </a:r>
          </a:p>
        </p:txBody>
      </p:sp>
      <p:sp>
        <p:nvSpPr>
          <p:cNvPr id="114" name="TextBox 113">
            <a:extLst>
              <a:ext uri="{FF2B5EF4-FFF2-40B4-BE49-F238E27FC236}">
                <a16:creationId xmlns:a16="http://schemas.microsoft.com/office/drawing/2014/main" id="{8256FBE4-DD5F-AF4F-BADA-DBF352B720C3}"/>
              </a:ext>
            </a:extLst>
          </p:cNvPr>
          <p:cNvSpPr txBox="1"/>
          <p:nvPr/>
        </p:nvSpPr>
        <p:spPr>
          <a:xfrm>
            <a:off x="1420919" y="6255173"/>
            <a:ext cx="7004290" cy="307777"/>
          </a:xfrm>
          <a:prstGeom prst="rect">
            <a:avLst/>
          </a:prstGeom>
          <a:noFill/>
        </p:spPr>
        <p:txBody>
          <a:bodyPr wrap="none" rtlCol="0">
            <a:spAutoFit/>
          </a:bodyPr>
          <a:lstStyle/>
          <a:p>
            <a:r>
              <a:rPr lang="en-US" sz="1400" dirty="0"/>
              <a:t>* Process could be simplified on micro-services like development with single feature deployment</a:t>
            </a:r>
          </a:p>
        </p:txBody>
      </p:sp>
    </p:spTree>
    <p:extLst>
      <p:ext uri="{BB962C8B-B14F-4D97-AF65-F5344CB8AC3E}">
        <p14:creationId xmlns:p14="http://schemas.microsoft.com/office/powerpoint/2010/main" val="3614885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DC37DD-1441-664D-8A3B-0D554848ADFD}"/>
              </a:ext>
            </a:extLst>
          </p:cNvPr>
          <p:cNvSpPr>
            <a:spLocks noGrp="1"/>
          </p:cNvSpPr>
          <p:nvPr>
            <p:ph type="title"/>
          </p:nvPr>
        </p:nvSpPr>
        <p:spPr>
          <a:xfrm>
            <a:off x="1141413" y="394998"/>
            <a:ext cx="9905998" cy="631162"/>
          </a:xfrm>
        </p:spPr>
        <p:txBody>
          <a:bodyPr/>
          <a:lstStyle/>
          <a:p>
            <a:r>
              <a:rPr lang="en-US" dirty="0"/>
              <a:t>Improvements</a:t>
            </a:r>
          </a:p>
        </p:txBody>
      </p:sp>
      <p:sp>
        <p:nvSpPr>
          <p:cNvPr id="5" name="Content Placeholder 2">
            <a:extLst>
              <a:ext uri="{FF2B5EF4-FFF2-40B4-BE49-F238E27FC236}">
                <a16:creationId xmlns:a16="http://schemas.microsoft.com/office/drawing/2014/main" id="{7D317151-3952-B54D-BD25-E155705DD4E6}"/>
              </a:ext>
            </a:extLst>
          </p:cNvPr>
          <p:cNvSpPr>
            <a:spLocks noGrp="1"/>
          </p:cNvSpPr>
          <p:nvPr>
            <p:ph idx="1"/>
          </p:nvPr>
        </p:nvSpPr>
        <p:spPr>
          <a:xfrm>
            <a:off x="1141412" y="1191536"/>
            <a:ext cx="9905999" cy="5374634"/>
          </a:xfrm>
        </p:spPr>
        <p:txBody>
          <a:bodyPr>
            <a:normAutofit fontScale="62500" lnSpcReduction="20000"/>
          </a:bodyPr>
          <a:lstStyle/>
          <a:p>
            <a:r>
              <a:rPr lang="en-US" dirty="0"/>
              <a:t>Could add a bidding rule to avoid micro bids, i.e. an hourly bid from 20.00 to 19.99 (perhaps make it 50c) to avoid bid abuse.</a:t>
            </a:r>
          </a:p>
          <a:p>
            <a:r>
              <a:rPr lang="en-US" dirty="0"/>
              <a:t>Could also add a mechanism similar to EBAY where buyer can set initial bid and a how low they are willing to go, so new bids would have to go lower as they will automatically win until their bottom line is met.</a:t>
            </a:r>
          </a:p>
          <a:p>
            <a:r>
              <a:rPr lang="en-US" dirty="0"/>
              <a:t>To avoid pulling from DB the 100 most recent as projects get added</a:t>
            </a:r>
          </a:p>
          <a:p>
            <a:pPr lvl="1"/>
            <a:r>
              <a:rPr lang="en-US" dirty="0"/>
              <a:t>Pre-calculate in cache with a daemon. (running every few seconds to offload)</a:t>
            </a:r>
          </a:p>
          <a:p>
            <a:pPr lvl="1"/>
            <a:r>
              <a:rPr lang="en-US" dirty="0"/>
              <a:t>Pre-calculate the first 10 pages and record stats on how many pages beyond 10 are visited to adjust pre-calculation.</a:t>
            </a:r>
          </a:p>
          <a:p>
            <a:r>
              <a:rPr lang="en-US" dirty="0"/>
              <a:t>Can later use </a:t>
            </a:r>
            <a:r>
              <a:rPr lang="en-US" dirty="0" err="1"/>
              <a:t>NoSql</a:t>
            </a:r>
            <a:r>
              <a:rPr lang="en-US" dirty="0"/>
              <a:t> (DynamoDB) to remove completed projects and their bids from Relational DB so it is mostly for historical queries of sellers and buyers, and as a way to offload table sizes to improve response time from DB.</a:t>
            </a:r>
          </a:p>
          <a:p>
            <a:pPr lvl="1"/>
            <a:r>
              <a:rPr lang="en-US" dirty="0"/>
              <a:t>Caveat: Data History (which could be offloaded to a secondary system like Hadoop, used for metrics or data analytics)</a:t>
            </a:r>
          </a:p>
          <a:p>
            <a:r>
              <a:rPr lang="en-US" dirty="0"/>
              <a:t>Return more data per endpoint to reduce number of Requests</a:t>
            </a:r>
          </a:p>
          <a:p>
            <a:pPr lvl="1"/>
            <a:r>
              <a:rPr lang="en-US" dirty="0"/>
              <a:t>Example: for Project API, return also the lowest bid information.</a:t>
            </a:r>
          </a:p>
          <a:p>
            <a:pPr lvl="1"/>
            <a:r>
              <a:rPr lang="en-US" dirty="0"/>
              <a:t>Example: When retrieving Bids, return also the Buyer’s data.</a:t>
            </a:r>
          </a:p>
          <a:p>
            <a:r>
              <a:rPr lang="en-US" dirty="0"/>
              <a:t>Address multiple simultaneous bids or sniping.</a:t>
            </a:r>
          </a:p>
          <a:p>
            <a:pPr lvl="1"/>
            <a:r>
              <a:rPr lang="en-US" dirty="0">
                <a:solidFill>
                  <a:schemeClr val="accent2"/>
                </a:solidFill>
              </a:rPr>
              <a:t>Issue</a:t>
            </a:r>
            <a:r>
              <a:rPr lang="en-US" dirty="0"/>
              <a:t>: racing condition where two or more bids at the same time and though all would qualify, they don’t consider the parallel bid that came in and thus messing up the bidding.</a:t>
            </a:r>
          </a:p>
          <a:p>
            <a:pPr lvl="1"/>
            <a:r>
              <a:rPr lang="en-US" dirty="0"/>
              <a:t>Options: </a:t>
            </a:r>
          </a:p>
          <a:p>
            <a:pPr lvl="2"/>
            <a:r>
              <a:rPr lang="en-US" dirty="0"/>
              <a:t>Use “Select for Update” to use the DB as locking mechanism and thus only process in order. (Cons: costly on DB with high volume)</a:t>
            </a:r>
          </a:p>
          <a:p>
            <a:pPr lvl="2"/>
            <a:r>
              <a:rPr lang="en-US" dirty="0"/>
              <a:t>Use a Queue mechanism to process.</a:t>
            </a:r>
          </a:p>
        </p:txBody>
      </p:sp>
    </p:spTree>
    <p:extLst>
      <p:ext uri="{BB962C8B-B14F-4D97-AF65-F5344CB8AC3E}">
        <p14:creationId xmlns:p14="http://schemas.microsoft.com/office/powerpoint/2010/main" val="37855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29E224-0524-654A-AE2D-55D0FE3094C5}"/>
              </a:ext>
            </a:extLst>
          </p:cNvPr>
          <p:cNvSpPr>
            <a:spLocks noGrp="1"/>
          </p:cNvSpPr>
          <p:nvPr>
            <p:ph type="title"/>
          </p:nvPr>
        </p:nvSpPr>
        <p:spPr>
          <a:xfrm>
            <a:off x="1141413" y="394998"/>
            <a:ext cx="9905998" cy="631162"/>
          </a:xfrm>
        </p:spPr>
        <p:txBody>
          <a:bodyPr/>
          <a:lstStyle/>
          <a:p>
            <a:r>
              <a:rPr lang="en-US" dirty="0"/>
              <a:t>API Overview</a:t>
            </a:r>
          </a:p>
        </p:txBody>
      </p:sp>
      <p:sp>
        <p:nvSpPr>
          <p:cNvPr id="3" name="Content Placeholder 2">
            <a:extLst>
              <a:ext uri="{FF2B5EF4-FFF2-40B4-BE49-F238E27FC236}">
                <a16:creationId xmlns:a16="http://schemas.microsoft.com/office/drawing/2014/main" id="{D6B78564-EB05-7C4C-947D-D2662B919E91}"/>
              </a:ext>
            </a:extLst>
          </p:cNvPr>
          <p:cNvSpPr>
            <a:spLocks noGrp="1"/>
          </p:cNvSpPr>
          <p:nvPr>
            <p:ph idx="1"/>
          </p:nvPr>
        </p:nvSpPr>
        <p:spPr>
          <a:xfrm>
            <a:off x="1141412" y="1191536"/>
            <a:ext cx="9905999" cy="5374634"/>
          </a:xfrm>
        </p:spPr>
        <p:txBody>
          <a:bodyPr>
            <a:normAutofit fontScale="92500" lnSpcReduction="20000"/>
          </a:bodyPr>
          <a:lstStyle/>
          <a:p>
            <a:r>
              <a:rPr lang="en-US" dirty="0"/>
              <a:t>Documentation was generated using </a:t>
            </a:r>
            <a:r>
              <a:rPr lang="en-US" dirty="0" err="1"/>
              <a:t>OpenAPI</a:t>
            </a:r>
            <a:r>
              <a:rPr lang="en-US" dirty="0"/>
              <a:t> via Swagger for PHP</a:t>
            </a:r>
          </a:p>
          <a:p>
            <a:r>
              <a:rPr lang="en-US" dirty="0"/>
              <a:t>Documentation can be found at: </a:t>
            </a:r>
            <a:r>
              <a:rPr lang="en-US" dirty="0">
                <a:hlinkClick r:id="rId2"/>
              </a:rPr>
              <a:t>http://3.130.250.65:8005/</a:t>
            </a:r>
            <a:endParaRPr lang="en-US" dirty="0"/>
          </a:p>
          <a:p>
            <a:r>
              <a:rPr lang="en-US" dirty="0"/>
              <a:t>APIs for bidding can be exercised at </a:t>
            </a:r>
            <a:r>
              <a:rPr lang="en-US" dirty="0">
                <a:hlinkClick r:id="rId3"/>
              </a:rPr>
              <a:t>http://</a:t>
            </a:r>
            <a:r>
              <a:rPr lang="en-US" dirty="0">
                <a:hlinkClick r:id="rId2"/>
              </a:rPr>
              <a:t>3.130.250.65</a:t>
            </a:r>
            <a:r>
              <a:rPr lang="en-US" dirty="0">
                <a:hlinkClick r:id="rId3"/>
              </a:rPr>
              <a:t>:8000</a:t>
            </a:r>
            <a:br>
              <a:rPr lang="en-US" dirty="0"/>
            </a:br>
            <a:r>
              <a:rPr lang="en-US" dirty="0"/>
              <a:t>Examples:</a:t>
            </a:r>
          </a:p>
          <a:p>
            <a:pPr lvl="1"/>
            <a:r>
              <a:rPr lang="en-US" dirty="0"/>
              <a:t>GET </a:t>
            </a:r>
            <a:r>
              <a:rPr lang="en-US" dirty="0">
                <a:hlinkClick r:id="rId4"/>
              </a:rPr>
              <a:t>http://</a:t>
            </a:r>
            <a:r>
              <a:rPr lang="en-US" dirty="0">
                <a:hlinkClick r:id="rId2"/>
              </a:rPr>
              <a:t>3.130.250.65</a:t>
            </a:r>
            <a:r>
              <a:rPr lang="en-US" dirty="0">
                <a:hlinkClick r:id="rId4"/>
              </a:rPr>
              <a:t>:8000/api/users/1</a:t>
            </a:r>
            <a:endParaRPr lang="en-US" dirty="0"/>
          </a:p>
          <a:p>
            <a:pPr lvl="1"/>
            <a:r>
              <a:rPr lang="en-US" dirty="0"/>
              <a:t>GET </a:t>
            </a:r>
            <a:r>
              <a:rPr lang="en-US" dirty="0">
                <a:hlinkClick r:id="rId5"/>
              </a:rPr>
              <a:t>http://3.130.250.65:8000/api/projects/page/1</a:t>
            </a:r>
            <a:endParaRPr lang="en-US" dirty="0"/>
          </a:p>
          <a:p>
            <a:pPr lvl="1"/>
            <a:r>
              <a:rPr lang="en-US" dirty="0"/>
              <a:t>POST  </a:t>
            </a:r>
            <a:r>
              <a:rPr lang="en-US" dirty="0">
                <a:hlinkClick r:id="rId6"/>
              </a:rPr>
              <a:t>http://3.130.250.65:8000/api/projects</a:t>
            </a:r>
            <a:br>
              <a:rPr lang="en-US" dirty="0"/>
            </a:b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title"</a:t>
            </a:r>
            <a:r>
              <a:rPr lang="en-US" sz="1200" dirty="0" err="1">
                <a:latin typeface="Courier New" panose="02070309020205020404" pitchFamily="49" charset="0"/>
                <a:cs typeface="Courier New" panose="02070309020205020404" pitchFamily="49" charset="0"/>
              </a:rPr>
              <a:t>:"New</a:t>
            </a:r>
            <a:r>
              <a:rPr lang="en-US" sz="1200" dirty="0">
                <a:latin typeface="Courier New" panose="02070309020205020404" pitchFamily="49" charset="0"/>
                <a:cs typeface="Courier New" panose="02070309020205020404" pitchFamily="49" charset="0"/>
              </a:rPr>
              <a:t> Project B",</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description"</a:t>
            </a:r>
            <a:r>
              <a:rPr lang="en-US" sz="1200" dirty="0" err="1">
                <a:latin typeface="Courier New" panose="02070309020205020404" pitchFamily="49" charset="0"/>
                <a:cs typeface="Courier New" panose="02070309020205020404" pitchFamily="49" charset="0"/>
              </a:rPr>
              <a:t>:"Sample</a:t>
            </a:r>
            <a:r>
              <a:rPr lang="en-US" sz="1200" dirty="0">
                <a:latin typeface="Courier New" panose="02070309020205020404" pitchFamily="49" charset="0"/>
                <a:cs typeface="Courier New" panose="02070309020205020404" pitchFamily="49" charset="0"/>
              </a:rPr>
              <a:t> Add Project",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"seller_id"</a:t>
            </a:r>
            <a:r>
              <a:rPr lang="en-US" sz="1200" dirty="0">
                <a:latin typeface="Courier New" panose="02070309020205020404" pitchFamily="49" charset="0"/>
                <a:cs typeface="Courier New" panose="02070309020205020404" pitchFamily="49" charset="0"/>
              </a:rPr>
              <a:t>:3,</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"deadline_at"</a:t>
            </a:r>
            <a:r>
              <a:rPr lang="en-US" sz="1200" dirty="0">
                <a:latin typeface="Courier New" panose="02070309020205020404" pitchFamily="49" charset="0"/>
                <a:cs typeface="Courier New" panose="02070309020205020404" pitchFamily="49" charset="0"/>
              </a:rPr>
              <a:t>:"2019-08-21 00:00:00"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r>
              <a:rPr lang="en-US" dirty="0"/>
              <a:t>Database can be accessed at</a:t>
            </a:r>
            <a:br>
              <a:rPr lang="en-US"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host: 3.130.250.65</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username: </a:t>
            </a:r>
            <a:r>
              <a:rPr lang="en-US" sz="1400" dirty="0" err="1">
                <a:latin typeface="Courier New" panose="02070309020205020404" pitchFamily="49" charset="0"/>
                <a:cs typeface="Courier New" panose="02070309020205020404" pitchFamily="49" charset="0"/>
              </a:rPr>
              <a:t>intuit_exercise</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password: 2rdn68*</a:t>
            </a:r>
            <a:r>
              <a:rPr lang="en-US" sz="1400" dirty="0" err="1">
                <a:latin typeface="Courier New" panose="02070309020205020404" pitchFamily="49" charset="0"/>
                <a:cs typeface="Courier New" panose="02070309020205020404" pitchFamily="49" charset="0"/>
              </a:rPr>
              <a:t>kBt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port: 14306</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database: </a:t>
            </a:r>
            <a:r>
              <a:rPr lang="en-US" sz="1400" dirty="0" err="1">
                <a:latin typeface="Courier New" panose="02070309020205020404" pitchFamily="49" charset="0"/>
                <a:cs typeface="Courier New" panose="02070309020205020404" pitchFamily="49" charset="0"/>
              </a:rPr>
              <a:t>intuit_exercise</a:t>
            </a:r>
            <a:endParaRPr lang="en-US" dirty="0"/>
          </a:p>
        </p:txBody>
      </p:sp>
    </p:spTree>
    <p:extLst>
      <p:ext uri="{BB962C8B-B14F-4D97-AF65-F5344CB8AC3E}">
        <p14:creationId xmlns:p14="http://schemas.microsoft.com/office/powerpoint/2010/main" val="2653402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5986</TotalTime>
  <Words>646</Words>
  <Application>Microsoft Macintosh PowerPoint</Application>
  <PresentationFormat>Widescreen</PresentationFormat>
  <Paragraphs>89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Courier New</vt:lpstr>
      <vt:lpstr>Trebuchet MS</vt:lpstr>
      <vt:lpstr>Tw Cen MT</vt:lpstr>
      <vt:lpstr>Circuit</vt:lpstr>
      <vt:lpstr>Intuit Interview Craft Example</vt:lpstr>
      <vt:lpstr>General Concept of Project</vt:lpstr>
      <vt:lpstr>Proposed Backend architecture</vt:lpstr>
      <vt:lpstr>Proposed Development flow</vt:lpstr>
      <vt:lpstr>Improvements</vt:lpstr>
      <vt:lpstr>API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Intuit Interview Craft Example</dc:title>
  <dc:creator>Microsoft Office User</dc:creator>
  <cp:lastModifiedBy>Microsoft Office User</cp:lastModifiedBy>
  <cp:revision>28</cp:revision>
  <dcterms:created xsi:type="dcterms:W3CDTF">2019-08-06T21:16:32Z</dcterms:created>
  <dcterms:modified xsi:type="dcterms:W3CDTF">2019-08-14T05:01:06Z</dcterms:modified>
</cp:coreProperties>
</file>