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B7EEBB5D-4EAA-4325-AC99-138DF4F01300}"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C73B586-C303-418B-A3C3-6298F74C6381}"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hdl.handle.net/20.500.12042/ctstest%7Curn:cts:greekLit:tlg0012.tlg002.perseus-grc2" TargetMode="External"/><Relationship Id="rId2" Type="http://schemas.openxmlformats.org/officeDocument/2006/relationships/hyperlink" Target="https://hdl.handle.net/20.500.12042/ctstest%7Curn:cts:greekLit:tlg0012.tlg002.perseus-grc2:1.1" TargetMode="External"/><Relationship Id="rId3" Type="http://schemas.openxmlformats.org/officeDocument/2006/relationships/hyperlink" Target="https://hdl.handle.net/20.500.12042/ctstest%7Curn:cts:copticLit:ap.120.monbeg" TargetMode="External"/><Relationship Id="rId4" Type="http://schemas.openxmlformats.org/officeDocument/2006/relationships/hyperlink" Target="https://hdl.handle.net/urn:cts:greekLit:tlg0012.tlg002.perseus-grc2" TargetMode="External"/><Relationship Id="rId5" Type="http://schemas.openxmlformats.org/officeDocument/2006/relationships/hyperlink" Target="https://hdl.handle.net/urn:cts:greekLit:tlg0012.tlg002.perseus-grc2:1.1" TargetMode="External"/><Relationship Id="rId6" Type="http://schemas.openxmlformats.org/officeDocument/2006/relationships/hyperlink" Target="https://hdl.handle.net/urn:cts:copticLit:ap.120.monbeg" TargetMode="External"/><Relationship Id="rId7"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hyperlink" Target="https://github.com/rpidproject/cts-handles/blob/master/proposal.md" TargetMode="External"/><Relationship Id="rId2" Type="http://schemas.openxmlformats.org/officeDocument/2006/relationships/hyperlink" Target="https://rpidproject.github.io/rpid/#rpid-project" TargetMode="External"/><Relationship Id="rId3" Type="http://schemas.openxmlformats.org/officeDocument/2006/relationships/hyperlink" Target="https://rpidproject.github.io/rpid/#rpid-project" TargetMode="External"/><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311760" y="744480"/>
            <a:ext cx="8520120" cy="2052360"/>
          </a:xfrm>
          <a:prstGeom prst="rect">
            <a:avLst/>
          </a:prstGeom>
          <a:noFill/>
          <a:ln>
            <a:noFill/>
          </a:ln>
        </p:spPr>
        <p:txBody>
          <a:bodyPr tIns="91440" bIns="91440" anchor="b"/>
          <a:p>
            <a:pPr>
              <a:lnSpc>
                <a:spcPct val="100000"/>
              </a:lnSpc>
            </a:pPr>
            <a:r>
              <a:rPr b="0" lang="en-US" sz="5200" spc="-1" strike="noStrike">
                <a:solidFill>
                  <a:srgbClr val="000000"/>
                </a:solidFill>
                <a:uFill>
                  <a:solidFill>
                    <a:srgbClr val="ffffff"/>
                  </a:solidFill>
                </a:uFill>
                <a:latin typeface="Arial"/>
                <a:ea typeface="Arial"/>
              </a:rPr>
              <a:t>RPID: CTS URN + Handle </a:t>
            </a:r>
            <a:endParaRPr b="0" lang="en-US" sz="1400" spc="-1" strike="noStrike">
              <a:solidFill>
                <a:srgbClr val="000000"/>
              </a:solidFill>
              <a:uFill>
                <a:solidFill>
                  <a:srgbClr val="ffffff"/>
                </a:solidFill>
              </a:uFill>
              <a:latin typeface="Arial"/>
            </a:endParaRPr>
          </a:p>
        </p:txBody>
      </p:sp>
      <p:sp>
        <p:nvSpPr>
          <p:cNvPr id="75"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uFill>
                  <a:solidFill>
                    <a:srgbClr val="ffffff"/>
                  </a:solidFill>
                </a:uFill>
                <a:latin typeface="Arial"/>
                <a:ea typeface="Arial"/>
              </a:rPr>
              <a:t>Bridget Almas</a:t>
            </a: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595959"/>
                </a:solidFill>
                <a:uFill>
                  <a:solidFill>
                    <a:srgbClr val="ffffff"/>
                  </a:solidFill>
                </a:uFill>
                <a:latin typeface="Arial"/>
                <a:ea typeface="Arial"/>
              </a:rPr>
              <a:t>June 21, 2018</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595959"/>
                </a:solidFill>
                <a:uFill>
                  <a:solidFill>
                    <a:srgbClr val="ffffff"/>
                  </a:solidFill>
                </a:uFill>
                <a:latin typeface="Arial"/>
                <a:ea typeface="Arial"/>
              </a:rPr>
              <a:t>Pelagios Linked Texts Working Group</a:t>
            </a:r>
            <a:endParaRPr b="0" lang="en-US" sz="3200" spc="-1" strike="noStrike">
              <a:solidFill>
                <a:srgbClr val="000000"/>
              </a:solidFill>
              <a:uFill>
                <a:solidFill>
                  <a:srgbClr val="ffffff"/>
                </a:solidFill>
              </a:uFill>
              <a:latin typeface="Arial"/>
            </a:endParaRPr>
          </a:p>
          <a:p>
            <a:pPr>
              <a:lnSpc>
                <a:spcPct val="115000"/>
              </a:lnSpc>
            </a:pPr>
            <a:endParaRPr b="0" lang="en-US" sz="3200" spc="-1" strike="noStrike">
              <a:solidFill>
                <a:srgbClr val="000000"/>
              </a:solidFill>
              <a:uFill>
                <a:solidFill>
                  <a:srgbClr val="ffffff"/>
                </a:solidFill>
              </a:uFill>
              <a:latin typeface="Arial"/>
            </a:endParaRPr>
          </a:p>
          <a:p>
            <a:pPr>
              <a:lnSpc>
                <a:spcPct val="115000"/>
              </a:lnSpc>
            </a:pPr>
            <a:endParaRPr b="0" lang="en-US" sz="3200" spc="-1" strike="noStrike">
              <a:solidFill>
                <a:srgbClr val="000000"/>
              </a:solidFill>
              <a:uFill>
                <a:solidFill>
                  <a:srgbClr val="ffffff"/>
                </a:solidFill>
              </a:uFill>
              <a:latin typeface="Arial"/>
            </a:endParaRPr>
          </a:p>
          <a:p>
            <a:pPr>
              <a:lnSpc>
                <a:spcPct val="115000"/>
              </a:lnSpc>
            </a:pPr>
            <a:r>
              <a:rPr b="0" i="1" lang="en-US" sz="1400" spc="-1" strike="noStrike">
                <a:solidFill>
                  <a:srgbClr val="24292e"/>
                </a:solidFill>
                <a:uFill>
                  <a:solidFill>
                    <a:srgbClr val="ffffff"/>
                  </a:solidFill>
                </a:uFill>
                <a:latin typeface="Arial"/>
                <a:ea typeface="Arial"/>
              </a:rPr>
              <a:t>This project was funded by the National Science Foundation under award #1659310.  </a:t>
            </a:r>
            <a:endParaRPr b="0" lang="en-US" sz="3200" spc="-1" strike="noStrike">
              <a:solidFill>
                <a:srgbClr val="000000"/>
              </a:solidFill>
              <a:uFill>
                <a:solidFill>
                  <a:srgbClr val="ffffff"/>
                </a:solidFill>
              </a:uFill>
              <a:latin typeface="Arial"/>
            </a:endParaRPr>
          </a:p>
          <a:p>
            <a:pPr>
              <a:lnSpc>
                <a:spcPct val="115000"/>
              </a:lnSpc>
            </a:pP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Responsibilities: PCTP</a:t>
            </a:r>
            <a:endParaRPr b="0" lang="en-US" sz="1400" spc="-1" strike="noStrike">
              <a:solidFill>
                <a:srgbClr val="000000"/>
              </a:solidFill>
              <a:uFill>
                <a:solidFill>
                  <a:srgbClr val="ffffff"/>
                </a:solidFill>
              </a:uFill>
              <a:latin typeface="Arial"/>
            </a:endParaRPr>
          </a:p>
        </p:txBody>
      </p:sp>
      <p:sp>
        <p:nvSpPr>
          <p:cNvPr id="94"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Provides</a:t>
            </a:r>
            <a:r>
              <a:rPr b="0" lang="en-US" sz="1800" spc="-1" strike="noStrike">
                <a:solidFill>
                  <a:srgbClr val="24292e"/>
                </a:solidFill>
                <a:uFill>
                  <a:solidFill>
                    <a:srgbClr val="ffffff"/>
                  </a:solidFill>
                </a:uFill>
                <a:latin typeface="Arial"/>
                <a:ea typeface="Arial"/>
              </a:rPr>
              <a:t> a CTS Endpoint</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Informs </a:t>
            </a:r>
            <a:r>
              <a:rPr b="0" lang="en-US" sz="1800" spc="-1" strike="noStrike">
                <a:solidFill>
                  <a:srgbClr val="24292e"/>
                </a:solidFill>
                <a:uFill>
                  <a:solidFill>
                    <a:srgbClr val="ffffff"/>
                  </a:solidFill>
                </a:uFill>
                <a:latin typeface="Arial"/>
                <a:ea typeface="Arial"/>
              </a:rPr>
              <a:t>the CHSP responsible for their namespace prefix of </a:t>
            </a:r>
            <a:endParaRPr b="0" lang="en-US" sz="1400" spc="-1" strike="noStrike">
              <a:solidFill>
                <a:srgbClr val="000000"/>
              </a:solidFill>
              <a:uFill>
                <a:solidFill>
                  <a:srgbClr val="ffffff"/>
                </a:solidFill>
              </a:uFill>
              <a:latin typeface="Arial"/>
            </a:endParaRPr>
          </a:p>
          <a:p>
            <a:pPr lvl="1" marL="914400" indent="-342720">
              <a:lnSpc>
                <a:spcPct val="100000"/>
              </a:lnSpc>
              <a:buClr>
                <a:srgbClr val="24292e"/>
              </a:buClr>
              <a:buFont typeface="Arial"/>
              <a:buChar char="○"/>
            </a:pPr>
            <a:r>
              <a:rPr b="0" lang="en-US" sz="1400" spc="-1" strike="noStrike">
                <a:solidFill>
                  <a:srgbClr val="24292e"/>
                </a:solidFill>
                <a:uFill>
                  <a:solidFill>
                    <a:srgbClr val="ffffff"/>
                  </a:solidFill>
                </a:uFill>
                <a:latin typeface="Arial"/>
                <a:ea typeface="Arial"/>
              </a:rPr>
              <a:t>the list of CTS URNs for which they are going to provide services and the details of calling those services</a:t>
            </a:r>
            <a:endParaRPr b="0" lang="en-US" sz="1400" spc="-1" strike="noStrike">
              <a:solidFill>
                <a:srgbClr val="000000"/>
              </a:solidFill>
              <a:uFill>
                <a:solidFill>
                  <a:srgbClr val="ffffff"/>
                </a:solidFill>
              </a:uFill>
              <a:latin typeface="Arial"/>
            </a:endParaRPr>
          </a:p>
          <a:p>
            <a:pPr lvl="1" marL="914400" indent="-342720">
              <a:lnSpc>
                <a:spcPct val="100000"/>
              </a:lnSpc>
              <a:buClr>
                <a:srgbClr val="24292e"/>
              </a:buClr>
              <a:buFont typeface="Arial"/>
              <a:buChar char="○"/>
            </a:pPr>
            <a:r>
              <a:rPr b="0" lang="en-US" sz="1400" spc="-1" strike="noStrike">
                <a:solidFill>
                  <a:srgbClr val="24292e"/>
                </a:solidFill>
                <a:uFill>
                  <a:solidFill>
                    <a:srgbClr val="ffffff"/>
                  </a:solidFill>
                </a:uFill>
                <a:latin typeface="Arial"/>
                <a:ea typeface="Arial"/>
              </a:rPr>
              <a:t>changes to their URN mappings changes, e.g. </a:t>
            </a:r>
            <a:endParaRPr b="0" lang="en-US" sz="1400" spc="-1" strike="noStrike">
              <a:solidFill>
                <a:srgbClr val="000000"/>
              </a:solidFill>
              <a:uFill>
                <a:solidFill>
                  <a:srgbClr val="ffffff"/>
                </a:solidFill>
              </a:uFill>
              <a:latin typeface="Arial"/>
            </a:endParaRPr>
          </a:p>
          <a:p>
            <a:pPr lvl="2" marL="1371600" indent="-342720">
              <a:lnSpc>
                <a:spcPct val="100000"/>
              </a:lnSpc>
              <a:buClr>
                <a:srgbClr val="000000"/>
              </a:buClr>
              <a:buFont typeface="Arial"/>
              <a:buChar char="■"/>
            </a:pPr>
            <a:r>
              <a:rPr b="0" lang="en-US" sz="1400" spc="-1" strike="noStrike">
                <a:solidFill>
                  <a:srgbClr val="24292e"/>
                </a:solidFill>
                <a:uFill>
                  <a:solidFill>
                    <a:srgbClr val="ffffff"/>
                  </a:solidFill>
                </a:uFill>
                <a:latin typeface="Arial"/>
                <a:ea typeface="Arial"/>
              </a:rPr>
              <a:t>location of the API endpoint providing access to the edition </a:t>
            </a:r>
            <a:endParaRPr b="0" lang="en-US" sz="1400" spc="-1" strike="noStrike">
              <a:solidFill>
                <a:srgbClr val="000000"/>
              </a:solidFill>
              <a:uFill>
                <a:solidFill>
                  <a:srgbClr val="ffffff"/>
                </a:solidFill>
              </a:uFill>
              <a:latin typeface="Arial"/>
            </a:endParaRPr>
          </a:p>
          <a:p>
            <a:pPr lvl="2" marL="1371600" indent="-342720">
              <a:lnSpc>
                <a:spcPct val="100000"/>
              </a:lnSpc>
              <a:buClr>
                <a:srgbClr val="000000"/>
              </a:buClr>
              <a:buFont typeface="Arial"/>
              <a:buChar char="■"/>
            </a:pPr>
            <a:r>
              <a:rPr b="0" lang="en-US" sz="1400" spc="-1" strike="noStrike">
                <a:solidFill>
                  <a:srgbClr val="24292e"/>
                </a:solidFill>
                <a:uFill>
                  <a:solidFill>
                    <a:srgbClr val="ffffff"/>
                  </a:solidFill>
                </a:uFill>
                <a:latin typeface="Arial"/>
                <a:ea typeface="Arial"/>
              </a:rPr>
              <a:t>redirection of an previously published text to a different edition.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224" dur="indefinite" restart="never" nodeType="tmRoot">
          <p:childTnLst>
            <p:seq>
              <p:cTn id="225" dur="indefinite" nodeType="mainSeq">
                <p:childTnLst>
                  <p:par>
                    <p:cTn id="226" fill="hold">
                      <p:stCondLst>
                        <p:cond delay="indefinite"/>
                      </p:stCondLst>
                      <p:childTnLst>
                        <p:par>
                          <p:cTn id="227" fill="hold">
                            <p:stCondLst>
                              <p:cond delay="0"/>
                            </p:stCondLst>
                            <p:childTnLst>
                              <p:par>
                                <p:cTn id="228" nodeType="clickEffect" fill="hold" presetClass="entr" presetID="10">
                                  <p:stCondLst>
                                    <p:cond delay="0"/>
                                  </p:stCondLst>
                                  <p:childTnLst>
                                    <p:set>
                                      <p:cBhvr>
                                        <p:cTn id="229" dur="1" fill="hold">
                                          <p:stCondLst>
                                            <p:cond delay="0"/>
                                          </p:stCondLst>
                                        </p:cTn>
                                        <p:tgtEl>
                                          <p:spTgt spid="94">
                                            <p:txEl>
                                              <p:pRg st="0" end="24"/>
                                            </p:txEl>
                                          </p:spTgt>
                                        </p:tgtEl>
                                        <p:attrNameLst>
                                          <p:attrName>style.visibility</p:attrName>
                                        </p:attrNameLst>
                                      </p:cBhvr>
                                      <p:to>
                                        <p:strVal val="visible"/>
                                      </p:to>
                                    </p:set>
                                    <p:animEffect filter="fade" transition="in">
                                      <p:cBhvr additive="repl">
                                        <p:cTn id="230" dur="1000"/>
                                        <p:tgtEl>
                                          <p:spTgt spid="94">
                                            <p:txEl>
                                              <p:pRg st="0" end="24"/>
                                            </p:txEl>
                                          </p:spTgt>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0">
                                  <p:stCondLst>
                                    <p:cond delay="0"/>
                                  </p:stCondLst>
                                  <p:childTnLst>
                                    <p:set>
                                      <p:cBhvr>
                                        <p:cTn id="234" dur="1" fill="hold">
                                          <p:stCondLst>
                                            <p:cond delay="0"/>
                                          </p:stCondLst>
                                        </p:cTn>
                                        <p:tgtEl>
                                          <p:spTgt spid="94">
                                            <p:txEl>
                                              <p:pRg st="24" end="84"/>
                                            </p:txEl>
                                          </p:spTgt>
                                        </p:tgtEl>
                                        <p:attrNameLst>
                                          <p:attrName>style.visibility</p:attrName>
                                        </p:attrNameLst>
                                      </p:cBhvr>
                                      <p:to>
                                        <p:strVal val="visible"/>
                                      </p:to>
                                    </p:set>
                                    <p:animEffect filter="fade" transition="in">
                                      <p:cBhvr additive="repl">
                                        <p:cTn id="235" dur="1000"/>
                                        <p:tgtEl>
                                          <p:spTgt spid="94">
                                            <p:txEl>
                                              <p:pRg st="24" end="84"/>
                                            </p:txEl>
                                          </p:spTgt>
                                        </p:tgtEl>
                                      </p:cBhvr>
                                    </p:animEffect>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10">
                                  <p:stCondLst>
                                    <p:cond delay="0"/>
                                  </p:stCondLst>
                                  <p:childTnLst>
                                    <p:set>
                                      <p:cBhvr>
                                        <p:cTn id="239" dur="1" fill="hold">
                                          <p:stCondLst>
                                            <p:cond delay="0"/>
                                          </p:stCondLst>
                                        </p:cTn>
                                        <p:tgtEl>
                                          <p:spTgt spid="94">
                                            <p:txEl>
                                              <p:pRg st="84" end="192"/>
                                            </p:txEl>
                                          </p:spTgt>
                                        </p:tgtEl>
                                        <p:attrNameLst>
                                          <p:attrName>style.visibility</p:attrName>
                                        </p:attrNameLst>
                                      </p:cBhvr>
                                      <p:to>
                                        <p:strVal val="visible"/>
                                      </p:to>
                                    </p:set>
                                    <p:animEffect filter="fade" transition="in">
                                      <p:cBhvr additive="repl">
                                        <p:cTn id="240" dur="1000"/>
                                        <p:tgtEl>
                                          <p:spTgt spid="94">
                                            <p:txEl>
                                              <p:pRg st="84" end="192"/>
                                            </p:txEl>
                                          </p:spTgt>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0">
                                  <p:stCondLst>
                                    <p:cond delay="0"/>
                                  </p:stCondLst>
                                  <p:childTnLst>
                                    <p:set>
                                      <p:cBhvr>
                                        <p:cTn id="244" dur="1" fill="hold">
                                          <p:stCondLst>
                                            <p:cond delay="0"/>
                                          </p:stCondLst>
                                        </p:cTn>
                                        <p:tgtEl>
                                          <p:spTgt spid="94">
                                            <p:txEl>
                                              <p:pRg st="192" end="237"/>
                                            </p:txEl>
                                          </p:spTgt>
                                        </p:tgtEl>
                                        <p:attrNameLst>
                                          <p:attrName>style.visibility</p:attrName>
                                        </p:attrNameLst>
                                      </p:cBhvr>
                                      <p:to>
                                        <p:strVal val="visible"/>
                                      </p:to>
                                    </p:set>
                                    <p:animEffect filter="fade" transition="in">
                                      <p:cBhvr additive="repl">
                                        <p:cTn id="245" dur="1000"/>
                                        <p:tgtEl>
                                          <p:spTgt spid="94">
                                            <p:txEl>
                                              <p:pRg st="192" end="237"/>
                                            </p:txEl>
                                          </p:spTgt>
                                        </p:tgtEl>
                                      </p:cBhvr>
                                    </p:animEffec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0">
                                  <p:stCondLst>
                                    <p:cond delay="0"/>
                                  </p:stCondLst>
                                  <p:childTnLst>
                                    <p:set>
                                      <p:cBhvr>
                                        <p:cTn id="249" dur="1" fill="hold">
                                          <p:stCondLst>
                                            <p:cond delay="0"/>
                                          </p:stCondLst>
                                        </p:cTn>
                                        <p:tgtEl>
                                          <p:spTgt spid="94">
                                            <p:txEl>
                                              <p:pRg st="237" end="299"/>
                                            </p:txEl>
                                          </p:spTgt>
                                        </p:tgtEl>
                                        <p:attrNameLst>
                                          <p:attrName>style.visibility</p:attrName>
                                        </p:attrNameLst>
                                      </p:cBhvr>
                                      <p:to>
                                        <p:strVal val="visible"/>
                                      </p:to>
                                    </p:set>
                                    <p:animEffect filter="fade" transition="in">
                                      <p:cBhvr additive="repl">
                                        <p:cTn id="250" dur="1000"/>
                                        <p:tgtEl>
                                          <p:spTgt spid="94">
                                            <p:txEl>
                                              <p:pRg st="237" end="299"/>
                                            </p:txEl>
                                          </p:spTgt>
                                        </p:tgtEl>
                                      </p:cBhvr>
                                    </p:animEffec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0">
                                  <p:stCondLst>
                                    <p:cond delay="0"/>
                                  </p:stCondLst>
                                  <p:childTnLst>
                                    <p:set>
                                      <p:cBhvr>
                                        <p:cTn id="254" dur="1" fill="hold">
                                          <p:stCondLst>
                                            <p:cond delay="0"/>
                                          </p:stCondLst>
                                        </p:cTn>
                                        <p:tgtEl>
                                          <p:spTgt spid="94">
                                            <p:txEl>
                                              <p:pRg st="299" end="367"/>
                                            </p:txEl>
                                          </p:spTgt>
                                        </p:tgtEl>
                                        <p:attrNameLst>
                                          <p:attrName>style.visibility</p:attrName>
                                        </p:attrNameLst>
                                      </p:cBhvr>
                                      <p:to>
                                        <p:strVal val="visible"/>
                                      </p:to>
                                    </p:set>
                                    <p:animEffect filter="fade" transition="in">
                                      <p:cBhvr additive="repl">
                                        <p:cTn id="255" dur="1000"/>
                                        <p:tgtEl>
                                          <p:spTgt spid="94">
                                            <p:txEl>
                                              <p:pRg st="299" end="367"/>
                                            </p:txEl>
                                          </p:spTgt>
                                        </p:tgtEl>
                                      </p:cBhvr>
                                    </p:animEffect>
                                  </p:childTnLst>
                                </p:cTn>
                              </p:par>
                            </p:childTnLst>
                          </p:cTn>
                        </p:par>
                      </p:childTnLst>
                    </p:cTn>
                  </p:par>
                  <p:par>
                    <p:cTn id="256" fill="hold">
                      <p:stCondLst>
                        <p:cond delay="indefinite"/>
                      </p:stCondLst>
                      <p:childTnLst>
                        <p:par>
                          <p:cTn id="257" fill="hold">
                            <p:stCondLst>
                              <p:cond delay="0"/>
                            </p:stCondLst>
                            <p:childTnLst>
                              <p:par>
                                <p:cTn id="258" nodeType="clickEffect" fill="hold" presetClass="entr" presetID="10">
                                  <p:stCondLst>
                                    <p:cond delay="0"/>
                                  </p:stCondLst>
                                  <p:childTnLst>
                                    <p:set>
                                      <p:cBhvr>
                                        <p:cTn id="259" dur="1" fill="hold">
                                          <p:stCondLst>
                                            <p:cond delay="0"/>
                                          </p:stCondLst>
                                        </p:cTn>
                                        <p:tgtEl>
                                          <p:spTgt spid="94">
                                            <p:txEl>
                                              <p:pRg st="367" end="368"/>
                                            </p:txEl>
                                          </p:spTgt>
                                        </p:tgtEl>
                                        <p:attrNameLst>
                                          <p:attrName>style.visibility</p:attrName>
                                        </p:attrNameLst>
                                      </p:cBhvr>
                                      <p:to>
                                        <p:strVal val="visible"/>
                                      </p:to>
                                    </p:set>
                                    <p:animEffect filter="fade" transition="in">
                                      <p:cBhvr additive="repl">
                                        <p:cTn id="260" dur="1000"/>
                                        <p:tgtEl>
                                          <p:spTgt spid="94">
                                            <p:txEl>
                                              <p:pRg st="367" end="36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Responsibilities: NPCTP</a:t>
            </a:r>
            <a:endParaRPr b="0" lang="en-US" sz="1400" spc="-1" strike="noStrike">
              <a:solidFill>
                <a:srgbClr val="000000"/>
              </a:solidFill>
              <a:uFill>
                <a:solidFill>
                  <a:srgbClr val="ffffff"/>
                </a:solidFill>
              </a:u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24292e"/>
              </a:buClr>
              <a:buFont typeface="Arial"/>
              <a:buChar char="●"/>
            </a:pPr>
            <a:r>
              <a:rPr b="0" lang="en-US" sz="1800" spc="-1" strike="noStrike">
                <a:solidFill>
                  <a:srgbClr val="24292e"/>
                </a:solidFill>
                <a:uFill>
                  <a:solidFill>
                    <a:srgbClr val="ffffff"/>
                  </a:solidFill>
                </a:uFill>
                <a:latin typeface="Arial"/>
                <a:ea typeface="Arial"/>
              </a:rPr>
              <a:t>Free to registered their own Handles for specific CTS editions without participating in the central organizational management.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0" lang="en-US" sz="1800" spc="-1" strike="noStrike">
                <a:solidFill>
                  <a:srgbClr val="24292e"/>
                </a:solidFill>
                <a:uFill>
                  <a:solidFill>
                    <a:srgbClr val="ffffff"/>
                  </a:solidFill>
                </a:uFill>
                <a:latin typeface="Arial"/>
                <a:ea typeface="Arial"/>
              </a:rPr>
              <a:t>In order to take advantage of the proxy system, these Handles must adhere to a standard syntax.</a:t>
            </a:r>
            <a:endParaRPr b="0" lang="en-US" sz="1400" spc="-1" strike="noStrike">
              <a:solidFill>
                <a:srgbClr val="000000"/>
              </a:solidFill>
              <a:uFill>
                <a:solidFill>
                  <a:srgbClr val="ffffff"/>
                </a:solidFill>
              </a:uFill>
              <a:latin typeface="Arial"/>
            </a:endParaRPr>
          </a:p>
          <a:p>
            <a:pPr marL="457200">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10">
                                  <p:stCondLst>
                                    <p:cond delay="0"/>
                                  </p:stCondLst>
                                  <p:childTnLst>
                                    <p:set>
                                      <p:cBhvr>
                                        <p:cTn id="266" dur="1" fill="hold">
                                          <p:stCondLst>
                                            <p:cond delay="0"/>
                                          </p:stCondLst>
                                        </p:cTn>
                                        <p:tgtEl>
                                          <p:spTgt spid="96">
                                            <p:txEl>
                                              <p:pRg st="0" end="128"/>
                                            </p:txEl>
                                          </p:spTgt>
                                        </p:tgtEl>
                                        <p:attrNameLst>
                                          <p:attrName>style.visibility</p:attrName>
                                        </p:attrNameLst>
                                      </p:cBhvr>
                                      <p:to>
                                        <p:strVal val="visible"/>
                                      </p:to>
                                    </p:set>
                                    <p:animEffect filter="fade" transition="in">
                                      <p:cBhvr additive="repl">
                                        <p:cTn id="267" dur="1000"/>
                                        <p:tgtEl>
                                          <p:spTgt spid="96">
                                            <p:txEl>
                                              <p:pRg st="0" end="128"/>
                                            </p:txEl>
                                          </p:spTgt>
                                        </p:tgtEl>
                                      </p:cBhvr>
                                    </p:animEffec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0">
                                  <p:stCondLst>
                                    <p:cond delay="0"/>
                                  </p:stCondLst>
                                  <p:childTnLst>
                                    <p:set>
                                      <p:cBhvr>
                                        <p:cTn id="271" dur="1" fill="hold">
                                          <p:stCondLst>
                                            <p:cond delay="0"/>
                                          </p:stCondLst>
                                        </p:cTn>
                                        <p:tgtEl>
                                          <p:spTgt spid="96">
                                            <p:txEl>
                                              <p:pRg st="128" end="129"/>
                                            </p:txEl>
                                          </p:spTgt>
                                        </p:tgtEl>
                                        <p:attrNameLst>
                                          <p:attrName>style.visibility</p:attrName>
                                        </p:attrNameLst>
                                      </p:cBhvr>
                                      <p:to>
                                        <p:strVal val="visible"/>
                                      </p:to>
                                    </p:set>
                                    <p:animEffect filter="fade" transition="in">
                                      <p:cBhvr additive="repl">
                                        <p:cTn id="272" dur="1000"/>
                                        <p:tgtEl>
                                          <p:spTgt spid="96">
                                            <p:txEl>
                                              <p:pRg st="128" end="129"/>
                                            </p:txEl>
                                          </p:spTgt>
                                        </p:tgtEl>
                                      </p:cBhvr>
                                    </p:animEffec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0">
                                  <p:stCondLst>
                                    <p:cond delay="0"/>
                                  </p:stCondLst>
                                  <p:childTnLst>
                                    <p:set>
                                      <p:cBhvr>
                                        <p:cTn id="276" dur="1" fill="hold">
                                          <p:stCondLst>
                                            <p:cond delay="0"/>
                                          </p:stCondLst>
                                        </p:cTn>
                                        <p:tgtEl>
                                          <p:spTgt spid="96">
                                            <p:txEl>
                                              <p:pRg st="129" end="225"/>
                                            </p:txEl>
                                          </p:spTgt>
                                        </p:tgtEl>
                                        <p:attrNameLst>
                                          <p:attrName>style.visibility</p:attrName>
                                        </p:attrNameLst>
                                      </p:cBhvr>
                                      <p:to>
                                        <p:strVal val="visible"/>
                                      </p:to>
                                    </p:set>
                                    <p:animEffect filter="fade" transition="in">
                                      <p:cBhvr additive="repl">
                                        <p:cTn id="277" dur="1000"/>
                                        <p:tgtEl>
                                          <p:spTgt spid="96">
                                            <p:txEl>
                                              <p:pRg st="129" end="225"/>
                                            </p:txEl>
                                          </p:spTgt>
                                        </p:tgtEl>
                                      </p:cBhvr>
                                    </p:animEffec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0">
                                  <p:stCondLst>
                                    <p:cond delay="0"/>
                                  </p:stCondLst>
                                  <p:childTnLst>
                                    <p:set>
                                      <p:cBhvr>
                                        <p:cTn id="281" dur="1" fill="hold">
                                          <p:stCondLst>
                                            <p:cond delay="0"/>
                                          </p:stCondLst>
                                        </p:cTn>
                                        <p:tgtEl>
                                          <p:spTgt spid="96">
                                            <p:txEl>
                                              <p:pRg st="225" end="226"/>
                                            </p:txEl>
                                          </p:spTgt>
                                        </p:tgtEl>
                                        <p:attrNameLst>
                                          <p:attrName>style.visibility</p:attrName>
                                        </p:attrNameLst>
                                      </p:cBhvr>
                                      <p:to>
                                        <p:strVal val="visible"/>
                                      </p:to>
                                    </p:set>
                                    <p:animEffect filter="fade" transition="in">
                                      <p:cBhvr additive="repl">
                                        <p:cTn id="282" dur="1000"/>
                                        <p:tgtEl>
                                          <p:spTgt spid="96">
                                            <p:txEl>
                                              <p:pRg st="225" end="226"/>
                                            </p:txEl>
                                          </p:spTgt>
                                        </p:tgtEl>
                                      </p:cBhvr>
                                    </p:animEffec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0">
                                  <p:stCondLst>
                                    <p:cond delay="0"/>
                                  </p:stCondLst>
                                  <p:childTnLst>
                                    <p:set>
                                      <p:cBhvr>
                                        <p:cTn id="286" dur="1" fill="hold">
                                          <p:stCondLst>
                                            <p:cond delay="0"/>
                                          </p:stCondLst>
                                        </p:cTn>
                                        <p:tgtEl>
                                          <p:spTgt spid="96">
                                            <p:txEl>
                                              <p:pRg st="226" end="227"/>
                                            </p:txEl>
                                          </p:spTgt>
                                        </p:tgtEl>
                                        <p:attrNameLst>
                                          <p:attrName>style.visibility</p:attrName>
                                        </p:attrNameLst>
                                      </p:cBhvr>
                                      <p:to>
                                        <p:strVal val="visible"/>
                                      </p:to>
                                    </p:set>
                                    <p:animEffect filter="fade" transition="in">
                                      <p:cBhvr additive="repl">
                                        <p:cTn id="287" dur="1000"/>
                                        <p:tgtEl>
                                          <p:spTgt spid="96">
                                            <p:txEl>
                                              <p:pRg st="226" end="22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Google Shape;121;p24" descr=""/>
          <p:cNvPicPr/>
          <p:nvPr/>
        </p:nvPicPr>
        <p:blipFill>
          <a:blip r:embed="rId1"/>
          <a:stretch/>
        </p:blipFill>
        <p:spPr>
          <a:xfrm>
            <a:off x="1656000" y="178920"/>
            <a:ext cx="6163560" cy="47854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RPID Test Bed: Example Handles</a:t>
            </a:r>
            <a:endParaRPr b="0" lang="en-US" sz="1400" spc="-1" strike="noStrike">
              <a:solidFill>
                <a:srgbClr val="000000"/>
              </a:solidFill>
              <a:uFill>
                <a:solidFill>
                  <a:srgbClr val="ffffff"/>
                </a:solidFill>
              </a:u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24292e"/>
                </a:solidFill>
                <a:uFill>
                  <a:solidFill>
                    <a:srgbClr val="ffffff"/>
                  </a:solidFill>
                </a:uFill>
                <a:latin typeface="Arial"/>
                <a:ea typeface="Arial"/>
              </a:rPr>
              <a:t>(1) </a:t>
            </a:r>
            <a:r>
              <a:rPr b="0" lang="en-US" sz="1200" spc="-1" strike="noStrike" u="sng">
                <a:solidFill>
                  <a:srgbClr val="0097a7"/>
                </a:solidFill>
                <a:uFill>
                  <a:solidFill>
                    <a:srgbClr val="ffffff"/>
                  </a:solidFill>
                </a:uFill>
                <a:latin typeface="Arial"/>
                <a:ea typeface="Arial"/>
                <a:hlinkClick r:id="rId1"/>
              </a:rPr>
              <a:t>https://hdl.handle.net/20.500.12042/ctstest|urn:cts:greekLit:tlg0012.tlg002.perseus-grc2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24292e"/>
                </a:solidFill>
                <a:uFill>
                  <a:solidFill>
                    <a:srgbClr val="ffffff"/>
                  </a:solidFill>
                </a:uFill>
                <a:latin typeface="Arial"/>
                <a:ea typeface="Arial"/>
              </a:rPr>
              <a:t>(2) </a:t>
            </a:r>
            <a:r>
              <a:rPr b="0" lang="en-US" sz="1200" spc="-1" strike="noStrike" u="sng">
                <a:solidFill>
                  <a:srgbClr val="0097a7"/>
                </a:solidFill>
                <a:uFill>
                  <a:solidFill>
                    <a:srgbClr val="ffffff"/>
                  </a:solidFill>
                </a:uFill>
                <a:latin typeface="Arial"/>
                <a:ea typeface="Arial"/>
                <a:hlinkClick r:id="rId2"/>
              </a:rPr>
              <a:t>https://hdl.handle.net/20.500.12042/ctstest|urn:cts:greekLit:tlg0012.tlg002.perseus-grc2:1.1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24292e"/>
                </a:solidFill>
                <a:uFill>
                  <a:solidFill>
                    <a:srgbClr val="ffffff"/>
                  </a:solidFill>
                </a:uFill>
                <a:latin typeface="Arial"/>
                <a:ea typeface="Arial"/>
              </a:rPr>
              <a:t>(3) </a:t>
            </a:r>
            <a:r>
              <a:rPr b="0" lang="en-US" sz="1200" spc="-1" strike="noStrike" u="sng">
                <a:solidFill>
                  <a:srgbClr val="0097a7"/>
                </a:solidFill>
                <a:uFill>
                  <a:solidFill>
                    <a:srgbClr val="ffffff"/>
                  </a:solidFill>
                </a:uFill>
                <a:latin typeface="Arial"/>
                <a:ea typeface="Arial"/>
                <a:hlinkClick r:id="rId3"/>
              </a:rPr>
              <a:t>https://hdl.handle.net/20.500.12042/ctstest|urn:cts:copticLit:ap.120.monbeg</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With full implementation of solution using the HDL proxy, the urls would just be: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24292e"/>
                </a:solidFill>
                <a:uFill>
                  <a:solidFill>
                    <a:srgbClr val="ffffff"/>
                  </a:solidFill>
                </a:uFill>
                <a:latin typeface="Arial"/>
                <a:ea typeface="Arial"/>
              </a:rPr>
              <a:t>(1) </a:t>
            </a:r>
            <a:r>
              <a:rPr b="0" lang="en-US" sz="1200" spc="-1" strike="noStrike" u="sng">
                <a:solidFill>
                  <a:srgbClr val="0097a7"/>
                </a:solidFill>
                <a:uFill>
                  <a:solidFill>
                    <a:srgbClr val="ffffff"/>
                  </a:solidFill>
                </a:uFill>
                <a:latin typeface="Arial"/>
                <a:ea typeface="Arial"/>
                <a:hlinkClick r:id="rId4"/>
              </a:rPr>
              <a:t>https://hdl.handle.net/urn:cts:greekLit:tlg0012.tlg002.perseus-grc2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24292e"/>
                </a:solidFill>
                <a:uFill>
                  <a:solidFill>
                    <a:srgbClr val="ffffff"/>
                  </a:solidFill>
                </a:uFill>
                <a:latin typeface="Arial"/>
                <a:ea typeface="Arial"/>
              </a:rPr>
              <a:t>(2) </a:t>
            </a:r>
            <a:r>
              <a:rPr b="0" lang="en-US" sz="1200" spc="-1" strike="noStrike" u="sng">
                <a:solidFill>
                  <a:srgbClr val="0097a7"/>
                </a:solidFill>
                <a:uFill>
                  <a:solidFill>
                    <a:srgbClr val="ffffff"/>
                  </a:solidFill>
                </a:uFill>
                <a:latin typeface="Arial"/>
                <a:ea typeface="Arial"/>
                <a:hlinkClick r:id="rId5"/>
              </a:rPr>
              <a:t>https://hdl.handle.net/urn:cts:greekLit:tlg0012.tlg002.perseus-grc2:1.1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24292e"/>
                </a:solidFill>
                <a:uFill>
                  <a:solidFill>
                    <a:srgbClr val="ffffff"/>
                  </a:solidFill>
                </a:uFill>
                <a:latin typeface="Arial"/>
                <a:ea typeface="Arial"/>
              </a:rPr>
              <a:t>(3) </a:t>
            </a:r>
            <a:r>
              <a:rPr b="0" lang="en-US" sz="1200" spc="-1" strike="noStrike" u="sng">
                <a:solidFill>
                  <a:srgbClr val="0097a7"/>
                </a:solidFill>
                <a:uFill>
                  <a:solidFill>
                    <a:srgbClr val="ffffff"/>
                  </a:solidFill>
                </a:uFill>
                <a:latin typeface="Arial"/>
                <a:ea typeface="Arial"/>
                <a:hlinkClick r:id="rId6"/>
              </a:rPr>
              <a:t>https://hdl.handle.net/urn:cts:copticLit:ap.120.monbeg</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Links and References</a:t>
            </a:r>
            <a:endParaRPr b="0" lang="en-US" sz="1400" spc="-1" strike="noStrike">
              <a:solidFill>
                <a:srgbClr val="000000"/>
              </a:solidFill>
              <a:uFill>
                <a:solidFill>
                  <a:srgbClr val="ffffff"/>
                </a:solidFill>
              </a:uFill>
              <a:latin typeface="Arial"/>
            </a:endParaRPr>
          </a:p>
        </p:txBody>
      </p:sp>
      <p:sp>
        <p:nvSpPr>
          <p:cNvPr id="101" name="TextShape 2"/>
          <p:cNvSpPr txBox="1"/>
          <p:nvPr/>
        </p:nvSpPr>
        <p:spPr>
          <a:xfrm>
            <a:off x="311760" y="1152360"/>
            <a:ext cx="8520120" cy="3416040"/>
          </a:xfrm>
          <a:prstGeom prst="rect">
            <a:avLst/>
          </a:prstGeom>
          <a:noFill/>
          <a:ln>
            <a:noFill/>
          </a:ln>
        </p:spPr>
        <p:txBody>
          <a:bodyPr tIns="91440" bIns="91440"/>
          <a:p>
            <a:pPr>
              <a:lnSpc>
                <a:spcPct val="100000"/>
              </a:lnSpc>
            </a:pPr>
            <a:r>
              <a:rPr b="0" i="1" lang="en-US" sz="1400" spc="-1" strike="noStrike">
                <a:solidFill>
                  <a:srgbClr val="24292e"/>
                </a:solidFill>
                <a:uFill>
                  <a:solidFill>
                    <a:srgbClr val="ffffff"/>
                  </a:solidFill>
                </a:uFill>
                <a:latin typeface="Arial"/>
                <a:ea typeface="Arial"/>
              </a:rPr>
              <a:t>This proposal was funded by the National Science Foundation under award #1659310.   Co-authors Larry Lannom and Robert Tupolo-Schneck, both of CNRI. P.I. Robert Quick, Indiana University.</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For full details of the proposed solution, including user stories, etc. see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u="sng">
                <a:solidFill>
                  <a:srgbClr val="0097a7"/>
                </a:solidFill>
                <a:uFill>
                  <a:solidFill>
                    <a:srgbClr val="ffffff"/>
                  </a:solidFill>
                </a:uFill>
                <a:latin typeface="Arial"/>
                <a:ea typeface="Arial"/>
                <a:hlinkClick r:id="rId1"/>
              </a:rPr>
              <a:t>https://github.com/rpidproject/cts-handles/blob/master/proposal.md</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For more on RPID see </a:t>
            </a:r>
            <a:r>
              <a:rPr b="0" lang="en-US" sz="1800" spc="-1" strike="noStrike" u="sng">
                <a:solidFill>
                  <a:srgbClr val="0097a7"/>
                </a:solidFill>
                <a:uFill>
                  <a:solidFill>
                    <a:srgbClr val="ffffff"/>
                  </a:solidFill>
                </a:uFill>
                <a:latin typeface="Arial"/>
                <a:ea typeface="Arial"/>
                <a:hlinkClick r:id="rId2"/>
              </a:rPr>
              <a:t>h</a:t>
            </a:r>
            <a:r>
              <a:rPr b="0" lang="en-US" sz="1800" spc="-1" strike="noStrike" u="sng">
                <a:solidFill>
                  <a:srgbClr val="0097a7"/>
                </a:solidFill>
                <a:uFill>
                  <a:solidFill>
                    <a:srgbClr val="ffffff"/>
                  </a:solidFill>
                </a:uFill>
                <a:latin typeface="Arial"/>
                <a:ea typeface="Arial"/>
                <a:hlinkClick r:id="rId3"/>
              </a:rPr>
              <a:t>ttps://rpidproject.github.io/rpid/#rpid-project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Problem Statement</a:t>
            </a:r>
            <a:endParaRPr b="0" lang="en-US" sz="1400" spc="-1" strike="noStrike">
              <a:solidFill>
                <a:srgbClr val="000000"/>
              </a:solidFill>
              <a:uFill>
                <a:solidFill>
                  <a:srgbClr val="ffffff"/>
                </a:solidFill>
              </a:uFill>
              <a:latin typeface="Arial"/>
            </a:endParaRPr>
          </a:p>
        </p:txBody>
      </p:sp>
      <p:sp>
        <p:nvSpPr>
          <p:cNvPr id="77" name="TextShape 2"/>
          <p:cNvSpPr txBox="1"/>
          <p:nvPr/>
        </p:nvSpPr>
        <p:spPr>
          <a:xfrm>
            <a:off x="311760" y="1152360"/>
            <a:ext cx="8520120" cy="3416040"/>
          </a:xfrm>
          <a:prstGeom prst="rect">
            <a:avLst/>
          </a:prstGeom>
          <a:noFill/>
          <a:ln>
            <a:noFill/>
          </a:ln>
        </p:spPr>
        <p:txBody>
          <a:bodyPr tIns="91440" bIns="91440"/>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No </a:t>
            </a:r>
            <a:r>
              <a:rPr b="1" i="1" lang="en-US" sz="2400" spc="-1" strike="noStrike">
                <a:solidFill>
                  <a:srgbClr val="24292e"/>
                </a:solidFill>
                <a:uFill>
                  <a:solidFill>
                    <a:srgbClr val="ffffff"/>
                  </a:solidFill>
                </a:uFill>
                <a:latin typeface="Arial"/>
                <a:ea typeface="Arial"/>
              </a:rPr>
              <a:t>standard</a:t>
            </a:r>
            <a:r>
              <a:rPr b="0" lang="en-US" sz="2400" spc="-1" strike="noStrike">
                <a:solidFill>
                  <a:srgbClr val="24292e"/>
                </a:solidFill>
                <a:uFill>
                  <a:solidFill>
                    <a:srgbClr val="ffffff"/>
                  </a:solidFill>
                </a:uFill>
                <a:latin typeface="Arial"/>
                <a:ea typeface="Arial"/>
              </a:rPr>
              <a:t> approach for turning a CTS URN into a resolvable URL </a:t>
            </a:r>
            <a:endParaRPr b="0" lang="en-US" sz="1400" spc="-1" strike="noStrike">
              <a:solidFill>
                <a:srgbClr val="000000"/>
              </a:solidFill>
              <a:uFill>
                <a:solidFill>
                  <a:srgbClr val="ffffff"/>
                </a:solidFill>
              </a:uFill>
              <a:latin typeface="Arial"/>
            </a:endParaRPr>
          </a:p>
          <a:p>
            <a:pPr lvl="1" marL="9144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domain name and rewrite rules</a:t>
            </a:r>
            <a:endParaRPr b="0" lang="en-US" sz="1400" spc="-1" strike="noStrike">
              <a:solidFill>
                <a:srgbClr val="000000"/>
              </a:solidFill>
              <a:uFill>
                <a:solidFill>
                  <a:srgbClr val="ffffff"/>
                </a:solidFill>
              </a:uFill>
              <a:latin typeface="Arial"/>
            </a:endParaRPr>
          </a:p>
          <a:p>
            <a:pPr lvl="1" marL="9144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redirect requests </a:t>
            </a:r>
            <a:endParaRPr b="0" lang="en-US" sz="1400" spc="-1" strike="noStrike">
              <a:solidFill>
                <a:srgbClr val="000000"/>
              </a:solidFill>
              <a:uFill>
                <a:solidFill>
                  <a:srgbClr val="ffffff"/>
                </a:solidFill>
              </a:uFill>
              <a:latin typeface="Arial"/>
            </a:endParaRPr>
          </a:p>
          <a:p>
            <a:pPr lvl="1" marL="9144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custom resolution services </a:t>
            </a:r>
            <a:endParaRPr b="0" lang="en-US" sz="1400" spc="-1" strike="noStrike">
              <a:solidFill>
                <a:srgbClr val="000000"/>
              </a:solidFill>
              <a:uFill>
                <a:solidFill>
                  <a:srgbClr val="ffffff"/>
                </a:solidFill>
              </a:uFill>
              <a:latin typeface="Arial"/>
            </a:endParaRPr>
          </a:p>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Consumers of CTS URNs cannot discover the URL for the CTS API that serves any given URN</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77">
                                            <p:txEl>
                                              <p:pRg st="0" end="66"/>
                                            </p:txEl>
                                          </p:spTgt>
                                        </p:tgtEl>
                                        <p:attrNameLst>
                                          <p:attrName>style.visibility</p:attrName>
                                        </p:attrNameLst>
                                      </p:cBhvr>
                                      <p:to>
                                        <p:strVal val="visible"/>
                                      </p:to>
                                    </p:set>
                                    <p:animEffect filter="fade" transition="in">
                                      <p:cBhvr additive="repl">
                                        <p:cTn id="9" dur="1000"/>
                                        <p:tgtEl>
                                          <p:spTgt spid="77">
                                            <p:txEl>
                                              <p:pRg st="0" end="66"/>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77">
                                            <p:txEl>
                                              <p:pRg st="66" end="96"/>
                                            </p:txEl>
                                          </p:spTgt>
                                        </p:tgtEl>
                                        <p:attrNameLst>
                                          <p:attrName>style.visibility</p:attrName>
                                        </p:attrNameLst>
                                      </p:cBhvr>
                                      <p:to>
                                        <p:strVal val="visible"/>
                                      </p:to>
                                    </p:set>
                                    <p:animEffect filter="fade" transition="in">
                                      <p:cBhvr additive="repl">
                                        <p:cTn id="14" dur="1000"/>
                                        <p:tgtEl>
                                          <p:spTgt spid="77">
                                            <p:txEl>
                                              <p:pRg st="66" end="96"/>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0">
                                  <p:stCondLst>
                                    <p:cond delay="0"/>
                                  </p:stCondLst>
                                  <p:childTnLst>
                                    <p:set>
                                      <p:cBhvr>
                                        <p:cTn id="18" dur="1" fill="hold">
                                          <p:stCondLst>
                                            <p:cond delay="0"/>
                                          </p:stCondLst>
                                        </p:cTn>
                                        <p:tgtEl>
                                          <p:spTgt spid="77">
                                            <p:txEl>
                                              <p:pRg st="96" end="115"/>
                                            </p:txEl>
                                          </p:spTgt>
                                        </p:tgtEl>
                                        <p:attrNameLst>
                                          <p:attrName>style.visibility</p:attrName>
                                        </p:attrNameLst>
                                      </p:cBhvr>
                                      <p:to>
                                        <p:strVal val="visible"/>
                                      </p:to>
                                    </p:set>
                                    <p:animEffect filter="fade" transition="in">
                                      <p:cBhvr additive="repl">
                                        <p:cTn id="19" dur="1000"/>
                                        <p:tgtEl>
                                          <p:spTgt spid="77">
                                            <p:txEl>
                                              <p:pRg st="96" end="115"/>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77">
                                            <p:txEl>
                                              <p:pRg st="115" end="143"/>
                                            </p:txEl>
                                          </p:spTgt>
                                        </p:tgtEl>
                                        <p:attrNameLst>
                                          <p:attrName>style.visibility</p:attrName>
                                        </p:attrNameLst>
                                      </p:cBhvr>
                                      <p:to>
                                        <p:strVal val="visible"/>
                                      </p:to>
                                    </p:set>
                                    <p:animEffect filter="fade" transition="in">
                                      <p:cBhvr additive="repl">
                                        <p:cTn id="24" dur="1000"/>
                                        <p:tgtEl>
                                          <p:spTgt spid="77">
                                            <p:txEl>
                                              <p:pRg st="115" end="143"/>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77">
                                            <p:txEl>
                                              <p:pRg st="143" end="231"/>
                                            </p:txEl>
                                          </p:spTgt>
                                        </p:tgtEl>
                                        <p:attrNameLst>
                                          <p:attrName>style.visibility</p:attrName>
                                        </p:attrNameLst>
                                      </p:cBhvr>
                                      <p:to>
                                        <p:strVal val="visible"/>
                                      </p:to>
                                    </p:set>
                                    <p:animEffect filter="fade" transition="in">
                                      <p:cBhvr additive="repl">
                                        <p:cTn id="29" dur="1000"/>
                                        <p:tgtEl>
                                          <p:spTgt spid="77">
                                            <p:txEl>
                                              <p:pRg st="143" end="23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Problem Statement</a:t>
            </a:r>
            <a:endParaRPr b="0" lang="en-US" sz="1400" spc="-1" strike="noStrike">
              <a:solidFill>
                <a:srgbClr val="000000"/>
              </a:solidFill>
              <a:uFill>
                <a:solidFill>
                  <a:srgbClr val="ffffff"/>
                </a:solidFill>
              </a:uFill>
              <a:latin typeface="Arial"/>
            </a:endParaRPr>
          </a:p>
        </p:txBody>
      </p:sp>
      <p:sp>
        <p:nvSpPr>
          <p:cNvPr id="79" name="TextShape 2"/>
          <p:cNvSpPr txBox="1"/>
          <p:nvPr/>
        </p:nvSpPr>
        <p:spPr>
          <a:xfrm>
            <a:off x="31176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80" name="Google Shape;68;p15" descr=""/>
          <p:cNvPicPr/>
          <p:nvPr/>
        </p:nvPicPr>
        <p:blipFill>
          <a:blip r:embed="rId1"/>
          <a:stretch/>
        </p:blipFill>
        <p:spPr>
          <a:xfrm>
            <a:off x="419400" y="1617840"/>
            <a:ext cx="8305200" cy="2796840"/>
          </a:xfrm>
          <a:prstGeom prst="rect">
            <a:avLst/>
          </a:prstGeom>
          <a:ln>
            <a:noFill/>
          </a:ln>
        </p:spPr>
      </p:pic>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Requirements</a:t>
            </a:r>
            <a:endParaRPr b="0" lang="en-US" sz="1400" spc="-1" strike="noStrike">
              <a:solidFill>
                <a:srgbClr val="000000"/>
              </a:solidFill>
              <a:uFill>
                <a:solidFill>
                  <a:srgbClr val="ffffff"/>
                </a:solidFill>
              </a:uFill>
              <a:latin typeface="Arial"/>
            </a:endParaRPr>
          </a:p>
        </p:txBody>
      </p:sp>
      <p:sp>
        <p:nvSpPr>
          <p:cNvPr id="82" name="TextShape 2"/>
          <p:cNvSpPr txBox="1"/>
          <p:nvPr/>
        </p:nvSpPr>
        <p:spPr>
          <a:xfrm>
            <a:off x="311760" y="1152360"/>
            <a:ext cx="8520120" cy="3416040"/>
          </a:xfrm>
          <a:prstGeom prst="rect">
            <a:avLst/>
          </a:prstGeom>
          <a:noFill/>
          <a:ln>
            <a:noFill/>
          </a:ln>
        </p:spPr>
        <p:txBody>
          <a:bodyPr tIns="91440" bIns="91440"/>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Standard approach </a:t>
            </a:r>
            <a:endParaRPr b="0" lang="en-US" sz="1400" spc="-1" strike="noStrike">
              <a:solidFill>
                <a:srgbClr val="000000"/>
              </a:solidFill>
              <a:uFill>
                <a:solidFill>
                  <a:srgbClr val="ffffff"/>
                </a:solidFill>
              </a:uFill>
              <a:latin typeface="Arial"/>
            </a:endParaRPr>
          </a:p>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Distributed publishing </a:t>
            </a:r>
            <a:endParaRPr b="0" lang="en-US" sz="1400" spc="-1" strike="noStrike">
              <a:solidFill>
                <a:srgbClr val="000000"/>
              </a:solidFill>
              <a:uFill>
                <a:solidFill>
                  <a:srgbClr val="ffffff"/>
                </a:solidFill>
              </a:uFill>
              <a:latin typeface="Arial"/>
            </a:endParaRPr>
          </a:p>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Centralized management of resolution</a:t>
            </a:r>
            <a:endParaRPr b="0" lang="en-US" sz="1400" spc="-1" strike="noStrike">
              <a:solidFill>
                <a:srgbClr val="000000"/>
              </a:solidFill>
              <a:uFill>
                <a:solidFill>
                  <a:srgbClr val="ffffff"/>
                </a:solidFill>
              </a:uFill>
              <a:latin typeface="Arial"/>
            </a:endParaRPr>
          </a:p>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Reliable infrastructure</a:t>
            </a:r>
            <a:endParaRPr b="0" lang="en-US" sz="1400" spc="-1" strike="noStrike">
              <a:solidFill>
                <a:srgbClr val="000000"/>
              </a:solidFill>
              <a:uFill>
                <a:solidFill>
                  <a:srgbClr val="ffffff"/>
                </a:solidFill>
              </a:uFill>
              <a:latin typeface="Arial"/>
            </a:endParaRPr>
          </a:p>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Governance structures</a:t>
            </a:r>
            <a:endParaRPr b="0" lang="en-US" sz="1400" spc="-1" strike="noStrike">
              <a:solidFill>
                <a:srgbClr val="000000"/>
              </a:solidFill>
              <a:uFill>
                <a:solidFill>
                  <a:srgbClr val="ffffff"/>
                </a:solidFill>
              </a:uFill>
              <a:latin typeface="Arial"/>
            </a:endParaRPr>
          </a:p>
        </p:txBody>
      </p:sp>
    </p:spTree>
  </p:cSld>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82">
                                            <p:txEl>
                                              <p:pRg st="0" end="19"/>
                                            </p:txEl>
                                          </p:spTgt>
                                        </p:tgtEl>
                                        <p:attrNameLst>
                                          <p:attrName>style.visibility</p:attrName>
                                        </p:attrNameLst>
                                      </p:cBhvr>
                                      <p:to>
                                        <p:strVal val="visible"/>
                                      </p:to>
                                    </p:set>
                                    <p:animEffect filter="fade" transition="in">
                                      <p:cBhvr additive="repl">
                                        <p:cTn id="38" dur="1000"/>
                                        <p:tgtEl>
                                          <p:spTgt spid="82">
                                            <p:txEl>
                                              <p:pRg st="0" end="19"/>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82">
                                            <p:txEl>
                                              <p:pRg st="19" end="43"/>
                                            </p:txEl>
                                          </p:spTgt>
                                        </p:tgtEl>
                                        <p:attrNameLst>
                                          <p:attrName>style.visibility</p:attrName>
                                        </p:attrNameLst>
                                      </p:cBhvr>
                                      <p:to>
                                        <p:strVal val="visible"/>
                                      </p:to>
                                    </p:set>
                                    <p:animEffect filter="fade" transition="in">
                                      <p:cBhvr additive="repl">
                                        <p:cTn id="43" dur="1000"/>
                                        <p:tgtEl>
                                          <p:spTgt spid="82">
                                            <p:txEl>
                                              <p:pRg st="19" end="43"/>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82">
                                            <p:txEl>
                                              <p:pRg st="43" end="80"/>
                                            </p:txEl>
                                          </p:spTgt>
                                        </p:tgtEl>
                                        <p:attrNameLst>
                                          <p:attrName>style.visibility</p:attrName>
                                        </p:attrNameLst>
                                      </p:cBhvr>
                                      <p:to>
                                        <p:strVal val="visible"/>
                                      </p:to>
                                    </p:set>
                                    <p:animEffect filter="fade" transition="in">
                                      <p:cBhvr additive="repl">
                                        <p:cTn id="48" dur="1000"/>
                                        <p:tgtEl>
                                          <p:spTgt spid="82">
                                            <p:txEl>
                                              <p:pRg st="43" end="80"/>
                                            </p:txEl>
                                          </p:spTgt>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82">
                                            <p:txEl>
                                              <p:pRg st="80" end="104"/>
                                            </p:txEl>
                                          </p:spTgt>
                                        </p:tgtEl>
                                        <p:attrNameLst>
                                          <p:attrName>style.visibility</p:attrName>
                                        </p:attrNameLst>
                                      </p:cBhvr>
                                      <p:to>
                                        <p:strVal val="visible"/>
                                      </p:to>
                                    </p:set>
                                    <p:animEffect filter="fade" transition="in">
                                      <p:cBhvr additive="repl">
                                        <p:cTn id="53" dur="1000"/>
                                        <p:tgtEl>
                                          <p:spTgt spid="82">
                                            <p:txEl>
                                              <p:pRg st="80" end="104"/>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82">
                                            <p:txEl>
                                              <p:pRg st="104" end="126"/>
                                            </p:txEl>
                                          </p:spTgt>
                                        </p:tgtEl>
                                        <p:attrNameLst>
                                          <p:attrName>style.visibility</p:attrName>
                                        </p:attrNameLst>
                                      </p:cBhvr>
                                      <p:to>
                                        <p:strVal val="visible"/>
                                      </p:to>
                                    </p:set>
                                    <p:animEffect filter="fade" transition="in">
                                      <p:cBhvr additive="repl">
                                        <p:cTn id="58" dur="1000"/>
                                        <p:tgtEl>
                                          <p:spTgt spid="82">
                                            <p:txEl>
                                              <p:pRg st="104" end="12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Handle System Characteristics</a:t>
            </a:r>
            <a:endParaRPr b="0" lang="en-US" sz="1400" spc="-1" strike="noStrike">
              <a:solidFill>
                <a:srgbClr val="000000"/>
              </a:solidFill>
              <a:uFill>
                <a:solidFill>
                  <a:srgbClr val="ffffff"/>
                </a:solidFill>
              </a:uFill>
              <a:latin typeface="Arial"/>
            </a:endParaRPr>
          </a:p>
        </p:txBody>
      </p:sp>
      <p:sp>
        <p:nvSpPr>
          <p:cNvPr id="84"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Widely used - worldwide standard</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Persistence</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Supports: Multiple Instances, Multiple Attributes of Resources</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International Unicode Support</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Distributed Service Model</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Distributed Administration Services</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Efficient Resolution</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Established Governance Practices</a:t>
            </a:r>
            <a:endParaRPr b="0" lang="en-US" sz="14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0">
                                  <p:stCondLst>
                                    <p:cond delay="0"/>
                                  </p:stCondLst>
                                  <p:childTnLst>
                                    <p:set>
                                      <p:cBhvr>
                                        <p:cTn id="64" dur="1" fill="hold">
                                          <p:stCondLst>
                                            <p:cond delay="0"/>
                                          </p:stCondLst>
                                        </p:cTn>
                                        <p:tgtEl>
                                          <p:spTgt spid="84">
                                            <p:txEl>
                                              <p:pRg st="0" end="33"/>
                                            </p:txEl>
                                          </p:spTgt>
                                        </p:tgtEl>
                                        <p:attrNameLst>
                                          <p:attrName>style.visibility</p:attrName>
                                        </p:attrNameLst>
                                      </p:cBhvr>
                                      <p:to>
                                        <p:strVal val="visible"/>
                                      </p:to>
                                    </p:set>
                                    <p:animEffect filter="fade" transition="in">
                                      <p:cBhvr additive="repl">
                                        <p:cTn id="65" dur="1500"/>
                                        <p:tgtEl>
                                          <p:spTgt spid="84">
                                            <p:txEl>
                                              <p:pRg st="0" end="33"/>
                                            </p:txEl>
                                          </p:spTgt>
                                        </p:tgtEl>
                                      </p:cBhvr>
                                    </p:animEffec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84">
                                            <p:txEl>
                                              <p:pRg st="33" end="45"/>
                                            </p:txEl>
                                          </p:spTgt>
                                        </p:tgtEl>
                                        <p:attrNameLst>
                                          <p:attrName>style.visibility</p:attrName>
                                        </p:attrNameLst>
                                      </p:cBhvr>
                                      <p:to>
                                        <p:strVal val="visible"/>
                                      </p:to>
                                    </p:set>
                                    <p:animEffect filter="fade" transition="in">
                                      <p:cBhvr additive="repl">
                                        <p:cTn id="70" dur="1500"/>
                                        <p:tgtEl>
                                          <p:spTgt spid="84">
                                            <p:txEl>
                                              <p:pRg st="33" end="45"/>
                                            </p:txEl>
                                          </p:spTgt>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0">
                                  <p:stCondLst>
                                    <p:cond delay="0"/>
                                  </p:stCondLst>
                                  <p:childTnLst>
                                    <p:set>
                                      <p:cBhvr>
                                        <p:cTn id="74" dur="1" fill="hold">
                                          <p:stCondLst>
                                            <p:cond delay="0"/>
                                          </p:stCondLst>
                                        </p:cTn>
                                        <p:tgtEl>
                                          <p:spTgt spid="84">
                                            <p:txEl>
                                              <p:pRg st="45" end="108"/>
                                            </p:txEl>
                                          </p:spTgt>
                                        </p:tgtEl>
                                        <p:attrNameLst>
                                          <p:attrName>style.visibility</p:attrName>
                                        </p:attrNameLst>
                                      </p:cBhvr>
                                      <p:to>
                                        <p:strVal val="visible"/>
                                      </p:to>
                                    </p:set>
                                    <p:animEffect filter="fade" transition="in">
                                      <p:cBhvr additive="repl">
                                        <p:cTn id="75" dur="1500"/>
                                        <p:tgtEl>
                                          <p:spTgt spid="84">
                                            <p:txEl>
                                              <p:pRg st="45" end="108"/>
                                            </p:txEl>
                                          </p:spTgt>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84">
                                            <p:txEl>
                                              <p:pRg st="108" end="138"/>
                                            </p:txEl>
                                          </p:spTgt>
                                        </p:tgtEl>
                                        <p:attrNameLst>
                                          <p:attrName>style.visibility</p:attrName>
                                        </p:attrNameLst>
                                      </p:cBhvr>
                                      <p:to>
                                        <p:strVal val="visible"/>
                                      </p:to>
                                    </p:set>
                                    <p:animEffect filter="fade" transition="in">
                                      <p:cBhvr additive="repl">
                                        <p:cTn id="80" dur="1500"/>
                                        <p:tgtEl>
                                          <p:spTgt spid="84">
                                            <p:txEl>
                                              <p:pRg st="108" end="138"/>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84">
                                            <p:txEl>
                                              <p:pRg st="138" end="164"/>
                                            </p:txEl>
                                          </p:spTgt>
                                        </p:tgtEl>
                                        <p:attrNameLst>
                                          <p:attrName>style.visibility</p:attrName>
                                        </p:attrNameLst>
                                      </p:cBhvr>
                                      <p:to>
                                        <p:strVal val="visible"/>
                                      </p:to>
                                    </p:set>
                                    <p:animEffect filter="fade" transition="in">
                                      <p:cBhvr additive="repl">
                                        <p:cTn id="85" dur="1500"/>
                                        <p:tgtEl>
                                          <p:spTgt spid="84">
                                            <p:txEl>
                                              <p:pRg st="138" end="164"/>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84">
                                            <p:txEl>
                                              <p:pRg st="164" end="200"/>
                                            </p:txEl>
                                          </p:spTgt>
                                        </p:tgtEl>
                                        <p:attrNameLst>
                                          <p:attrName>style.visibility</p:attrName>
                                        </p:attrNameLst>
                                      </p:cBhvr>
                                      <p:to>
                                        <p:strVal val="visible"/>
                                      </p:to>
                                    </p:set>
                                    <p:animEffect filter="fade" transition="in">
                                      <p:cBhvr additive="repl">
                                        <p:cTn id="90" dur="1500"/>
                                        <p:tgtEl>
                                          <p:spTgt spid="84">
                                            <p:txEl>
                                              <p:pRg st="164" end="200"/>
                                            </p:txEl>
                                          </p:spTgt>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0">
                                  <p:stCondLst>
                                    <p:cond delay="0"/>
                                  </p:stCondLst>
                                  <p:childTnLst>
                                    <p:set>
                                      <p:cBhvr>
                                        <p:cTn id="94" dur="1" fill="hold">
                                          <p:stCondLst>
                                            <p:cond delay="0"/>
                                          </p:stCondLst>
                                        </p:cTn>
                                        <p:tgtEl>
                                          <p:spTgt spid="84">
                                            <p:txEl>
                                              <p:pRg st="200" end="221"/>
                                            </p:txEl>
                                          </p:spTgt>
                                        </p:tgtEl>
                                        <p:attrNameLst>
                                          <p:attrName>style.visibility</p:attrName>
                                        </p:attrNameLst>
                                      </p:cBhvr>
                                      <p:to>
                                        <p:strVal val="visible"/>
                                      </p:to>
                                    </p:set>
                                    <p:animEffect filter="fade" transition="in">
                                      <p:cBhvr additive="repl">
                                        <p:cTn id="95" dur="1500"/>
                                        <p:tgtEl>
                                          <p:spTgt spid="84">
                                            <p:txEl>
                                              <p:pRg st="200" end="221"/>
                                            </p:txEl>
                                          </p:spTgt>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0">
                                  <p:stCondLst>
                                    <p:cond delay="0"/>
                                  </p:stCondLst>
                                  <p:childTnLst>
                                    <p:set>
                                      <p:cBhvr>
                                        <p:cTn id="99" dur="1" fill="hold">
                                          <p:stCondLst>
                                            <p:cond delay="0"/>
                                          </p:stCondLst>
                                        </p:cTn>
                                        <p:tgtEl>
                                          <p:spTgt spid="84">
                                            <p:txEl>
                                              <p:pRg st="221" end="254"/>
                                            </p:txEl>
                                          </p:spTgt>
                                        </p:tgtEl>
                                        <p:attrNameLst>
                                          <p:attrName>style.visibility</p:attrName>
                                        </p:attrNameLst>
                                      </p:cBhvr>
                                      <p:to>
                                        <p:strVal val="visible"/>
                                      </p:to>
                                    </p:set>
                                    <p:animEffect filter="fade" transition="in">
                                      <p:cBhvr additive="repl">
                                        <p:cTn id="100" dur="1500"/>
                                        <p:tgtEl>
                                          <p:spTgt spid="84">
                                            <p:txEl>
                                              <p:pRg st="221" end="25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Proposal</a:t>
            </a:r>
            <a:endParaRPr b="0" lang="en-US" sz="1400" spc="-1" strike="noStrike">
              <a:solidFill>
                <a:srgbClr val="000000"/>
              </a:solidFill>
              <a:uFill>
                <a:solidFill>
                  <a:srgbClr val="ffffff"/>
                </a:solidFill>
              </a:uFill>
              <a:latin typeface="Arial"/>
            </a:endParaRPr>
          </a:p>
        </p:txBody>
      </p:sp>
      <p:sp>
        <p:nvSpPr>
          <p:cNvPr id="86" name="TextShape 2"/>
          <p:cNvSpPr txBox="1"/>
          <p:nvPr/>
        </p:nvSpPr>
        <p:spPr>
          <a:xfrm>
            <a:off x="311760" y="1152360"/>
            <a:ext cx="8520120" cy="3416040"/>
          </a:xfrm>
          <a:prstGeom prst="rect">
            <a:avLst/>
          </a:prstGeom>
          <a:noFill/>
          <a:ln>
            <a:noFill/>
          </a:ln>
        </p:spPr>
        <p:txBody>
          <a:bodyPr tIns="91440" bIns="91440"/>
          <a:p>
            <a:pPr marL="4572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Combine CTS URNs with Handles </a:t>
            </a:r>
            <a:endParaRPr b="0" lang="en-US" sz="1400" spc="-1" strike="noStrike">
              <a:solidFill>
                <a:srgbClr val="000000"/>
              </a:solidFill>
              <a:uFill>
                <a:solidFill>
                  <a:srgbClr val="ffffff"/>
                </a:solidFill>
              </a:uFill>
              <a:latin typeface="Arial"/>
            </a:endParaRPr>
          </a:p>
          <a:p>
            <a:pPr lvl="1" marL="9144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Retention of CTS URN precision </a:t>
            </a:r>
            <a:endParaRPr b="0" lang="en-US" sz="1400" spc="-1" strike="noStrike">
              <a:solidFill>
                <a:srgbClr val="000000"/>
              </a:solidFill>
              <a:uFill>
                <a:solidFill>
                  <a:srgbClr val="ffffff"/>
                </a:solidFill>
              </a:uFill>
              <a:latin typeface="Arial"/>
            </a:endParaRPr>
          </a:p>
          <a:p>
            <a:pPr lvl="1" marL="914400" indent="-380520">
              <a:lnSpc>
                <a:spcPct val="100000"/>
              </a:lnSpc>
              <a:buClr>
                <a:srgbClr val="24292e"/>
              </a:buClr>
              <a:buFont typeface="Arial"/>
              <a:buChar char="○"/>
            </a:pPr>
            <a:r>
              <a:rPr b="0" lang="en-US" sz="2400" spc="-1" strike="noStrike">
                <a:solidFill>
                  <a:srgbClr val="24292e"/>
                </a:solidFill>
                <a:uFill>
                  <a:solidFill>
                    <a:srgbClr val="ffffff"/>
                  </a:solidFill>
                </a:uFill>
                <a:latin typeface="Arial"/>
                <a:ea typeface="Arial"/>
              </a:rPr>
              <a:t>Handle System’s flexible resolution capabilities and well-established technical and governance infrastructure</a:t>
            </a:r>
            <a:endParaRPr b="0" lang="en-US" sz="1400" spc="-1" strike="noStrike">
              <a:solidFill>
                <a:srgbClr val="000000"/>
              </a:solidFill>
              <a:uFill>
                <a:solidFill>
                  <a:srgbClr val="ffffff"/>
                </a:solidFill>
              </a:uFill>
              <a:latin typeface="Arial"/>
            </a:endParaRPr>
          </a:p>
          <a:p>
            <a:pPr lvl="2" marL="1371600" indent="-342720">
              <a:lnSpc>
                <a:spcPct val="100000"/>
              </a:lnSpc>
              <a:buClr>
                <a:srgbClr val="24292e"/>
              </a:buClr>
              <a:buFont typeface="Arial"/>
              <a:buChar char="■"/>
            </a:pPr>
            <a:r>
              <a:rPr b="0" lang="en-US" sz="1800" spc="-1" strike="noStrike">
                <a:solidFill>
                  <a:srgbClr val="24292e"/>
                </a:solidFill>
                <a:uFill>
                  <a:solidFill>
                    <a:srgbClr val="ffffff"/>
                  </a:solidFill>
                </a:uFill>
                <a:latin typeface="Arial"/>
                <a:ea typeface="Arial"/>
              </a:rPr>
              <a:t>Leverage Handle System's Template feature to traverse the CTS URN structure and offer the service which matches the specificity of the URN requested.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86">
                                            <p:txEl>
                                              <p:pRg st="0" end="31"/>
                                            </p:txEl>
                                          </p:spTgt>
                                        </p:tgtEl>
                                        <p:attrNameLst>
                                          <p:attrName>style.visibility</p:attrName>
                                        </p:attrNameLst>
                                      </p:cBhvr>
                                      <p:to>
                                        <p:strVal val="visible"/>
                                      </p:to>
                                    </p:set>
                                    <p:animEffect filter="fade" transition="in">
                                      <p:cBhvr additive="repl">
                                        <p:cTn id="107" dur="1000"/>
                                        <p:tgtEl>
                                          <p:spTgt spid="86">
                                            <p:txEl>
                                              <p:pRg st="0" end="31"/>
                                            </p:txEl>
                                          </p:spTgt>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86">
                                            <p:txEl>
                                              <p:pRg st="31" end="63"/>
                                            </p:txEl>
                                          </p:spTgt>
                                        </p:tgtEl>
                                        <p:attrNameLst>
                                          <p:attrName>style.visibility</p:attrName>
                                        </p:attrNameLst>
                                      </p:cBhvr>
                                      <p:to>
                                        <p:strVal val="visible"/>
                                      </p:to>
                                    </p:set>
                                    <p:animEffect filter="fade" transition="in">
                                      <p:cBhvr additive="repl">
                                        <p:cTn id="112" dur="1000"/>
                                        <p:tgtEl>
                                          <p:spTgt spid="86">
                                            <p:txEl>
                                              <p:pRg st="31" end="63"/>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86">
                                            <p:txEl>
                                              <p:pRg st="63" end="173"/>
                                            </p:txEl>
                                          </p:spTgt>
                                        </p:tgtEl>
                                        <p:attrNameLst>
                                          <p:attrName>style.visibility</p:attrName>
                                        </p:attrNameLst>
                                      </p:cBhvr>
                                      <p:to>
                                        <p:strVal val="visible"/>
                                      </p:to>
                                    </p:set>
                                    <p:animEffect filter="fade" transition="in">
                                      <p:cBhvr additive="repl">
                                        <p:cTn id="117" dur="1000"/>
                                        <p:tgtEl>
                                          <p:spTgt spid="86">
                                            <p:txEl>
                                              <p:pRg st="63" end="173"/>
                                            </p:txEl>
                                          </p:spTgt>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0">
                                  <p:stCondLst>
                                    <p:cond delay="0"/>
                                  </p:stCondLst>
                                  <p:childTnLst>
                                    <p:set>
                                      <p:cBhvr>
                                        <p:cTn id="121" dur="1" fill="hold">
                                          <p:stCondLst>
                                            <p:cond delay="0"/>
                                          </p:stCondLst>
                                        </p:cTn>
                                        <p:tgtEl>
                                          <p:spTgt spid="86">
                                            <p:txEl>
                                              <p:pRg st="173" end="323"/>
                                            </p:txEl>
                                          </p:spTgt>
                                        </p:tgtEl>
                                        <p:attrNameLst>
                                          <p:attrName>style.visibility</p:attrName>
                                        </p:attrNameLst>
                                      </p:cBhvr>
                                      <p:to>
                                        <p:strVal val="visible"/>
                                      </p:to>
                                    </p:set>
                                    <p:animEffect filter="fade" transition="in">
                                      <p:cBhvr additive="repl">
                                        <p:cTn id="122" dur="1000"/>
                                        <p:tgtEl>
                                          <p:spTgt spid="86">
                                            <p:txEl>
                                              <p:pRg st="173" end="323"/>
                                            </p:txEl>
                                          </p:spTgt>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0">
                                  <p:stCondLst>
                                    <p:cond delay="0"/>
                                  </p:stCondLst>
                                  <p:childTnLst>
                                    <p:set>
                                      <p:cBhvr>
                                        <p:cTn id="126" dur="1" fill="hold">
                                          <p:stCondLst>
                                            <p:cond delay="0"/>
                                          </p:stCondLst>
                                        </p:cTn>
                                        <p:tgtEl>
                                          <p:spTgt spid="86">
                                            <p:txEl>
                                              <p:pRg st="323" end="324"/>
                                            </p:txEl>
                                          </p:spTgt>
                                        </p:tgtEl>
                                        <p:attrNameLst>
                                          <p:attrName>style.visibility</p:attrName>
                                        </p:attrNameLst>
                                      </p:cBhvr>
                                      <p:to>
                                        <p:strVal val="visible"/>
                                      </p:to>
                                    </p:set>
                                    <p:animEffect filter="fade" transition="in">
                                      <p:cBhvr additive="repl">
                                        <p:cTn id="127" dur="1000"/>
                                        <p:tgtEl>
                                          <p:spTgt spid="86">
                                            <p:txEl>
                                              <p:pRg st="323" end="324"/>
                                            </p:txEl>
                                          </p:spTgt>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0">
                                  <p:stCondLst>
                                    <p:cond delay="0"/>
                                  </p:stCondLst>
                                  <p:childTnLst>
                                    <p:set>
                                      <p:cBhvr>
                                        <p:cTn id="131" dur="1" fill="hold">
                                          <p:stCondLst>
                                            <p:cond delay="0"/>
                                          </p:stCondLst>
                                        </p:cTn>
                                        <p:tgtEl>
                                          <p:spTgt spid="86">
                                            <p:txEl>
                                              <p:pRg st="324" end="325"/>
                                            </p:txEl>
                                          </p:spTgt>
                                        </p:tgtEl>
                                        <p:attrNameLst>
                                          <p:attrName>style.visibility</p:attrName>
                                        </p:attrNameLst>
                                      </p:cBhvr>
                                      <p:to>
                                        <p:strVal val="visible"/>
                                      </p:to>
                                    </p:set>
                                    <p:animEffect filter="fade" transition="in">
                                      <p:cBhvr additive="repl">
                                        <p:cTn id="132" dur="1000"/>
                                        <p:tgtEl>
                                          <p:spTgt spid="86">
                                            <p:txEl>
                                              <p:pRg st="324" end="32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Roles</a:t>
            </a:r>
            <a:endParaRPr b="0" lang="en-US" sz="1400" spc="-1" strike="noStrike">
              <a:solidFill>
                <a:srgbClr val="000000"/>
              </a:solidFill>
              <a:uFill>
                <a:solidFill>
                  <a:srgbClr val="ffffff"/>
                </a:solidFill>
              </a:uFill>
              <a:latin typeface="Arial"/>
            </a:endParaRPr>
          </a:p>
        </p:txBody>
      </p:sp>
      <p:sp>
        <p:nvSpPr>
          <p:cNvPr id="88" name="TextShape 2"/>
          <p:cNvSpPr txBox="1"/>
          <p:nvPr/>
        </p:nvSpPr>
        <p:spPr>
          <a:xfrm>
            <a:off x="345600" y="1059840"/>
            <a:ext cx="8520120" cy="3759480"/>
          </a:xfrm>
          <a:prstGeom prst="rect">
            <a:avLst/>
          </a:prstGeom>
          <a:noFill/>
          <a:ln>
            <a:noFill/>
          </a:ln>
        </p:spPr>
        <p:txBody>
          <a:bodyPr tIns="91440" bIns="91440"/>
          <a:p>
            <a:pPr marL="457200" indent="-342720">
              <a:lnSpc>
                <a:spcPct val="100000"/>
              </a:lnSpc>
              <a:buClr>
                <a:srgbClr val="24292e"/>
              </a:buClr>
              <a:buFont typeface="Arial"/>
              <a:buChar char="●"/>
            </a:pPr>
            <a:r>
              <a:rPr b="1" lang="en-US" sz="1800" spc="-1" strike="noStrike">
                <a:solidFill>
                  <a:srgbClr val="24292e"/>
                </a:solidFill>
                <a:uFill>
                  <a:solidFill>
                    <a:srgbClr val="ffffff"/>
                  </a:solidFill>
                </a:uFill>
                <a:latin typeface="Arial"/>
                <a:ea typeface="Arial"/>
              </a:rPr>
              <a:t>Centralized Handle System Provider (CHSP)</a:t>
            </a:r>
            <a:r>
              <a:rPr b="0" lang="en-US" sz="1800" spc="-1" strike="noStrike">
                <a:solidFill>
                  <a:srgbClr val="24292e"/>
                </a:solidFill>
                <a:uFill>
                  <a:solidFill>
                    <a:srgbClr val="ffffff"/>
                  </a:solidFill>
                </a:uFill>
                <a:latin typeface="Arial"/>
                <a:ea typeface="Arial"/>
              </a:rPr>
              <a:t> - one or more organizations assuming responsibility for registering and administering Handle prefixes for CTS Namespaces</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lang="en-US" sz="1800" spc="-1" strike="noStrike">
                <a:solidFill>
                  <a:srgbClr val="24292e"/>
                </a:solidFill>
                <a:uFill>
                  <a:solidFill>
                    <a:srgbClr val="ffffff"/>
                  </a:solidFill>
                </a:uFill>
                <a:latin typeface="Arial"/>
                <a:ea typeface="Arial"/>
              </a:rPr>
              <a:t>Participating CTS Text Publisher (PCTP)</a:t>
            </a:r>
            <a:r>
              <a:rPr b="0" lang="en-US" sz="1800" spc="-1" strike="noStrike">
                <a:solidFill>
                  <a:srgbClr val="24292e"/>
                </a:solidFill>
                <a:uFill>
                  <a:solidFill>
                    <a:srgbClr val="ffffff"/>
                  </a:solidFill>
                </a:uFill>
                <a:latin typeface="Arial"/>
                <a:ea typeface="Arial"/>
              </a:rPr>
              <a:t> - a publisher of CTS URN identified texts who wants their text URNs to be globally resolved by the Handle System</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lang="en-US" sz="1800" spc="-1" strike="noStrike">
                <a:solidFill>
                  <a:srgbClr val="24292e"/>
                </a:solidFill>
                <a:uFill>
                  <a:solidFill>
                    <a:srgbClr val="ffffff"/>
                  </a:solidFill>
                </a:uFill>
                <a:latin typeface="Arial"/>
                <a:ea typeface="Arial"/>
              </a:rPr>
              <a:t>hdl.handle.net provider (HDL)</a:t>
            </a:r>
            <a:r>
              <a:rPr b="0" lang="en-US" sz="1800" spc="-1" strike="noStrike">
                <a:solidFill>
                  <a:srgbClr val="24292e"/>
                </a:solidFill>
                <a:uFill>
                  <a:solidFill>
                    <a:srgbClr val="ffffff"/>
                  </a:solidFill>
                </a:uFill>
                <a:latin typeface="Arial"/>
                <a:ea typeface="Arial"/>
              </a:rPr>
              <a:t> - the provider of the global hdl.handle.net proxy service</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lang="en-US" sz="1800" spc="-1" strike="noStrike">
                <a:solidFill>
                  <a:srgbClr val="24292e"/>
                </a:solidFill>
                <a:uFill>
                  <a:solidFill>
                    <a:srgbClr val="ffffff"/>
                  </a:solidFill>
                </a:uFill>
                <a:latin typeface="Arial"/>
                <a:ea typeface="Arial"/>
              </a:rPr>
              <a:t>Non-Participating CTS Text Publisher (NPCTP)</a:t>
            </a:r>
            <a:r>
              <a:rPr b="0" lang="en-US" sz="1800" spc="-1" strike="noStrike">
                <a:solidFill>
                  <a:srgbClr val="24292e"/>
                </a:solidFill>
                <a:uFill>
                  <a:solidFill>
                    <a:srgbClr val="ffffff"/>
                  </a:solidFill>
                </a:uFill>
                <a:latin typeface="Arial"/>
                <a:ea typeface="Arial"/>
              </a:rPr>
              <a:t> - a publisher of CTS URN identified texts who does not want to participate in the centralized solution but wants to publish a Handle for their text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0">
                                  <p:stCondLst>
                                    <p:cond delay="0"/>
                                  </p:stCondLst>
                                  <p:childTnLst>
                                    <p:set>
                                      <p:cBhvr>
                                        <p:cTn id="138" dur="1" fill="hold">
                                          <p:stCondLst>
                                            <p:cond delay="0"/>
                                          </p:stCondLst>
                                        </p:cTn>
                                        <p:tgtEl>
                                          <p:spTgt spid="88">
                                            <p:txEl>
                                              <p:pRg st="0" end="163"/>
                                            </p:txEl>
                                          </p:spTgt>
                                        </p:tgtEl>
                                        <p:attrNameLst>
                                          <p:attrName>style.visibility</p:attrName>
                                        </p:attrNameLst>
                                      </p:cBhvr>
                                      <p:to>
                                        <p:strVal val="visible"/>
                                      </p:to>
                                    </p:set>
                                    <p:animEffect filter="fade" transition="in">
                                      <p:cBhvr additive="repl">
                                        <p:cTn id="139" dur="1000"/>
                                        <p:tgtEl>
                                          <p:spTgt spid="88">
                                            <p:txEl>
                                              <p:pRg st="0" end="163"/>
                                            </p:txEl>
                                          </p:spTgt>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10">
                                  <p:stCondLst>
                                    <p:cond delay="0"/>
                                  </p:stCondLst>
                                  <p:childTnLst>
                                    <p:set>
                                      <p:cBhvr>
                                        <p:cTn id="143" dur="1" fill="hold">
                                          <p:stCondLst>
                                            <p:cond delay="0"/>
                                          </p:stCondLst>
                                        </p:cTn>
                                        <p:tgtEl>
                                          <p:spTgt spid="88">
                                            <p:txEl>
                                              <p:pRg st="163" end="316"/>
                                            </p:txEl>
                                          </p:spTgt>
                                        </p:tgtEl>
                                        <p:attrNameLst>
                                          <p:attrName>style.visibility</p:attrName>
                                        </p:attrNameLst>
                                      </p:cBhvr>
                                      <p:to>
                                        <p:strVal val="visible"/>
                                      </p:to>
                                    </p:set>
                                    <p:animEffect filter="fade" transition="in">
                                      <p:cBhvr additive="repl">
                                        <p:cTn id="144" dur="1000"/>
                                        <p:tgtEl>
                                          <p:spTgt spid="88">
                                            <p:txEl>
                                              <p:pRg st="163" end="316"/>
                                            </p:txEl>
                                          </p:spTgt>
                                        </p:tgtEl>
                                      </p:cBhvr>
                                    </p:animEffec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0">
                                  <p:stCondLst>
                                    <p:cond delay="0"/>
                                  </p:stCondLst>
                                  <p:childTnLst>
                                    <p:set>
                                      <p:cBhvr>
                                        <p:cTn id="148" dur="1" fill="hold">
                                          <p:stCondLst>
                                            <p:cond delay="0"/>
                                          </p:stCondLst>
                                        </p:cTn>
                                        <p:tgtEl>
                                          <p:spTgt spid="88">
                                            <p:txEl>
                                              <p:pRg st="316" end="404"/>
                                            </p:txEl>
                                          </p:spTgt>
                                        </p:tgtEl>
                                        <p:attrNameLst>
                                          <p:attrName>style.visibility</p:attrName>
                                        </p:attrNameLst>
                                      </p:cBhvr>
                                      <p:to>
                                        <p:strVal val="visible"/>
                                      </p:to>
                                    </p:set>
                                    <p:animEffect filter="fade" transition="in">
                                      <p:cBhvr additive="repl">
                                        <p:cTn id="149" dur="1000"/>
                                        <p:tgtEl>
                                          <p:spTgt spid="88">
                                            <p:txEl>
                                              <p:pRg st="316" end="404"/>
                                            </p:txEl>
                                          </p:spTgt>
                                        </p:tgtEl>
                                      </p:cBhvr>
                                    </p:animEffec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0">
                                  <p:stCondLst>
                                    <p:cond delay="0"/>
                                  </p:stCondLst>
                                  <p:childTnLst>
                                    <p:set>
                                      <p:cBhvr>
                                        <p:cTn id="153" dur="1" fill="hold">
                                          <p:stCondLst>
                                            <p:cond delay="0"/>
                                          </p:stCondLst>
                                        </p:cTn>
                                        <p:tgtEl>
                                          <p:spTgt spid="88">
                                            <p:txEl>
                                              <p:pRg st="404" end="597"/>
                                            </p:txEl>
                                          </p:spTgt>
                                        </p:tgtEl>
                                        <p:attrNameLst>
                                          <p:attrName>style.visibility</p:attrName>
                                        </p:attrNameLst>
                                      </p:cBhvr>
                                      <p:to>
                                        <p:strVal val="visible"/>
                                      </p:to>
                                    </p:set>
                                    <p:animEffect filter="fade" transition="in">
                                      <p:cBhvr additive="repl">
                                        <p:cTn id="154" dur="1000"/>
                                        <p:tgtEl>
                                          <p:spTgt spid="88">
                                            <p:txEl>
                                              <p:pRg st="404" end="597"/>
                                            </p:txEl>
                                          </p:spTgt>
                                        </p:tgtEl>
                                      </p:cBhvr>
                                    </p:animEffec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0">
                                  <p:stCondLst>
                                    <p:cond delay="0"/>
                                  </p:stCondLst>
                                  <p:childTnLst>
                                    <p:set>
                                      <p:cBhvr>
                                        <p:cTn id="158" dur="1" fill="hold">
                                          <p:stCondLst>
                                            <p:cond delay="0"/>
                                          </p:stCondLst>
                                        </p:cTn>
                                        <p:tgtEl>
                                          <p:spTgt spid="88">
                                            <p:txEl>
                                              <p:pRg st="597" end="598"/>
                                            </p:txEl>
                                          </p:spTgt>
                                        </p:tgtEl>
                                        <p:attrNameLst>
                                          <p:attrName>style.visibility</p:attrName>
                                        </p:attrNameLst>
                                      </p:cBhvr>
                                      <p:to>
                                        <p:strVal val="visible"/>
                                      </p:to>
                                    </p:set>
                                    <p:animEffect filter="fade" transition="in">
                                      <p:cBhvr additive="repl">
                                        <p:cTn id="159" dur="1000"/>
                                        <p:tgtEl>
                                          <p:spTgt spid="88">
                                            <p:txEl>
                                              <p:pRg st="597" end="59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Responsibilities: CHSP</a:t>
            </a:r>
            <a:endParaRPr b="0" lang="en-US" sz="1400" spc="-1" strike="noStrike">
              <a:solidFill>
                <a:srgbClr val="000000"/>
              </a:solidFill>
              <a:uFill>
                <a:solidFill>
                  <a:srgbClr val="ffffff"/>
                </a:solidFill>
              </a:u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Registers</a:t>
            </a:r>
            <a:r>
              <a:rPr b="0" lang="en-US" sz="1800" spc="-1" strike="noStrike">
                <a:solidFill>
                  <a:srgbClr val="24292e"/>
                </a:solidFill>
                <a:uFill>
                  <a:solidFill>
                    <a:srgbClr val="ffffff"/>
                  </a:solidFill>
                </a:uFill>
                <a:latin typeface="Arial"/>
                <a:ea typeface="Arial"/>
              </a:rPr>
              <a:t> Handle Prefixes at the level of the CTS Namespace</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Creates</a:t>
            </a:r>
            <a:r>
              <a:rPr b="0" lang="en-US" sz="1800" spc="-1" strike="noStrike">
                <a:solidFill>
                  <a:srgbClr val="24292e"/>
                </a:solidFill>
                <a:uFill>
                  <a:solidFill>
                    <a:srgbClr val="ffffff"/>
                  </a:solidFill>
                </a:uFill>
                <a:latin typeface="Arial"/>
                <a:ea typeface="Arial"/>
              </a:rPr>
              <a:t> template handles for every CTS work and CTS version within a prefix that is registered with it by PCTPs</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Informs</a:t>
            </a:r>
            <a:r>
              <a:rPr b="0" lang="en-US" sz="1800" spc="-1" strike="noStrike">
                <a:solidFill>
                  <a:srgbClr val="24292e"/>
                </a:solidFill>
                <a:uFill>
                  <a:solidFill>
                    <a:srgbClr val="ffffff"/>
                  </a:solidFill>
                </a:uFill>
                <a:latin typeface="Arial"/>
                <a:ea typeface="Arial"/>
              </a:rPr>
              <a:t> HDL of all Handle prefix -&gt; CTS Namespace mappings under its authority</a:t>
            </a:r>
            <a:endParaRPr b="0" lang="en-US" sz="1400" spc="-1" strike="noStrike">
              <a:solidFill>
                <a:srgbClr val="000000"/>
              </a:solidFill>
              <a:uFill>
                <a:solidFill>
                  <a:srgbClr val="ffffff"/>
                </a:solidFill>
              </a:uFill>
              <a:latin typeface="Arial"/>
            </a:endParaRPr>
          </a:p>
          <a:p>
            <a:pPr lvl="1" marL="914400" indent="-342720">
              <a:lnSpc>
                <a:spcPct val="100000"/>
              </a:lnSpc>
              <a:buClr>
                <a:srgbClr val="24292e"/>
              </a:buClr>
              <a:buFont typeface="Arial"/>
              <a:buChar char="○"/>
            </a:pPr>
            <a:r>
              <a:rPr b="0" lang="en-US" sz="1800" spc="-1" strike="noStrike">
                <a:solidFill>
                  <a:srgbClr val="24292e"/>
                </a:solidFill>
                <a:uFill>
                  <a:solidFill>
                    <a:srgbClr val="ffffff"/>
                  </a:solidFill>
                </a:uFill>
                <a:latin typeface="Arial"/>
                <a:ea typeface="Arial"/>
              </a:rPr>
              <a:t>either gives the PCTPs direct edit permissions on the relevant template handle(s) or serves as general purpose handle admin and develops an out of band mechanism for the PCTPs to keep it informed of changes.</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Provides</a:t>
            </a:r>
            <a:r>
              <a:rPr b="0" lang="en-US" sz="1800" spc="-1" strike="noStrike">
                <a:solidFill>
                  <a:srgbClr val="24292e"/>
                </a:solidFill>
                <a:uFill>
                  <a:solidFill>
                    <a:srgbClr val="ffffff"/>
                  </a:solidFill>
                </a:uFill>
                <a:latin typeface="Arial"/>
                <a:ea typeface="Arial"/>
              </a:rPr>
              <a:t> a landing page for cases where a single URN resolves to multiple possible providers or service endpoints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160" dur="indefinite" restart="never" nodeType="tmRoot">
          <p:childTnLst>
            <p:seq>
              <p:cTn id="161" dur="indefinite" nodeType="mainSeq">
                <p:childTnLst>
                  <p:par>
                    <p:cTn id="162" fill="hold">
                      <p:stCondLst>
                        <p:cond delay="indefinite"/>
                      </p:stCondLst>
                      <p:childTnLst>
                        <p:par>
                          <p:cTn id="163" fill="hold">
                            <p:stCondLst>
                              <p:cond delay="0"/>
                            </p:stCondLst>
                            <p:childTnLst>
                              <p:par>
                                <p:cTn id="164" nodeType="clickEffect" fill="hold" presetClass="entr" presetID="10">
                                  <p:stCondLst>
                                    <p:cond delay="0"/>
                                  </p:stCondLst>
                                  <p:childTnLst>
                                    <p:set>
                                      <p:cBhvr>
                                        <p:cTn id="165" dur="1" fill="hold">
                                          <p:stCondLst>
                                            <p:cond delay="0"/>
                                          </p:stCondLst>
                                        </p:cTn>
                                        <p:tgtEl>
                                          <p:spTgt spid="90">
                                            <p:txEl>
                                              <p:pRg st="0" end="60"/>
                                            </p:txEl>
                                          </p:spTgt>
                                        </p:tgtEl>
                                        <p:attrNameLst>
                                          <p:attrName>style.visibility</p:attrName>
                                        </p:attrNameLst>
                                      </p:cBhvr>
                                      <p:to>
                                        <p:strVal val="visible"/>
                                      </p:to>
                                    </p:set>
                                    <p:animEffect filter="fade" transition="in">
                                      <p:cBhvr additive="repl">
                                        <p:cTn id="166" dur="1000"/>
                                        <p:tgtEl>
                                          <p:spTgt spid="90">
                                            <p:txEl>
                                              <p:pRg st="0" end="60"/>
                                            </p:txEl>
                                          </p:spTgt>
                                        </p:tgtEl>
                                      </p:cBhvr>
                                    </p:animEffec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0">
                                  <p:stCondLst>
                                    <p:cond delay="0"/>
                                  </p:stCondLst>
                                  <p:childTnLst>
                                    <p:set>
                                      <p:cBhvr>
                                        <p:cTn id="170" dur="1" fill="hold">
                                          <p:stCondLst>
                                            <p:cond delay="0"/>
                                          </p:stCondLst>
                                        </p:cTn>
                                        <p:tgtEl>
                                          <p:spTgt spid="90">
                                            <p:txEl>
                                              <p:pRg st="60" end="172"/>
                                            </p:txEl>
                                          </p:spTgt>
                                        </p:tgtEl>
                                        <p:attrNameLst>
                                          <p:attrName>style.visibility</p:attrName>
                                        </p:attrNameLst>
                                      </p:cBhvr>
                                      <p:to>
                                        <p:strVal val="visible"/>
                                      </p:to>
                                    </p:set>
                                    <p:animEffect filter="fade" transition="in">
                                      <p:cBhvr additive="repl">
                                        <p:cTn id="171" dur="1000"/>
                                        <p:tgtEl>
                                          <p:spTgt spid="90">
                                            <p:txEl>
                                              <p:pRg st="60" end="172"/>
                                            </p:txEl>
                                          </p:spTgt>
                                        </p:tgtEl>
                                      </p:cBhvr>
                                    </p:animEffec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10">
                                  <p:stCondLst>
                                    <p:cond delay="0"/>
                                  </p:stCondLst>
                                  <p:childTnLst>
                                    <p:set>
                                      <p:cBhvr>
                                        <p:cTn id="175" dur="1" fill="hold">
                                          <p:stCondLst>
                                            <p:cond delay="0"/>
                                          </p:stCondLst>
                                        </p:cTn>
                                        <p:tgtEl>
                                          <p:spTgt spid="90">
                                            <p:txEl>
                                              <p:pRg st="172" end="251"/>
                                            </p:txEl>
                                          </p:spTgt>
                                        </p:tgtEl>
                                        <p:attrNameLst>
                                          <p:attrName>style.visibility</p:attrName>
                                        </p:attrNameLst>
                                      </p:cBhvr>
                                      <p:to>
                                        <p:strVal val="visible"/>
                                      </p:to>
                                    </p:set>
                                    <p:animEffect filter="fade" transition="in">
                                      <p:cBhvr additive="repl">
                                        <p:cTn id="176" dur="1000"/>
                                        <p:tgtEl>
                                          <p:spTgt spid="90">
                                            <p:txEl>
                                              <p:pRg st="172" end="251"/>
                                            </p:txEl>
                                          </p:spTgt>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0">
                                  <p:stCondLst>
                                    <p:cond delay="0"/>
                                  </p:stCondLst>
                                  <p:childTnLst>
                                    <p:set>
                                      <p:cBhvr>
                                        <p:cTn id="180" dur="1" fill="hold">
                                          <p:stCondLst>
                                            <p:cond delay="0"/>
                                          </p:stCondLst>
                                        </p:cTn>
                                        <p:tgtEl>
                                          <p:spTgt spid="90">
                                            <p:txEl>
                                              <p:pRg st="251" end="459"/>
                                            </p:txEl>
                                          </p:spTgt>
                                        </p:tgtEl>
                                        <p:attrNameLst>
                                          <p:attrName>style.visibility</p:attrName>
                                        </p:attrNameLst>
                                      </p:cBhvr>
                                      <p:to>
                                        <p:strVal val="visible"/>
                                      </p:to>
                                    </p:set>
                                    <p:animEffect filter="fade" transition="in">
                                      <p:cBhvr additive="repl">
                                        <p:cTn id="181" dur="1000"/>
                                        <p:tgtEl>
                                          <p:spTgt spid="90">
                                            <p:txEl>
                                              <p:pRg st="251" end="459"/>
                                            </p:txEl>
                                          </p:spTgt>
                                        </p:tgtEl>
                                      </p:cBhvr>
                                    </p:animEffec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0">
                                  <p:stCondLst>
                                    <p:cond delay="0"/>
                                  </p:stCondLst>
                                  <p:childTnLst>
                                    <p:set>
                                      <p:cBhvr>
                                        <p:cTn id="185" dur="1" fill="hold">
                                          <p:stCondLst>
                                            <p:cond delay="0"/>
                                          </p:stCondLst>
                                        </p:cTn>
                                        <p:tgtEl>
                                          <p:spTgt spid="90">
                                            <p:txEl>
                                              <p:pRg st="459" end="573"/>
                                            </p:txEl>
                                          </p:spTgt>
                                        </p:tgtEl>
                                        <p:attrNameLst>
                                          <p:attrName>style.visibility</p:attrName>
                                        </p:attrNameLst>
                                      </p:cBhvr>
                                      <p:to>
                                        <p:strVal val="visible"/>
                                      </p:to>
                                    </p:set>
                                    <p:animEffect filter="fade" transition="in">
                                      <p:cBhvr additive="repl">
                                        <p:cTn id="186" dur="1000"/>
                                        <p:tgtEl>
                                          <p:spTgt spid="90">
                                            <p:txEl>
                                              <p:pRg st="459" end="573"/>
                                            </p:txEl>
                                          </p:spTgt>
                                        </p:tgtEl>
                                      </p:cBhvr>
                                    </p:animEffec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0">
                                  <p:stCondLst>
                                    <p:cond delay="0"/>
                                  </p:stCondLst>
                                  <p:childTnLst>
                                    <p:set>
                                      <p:cBhvr>
                                        <p:cTn id="190" dur="1" fill="hold">
                                          <p:stCondLst>
                                            <p:cond delay="0"/>
                                          </p:stCondLst>
                                        </p:cTn>
                                        <p:tgtEl>
                                          <p:spTgt spid="90">
                                            <p:txEl>
                                              <p:pRg st="573" end="574"/>
                                            </p:txEl>
                                          </p:spTgt>
                                        </p:tgtEl>
                                        <p:attrNameLst>
                                          <p:attrName>style.visibility</p:attrName>
                                        </p:attrNameLst>
                                      </p:cBhvr>
                                      <p:to>
                                        <p:strVal val="visible"/>
                                      </p:to>
                                    </p:set>
                                    <p:animEffect filter="fade" transition="in">
                                      <p:cBhvr additive="repl">
                                        <p:cTn id="191" dur="1000"/>
                                        <p:tgtEl>
                                          <p:spTgt spid="90">
                                            <p:txEl>
                                              <p:pRg st="573" end="57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Responsibilities: HDL</a:t>
            </a:r>
            <a:endParaRPr b="0" lang="en-US" sz="1400" spc="-1" strike="noStrike">
              <a:solidFill>
                <a:srgbClr val="000000"/>
              </a:solidFill>
              <a:uFill>
                <a:solidFill>
                  <a:srgbClr val="ffffff"/>
                </a:solidFill>
              </a:u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Maps</a:t>
            </a:r>
            <a:r>
              <a:rPr b="0" lang="en-US" sz="1800" spc="-1" strike="noStrike">
                <a:solidFill>
                  <a:srgbClr val="24292e"/>
                </a:solidFill>
                <a:uFill>
                  <a:solidFill>
                    <a:srgbClr val="ffffff"/>
                  </a:solidFill>
                </a:uFill>
                <a:latin typeface="Arial"/>
                <a:ea typeface="Arial"/>
              </a:rPr>
              <a:t> CTS URNs to Handle Proxy urls.</a:t>
            </a:r>
            <a:endParaRPr b="0" lang="en-US" sz="1400" spc="-1" strike="noStrike">
              <a:solidFill>
                <a:srgbClr val="000000"/>
              </a:solidFill>
              <a:uFill>
                <a:solidFill>
                  <a:srgbClr val="ffffff"/>
                </a:solidFill>
              </a:uFill>
              <a:latin typeface="Arial"/>
            </a:endParaRPr>
          </a:p>
          <a:p>
            <a:pPr marL="457200" indent="-342720">
              <a:lnSpc>
                <a:spcPct val="100000"/>
              </a:lnSpc>
              <a:buClr>
                <a:srgbClr val="24292e"/>
              </a:buClr>
              <a:buFont typeface="Arial"/>
              <a:buChar char="●"/>
            </a:pPr>
            <a:r>
              <a:rPr b="1" i="1" lang="en-US" sz="1800" spc="-1" strike="noStrike">
                <a:solidFill>
                  <a:srgbClr val="24292e"/>
                </a:solidFill>
                <a:uFill>
                  <a:solidFill>
                    <a:srgbClr val="ffffff"/>
                  </a:solidFill>
                </a:uFill>
                <a:latin typeface="Arial"/>
                <a:ea typeface="Arial"/>
              </a:rPr>
              <a:t>Resolves</a:t>
            </a:r>
            <a:r>
              <a:rPr b="0" lang="en-US" sz="1800" spc="-1" strike="noStrike">
                <a:solidFill>
                  <a:srgbClr val="24292e"/>
                </a:solidFill>
                <a:uFill>
                  <a:solidFill>
                    <a:srgbClr val="ffffff"/>
                  </a:solidFill>
                </a:uFill>
                <a:latin typeface="Arial"/>
                <a:ea typeface="Arial"/>
              </a:rPr>
              <a:t> potential handles in order to probe for the lowest level of granularity</a:t>
            </a:r>
            <a:endParaRPr b="0" lang="en-US" sz="1400" spc="-1" strike="noStrike">
              <a:solidFill>
                <a:srgbClr val="000000"/>
              </a:solidFill>
              <a:uFill>
                <a:solidFill>
                  <a:srgbClr val="ffffff"/>
                </a:solidFill>
              </a:uFill>
              <a:latin typeface="Arial"/>
            </a:endParaRPr>
          </a:p>
          <a:p>
            <a:pPr lvl="1" marL="914400" indent="-317160">
              <a:lnSpc>
                <a:spcPct val="100000"/>
              </a:lnSpc>
              <a:buClr>
                <a:srgbClr val="000000"/>
              </a:buClr>
              <a:buFont typeface="Arial"/>
              <a:buAutoNum type="alphaLcPeriod"/>
            </a:pPr>
            <a:r>
              <a:rPr b="0" lang="en-US" sz="1400" spc="-1" strike="noStrike">
                <a:solidFill>
                  <a:srgbClr val="24292e"/>
                </a:solidFill>
                <a:uFill>
                  <a:solidFill>
                    <a:srgbClr val="ffffff"/>
                  </a:solidFill>
                </a:uFill>
                <a:latin typeface="Arial"/>
                <a:ea typeface="Arial"/>
              </a:rPr>
              <a:t>First looks to see if there is an individual handle for the specific CTS edition URN, and if so it uses that</a:t>
            </a:r>
            <a:endParaRPr b="0" lang="en-US" sz="1400" spc="-1" strike="noStrike">
              <a:solidFill>
                <a:srgbClr val="000000"/>
              </a:solidFill>
              <a:uFill>
                <a:solidFill>
                  <a:srgbClr val="ffffff"/>
                </a:solidFill>
              </a:uFill>
              <a:latin typeface="Arial"/>
            </a:endParaRPr>
          </a:p>
          <a:p>
            <a:pPr lvl="1" marL="914400" indent="-317160">
              <a:lnSpc>
                <a:spcPct val="100000"/>
              </a:lnSpc>
              <a:buClr>
                <a:srgbClr val="000000"/>
              </a:buClr>
              <a:buFont typeface="Arial"/>
              <a:buAutoNum type="alphaLcPeriod"/>
            </a:pPr>
            <a:r>
              <a:rPr b="0" lang="en-US" sz="1400" spc="-1" strike="noStrike">
                <a:solidFill>
                  <a:srgbClr val="24292e"/>
                </a:solidFill>
                <a:uFill>
                  <a:solidFill>
                    <a:srgbClr val="ffffff"/>
                  </a:solidFill>
                </a:uFill>
                <a:latin typeface="Arial"/>
                <a:ea typeface="Arial"/>
              </a:rPr>
              <a:t>Otherwise it maps it to the prefix registered for the namespace and lets the Handle Service responsible for that prefix take over.</a:t>
            </a:r>
            <a:endParaRPr b="0" lang="en-US" sz="1400" spc="-1" strike="noStrike">
              <a:solidFill>
                <a:srgbClr val="000000"/>
              </a:solidFill>
              <a:uFill>
                <a:solidFill>
                  <a:srgbClr val="ffffff"/>
                </a:solidFill>
              </a:uFill>
              <a:latin typeface="Arial"/>
            </a:endParaRPr>
          </a:p>
          <a:p>
            <a:pPr lvl="1" marL="914400" indent="-317160">
              <a:lnSpc>
                <a:spcPct val="100000"/>
              </a:lnSpc>
              <a:buClr>
                <a:srgbClr val="000000"/>
              </a:buClr>
              <a:buFont typeface="Arial"/>
              <a:buAutoNum type="alphaLcPeriod"/>
            </a:pPr>
            <a:r>
              <a:rPr b="0" lang="en-US" sz="1400" spc="-1" strike="noStrike">
                <a:solidFill>
                  <a:srgbClr val="24292e"/>
                </a:solidFill>
                <a:uFill>
                  <a:solidFill>
                    <a:srgbClr val="ffffff"/>
                  </a:solidFill>
                </a:uFill>
                <a:latin typeface="Arial"/>
                <a:ea typeface="Arial"/>
              </a:rPr>
              <a:t>Supporting edition-specific handles from non-participating CTS Text Publishers requires support for a conventional handle syntax.</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192" dur="indefinite" restart="never" nodeType="tmRoot">
          <p:childTnLst>
            <p:seq>
              <p:cTn id="193" dur="indefinite" nodeType="mainSeq">
                <p:childTnLst>
                  <p:par>
                    <p:cTn id="194" fill="hold">
                      <p:stCondLst>
                        <p:cond delay="indefinite"/>
                      </p:stCondLst>
                      <p:childTnLst>
                        <p:par>
                          <p:cTn id="195" fill="hold">
                            <p:stCondLst>
                              <p:cond delay="0"/>
                            </p:stCondLst>
                            <p:childTnLst>
                              <p:par>
                                <p:cTn id="196" nodeType="clickEffect" fill="hold" presetClass="entr" presetID="10">
                                  <p:stCondLst>
                                    <p:cond delay="0"/>
                                  </p:stCondLst>
                                  <p:childTnLst>
                                    <p:set>
                                      <p:cBhvr>
                                        <p:cTn id="197" dur="1" fill="hold">
                                          <p:stCondLst>
                                            <p:cond delay="0"/>
                                          </p:stCondLst>
                                        </p:cTn>
                                        <p:tgtEl>
                                          <p:spTgt spid="92">
                                            <p:txEl>
                                              <p:pRg st="0" end="36"/>
                                            </p:txEl>
                                          </p:spTgt>
                                        </p:tgtEl>
                                        <p:attrNameLst>
                                          <p:attrName>style.visibility</p:attrName>
                                        </p:attrNameLst>
                                      </p:cBhvr>
                                      <p:to>
                                        <p:strVal val="visible"/>
                                      </p:to>
                                    </p:set>
                                    <p:animEffect filter="fade" transition="in">
                                      <p:cBhvr additive="repl">
                                        <p:cTn id="198" dur="1000"/>
                                        <p:tgtEl>
                                          <p:spTgt spid="92">
                                            <p:txEl>
                                              <p:pRg st="0" end="36"/>
                                            </p:txEl>
                                          </p:spTgt>
                                        </p:tgtEl>
                                      </p:cBhvr>
                                    </p:animEffec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0">
                                  <p:stCondLst>
                                    <p:cond delay="0"/>
                                  </p:stCondLst>
                                  <p:childTnLst>
                                    <p:set>
                                      <p:cBhvr>
                                        <p:cTn id="202" dur="1" fill="hold">
                                          <p:stCondLst>
                                            <p:cond delay="0"/>
                                          </p:stCondLst>
                                        </p:cTn>
                                        <p:tgtEl>
                                          <p:spTgt spid="92">
                                            <p:txEl>
                                              <p:pRg st="36" end="117"/>
                                            </p:txEl>
                                          </p:spTgt>
                                        </p:tgtEl>
                                        <p:attrNameLst>
                                          <p:attrName>style.visibility</p:attrName>
                                        </p:attrNameLst>
                                      </p:cBhvr>
                                      <p:to>
                                        <p:strVal val="visible"/>
                                      </p:to>
                                    </p:set>
                                    <p:animEffect filter="fade" transition="in">
                                      <p:cBhvr additive="repl">
                                        <p:cTn id="203" dur="1000"/>
                                        <p:tgtEl>
                                          <p:spTgt spid="92">
                                            <p:txEl>
                                              <p:pRg st="36" end="117"/>
                                            </p:txEl>
                                          </p:spTgt>
                                        </p:tgtEl>
                                      </p:cBhvr>
                                    </p:animEffect>
                                  </p:childTnLst>
                                </p:cTn>
                              </p:par>
                            </p:childTnLst>
                          </p:cTn>
                        </p:par>
                      </p:childTnLst>
                    </p:cTn>
                  </p:par>
                  <p:par>
                    <p:cTn id="204" fill="hold">
                      <p:stCondLst>
                        <p:cond delay="indefinite"/>
                      </p:stCondLst>
                      <p:childTnLst>
                        <p:par>
                          <p:cTn id="205" fill="hold">
                            <p:stCondLst>
                              <p:cond delay="0"/>
                            </p:stCondLst>
                            <p:childTnLst>
                              <p:par>
                                <p:cTn id="206" nodeType="clickEffect" fill="hold" presetClass="entr" presetID="10">
                                  <p:stCondLst>
                                    <p:cond delay="0"/>
                                  </p:stCondLst>
                                  <p:childTnLst>
                                    <p:set>
                                      <p:cBhvr>
                                        <p:cTn id="207" dur="1" fill="hold">
                                          <p:stCondLst>
                                            <p:cond delay="0"/>
                                          </p:stCondLst>
                                        </p:cTn>
                                        <p:tgtEl>
                                          <p:spTgt spid="92">
                                            <p:txEl>
                                              <p:pRg st="117" end="226"/>
                                            </p:txEl>
                                          </p:spTgt>
                                        </p:tgtEl>
                                        <p:attrNameLst>
                                          <p:attrName>style.visibility</p:attrName>
                                        </p:attrNameLst>
                                      </p:cBhvr>
                                      <p:to>
                                        <p:strVal val="visible"/>
                                      </p:to>
                                    </p:set>
                                    <p:animEffect filter="fade" transition="in">
                                      <p:cBhvr additive="repl">
                                        <p:cTn id="208" dur="1000"/>
                                        <p:tgtEl>
                                          <p:spTgt spid="92">
                                            <p:txEl>
                                              <p:pRg st="117" end="226"/>
                                            </p:txEl>
                                          </p:spTgt>
                                        </p:tgtEl>
                                      </p:cBhvr>
                                    </p:animEffec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0">
                                  <p:stCondLst>
                                    <p:cond delay="0"/>
                                  </p:stCondLst>
                                  <p:childTnLst>
                                    <p:set>
                                      <p:cBhvr>
                                        <p:cTn id="212" dur="1" fill="hold">
                                          <p:stCondLst>
                                            <p:cond delay="0"/>
                                          </p:stCondLst>
                                        </p:cTn>
                                        <p:tgtEl>
                                          <p:spTgt spid="92">
                                            <p:txEl>
                                              <p:pRg st="226" end="357"/>
                                            </p:txEl>
                                          </p:spTgt>
                                        </p:tgtEl>
                                        <p:attrNameLst>
                                          <p:attrName>style.visibility</p:attrName>
                                        </p:attrNameLst>
                                      </p:cBhvr>
                                      <p:to>
                                        <p:strVal val="visible"/>
                                      </p:to>
                                    </p:set>
                                    <p:animEffect filter="fade" transition="in">
                                      <p:cBhvr additive="repl">
                                        <p:cTn id="213" dur="1000"/>
                                        <p:tgtEl>
                                          <p:spTgt spid="92">
                                            <p:txEl>
                                              <p:pRg st="226" end="357"/>
                                            </p:txEl>
                                          </p:spTgt>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0">
                                  <p:stCondLst>
                                    <p:cond delay="0"/>
                                  </p:stCondLst>
                                  <p:childTnLst>
                                    <p:set>
                                      <p:cBhvr>
                                        <p:cTn id="217" dur="1" fill="hold">
                                          <p:stCondLst>
                                            <p:cond delay="0"/>
                                          </p:stCondLst>
                                        </p:cTn>
                                        <p:tgtEl>
                                          <p:spTgt spid="92">
                                            <p:txEl>
                                              <p:pRg st="357" end="487"/>
                                            </p:txEl>
                                          </p:spTgt>
                                        </p:tgtEl>
                                        <p:attrNameLst>
                                          <p:attrName>style.visibility</p:attrName>
                                        </p:attrNameLst>
                                      </p:cBhvr>
                                      <p:to>
                                        <p:strVal val="visible"/>
                                      </p:to>
                                    </p:set>
                                    <p:animEffect filter="fade" transition="in">
                                      <p:cBhvr additive="repl">
                                        <p:cTn id="218" dur="1000"/>
                                        <p:tgtEl>
                                          <p:spTgt spid="92">
                                            <p:txEl>
                                              <p:pRg st="357" end="487"/>
                                            </p:txEl>
                                          </p:spTgt>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0">
                                  <p:stCondLst>
                                    <p:cond delay="0"/>
                                  </p:stCondLst>
                                  <p:childTnLst>
                                    <p:set>
                                      <p:cBhvr>
                                        <p:cTn id="222" dur="1" fill="hold">
                                          <p:stCondLst>
                                            <p:cond delay="0"/>
                                          </p:stCondLst>
                                        </p:cTn>
                                        <p:tgtEl>
                                          <p:spTgt spid="92">
                                            <p:txEl>
                                              <p:pRg st="487" end="488"/>
                                            </p:txEl>
                                          </p:spTgt>
                                        </p:tgtEl>
                                        <p:attrNameLst>
                                          <p:attrName>style.visibility</p:attrName>
                                        </p:attrNameLst>
                                      </p:cBhvr>
                                      <p:to>
                                        <p:strVal val="visible"/>
                                      </p:to>
                                    </p:set>
                                    <p:animEffect filter="fade" transition="in">
                                      <p:cBhvr additive="repl">
                                        <p:cTn id="223" dur="1000"/>
                                        <p:tgtEl>
                                          <p:spTgt spid="92">
                                            <p:txEl>
                                              <p:pRg st="487" end="48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2018-09-25T11:12:55Z</dcterms:modified>
  <cp:revision>1</cp:revision>
  <dc:subject/>
  <dc:title/>
</cp:coreProperties>
</file>