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7" r:id="rId2"/>
    <p:sldId id="258" r:id="rId3"/>
    <p:sldId id="259" r:id="rId4"/>
    <p:sldId id="260" r:id="rId5"/>
    <p:sldId id="278" r:id="rId6"/>
    <p:sldId id="279" r:id="rId7"/>
    <p:sldId id="280" r:id="rId8"/>
    <p:sldId id="281" r:id="rId9"/>
    <p:sldId id="282" r:id="rId10"/>
    <p:sldId id="286" r:id="rId11"/>
    <p:sldId id="283" r:id="rId12"/>
    <p:sldId id="285" r:id="rId13"/>
    <p:sldId id="284" r:id="rId14"/>
    <p:sldId id="291" r:id="rId15"/>
    <p:sldId id="288" r:id="rId16"/>
    <p:sldId id="290" r:id="rId17"/>
    <p:sldId id="289" r:id="rId18"/>
    <p:sldId id="287" r:id="rId19"/>
    <p:sldId id="275" r:id="rId20"/>
  </p:sldIdLst>
  <p:sldSz cx="9144000" cy="5143500" type="screen16x9"/>
  <p:notesSz cx="6858000" cy="9144000"/>
  <p:embeddedFontLst>
    <p:embeddedFont>
      <p:font typeface="Lato" panose="020F0502020204030203"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gFdEPDsSS/dksxbJGkPCRYlFsm1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22" d="100"/>
          <a:sy n="122" d="100"/>
        </p:scale>
        <p:origin x="34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9pPr>
          </a:lstStyle>
          <a:p>
            <a:endParaRPr/>
          </a:p>
        </p:txBody>
      </p:sp>
      <p:sp>
        <p:nvSpPr>
          <p:cNvPr id="10" name="Google Shape;10;p2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11" name="Google Shape;11;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3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9pPr>
          </a:lstStyle>
          <a:p>
            <a:r>
              <a:t>xx%</a:t>
            </a:r>
          </a:p>
        </p:txBody>
      </p:sp>
      <p:sp>
        <p:nvSpPr>
          <p:cNvPr id="47" name="Google Shape;47;p3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marR="0" lvl="0"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8" name="Google Shape;48;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2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9pPr>
          </a:lstStyle>
          <a:p>
            <a:endParaRPr/>
          </a:p>
        </p:txBody>
      </p:sp>
      <p:sp>
        <p:nvSpPr>
          <p:cNvPr id="16" name="Google Shape;16;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 name="Google Shape;19;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0" name="Google Shape;20;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 name="Google Shape;23;p2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4" name="Google Shape;24;p2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5" name="Google Shape;25;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8" name="Google Shape;28;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2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9pPr>
          </a:lstStyle>
          <a:p>
            <a:endParaRPr/>
          </a:p>
        </p:txBody>
      </p:sp>
      <p:sp>
        <p:nvSpPr>
          <p:cNvPr id="31" name="Google Shape;31;p2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marR="0" lvl="0"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2" name="Google Shape;32;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2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9pPr>
          </a:lstStyle>
          <a:p>
            <a:endParaRPr/>
          </a:p>
        </p:txBody>
      </p:sp>
      <p:sp>
        <p:nvSpPr>
          <p:cNvPr id="35" name="Google Shape;35;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2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9pPr>
          </a:lstStyle>
          <a:p>
            <a:endParaRPr/>
          </a:p>
        </p:txBody>
      </p:sp>
      <p:sp>
        <p:nvSpPr>
          <p:cNvPr id="39" name="Google Shape;39;p2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40" name="Google Shape;40;p2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1" name="Google Shape;41;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2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stStyle>
          <a:p>
            <a:endParaRPr/>
          </a:p>
        </p:txBody>
      </p:sp>
      <p:sp>
        <p:nvSpPr>
          <p:cNvPr id="44" name="Google Shape;44;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7" name="Google Shape;7;p19"/>
          <p:cNvPicPr preferRelativeResize="0"/>
          <p:nvPr/>
        </p:nvPicPr>
        <p:blipFill rotWithShape="1">
          <a:blip r:embed="rId12">
            <a:alphaModFix/>
          </a:blip>
          <a:srcRect r="8239" b="22214"/>
          <a:stretch/>
        </p:blipFill>
        <p:spPr>
          <a:xfrm>
            <a:off x="6714375" y="0"/>
            <a:ext cx="2429625" cy="5260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p:nvPr/>
        </p:nvSpPr>
        <p:spPr>
          <a:xfrm>
            <a:off x="424438" y="3604300"/>
            <a:ext cx="7840200" cy="105154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dirty="0">
                <a:solidFill>
                  <a:srgbClr val="000000"/>
                </a:solidFill>
                <a:latin typeface="Lato"/>
                <a:ea typeface="Lato"/>
                <a:cs typeface="Lato"/>
                <a:sym typeface="Lato"/>
              </a:rPr>
              <a:t>Spreadsheet Project:</a:t>
            </a:r>
            <a:endParaRPr sz="2400" b="1" i="0" u="none" strike="noStrike" cap="none" dirty="0">
              <a:solidFill>
                <a:srgbClr val="000000"/>
              </a:solidFill>
              <a:latin typeface="Lato"/>
              <a:ea typeface="Lato"/>
              <a:cs typeface="Lato"/>
              <a:sym typeface="Lato"/>
            </a:endParaRPr>
          </a:p>
          <a:p>
            <a:pPr marL="0" marR="0" lvl="0" indent="0" algn="l" rtl="0">
              <a:lnSpc>
                <a:spcPct val="100000"/>
              </a:lnSpc>
              <a:spcBef>
                <a:spcPts val="1000"/>
              </a:spcBef>
              <a:spcAft>
                <a:spcPts val="0"/>
              </a:spcAft>
              <a:buClr>
                <a:schemeClr val="dk1"/>
              </a:buClr>
              <a:buSzPts val="1100"/>
              <a:buFont typeface="Arial"/>
              <a:buNone/>
            </a:pPr>
            <a:r>
              <a:rPr lang="en-GB" sz="2400" b="1" i="0" u="none" strike="noStrike" cap="none" dirty="0">
                <a:solidFill>
                  <a:schemeClr val="dk1"/>
                </a:solidFill>
                <a:latin typeface="Lato"/>
                <a:ea typeface="Lato"/>
                <a:cs typeface="Lato"/>
                <a:sym typeface="Lato"/>
              </a:rPr>
              <a:t>Zomato Restaurants Analysis                                        </a:t>
            </a:r>
            <a:r>
              <a:rPr lang="en-GB" sz="1200" b="1" i="0" u="none" strike="noStrike" cap="none" dirty="0">
                <a:solidFill>
                  <a:schemeClr val="dk1"/>
                </a:solidFill>
                <a:latin typeface="Lato"/>
                <a:ea typeface="Lato"/>
                <a:cs typeface="Lato"/>
                <a:sym typeface="Lato"/>
              </a:rPr>
              <a:t>Alphin A J</a:t>
            </a:r>
            <a:endParaRPr sz="1200" b="1" i="0" u="none" strike="noStrike" cap="none" dirty="0">
              <a:solidFill>
                <a:srgbClr val="000000"/>
              </a:solidFill>
              <a:latin typeface="Lato"/>
              <a:ea typeface="Lato"/>
              <a:cs typeface="Lato"/>
              <a:sym typeface="Lato"/>
            </a:endParaRPr>
          </a:p>
        </p:txBody>
      </p:sp>
      <p:pic>
        <p:nvPicPr>
          <p:cNvPr id="61" name="Google Shape;61;p2"/>
          <p:cNvPicPr preferRelativeResize="0"/>
          <p:nvPr/>
        </p:nvPicPr>
        <p:blipFill rotWithShape="1">
          <a:blip r:embed="rId3">
            <a:alphaModFix/>
          </a:blip>
          <a:srcRect/>
          <a:stretch/>
        </p:blipFill>
        <p:spPr>
          <a:xfrm>
            <a:off x="2853750" y="1088525"/>
            <a:ext cx="2981576" cy="22361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82CA2A-6493-33AE-B2FF-732C32D92D46}"/>
              </a:ext>
            </a:extLst>
          </p:cNvPr>
          <p:cNvSpPr>
            <a:spLocks noGrp="1"/>
          </p:cNvSpPr>
          <p:nvPr>
            <p:ph type="body" idx="1"/>
          </p:nvPr>
        </p:nvSpPr>
        <p:spPr>
          <a:xfrm>
            <a:off x="311700" y="701458"/>
            <a:ext cx="8520600" cy="1120299"/>
          </a:xfrm>
        </p:spPr>
        <p:txBody>
          <a:bodyPr/>
          <a:lstStyle/>
          <a:p>
            <a:endParaRPr lang="en-US" dirty="0"/>
          </a:p>
          <a:p>
            <a:r>
              <a:rPr lang="en-US" dirty="0"/>
              <a:t>Based on the factors mentioned ; </a:t>
            </a:r>
            <a:r>
              <a:rPr lang="en-US" b="1" dirty="0"/>
              <a:t>Sri Lanka , Canada, Australia, and Singapore </a:t>
            </a:r>
            <a:r>
              <a:rPr lang="en-US" dirty="0"/>
              <a:t>were suggested for opening up new restaurants for Zomato.</a:t>
            </a:r>
          </a:p>
          <a:p>
            <a:pPr marL="139700" indent="0">
              <a:buNone/>
            </a:pPr>
            <a:endParaRPr lang="en-US" dirty="0"/>
          </a:p>
          <a:p>
            <a:pPr marL="139700" indent="0">
              <a:buNone/>
            </a:pPr>
            <a:endParaRPr lang="en-US" dirty="0"/>
          </a:p>
          <a:p>
            <a:pPr marL="139700" indent="0">
              <a:buNone/>
            </a:pPr>
            <a:endParaRPr lang="en-US" dirty="0"/>
          </a:p>
        </p:txBody>
      </p:sp>
      <p:pic>
        <p:nvPicPr>
          <p:cNvPr id="4" name="Picture 3">
            <a:extLst>
              <a:ext uri="{FF2B5EF4-FFF2-40B4-BE49-F238E27FC236}">
                <a16:creationId xmlns:a16="http://schemas.microsoft.com/office/drawing/2014/main" id="{EEEFB2A1-588B-D38C-95DD-301A4227422C}"/>
              </a:ext>
            </a:extLst>
          </p:cNvPr>
          <p:cNvPicPr>
            <a:picLocks noChangeAspect="1"/>
          </p:cNvPicPr>
          <p:nvPr/>
        </p:nvPicPr>
        <p:blipFill>
          <a:blip r:embed="rId2"/>
          <a:stretch>
            <a:fillRect/>
          </a:stretch>
        </p:blipFill>
        <p:spPr>
          <a:xfrm>
            <a:off x="856858" y="1420855"/>
            <a:ext cx="3371850" cy="3495611"/>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E2D69236-DB6E-7B24-7B22-EF3CC12EAB0D}"/>
              </a:ext>
            </a:extLst>
          </p:cNvPr>
          <p:cNvPicPr>
            <a:picLocks noChangeAspect="1"/>
          </p:cNvPicPr>
          <p:nvPr/>
        </p:nvPicPr>
        <p:blipFill>
          <a:blip r:embed="rId3"/>
          <a:stretch>
            <a:fillRect/>
          </a:stretch>
        </p:blipFill>
        <p:spPr>
          <a:xfrm>
            <a:off x="4915294" y="1420855"/>
            <a:ext cx="3343275" cy="34956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51138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82CA2A-6493-33AE-B2FF-732C32D92D46}"/>
              </a:ext>
            </a:extLst>
          </p:cNvPr>
          <p:cNvSpPr>
            <a:spLocks noGrp="1"/>
          </p:cNvSpPr>
          <p:nvPr>
            <p:ph type="body" idx="1"/>
          </p:nvPr>
        </p:nvSpPr>
        <p:spPr>
          <a:xfrm>
            <a:off x="311700" y="394921"/>
            <a:ext cx="8520600" cy="1803397"/>
          </a:xfrm>
        </p:spPr>
        <p:txBody>
          <a:bodyPr/>
          <a:lstStyle/>
          <a:p>
            <a:pPr algn="just"/>
            <a:endParaRPr lang="en-US" dirty="0"/>
          </a:p>
          <a:p>
            <a:pPr algn="just"/>
            <a:r>
              <a:rPr lang="en-US" dirty="0"/>
              <a:t>From the below visual it can be derived that </a:t>
            </a:r>
            <a:r>
              <a:rPr lang="en-US" b="1" dirty="0"/>
              <a:t>Singapore</a:t>
            </a:r>
            <a:r>
              <a:rPr lang="en-US" dirty="0"/>
              <a:t> has highest average cost for 2 people, price range is in 3. In countries with higher average costs for two, consumers might have a higher standard of living indicating a market that could sustain more expensive restaurant options.</a:t>
            </a:r>
          </a:p>
          <a:p>
            <a:pPr marL="139700" indent="0" algn="just">
              <a:buNone/>
            </a:pPr>
            <a:endParaRPr lang="en-US" dirty="0"/>
          </a:p>
          <a:p>
            <a:pPr marL="139700" indent="0" algn="just">
              <a:buNone/>
            </a:pPr>
            <a:endParaRPr lang="en-US" dirty="0"/>
          </a:p>
        </p:txBody>
      </p:sp>
      <p:pic>
        <p:nvPicPr>
          <p:cNvPr id="4" name="Picture 3">
            <a:extLst>
              <a:ext uri="{FF2B5EF4-FFF2-40B4-BE49-F238E27FC236}">
                <a16:creationId xmlns:a16="http://schemas.microsoft.com/office/drawing/2014/main" id="{5209115A-77C1-B358-DC33-88076E0B9569}"/>
              </a:ext>
            </a:extLst>
          </p:cNvPr>
          <p:cNvPicPr>
            <a:picLocks noChangeAspect="1"/>
          </p:cNvPicPr>
          <p:nvPr/>
        </p:nvPicPr>
        <p:blipFill>
          <a:blip r:embed="rId2"/>
          <a:stretch>
            <a:fillRect/>
          </a:stretch>
        </p:blipFill>
        <p:spPr>
          <a:xfrm>
            <a:off x="1374648" y="1627909"/>
            <a:ext cx="6394704" cy="28709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39541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82CA2A-6493-33AE-B2FF-732C32D92D46}"/>
              </a:ext>
            </a:extLst>
          </p:cNvPr>
          <p:cNvSpPr>
            <a:spLocks noGrp="1"/>
          </p:cNvSpPr>
          <p:nvPr>
            <p:ph type="body" idx="1"/>
          </p:nvPr>
        </p:nvSpPr>
        <p:spPr>
          <a:xfrm>
            <a:off x="311700" y="1045923"/>
            <a:ext cx="8520600" cy="920663"/>
          </a:xfrm>
        </p:spPr>
        <p:txBody>
          <a:bodyPr/>
          <a:lstStyle/>
          <a:p>
            <a:pPr algn="just"/>
            <a:endParaRPr lang="en-US" dirty="0"/>
          </a:p>
          <a:p>
            <a:pPr algn="just"/>
            <a:r>
              <a:rPr lang="en-US" b="1" dirty="0"/>
              <a:t>Online Delivery &amp; Table Booking </a:t>
            </a:r>
            <a:r>
              <a:rPr lang="en-US" dirty="0"/>
              <a:t>; has an impact on the average rating for the existing restaurants in suggested cities.</a:t>
            </a:r>
          </a:p>
          <a:p>
            <a:pPr algn="just"/>
            <a:r>
              <a:rPr lang="en-US" dirty="0"/>
              <a:t>This factors can be considered to get higher ratings while setting up  new restaurants.</a:t>
            </a:r>
          </a:p>
          <a:p>
            <a:pPr algn="just"/>
            <a:r>
              <a:rPr lang="en-US" dirty="0"/>
              <a:t>offer unique opportunities for restaurants to reach more customers, improve customer experience, and boost revenues.</a:t>
            </a:r>
          </a:p>
          <a:p>
            <a:pPr marL="139700" indent="0" algn="just">
              <a:buNone/>
            </a:pPr>
            <a:endParaRPr lang="en-US" dirty="0"/>
          </a:p>
          <a:p>
            <a:pPr marL="139700" indent="0" algn="just">
              <a:buNone/>
            </a:pPr>
            <a:endParaRPr lang="en-US" dirty="0"/>
          </a:p>
        </p:txBody>
      </p:sp>
      <p:pic>
        <p:nvPicPr>
          <p:cNvPr id="5" name="Picture 4">
            <a:extLst>
              <a:ext uri="{FF2B5EF4-FFF2-40B4-BE49-F238E27FC236}">
                <a16:creationId xmlns:a16="http://schemas.microsoft.com/office/drawing/2014/main" id="{090C4B40-101D-4FB0-E16F-280F7DDFC4E8}"/>
              </a:ext>
            </a:extLst>
          </p:cNvPr>
          <p:cNvPicPr>
            <a:picLocks noChangeAspect="1"/>
          </p:cNvPicPr>
          <p:nvPr/>
        </p:nvPicPr>
        <p:blipFill>
          <a:blip r:embed="rId2"/>
          <a:stretch>
            <a:fillRect/>
          </a:stretch>
        </p:blipFill>
        <p:spPr>
          <a:xfrm>
            <a:off x="820455" y="2152912"/>
            <a:ext cx="7503090" cy="25490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57633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346FB-8BC9-9865-098E-C0A4F4F8E19B}"/>
              </a:ext>
            </a:extLst>
          </p:cNvPr>
          <p:cNvSpPr>
            <a:spLocks noGrp="1"/>
          </p:cNvSpPr>
          <p:nvPr>
            <p:ph type="title"/>
          </p:nvPr>
        </p:nvSpPr>
        <p:spPr/>
        <p:txBody>
          <a:bodyPr/>
          <a:lstStyle/>
          <a:p>
            <a:pPr>
              <a:buNone/>
            </a:pPr>
            <a:r>
              <a:rPr lang="en-US" sz="1800" b="1" dirty="0"/>
              <a:t>Setting up new restaurants (Cities)</a:t>
            </a:r>
          </a:p>
        </p:txBody>
      </p:sp>
      <p:sp>
        <p:nvSpPr>
          <p:cNvPr id="3" name="Text Placeholder 2">
            <a:extLst>
              <a:ext uri="{FF2B5EF4-FFF2-40B4-BE49-F238E27FC236}">
                <a16:creationId xmlns:a16="http://schemas.microsoft.com/office/drawing/2014/main" id="{2382CA2A-6493-33AE-B2FF-732C32D92D46}"/>
              </a:ext>
            </a:extLst>
          </p:cNvPr>
          <p:cNvSpPr>
            <a:spLocks noGrp="1"/>
          </p:cNvSpPr>
          <p:nvPr>
            <p:ph type="body" idx="1"/>
          </p:nvPr>
        </p:nvSpPr>
        <p:spPr>
          <a:xfrm>
            <a:off x="311700" y="1252603"/>
            <a:ext cx="8520600" cy="895612"/>
          </a:xfrm>
        </p:spPr>
        <p:txBody>
          <a:bodyPr/>
          <a:lstStyle/>
          <a:p>
            <a:endParaRPr lang="en-US" dirty="0"/>
          </a:p>
          <a:p>
            <a:r>
              <a:rPr lang="en-US" dirty="0"/>
              <a:t>Based on the </a:t>
            </a:r>
            <a:r>
              <a:rPr lang="en-US" b="1" dirty="0"/>
              <a:t>average rating and count of restaurants across </a:t>
            </a:r>
            <a:r>
              <a:rPr lang="en-US" dirty="0"/>
              <a:t>countries, countries like India , Canada Singapore opens a good opportunity </a:t>
            </a:r>
            <a:r>
              <a:rPr lang="en-US" dirty="0" err="1"/>
              <a:t>opportunity</a:t>
            </a:r>
            <a:r>
              <a:rPr lang="en-US" dirty="0"/>
              <a:t> to elevate standards and fill a quality gap by setting up new restaurants by Zomato.</a:t>
            </a:r>
          </a:p>
          <a:p>
            <a:r>
              <a:rPr lang="en-US" dirty="0"/>
              <a:t>In countries with higher average restaurant ratings, customer expectations around service, ambiance, and dining experience may be higher.</a:t>
            </a:r>
          </a:p>
          <a:p>
            <a:pPr marL="139700" indent="0">
              <a:buNone/>
            </a:pPr>
            <a:endParaRPr lang="en-US" dirty="0"/>
          </a:p>
          <a:p>
            <a:pPr marL="139700" indent="0">
              <a:buNone/>
            </a:pPr>
            <a:endParaRPr lang="en-US" dirty="0"/>
          </a:p>
          <a:p>
            <a:pPr marL="139700" indent="0">
              <a:buNone/>
            </a:pPr>
            <a:endParaRPr lang="en-US" dirty="0"/>
          </a:p>
        </p:txBody>
      </p:sp>
      <p:pic>
        <p:nvPicPr>
          <p:cNvPr id="8" name="Picture 7">
            <a:extLst>
              <a:ext uri="{FF2B5EF4-FFF2-40B4-BE49-F238E27FC236}">
                <a16:creationId xmlns:a16="http://schemas.microsoft.com/office/drawing/2014/main" id="{E85A564D-B176-A766-8189-C6DAEFB98A5E}"/>
              </a:ext>
            </a:extLst>
          </p:cNvPr>
          <p:cNvPicPr>
            <a:picLocks noChangeAspect="1"/>
          </p:cNvPicPr>
          <p:nvPr/>
        </p:nvPicPr>
        <p:blipFill>
          <a:blip r:embed="rId2"/>
          <a:stretch>
            <a:fillRect/>
          </a:stretch>
        </p:blipFill>
        <p:spPr>
          <a:xfrm>
            <a:off x="2054269" y="2148215"/>
            <a:ext cx="5035462" cy="25678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35443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346FB-8BC9-9865-098E-C0A4F4F8E19B}"/>
              </a:ext>
            </a:extLst>
          </p:cNvPr>
          <p:cNvSpPr>
            <a:spLocks noGrp="1"/>
          </p:cNvSpPr>
          <p:nvPr>
            <p:ph type="title"/>
          </p:nvPr>
        </p:nvSpPr>
        <p:spPr/>
        <p:txBody>
          <a:bodyPr/>
          <a:lstStyle/>
          <a:p>
            <a:pPr>
              <a:buNone/>
            </a:pPr>
            <a:r>
              <a:rPr lang="en-US" sz="1800" b="1" dirty="0"/>
              <a:t>Expenditure across countries</a:t>
            </a:r>
          </a:p>
        </p:txBody>
      </p:sp>
      <p:sp>
        <p:nvSpPr>
          <p:cNvPr id="3" name="Text Placeholder 2">
            <a:extLst>
              <a:ext uri="{FF2B5EF4-FFF2-40B4-BE49-F238E27FC236}">
                <a16:creationId xmlns:a16="http://schemas.microsoft.com/office/drawing/2014/main" id="{2382CA2A-6493-33AE-B2FF-732C32D92D46}"/>
              </a:ext>
            </a:extLst>
          </p:cNvPr>
          <p:cNvSpPr>
            <a:spLocks noGrp="1"/>
          </p:cNvSpPr>
          <p:nvPr>
            <p:ph type="body" idx="1"/>
          </p:nvPr>
        </p:nvSpPr>
        <p:spPr>
          <a:xfrm>
            <a:off x="311700" y="1017727"/>
            <a:ext cx="8520600" cy="1130488"/>
          </a:xfrm>
        </p:spPr>
        <p:txBody>
          <a:bodyPr/>
          <a:lstStyle/>
          <a:p>
            <a:endParaRPr lang="en-US" dirty="0"/>
          </a:p>
          <a:p>
            <a:r>
              <a:rPr lang="en-US" dirty="0"/>
              <a:t>Based on the average </a:t>
            </a:r>
            <a:r>
              <a:rPr lang="en-US" dirty="0" err="1"/>
              <a:t>cost_for_two</a:t>
            </a:r>
            <a:r>
              <a:rPr lang="en-US" dirty="0"/>
              <a:t> people  for dining across different countries, Singapore </a:t>
            </a:r>
            <a:r>
              <a:rPr lang="en-US" dirty="0" err="1"/>
              <a:t>posess</a:t>
            </a:r>
            <a:r>
              <a:rPr lang="en-US" dirty="0"/>
              <a:t> the highest of all countries which shows the income </a:t>
            </a:r>
            <a:r>
              <a:rPr lang="en-US" dirty="0" err="1"/>
              <a:t>prerference</a:t>
            </a:r>
            <a:r>
              <a:rPr lang="en-US" dirty="0"/>
              <a:t> , standard of living of people living there. This  factor can be considered for setting up the price categories for new restaurants in the suggested countries.</a:t>
            </a:r>
          </a:p>
          <a:p>
            <a:pPr marL="139700" indent="0">
              <a:buNone/>
            </a:pPr>
            <a:endParaRPr lang="en-US" dirty="0"/>
          </a:p>
          <a:p>
            <a:pPr marL="139700" indent="0">
              <a:buNone/>
            </a:pPr>
            <a:endParaRPr lang="en-US" dirty="0"/>
          </a:p>
        </p:txBody>
      </p:sp>
      <p:pic>
        <p:nvPicPr>
          <p:cNvPr id="6" name="Picture 5">
            <a:extLst>
              <a:ext uri="{FF2B5EF4-FFF2-40B4-BE49-F238E27FC236}">
                <a16:creationId xmlns:a16="http://schemas.microsoft.com/office/drawing/2014/main" id="{62DE2CF6-A2E2-D5EF-3549-1E986E078ECD}"/>
              </a:ext>
            </a:extLst>
          </p:cNvPr>
          <p:cNvPicPr>
            <a:picLocks noChangeAspect="1"/>
          </p:cNvPicPr>
          <p:nvPr/>
        </p:nvPicPr>
        <p:blipFill>
          <a:blip r:embed="rId2"/>
          <a:stretch>
            <a:fillRect/>
          </a:stretch>
        </p:blipFill>
        <p:spPr>
          <a:xfrm>
            <a:off x="1954060" y="2148215"/>
            <a:ext cx="5235880" cy="2755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62970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346FB-8BC9-9865-098E-C0A4F4F8E19B}"/>
              </a:ext>
            </a:extLst>
          </p:cNvPr>
          <p:cNvSpPr>
            <a:spLocks noGrp="1"/>
          </p:cNvSpPr>
          <p:nvPr>
            <p:ph type="title"/>
          </p:nvPr>
        </p:nvSpPr>
        <p:spPr/>
        <p:txBody>
          <a:bodyPr/>
          <a:lstStyle/>
          <a:p>
            <a:pPr>
              <a:buNone/>
            </a:pPr>
            <a:r>
              <a:rPr lang="en-US" sz="1800" b="1" dirty="0"/>
              <a:t>Varieties of cuisines</a:t>
            </a:r>
          </a:p>
        </p:txBody>
      </p:sp>
      <p:sp>
        <p:nvSpPr>
          <p:cNvPr id="3" name="Text Placeholder 2">
            <a:extLst>
              <a:ext uri="{FF2B5EF4-FFF2-40B4-BE49-F238E27FC236}">
                <a16:creationId xmlns:a16="http://schemas.microsoft.com/office/drawing/2014/main" id="{2382CA2A-6493-33AE-B2FF-732C32D92D46}"/>
              </a:ext>
            </a:extLst>
          </p:cNvPr>
          <p:cNvSpPr>
            <a:spLocks noGrp="1"/>
          </p:cNvSpPr>
          <p:nvPr>
            <p:ph type="body" idx="1"/>
          </p:nvPr>
        </p:nvSpPr>
        <p:spPr>
          <a:xfrm>
            <a:off x="311700" y="1017727"/>
            <a:ext cx="8520600" cy="572700"/>
          </a:xfrm>
        </p:spPr>
        <p:txBody>
          <a:bodyPr/>
          <a:lstStyle/>
          <a:p>
            <a:endParaRPr lang="en-US" dirty="0"/>
          </a:p>
          <a:p>
            <a:r>
              <a:rPr lang="en-US" dirty="0"/>
              <a:t>People in different countries have different types of cuisines. Based on the cuisine preferences, new restaurants can come up with food items which has most higher ratings. </a:t>
            </a:r>
          </a:p>
          <a:p>
            <a:pPr marL="139700" indent="0">
              <a:buNone/>
            </a:pPr>
            <a:endParaRPr lang="en-US" dirty="0"/>
          </a:p>
          <a:p>
            <a:pPr marL="139700" indent="0">
              <a:buNone/>
            </a:pPr>
            <a:endParaRPr lang="en-US" dirty="0"/>
          </a:p>
        </p:txBody>
      </p:sp>
      <p:pic>
        <p:nvPicPr>
          <p:cNvPr id="6" name="Picture 5">
            <a:extLst>
              <a:ext uri="{FF2B5EF4-FFF2-40B4-BE49-F238E27FC236}">
                <a16:creationId xmlns:a16="http://schemas.microsoft.com/office/drawing/2014/main" id="{D6CF0ADF-F6A9-4355-4A18-40845D7E1CEE}"/>
              </a:ext>
            </a:extLst>
          </p:cNvPr>
          <p:cNvPicPr>
            <a:picLocks noChangeAspect="1"/>
          </p:cNvPicPr>
          <p:nvPr/>
        </p:nvPicPr>
        <p:blipFill>
          <a:blip r:embed="rId2"/>
          <a:stretch>
            <a:fillRect/>
          </a:stretch>
        </p:blipFill>
        <p:spPr>
          <a:xfrm>
            <a:off x="1252602" y="1502704"/>
            <a:ext cx="6823553" cy="3397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61063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346FB-8BC9-9865-098E-C0A4F4F8E19B}"/>
              </a:ext>
            </a:extLst>
          </p:cNvPr>
          <p:cNvSpPr>
            <a:spLocks noGrp="1"/>
          </p:cNvSpPr>
          <p:nvPr>
            <p:ph type="title"/>
          </p:nvPr>
        </p:nvSpPr>
        <p:spPr/>
        <p:txBody>
          <a:bodyPr/>
          <a:lstStyle/>
          <a:p>
            <a:pPr>
              <a:buNone/>
            </a:pPr>
            <a:r>
              <a:rPr lang="en-US" sz="1800" b="1" dirty="0"/>
              <a:t>Dashboard </a:t>
            </a:r>
          </a:p>
        </p:txBody>
      </p:sp>
      <p:sp>
        <p:nvSpPr>
          <p:cNvPr id="3" name="Text Placeholder 2">
            <a:extLst>
              <a:ext uri="{FF2B5EF4-FFF2-40B4-BE49-F238E27FC236}">
                <a16:creationId xmlns:a16="http://schemas.microsoft.com/office/drawing/2014/main" id="{2382CA2A-6493-33AE-B2FF-732C32D92D46}"/>
              </a:ext>
            </a:extLst>
          </p:cNvPr>
          <p:cNvSpPr>
            <a:spLocks noGrp="1"/>
          </p:cNvSpPr>
          <p:nvPr>
            <p:ph type="body" idx="1"/>
          </p:nvPr>
        </p:nvSpPr>
        <p:spPr>
          <a:xfrm>
            <a:off x="311700" y="1017727"/>
            <a:ext cx="8520600" cy="422766"/>
          </a:xfrm>
        </p:spPr>
        <p:txBody>
          <a:bodyPr/>
          <a:lstStyle/>
          <a:p>
            <a:endParaRPr lang="en-US" dirty="0"/>
          </a:p>
          <a:p>
            <a:pPr algn="just"/>
            <a:r>
              <a:rPr lang="en-US" dirty="0"/>
              <a:t>The following dashboard provides comprehensive insights for setting up new restaurants in the suggested countries. It includes slicers that allow filtering visuals based on criteria such as opening year, city, availability of online delivery, table booking, and more.</a:t>
            </a:r>
          </a:p>
          <a:p>
            <a:pPr marL="139700" indent="0">
              <a:buNone/>
            </a:pPr>
            <a:endParaRPr lang="en-US" dirty="0"/>
          </a:p>
        </p:txBody>
      </p:sp>
      <p:pic>
        <p:nvPicPr>
          <p:cNvPr id="8" name="Picture 7">
            <a:extLst>
              <a:ext uri="{FF2B5EF4-FFF2-40B4-BE49-F238E27FC236}">
                <a16:creationId xmlns:a16="http://schemas.microsoft.com/office/drawing/2014/main" id="{3DCEC22F-5BBA-25C2-0837-4C54ECF51E7D}"/>
              </a:ext>
            </a:extLst>
          </p:cNvPr>
          <p:cNvPicPr>
            <a:picLocks noChangeAspect="1"/>
          </p:cNvPicPr>
          <p:nvPr/>
        </p:nvPicPr>
        <p:blipFill>
          <a:blip r:embed="rId2"/>
          <a:stretch>
            <a:fillRect/>
          </a:stretch>
        </p:blipFill>
        <p:spPr>
          <a:xfrm>
            <a:off x="1074106" y="1590805"/>
            <a:ext cx="6995787" cy="33059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20634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346FB-8BC9-9865-098E-C0A4F4F8E19B}"/>
              </a:ext>
            </a:extLst>
          </p:cNvPr>
          <p:cNvSpPr>
            <a:spLocks noGrp="1"/>
          </p:cNvSpPr>
          <p:nvPr>
            <p:ph type="title"/>
          </p:nvPr>
        </p:nvSpPr>
        <p:spPr/>
        <p:txBody>
          <a:bodyPr/>
          <a:lstStyle/>
          <a:p>
            <a:pPr>
              <a:buNone/>
            </a:pPr>
            <a:r>
              <a:rPr lang="en-US" sz="1800" b="1" dirty="0"/>
              <a:t>Recommendations</a:t>
            </a:r>
          </a:p>
        </p:txBody>
      </p:sp>
      <p:sp>
        <p:nvSpPr>
          <p:cNvPr id="3" name="Text Placeholder 2">
            <a:extLst>
              <a:ext uri="{FF2B5EF4-FFF2-40B4-BE49-F238E27FC236}">
                <a16:creationId xmlns:a16="http://schemas.microsoft.com/office/drawing/2014/main" id="{2382CA2A-6493-33AE-B2FF-732C32D92D46}"/>
              </a:ext>
            </a:extLst>
          </p:cNvPr>
          <p:cNvSpPr>
            <a:spLocks noGrp="1"/>
          </p:cNvSpPr>
          <p:nvPr>
            <p:ph type="body" idx="1"/>
          </p:nvPr>
        </p:nvSpPr>
        <p:spPr>
          <a:xfrm>
            <a:off x="311700" y="1517904"/>
            <a:ext cx="8520600" cy="3843236"/>
          </a:xfrm>
        </p:spPr>
        <p:txBody>
          <a:bodyPr/>
          <a:lstStyle/>
          <a:p>
            <a:pPr algn="just"/>
            <a:endParaRPr lang="en-US" dirty="0"/>
          </a:p>
          <a:p>
            <a:pPr algn="just"/>
            <a:r>
              <a:rPr lang="en-US" dirty="0"/>
              <a:t>The scope of opening new restaurants in the countries can be considered on various factors ;</a:t>
            </a:r>
          </a:p>
          <a:p>
            <a:pPr algn="just"/>
            <a:endParaRPr lang="en-US" dirty="0"/>
          </a:p>
          <a:p>
            <a:pPr lvl="1" algn="just"/>
            <a:r>
              <a:rPr lang="en-US" dirty="0"/>
              <a:t>Location Analysis : </a:t>
            </a:r>
          </a:p>
          <a:p>
            <a:pPr marL="596900" lvl="1" indent="0" algn="just">
              <a:buNone/>
            </a:pPr>
            <a:r>
              <a:rPr lang="en-US" sz="1200" dirty="0"/>
              <a:t>Based on count of restaurants  in each country the countries can be selected for opening new restaurants. Also the avg ratings for each restaurants </a:t>
            </a:r>
          </a:p>
          <a:p>
            <a:pPr marL="596900" lvl="1" indent="0" algn="just">
              <a:buNone/>
            </a:pPr>
            <a:r>
              <a:rPr lang="en-US" sz="1200" dirty="0"/>
              <a:t>Countries like Australia, Canada, Singapore, Sri Lanka have less no of restaurants which offers less competition in the market.</a:t>
            </a:r>
          </a:p>
          <a:p>
            <a:pPr marL="596900" lvl="1" indent="0" algn="just">
              <a:buNone/>
            </a:pPr>
            <a:endParaRPr lang="en-US" sz="1200" dirty="0"/>
          </a:p>
          <a:p>
            <a:pPr lvl="1" algn="just"/>
            <a:r>
              <a:rPr lang="en-US" dirty="0"/>
              <a:t>Varieties of cuisines :</a:t>
            </a:r>
          </a:p>
          <a:p>
            <a:pPr marL="596900" lvl="1" indent="0" algn="just">
              <a:buNone/>
            </a:pPr>
            <a:r>
              <a:rPr lang="en-US" sz="1200" dirty="0"/>
              <a:t>Cuisines play a critical role in the decision-making process for setting up new restaurants, as they influence customer demand, operational logistics, marketing, and even location strategy.</a:t>
            </a:r>
          </a:p>
          <a:p>
            <a:pPr marL="596900" lvl="1" indent="0" algn="just">
              <a:buNone/>
            </a:pPr>
            <a:r>
              <a:rPr lang="en-US" sz="1200" dirty="0"/>
              <a:t>In the suggested countries, new restaurants can provide cuisines which are of high demand in the </a:t>
            </a:r>
          </a:p>
          <a:p>
            <a:pPr marL="596900" lvl="1" indent="0" algn="just">
              <a:buNone/>
            </a:pPr>
            <a:r>
              <a:rPr lang="en-US" sz="1200" dirty="0"/>
              <a:t>particular area along with twist of providing wide varieties to be more competitive.</a:t>
            </a:r>
          </a:p>
          <a:p>
            <a:pPr marL="596900" lvl="1" indent="0" algn="just">
              <a:buNone/>
            </a:pPr>
            <a:endParaRPr lang="en-US" sz="1200" dirty="0"/>
          </a:p>
          <a:p>
            <a:pPr lvl="1" algn="just"/>
            <a:r>
              <a:rPr lang="en-US" dirty="0"/>
              <a:t>Customer Feedback and Ratings (Votes, Rating) :</a:t>
            </a:r>
          </a:p>
          <a:p>
            <a:pPr marL="596900" lvl="1" indent="0" algn="just">
              <a:buNone/>
            </a:pPr>
            <a:r>
              <a:rPr lang="en-US" sz="1200" dirty="0"/>
              <a:t>Areas with low ratings and few restaurants might indicate a gap in quality. These areas offer opportunities for higher-quality food options.</a:t>
            </a:r>
          </a:p>
          <a:p>
            <a:pPr marL="596900" lvl="1" indent="0" algn="just">
              <a:buNone/>
            </a:pPr>
            <a:endParaRPr lang="en-US" sz="1200" dirty="0"/>
          </a:p>
          <a:p>
            <a:pPr lvl="1" algn="just"/>
            <a:r>
              <a:rPr lang="en-US" dirty="0"/>
              <a:t>Target Audience :</a:t>
            </a:r>
          </a:p>
          <a:p>
            <a:pPr marL="596900" lvl="1" indent="0" algn="just">
              <a:buNone/>
            </a:pPr>
            <a:r>
              <a:rPr lang="en-US" sz="1200" dirty="0"/>
              <a:t>Identifying cities or localities with younger populations that may prefer fast, trendy food and prioritize online delivery.</a:t>
            </a:r>
          </a:p>
          <a:p>
            <a:pPr lvl="1" algn="just"/>
            <a:endParaRPr lang="en-US" dirty="0"/>
          </a:p>
          <a:p>
            <a:pPr marL="596900" lvl="1" indent="0" algn="just">
              <a:buNone/>
            </a:pPr>
            <a:endParaRPr lang="en-US" dirty="0"/>
          </a:p>
          <a:p>
            <a:pPr lvl="1" algn="just"/>
            <a:endParaRPr lang="en-US" dirty="0"/>
          </a:p>
          <a:p>
            <a:pPr marL="139700" indent="0" algn="just">
              <a:buNone/>
            </a:pPr>
            <a:endParaRPr lang="en-US" dirty="0"/>
          </a:p>
          <a:p>
            <a:pPr marL="139700" indent="0" algn="just">
              <a:buNone/>
            </a:pPr>
            <a:endParaRPr lang="en-US" dirty="0"/>
          </a:p>
        </p:txBody>
      </p:sp>
    </p:spTree>
    <p:extLst>
      <p:ext uri="{BB962C8B-B14F-4D97-AF65-F5344CB8AC3E}">
        <p14:creationId xmlns:p14="http://schemas.microsoft.com/office/powerpoint/2010/main" val="3896771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346FB-8BC9-9865-098E-C0A4F4F8E19B}"/>
              </a:ext>
            </a:extLst>
          </p:cNvPr>
          <p:cNvSpPr>
            <a:spLocks noGrp="1"/>
          </p:cNvSpPr>
          <p:nvPr>
            <p:ph type="title"/>
          </p:nvPr>
        </p:nvSpPr>
        <p:spPr/>
        <p:txBody>
          <a:bodyPr/>
          <a:lstStyle/>
          <a:p>
            <a:pPr>
              <a:buNone/>
            </a:pPr>
            <a:r>
              <a:rPr lang="en-US" sz="1800" b="1" dirty="0"/>
              <a:t>Conclusion</a:t>
            </a:r>
          </a:p>
        </p:txBody>
      </p:sp>
      <p:sp>
        <p:nvSpPr>
          <p:cNvPr id="3" name="Text Placeholder 2">
            <a:extLst>
              <a:ext uri="{FF2B5EF4-FFF2-40B4-BE49-F238E27FC236}">
                <a16:creationId xmlns:a16="http://schemas.microsoft.com/office/drawing/2014/main" id="{2382CA2A-6493-33AE-B2FF-732C32D92D46}"/>
              </a:ext>
            </a:extLst>
          </p:cNvPr>
          <p:cNvSpPr>
            <a:spLocks noGrp="1"/>
          </p:cNvSpPr>
          <p:nvPr>
            <p:ph type="body" idx="1"/>
          </p:nvPr>
        </p:nvSpPr>
        <p:spPr>
          <a:xfrm>
            <a:off x="311700" y="901874"/>
            <a:ext cx="8520600" cy="3720229"/>
          </a:xfrm>
        </p:spPr>
        <p:txBody>
          <a:bodyPr/>
          <a:lstStyle/>
          <a:p>
            <a:pPr algn="just"/>
            <a:endParaRPr lang="en-US" dirty="0"/>
          </a:p>
          <a:p>
            <a:pPr algn="just"/>
            <a:r>
              <a:rPr lang="en-US" dirty="0"/>
              <a:t>Based on; </a:t>
            </a:r>
          </a:p>
          <a:p>
            <a:pPr lvl="1" algn="just">
              <a:buFont typeface="Arial" panose="020B0604020202020204" pitchFamily="34" charset="0"/>
              <a:buChar char="•"/>
            </a:pPr>
            <a:r>
              <a:rPr lang="en-US" dirty="0"/>
              <a:t>Count of restaurants.</a:t>
            </a:r>
          </a:p>
          <a:p>
            <a:pPr lvl="1" algn="just">
              <a:buFont typeface="Arial" panose="020B0604020202020204" pitchFamily="34" charset="0"/>
              <a:buChar char="•"/>
            </a:pPr>
            <a:r>
              <a:rPr lang="en-US" dirty="0"/>
              <a:t>Average rating of restaurants.</a:t>
            </a:r>
          </a:p>
          <a:p>
            <a:pPr lvl="1" algn="just">
              <a:buFont typeface="Arial" panose="020B0604020202020204" pitchFamily="34" charset="0"/>
              <a:buChar char="•"/>
            </a:pPr>
            <a:r>
              <a:rPr lang="en-US" dirty="0"/>
              <a:t>Count of unique cuisines.</a:t>
            </a:r>
          </a:p>
          <a:p>
            <a:pPr marL="596900" lvl="1" indent="0" algn="just">
              <a:buNone/>
            </a:pPr>
            <a:r>
              <a:rPr lang="en-US" dirty="0"/>
              <a:t>Countries like </a:t>
            </a:r>
            <a:r>
              <a:rPr lang="en-US" b="1" dirty="0"/>
              <a:t>Australia, Canada, Sri Lanka &amp; Singapore </a:t>
            </a:r>
            <a:r>
              <a:rPr lang="en-US" dirty="0"/>
              <a:t>can be selected for setting up new restaurants for Zomato which provides a good market for a restaurant to grow up.</a:t>
            </a:r>
          </a:p>
          <a:p>
            <a:pPr algn="just"/>
            <a:r>
              <a:rPr lang="en-US" dirty="0"/>
              <a:t>Based on; </a:t>
            </a:r>
          </a:p>
          <a:p>
            <a:pPr lvl="1" algn="just">
              <a:buFont typeface="Arial" panose="020B0604020202020204" pitchFamily="34" charset="0"/>
              <a:buChar char="•"/>
            </a:pPr>
            <a:r>
              <a:rPr lang="en-US" dirty="0"/>
              <a:t>Count of restaurants.</a:t>
            </a:r>
          </a:p>
          <a:p>
            <a:pPr lvl="1" algn="just">
              <a:buFont typeface="Arial" panose="020B0604020202020204" pitchFamily="34" charset="0"/>
              <a:buChar char="•"/>
            </a:pPr>
            <a:r>
              <a:rPr lang="en-US" dirty="0"/>
              <a:t>Average rating of restaurants.</a:t>
            </a:r>
          </a:p>
          <a:p>
            <a:pPr lvl="1" algn="just">
              <a:buFont typeface="Arial" panose="020B0604020202020204" pitchFamily="34" charset="0"/>
              <a:buChar char="•"/>
            </a:pPr>
            <a:r>
              <a:rPr lang="en-US" dirty="0"/>
              <a:t>Food expenditure </a:t>
            </a:r>
          </a:p>
          <a:p>
            <a:pPr lvl="1" algn="just">
              <a:buFont typeface="Arial" panose="020B0604020202020204" pitchFamily="34" charset="0"/>
              <a:buChar char="•"/>
            </a:pPr>
            <a:r>
              <a:rPr lang="en-US" dirty="0"/>
              <a:t>Table booking &amp; online delivery service.</a:t>
            </a:r>
          </a:p>
          <a:p>
            <a:pPr marL="596900" lvl="1" indent="0" algn="just">
              <a:buNone/>
            </a:pPr>
            <a:r>
              <a:rPr lang="en-US" dirty="0"/>
              <a:t>Cities like </a:t>
            </a:r>
            <a:r>
              <a:rPr lang="en-US" b="1" dirty="0"/>
              <a:t>Consort, Yorkton, Chatham-</a:t>
            </a:r>
            <a:r>
              <a:rPr lang="en-US" b="1" dirty="0" err="1"/>
              <a:t>kent</a:t>
            </a:r>
            <a:r>
              <a:rPr lang="en-US" b="1" dirty="0"/>
              <a:t> &amp; Vineland station </a:t>
            </a:r>
            <a:r>
              <a:rPr lang="en-US" dirty="0"/>
              <a:t>can be considered for opening new restaurants in the suggested countries.</a:t>
            </a:r>
          </a:p>
          <a:p>
            <a:pPr marL="596900" lvl="1" indent="0" algn="just">
              <a:buNone/>
            </a:pPr>
            <a:endParaRPr lang="en-US" dirty="0"/>
          </a:p>
          <a:p>
            <a:pPr marL="139700" indent="0" algn="just">
              <a:buNone/>
            </a:pPr>
            <a:endParaRPr lang="en-US" dirty="0"/>
          </a:p>
          <a:p>
            <a:pPr marL="139700" indent="0" algn="just">
              <a:buNone/>
            </a:pPr>
            <a:endParaRPr lang="en-US" dirty="0"/>
          </a:p>
          <a:p>
            <a:pPr marL="139700" indent="0" algn="just">
              <a:buNone/>
            </a:pPr>
            <a:endParaRPr lang="en-US" dirty="0"/>
          </a:p>
        </p:txBody>
      </p:sp>
    </p:spTree>
    <p:extLst>
      <p:ext uri="{BB962C8B-B14F-4D97-AF65-F5344CB8AC3E}">
        <p14:creationId xmlns:p14="http://schemas.microsoft.com/office/powerpoint/2010/main" val="2434013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18"/>
          <p:cNvPicPr preferRelativeResize="0"/>
          <p:nvPr/>
        </p:nvPicPr>
        <p:blipFill rotWithShape="1">
          <a:blip r:embed="rId3">
            <a:alphaModFix/>
          </a:blip>
          <a:srcRect/>
          <a:stretch/>
        </p:blipFill>
        <p:spPr>
          <a:xfrm>
            <a:off x="1528750" y="857250"/>
            <a:ext cx="6086475" cy="342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p:nvPr/>
        </p:nvSpPr>
        <p:spPr>
          <a:xfrm>
            <a:off x="486275" y="1384950"/>
            <a:ext cx="4920600" cy="23736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15000"/>
              </a:lnSpc>
              <a:spcBef>
                <a:spcPts val="0"/>
              </a:spcBef>
              <a:spcAft>
                <a:spcPts val="0"/>
              </a:spcAft>
              <a:buClr>
                <a:srgbClr val="000000"/>
              </a:buClr>
              <a:buSzPts val="1800"/>
              <a:buFont typeface="Lato"/>
              <a:buChar char="❏"/>
            </a:pPr>
            <a:r>
              <a:rPr lang="en-GB" sz="1800" b="0" i="0" u="none" strike="noStrike" cap="none">
                <a:solidFill>
                  <a:srgbClr val="000000"/>
                </a:solidFill>
                <a:latin typeface="Lato"/>
                <a:ea typeface="Lato"/>
                <a:cs typeface="Lato"/>
                <a:sym typeface="Lato"/>
              </a:rPr>
              <a:t>Problem Statement</a:t>
            </a:r>
            <a:endParaRPr sz="1800" b="0" i="0" u="none" strike="noStrike" cap="none">
              <a:solidFill>
                <a:srgbClr val="000000"/>
              </a:solidFill>
              <a:latin typeface="Lato"/>
              <a:ea typeface="Lato"/>
              <a:cs typeface="Lato"/>
              <a:sym typeface="Lato"/>
            </a:endParaRPr>
          </a:p>
          <a:p>
            <a:pPr marL="457200" marR="0" lvl="0" indent="0" algn="l" rtl="0">
              <a:lnSpc>
                <a:spcPct val="115000"/>
              </a:lnSpc>
              <a:spcBef>
                <a:spcPts val="0"/>
              </a:spcBef>
              <a:spcAft>
                <a:spcPts val="0"/>
              </a:spcAft>
              <a:buClr>
                <a:srgbClr val="000000"/>
              </a:buClr>
              <a:buSzPts val="1800"/>
              <a:buFont typeface="Arial"/>
              <a:buNone/>
            </a:pPr>
            <a:endParaRPr sz="1800" b="0" i="0" u="none" strike="noStrike" cap="none">
              <a:solidFill>
                <a:srgbClr val="000000"/>
              </a:solidFill>
              <a:latin typeface="Lato"/>
              <a:ea typeface="Lato"/>
              <a:cs typeface="Lato"/>
              <a:sym typeface="Lato"/>
            </a:endParaRPr>
          </a:p>
          <a:p>
            <a:pPr marL="457200" marR="0" lvl="0" indent="-342900" algn="l" rtl="0">
              <a:lnSpc>
                <a:spcPct val="115000"/>
              </a:lnSpc>
              <a:spcBef>
                <a:spcPts val="0"/>
              </a:spcBef>
              <a:spcAft>
                <a:spcPts val="0"/>
              </a:spcAft>
              <a:buClr>
                <a:srgbClr val="000000"/>
              </a:buClr>
              <a:buSzPts val="1800"/>
              <a:buFont typeface="Lato"/>
              <a:buChar char="❏"/>
            </a:pPr>
            <a:r>
              <a:rPr lang="en-GB" sz="1800" b="0" i="0" u="none" strike="noStrike" cap="none">
                <a:solidFill>
                  <a:srgbClr val="000000"/>
                </a:solidFill>
                <a:latin typeface="Lato"/>
                <a:ea typeface="Lato"/>
                <a:cs typeface="Lato"/>
                <a:sym typeface="Lato"/>
              </a:rPr>
              <a:t>Data Description</a:t>
            </a:r>
            <a:endParaRPr sz="1800" b="0" i="0" u="none" strike="noStrike" cap="none">
              <a:solidFill>
                <a:srgbClr val="000000"/>
              </a:solidFill>
              <a:latin typeface="Lato"/>
              <a:ea typeface="Lato"/>
              <a:cs typeface="Lato"/>
              <a:sym typeface="Lato"/>
            </a:endParaRPr>
          </a:p>
          <a:p>
            <a:pPr marL="457200" marR="0" lvl="0" indent="0" algn="l" rtl="0">
              <a:lnSpc>
                <a:spcPct val="115000"/>
              </a:lnSpc>
              <a:spcBef>
                <a:spcPts val="0"/>
              </a:spcBef>
              <a:spcAft>
                <a:spcPts val="0"/>
              </a:spcAft>
              <a:buClr>
                <a:srgbClr val="000000"/>
              </a:buClr>
              <a:buSzPts val="1800"/>
              <a:buFont typeface="Arial"/>
              <a:buNone/>
            </a:pPr>
            <a:endParaRPr sz="1800" b="0" i="0" u="none" strike="noStrike" cap="none">
              <a:solidFill>
                <a:srgbClr val="000000"/>
              </a:solidFill>
              <a:latin typeface="Lato"/>
              <a:ea typeface="Lato"/>
              <a:cs typeface="Lato"/>
              <a:sym typeface="Lato"/>
            </a:endParaRPr>
          </a:p>
          <a:p>
            <a:pPr marL="457200" marR="0" lvl="0" indent="-342900" algn="l" rtl="0">
              <a:lnSpc>
                <a:spcPct val="115000"/>
              </a:lnSpc>
              <a:spcBef>
                <a:spcPts val="0"/>
              </a:spcBef>
              <a:spcAft>
                <a:spcPts val="0"/>
              </a:spcAft>
              <a:buClr>
                <a:srgbClr val="000000"/>
              </a:buClr>
              <a:buSzPts val="1800"/>
              <a:buFont typeface="Lato"/>
              <a:buChar char="❏"/>
            </a:pPr>
            <a:r>
              <a:rPr lang="en-GB" sz="1800" b="0" i="0" u="none" strike="noStrike" cap="none">
                <a:solidFill>
                  <a:srgbClr val="000000"/>
                </a:solidFill>
                <a:latin typeface="Lato"/>
                <a:ea typeface="Lato"/>
                <a:cs typeface="Lato"/>
                <a:sym typeface="Lato"/>
              </a:rPr>
              <a:t>Objective Key Metrics and Visualizations</a:t>
            </a:r>
            <a:endParaRPr sz="1800" b="0" i="0" u="none" strike="noStrike" cap="none">
              <a:solidFill>
                <a:srgbClr val="000000"/>
              </a:solidFill>
              <a:latin typeface="Lato"/>
              <a:ea typeface="Lato"/>
              <a:cs typeface="Lato"/>
              <a:sym typeface="Lato"/>
            </a:endParaRPr>
          </a:p>
          <a:p>
            <a:pPr marL="457200" marR="0" lvl="0" indent="0" algn="l" rtl="0">
              <a:lnSpc>
                <a:spcPct val="115000"/>
              </a:lnSpc>
              <a:spcBef>
                <a:spcPts val="0"/>
              </a:spcBef>
              <a:spcAft>
                <a:spcPts val="0"/>
              </a:spcAft>
              <a:buClr>
                <a:srgbClr val="000000"/>
              </a:buClr>
              <a:buSzPts val="1800"/>
              <a:buFont typeface="Arial"/>
              <a:buNone/>
            </a:pPr>
            <a:endParaRPr sz="1800" b="0" i="0" u="none" strike="noStrike" cap="none">
              <a:solidFill>
                <a:srgbClr val="000000"/>
              </a:solidFill>
              <a:latin typeface="Lato"/>
              <a:ea typeface="Lato"/>
              <a:cs typeface="Lato"/>
              <a:sym typeface="Lato"/>
            </a:endParaRPr>
          </a:p>
          <a:p>
            <a:pPr marL="457200" marR="0" lvl="0" indent="-342900" algn="l" rtl="0">
              <a:lnSpc>
                <a:spcPct val="115000"/>
              </a:lnSpc>
              <a:spcBef>
                <a:spcPts val="0"/>
              </a:spcBef>
              <a:spcAft>
                <a:spcPts val="0"/>
              </a:spcAft>
              <a:buClr>
                <a:srgbClr val="000000"/>
              </a:buClr>
              <a:buSzPts val="1800"/>
              <a:buFont typeface="Lato"/>
              <a:buChar char="❏"/>
            </a:pPr>
            <a:r>
              <a:rPr lang="en-GB" sz="1800" b="0" i="0" u="none" strike="noStrike" cap="none">
                <a:solidFill>
                  <a:srgbClr val="000000"/>
                </a:solidFill>
                <a:latin typeface="Lato"/>
                <a:ea typeface="Lato"/>
                <a:cs typeface="Lato"/>
                <a:sym typeface="Lato"/>
              </a:rPr>
              <a:t>Subjective Question for Insights</a:t>
            </a:r>
            <a:endParaRPr sz="1800" b="0" i="0" u="none" strike="noStrike" cap="none">
              <a:solidFill>
                <a:srgbClr val="000000"/>
              </a:solidFill>
              <a:latin typeface="Lato"/>
              <a:ea typeface="Lato"/>
              <a:cs typeface="Lato"/>
              <a:sym typeface="Lato"/>
            </a:endParaRPr>
          </a:p>
        </p:txBody>
      </p:sp>
      <p:sp>
        <p:nvSpPr>
          <p:cNvPr id="67" name="Google Shape;67;p3"/>
          <p:cNvSpPr txBox="1"/>
          <p:nvPr/>
        </p:nvSpPr>
        <p:spPr>
          <a:xfrm>
            <a:off x="558525" y="403650"/>
            <a:ext cx="4145400" cy="4860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400"/>
              <a:buFont typeface="Arial"/>
              <a:buNone/>
            </a:pPr>
            <a:r>
              <a:rPr lang="en-GB" sz="2400" b="0" i="0" u="none" strike="noStrike" cap="none">
                <a:solidFill>
                  <a:srgbClr val="000000"/>
                </a:solidFill>
                <a:latin typeface="Lato"/>
                <a:ea typeface="Lato"/>
                <a:cs typeface="Lato"/>
                <a:sym typeface="Lato"/>
              </a:rPr>
              <a:t>Agenda</a:t>
            </a:r>
            <a:endParaRPr sz="2400" b="0" i="0" u="none" strike="noStrike" cap="none">
              <a:solidFill>
                <a:srgbClr val="000000"/>
              </a:solidFill>
              <a:latin typeface="Lato"/>
              <a:ea typeface="Lato"/>
              <a:cs typeface="Lato"/>
              <a:sym typeface="Lato"/>
            </a:endParaRPr>
          </a:p>
        </p:txBody>
      </p:sp>
      <p:pic>
        <p:nvPicPr>
          <p:cNvPr id="68" name="Google Shape;68;p3"/>
          <p:cNvPicPr preferRelativeResize="0"/>
          <p:nvPr/>
        </p:nvPicPr>
        <p:blipFill rotWithShape="1">
          <a:blip r:embed="rId3">
            <a:alphaModFix/>
          </a:blip>
          <a:srcRect/>
          <a:stretch/>
        </p:blipFill>
        <p:spPr>
          <a:xfrm>
            <a:off x="5643913" y="1037450"/>
            <a:ext cx="3057525" cy="3371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4"/>
          <p:cNvSpPr txBox="1"/>
          <p:nvPr/>
        </p:nvSpPr>
        <p:spPr>
          <a:xfrm>
            <a:off x="455250" y="395975"/>
            <a:ext cx="8233500" cy="1569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dirty="0">
                <a:solidFill>
                  <a:srgbClr val="000000"/>
                </a:solidFill>
                <a:latin typeface="Lato"/>
                <a:ea typeface="Lato"/>
                <a:cs typeface="Lato"/>
                <a:sym typeface="Lato"/>
              </a:rPr>
              <a:t>Problem Statement</a:t>
            </a:r>
            <a:endParaRPr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800"/>
              <a:buFont typeface="Arial"/>
              <a:buNone/>
            </a:pPr>
            <a:r>
              <a:rPr lang="en-GB" sz="1800" b="0" i="0" u="none" strike="noStrike" cap="none" dirty="0">
                <a:solidFill>
                  <a:srgbClr val="000000"/>
                </a:solidFill>
                <a:latin typeface="Lato"/>
                <a:ea typeface="Lato"/>
                <a:cs typeface="Lato"/>
                <a:sym typeface="Lato"/>
              </a:rPr>
              <a:t>You are hired as a consultant data analyst by </a:t>
            </a:r>
            <a:r>
              <a:rPr lang="en-GB" sz="1800" b="0" i="0" u="none" strike="noStrike" cap="none" dirty="0" err="1">
                <a:solidFill>
                  <a:srgbClr val="000000"/>
                </a:solidFill>
                <a:latin typeface="Lato"/>
                <a:ea typeface="Lato"/>
                <a:cs typeface="Lato"/>
                <a:sym typeface="Lato"/>
              </a:rPr>
              <a:t>zomato</a:t>
            </a:r>
            <a:r>
              <a:rPr lang="en-GB" sz="1800" b="0" i="0" u="none" strike="noStrike" cap="none" dirty="0">
                <a:solidFill>
                  <a:srgbClr val="000000"/>
                </a:solidFill>
                <a:latin typeface="Lato"/>
                <a:ea typeface="Lato"/>
                <a:cs typeface="Lato"/>
                <a:sym typeface="Lato"/>
              </a:rPr>
              <a:t> where the team is looking for </a:t>
            </a:r>
            <a:r>
              <a:rPr lang="en-GB" sz="1800" b="0" i="0" u="none" strike="noStrike" cap="none" dirty="0">
                <a:solidFill>
                  <a:schemeClr val="dk1"/>
                </a:solidFill>
                <a:latin typeface="Lato"/>
                <a:ea typeface="Lato"/>
                <a:cs typeface="Lato"/>
                <a:sym typeface="Lato"/>
              </a:rPr>
              <a:t>expansion and</a:t>
            </a:r>
            <a:r>
              <a:rPr lang="en-GB" sz="1800" b="1" i="0" u="none" strike="noStrike" cap="none" dirty="0">
                <a:solidFill>
                  <a:schemeClr val="dk1"/>
                </a:solidFill>
                <a:latin typeface="Lato"/>
                <a:ea typeface="Lato"/>
                <a:cs typeface="Lato"/>
                <a:sym typeface="Lato"/>
              </a:rPr>
              <a:t> </a:t>
            </a:r>
            <a:r>
              <a:rPr lang="en-GB" sz="1800" b="0" i="0" u="none" strike="noStrike" cap="none" dirty="0">
                <a:solidFill>
                  <a:srgbClr val="000000"/>
                </a:solidFill>
                <a:latin typeface="Lato"/>
                <a:ea typeface="Lato"/>
                <a:cs typeface="Lato"/>
                <a:sym typeface="Lato"/>
              </a:rPr>
              <a:t>opening restaurants. Your task is to come up with strategies/suggestions about opening newer restaurants.</a:t>
            </a:r>
            <a:endParaRPr sz="1800" b="0" i="0" u="none" strike="noStrike" cap="none" dirty="0">
              <a:solidFill>
                <a:srgbClr val="000000"/>
              </a:solidFill>
              <a:latin typeface="Lato"/>
              <a:ea typeface="Lato"/>
              <a:cs typeface="Lato"/>
              <a:sym typeface="Lato"/>
            </a:endParaRPr>
          </a:p>
        </p:txBody>
      </p:sp>
      <p:pic>
        <p:nvPicPr>
          <p:cNvPr id="74" name="Google Shape;74;p4"/>
          <p:cNvPicPr preferRelativeResize="0"/>
          <p:nvPr/>
        </p:nvPicPr>
        <p:blipFill rotWithShape="1">
          <a:blip r:embed="rId3">
            <a:alphaModFix/>
          </a:blip>
          <a:srcRect/>
          <a:stretch/>
        </p:blipFill>
        <p:spPr>
          <a:xfrm>
            <a:off x="912313" y="2086300"/>
            <a:ext cx="7319377" cy="2752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p:nvPr/>
        </p:nvSpPr>
        <p:spPr>
          <a:xfrm>
            <a:off x="122400" y="852125"/>
            <a:ext cx="4536000" cy="4187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0"/>
              </a:spcBef>
              <a:spcAft>
                <a:spcPts val="0"/>
              </a:spcAft>
              <a:buClr>
                <a:schemeClr val="dk1"/>
              </a:buClr>
              <a:buSzPts val="1300"/>
              <a:buFont typeface="Lato"/>
              <a:buChar char="●"/>
            </a:pPr>
            <a:r>
              <a:rPr lang="en-GB" sz="1300" b="1" i="0" u="none" strike="noStrike" cap="none" dirty="0">
                <a:solidFill>
                  <a:schemeClr val="dk1"/>
                </a:solidFill>
                <a:latin typeface="Lato"/>
                <a:ea typeface="Lato"/>
                <a:cs typeface="Lato"/>
                <a:sym typeface="Lato"/>
              </a:rPr>
              <a:t>Restaurant ID: </a:t>
            </a:r>
            <a:r>
              <a:rPr lang="en-GB" sz="1300" b="0" i="0" u="none" strike="noStrike" cap="none" dirty="0">
                <a:solidFill>
                  <a:schemeClr val="dk1"/>
                </a:solidFill>
                <a:latin typeface="Lato"/>
                <a:ea typeface="Lato"/>
                <a:cs typeface="Lato"/>
                <a:sym typeface="Lato"/>
              </a:rPr>
              <a:t>Unique identifier for each restaurant.</a:t>
            </a:r>
            <a:endParaRPr sz="1300" b="0" i="0" u="none" strike="noStrike" cap="none" dirty="0">
              <a:solidFill>
                <a:schemeClr val="dk1"/>
              </a:solidFill>
              <a:latin typeface="Lato"/>
              <a:ea typeface="Lato"/>
              <a:cs typeface="Lato"/>
              <a:sym typeface="Lato"/>
            </a:endParaRPr>
          </a:p>
          <a:p>
            <a:pPr marL="457200" marR="0" lvl="0" indent="-311150" algn="l" rtl="0">
              <a:lnSpc>
                <a:spcPct val="115000"/>
              </a:lnSpc>
              <a:spcBef>
                <a:spcPts val="0"/>
              </a:spcBef>
              <a:spcAft>
                <a:spcPts val="0"/>
              </a:spcAft>
              <a:buClr>
                <a:schemeClr val="dk1"/>
              </a:buClr>
              <a:buSzPts val="1300"/>
              <a:buFont typeface="Lato"/>
              <a:buChar char="●"/>
            </a:pPr>
            <a:r>
              <a:rPr lang="en-GB" sz="1300" b="1" i="0" u="none" strike="noStrike" cap="none" dirty="0">
                <a:solidFill>
                  <a:schemeClr val="dk1"/>
                </a:solidFill>
                <a:latin typeface="Lato"/>
                <a:ea typeface="Lato"/>
                <a:cs typeface="Lato"/>
                <a:sym typeface="Lato"/>
              </a:rPr>
              <a:t>Restaurant Name: </a:t>
            </a:r>
            <a:r>
              <a:rPr lang="en-GB" sz="1300" b="0" i="0" u="none" strike="noStrike" cap="none" dirty="0">
                <a:solidFill>
                  <a:schemeClr val="dk1"/>
                </a:solidFill>
                <a:latin typeface="Lato"/>
                <a:ea typeface="Lato"/>
                <a:cs typeface="Lato"/>
                <a:sym typeface="Lato"/>
              </a:rPr>
              <a:t>The name of the restaurant.</a:t>
            </a:r>
            <a:endParaRPr sz="1300" b="0" i="0" u="none" strike="noStrike" cap="none" dirty="0">
              <a:solidFill>
                <a:schemeClr val="dk1"/>
              </a:solidFill>
              <a:latin typeface="Lato"/>
              <a:ea typeface="Lato"/>
              <a:cs typeface="Lato"/>
              <a:sym typeface="Lato"/>
            </a:endParaRPr>
          </a:p>
          <a:p>
            <a:pPr marL="457200" marR="0" lvl="0" indent="-311150" algn="l" rtl="0">
              <a:lnSpc>
                <a:spcPct val="115000"/>
              </a:lnSpc>
              <a:spcBef>
                <a:spcPts val="0"/>
              </a:spcBef>
              <a:spcAft>
                <a:spcPts val="0"/>
              </a:spcAft>
              <a:buClr>
                <a:schemeClr val="dk1"/>
              </a:buClr>
              <a:buSzPts val="1300"/>
              <a:buFont typeface="Lato"/>
              <a:buChar char="●"/>
            </a:pPr>
            <a:r>
              <a:rPr lang="en-GB" sz="1300" b="1" i="0" u="none" strike="noStrike" cap="none" dirty="0" err="1">
                <a:solidFill>
                  <a:schemeClr val="dk1"/>
                </a:solidFill>
                <a:latin typeface="Lato"/>
                <a:ea typeface="Lato"/>
                <a:cs typeface="Lato"/>
                <a:sym typeface="Lato"/>
              </a:rPr>
              <a:t>CountryCode</a:t>
            </a:r>
            <a:r>
              <a:rPr lang="en-GB" sz="1300" b="1" i="0" u="none" strike="noStrike" cap="none" dirty="0">
                <a:solidFill>
                  <a:schemeClr val="dk1"/>
                </a:solidFill>
                <a:latin typeface="Lato"/>
                <a:ea typeface="Lato"/>
                <a:cs typeface="Lato"/>
                <a:sym typeface="Lato"/>
              </a:rPr>
              <a:t>: </a:t>
            </a:r>
            <a:r>
              <a:rPr lang="en-GB" sz="1300" b="0" i="0" u="none" strike="noStrike" cap="none" dirty="0">
                <a:solidFill>
                  <a:schemeClr val="dk1"/>
                </a:solidFill>
                <a:latin typeface="Lato"/>
                <a:ea typeface="Lato"/>
                <a:cs typeface="Lato"/>
                <a:sym typeface="Lato"/>
              </a:rPr>
              <a:t>Country code of the location where the restaurant is situated.</a:t>
            </a:r>
            <a:endParaRPr sz="1300" b="0" i="0" u="none" strike="noStrike" cap="none" dirty="0">
              <a:solidFill>
                <a:schemeClr val="dk1"/>
              </a:solidFill>
              <a:latin typeface="Lato"/>
              <a:ea typeface="Lato"/>
              <a:cs typeface="Lato"/>
              <a:sym typeface="Lato"/>
            </a:endParaRPr>
          </a:p>
          <a:p>
            <a:pPr marL="457200" marR="0" lvl="0" indent="-311150" algn="l" rtl="0">
              <a:lnSpc>
                <a:spcPct val="115000"/>
              </a:lnSpc>
              <a:spcBef>
                <a:spcPts val="0"/>
              </a:spcBef>
              <a:spcAft>
                <a:spcPts val="0"/>
              </a:spcAft>
              <a:buClr>
                <a:schemeClr val="dk1"/>
              </a:buClr>
              <a:buSzPts val="1300"/>
              <a:buFont typeface="Lato"/>
              <a:buChar char="●"/>
            </a:pPr>
            <a:r>
              <a:rPr lang="en-GB" sz="1300" b="1" i="0" u="none" strike="noStrike" cap="none" dirty="0">
                <a:solidFill>
                  <a:schemeClr val="dk1"/>
                </a:solidFill>
                <a:latin typeface="Lato"/>
                <a:ea typeface="Lato"/>
                <a:cs typeface="Lato"/>
                <a:sym typeface="Lato"/>
              </a:rPr>
              <a:t>City: </a:t>
            </a:r>
            <a:r>
              <a:rPr lang="en-GB" sz="1300" b="0" i="0" u="none" strike="noStrike" cap="none" dirty="0">
                <a:solidFill>
                  <a:schemeClr val="dk1"/>
                </a:solidFill>
                <a:latin typeface="Lato"/>
                <a:ea typeface="Lato"/>
                <a:cs typeface="Lato"/>
                <a:sym typeface="Lato"/>
              </a:rPr>
              <a:t>The city where the restaurant is located.</a:t>
            </a:r>
            <a:endParaRPr sz="1300" b="0" i="0" u="none" strike="noStrike" cap="none" dirty="0">
              <a:solidFill>
                <a:schemeClr val="dk1"/>
              </a:solidFill>
              <a:latin typeface="Lato"/>
              <a:ea typeface="Lato"/>
              <a:cs typeface="Lato"/>
              <a:sym typeface="Lato"/>
            </a:endParaRPr>
          </a:p>
          <a:p>
            <a:pPr marL="457200" marR="0" lvl="0" indent="-311150" algn="l" rtl="0">
              <a:lnSpc>
                <a:spcPct val="115000"/>
              </a:lnSpc>
              <a:spcBef>
                <a:spcPts val="0"/>
              </a:spcBef>
              <a:spcAft>
                <a:spcPts val="0"/>
              </a:spcAft>
              <a:buClr>
                <a:schemeClr val="dk1"/>
              </a:buClr>
              <a:buSzPts val="1300"/>
              <a:buFont typeface="Lato"/>
              <a:buChar char="●"/>
            </a:pPr>
            <a:r>
              <a:rPr lang="en-GB" sz="1300" b="1" i="0" u="none" strike="noStrike" cap="none" dirty="0">
                <a:solidFill>
                  <a:schemeClr val="dk1"/>
                </a:solidFill>
                <a:latin typeface="Lato"/>
                <a:ea typeface="Lato"/>
                <a:cs typeface="Lato"/>
                <a:sym typeface="Lato"/>
              </a:rPr>
              <a:t>Address: </a:t>
            </a:r>
            <a:r>
              <a:rPr lang="en-GB" sz="1300" b="0" i="0" u="none" strike="noStrike" cap="none" dirty="0">
                <a:solidFill>
                  <a:schemeClr val="dk1"/>
                </a:solidFill>
                <a:latin typeface="Lato"/>
                <a:ea typeface="Lato"/>
                <a:cs typeface="Lato"/>
                <a:sym typeface="Lato"/>
              </a:rPr>
              <a:t>The specific address of the restaurant.</a:t>
            </a:r>
            <a:endParaRPr sz="1300" b="0" i="0" u="none" strike="noStrike" cap="none" dirty="0">
              <a:solidFill>
                <a:schemeClr val="dk1"/>
              </a:solidFill>
              <a:latin typeface="Lato"/>
              <a:ea typeface="Lato"/>
              <a:cs typeface="Lato"/>
              <a:sym typeface="Lato"/>
            </a:endParaRPr>
          </a:p>
          <a:p>
            <a:pPr marL="457200" marR="0" lvl="0" indent="-311150" algn="l" rtl="0">
              <a:lnSpc>
                <a:spcPct val="115000"/>
              </a:lnSpc>
              <a:spcBef>
                <a:spcPts val="0"/>
              </a:spcBef>
              <a:spcAft>
                <a:spcPts val="0"/>
              </a:spcAft>
              <a:buClr>
                <a:schemeClr val="dk1"/>
              </a:buClr>
              <a:buSzPts val="1300"/>
              <a:buFont typeface="Lato"/>
              <a:buChar char="●"/>
            </a:pPr>
            <a:r>
              <a:rPr lang="en-GB" sz="1300" b="1" i="0" u="none" strike="noStrike" cap="none" dirty="0">
                <a:solidFill>
                  <a:schemeClr val="dk1"/>
                </a:solidFill>
                <a:latin typeface="Lato"/>
                <a:ea typeface="Lato"/>
                <a:cs typeface="Lato"/>
                <a:sym typeface="Lato"/>
              </a:rPr>
              <a:t>Locality: </a:t>
            </a:r>
            <a:r>
              <a:rPr lang="en-GB" sz="1300" b="0" i="0" u="none" strike="noStrike" cap="none" dirty="0">
                <a:solidFill>
                  <a:schemeClr val="dk1"/>
                </a:solidFill>
                <a:latin typeface="Lato"/>
                <a:ea typeface="Lato"/>
                <a:cs typeface="Lato"/>
                <a:sym typeface="Lato"/>
              </a:rPr>
              <a:t>The locality or </a:t>
            </a:r>
            <a:r>
              <a:rPr lang="en-GB" sz="1300" b="0" i="0" u="none" strike="noStrike" cap="none" dirty="0" err="1">
                <a:solidFill>
                  <a:schemeClr val="dk1"/>
                </a:solidFill>
                <a:latin typeface="Lato"/>
                <a:ea typeface="Lato"/>
                <a:cs typeface="Lato"/>
                <a:sym typeface="Lato"/>
              </a:rPr>
              <a:t>neighborhood</a:t>
            </a:r>
            <a:r>
              <a:rPr lang="en-GB" sz="1300" b="0" i="0" u="none" strike="noStrike" cap="none" dirty="0">
                <a:solidFill>
                  <a:schemeClr val="dk1"/>
                </a:solidFill>
                <a:latin typeface="Lato"/>
                <a:ea typeface="Lato"/>
                <a:cs typeface="Lato"/>
                <a:sym typeface="Lato"/>
              </a:rPr>
              <a:t> where the restaurant is situated.</a:t>
            </a:r>
            <a:endParaRPr sz="1300" b="0" i="0" u="none" strike="noStrike" cap="none" dirty="0">
              <a:solidFill>
                <a:schemeClr val="dk1"/>
              </a:solidFill>
              <a:latin typeface="Lato"/>
              <a:ea typeface="Lato"/>
              <a:cs typeface="Lato"/>
              <a:sym typeface="Lato"/>
            </a:endParaRPr>
          </a:p>
          <a:p>
            <a:pPr marL="457200" marR="0" lvl="0" indent="-311150" algn="l" rtl="0">
              <a:lnSpc>
                <a:spcPct val="115000"/>
              </a:lnSpc>
              <a:spcBef>
                <a:spcPts val="0"/>
              </a:spcBef>
              <a:spcAft>
                <a:spcPts val="0"/>
              </a:spcAft>
              <a:buClr>
                <a:schemeClr val="dk1"/>
              </a:buClr>
              <a:buSzPts val="1300"/>
              <a:buFont typeface="Lato"/>
              <a:buChar char="●"/>
            </a:pPr>
            <a:r>
              <a:rPr lang="en-GB" sz="1300" b="1" i="0" u="none" strike="noStrike" cap="none" dirty="0">
                <a:solidFill>
                  <a:schemeClr val="dk1"/>
                </a:solidFill>
                <a:latin typeface="Lato"/>
                <a:ea typeface="Lato"/>
                <a:cs typeface="Lato"/>
                <a:sym typeface="Lato"/>
              </a:rPr>
              <a:t>Locality Verbose: </a:t>
            </a:r>
            <a:r>
              <a:rPr lang="en-GB" sz="1300" b="0" i="0" u="none" strike="noStrike" cap="none" dirty="0">
                <a:solidFill>
                  <a:schemeClr val="dk1"/>
                </a:solidFill>
                <a:latin typeface="Lato"/>
                <a:ea typeface="Lato"/>
                <a:cs typeface="Lato"/>
                <a:sym typeface="Lato"/>
              </a:rPr>
              <a:t>Detailed information about the locality.</a:t>
            </a:r>
            <a:endParaRPr sz="1300" b="0" i="0" u="none" strike="noStrike" cap="none" dirty="0">
              <a:solidFill>
                <a:schemeClr val="dk1"/>
              </a:solidFill>
              <a:latin typeface="Lato"/>
              <a:ea typeface="Lato"/>
              <a:cs typeface="Lato"/>
              <a:sym typeface="Lato"/>
            </a:endParaRPr>
          </a:p>
          <a:p>
            <a:pPr marL="457200" marR="0" lvl="0" indent="-311150" algn="l" rtl="0">
              <a:lnSpc>
                <a:spcPct val="115000"/>
              </a:lnSpc>
              <a:spcBef>
                <a:spcPts val="0"/>
              </a:spcBef>
              <a:spcAft>
                <a:spcPts val="0"/>
              </a:spcAft>
              <a:buClr>
                <a:schemeClr val="dk1"/>
              </a:buClr>
              <a:buSzPts val="1300"/>
              <a:buFont typeface="Lato"/>
              <a:buChar char="●"/>
            </a:pPr>
            <a:r>
              <a:rPr lang="en-GB" sz="1300" b="1" i="0" u="none" strike="noStrike" cap="none" dirty="0">
                <a:solidFill>
                  <a:schemeClr val="dk1"/>
                </a:solidFill>
                <a:latin typeface="Lato"/>
                <a:ea typeface="Lato"/>
                <a:cs typeface="Lato"/>
                <a:sym typeface="Lato"/>
              </a:rPr>
              <a:t>Longitude: </a:t>
            </a:r>
            <a:r>
              <a:rPr lang="en-GB" sz="1300" b="0" i="0" u="none" strike="noStrike" cap="none" dirty="0">
                <a:solidFill>
                  <a:schemeClr val="dk1"/>
                </a:solidFill>
                <a:latin typeface="Lato"/>
                <a:ea typeface="Lato"/>
                <a:cs typeface="Lato"/>
                <a:sym typeface="Lato"/>
              </a:rPr>
              <a:t>The geographical longitude coordinate of the restaurant.</a:t>
            </a:r>
            <a:endParaRPr sz="1300" b="0" i="0" u="none" strike="noStrike" cap="none" dirty="0">
              <a:solidFill>
                <a:schemeClr val="dk1"/>
              </a:solidFill>
              <a:latin typeface="Lato"/>
              <a:ea typeface="Lato"/>
              <a:cs typeface="Lato"/>
              <a:sym typeface="Lato"/>
            </a:endParaRPr>
          </a:p>
          <a:p>
            <a:pPr marL="457200" marR="0" lvl="0" indent="-311150" algn="l" rtl="0">
              <a:lnSpc>
                <a:spcPct val="115000"/>
              </a:lnSpc>
              <a:spcBef>
                <a:spcPts val="0"/>
              </a:spcBef>
              <a:spcAft>
                <a:spcPts val="0"/>
              </a:spcAft>
              <a:buClr>
                <a:schemeClr val="dk1"/>
              </a:buClr>
              <a:buSzPts val="1300"/>
              <a:buFont typeface="Lato"/>
              <a:buChar char="●"/>
            </a:pPr>
            <a:r>
              <a:rPr lang="en-GB" sz="1300" b="1" i="0" u="none" strike="noStrike" cap="none" dirty="0">
                <a:solidFill>
                  <a:schemeClr val="dk1"/>
                </a:solidFill>
                <a:latin typeface="Lato"/>
                <a:ea typeface="Lato"/>
                <a:cs typeface="Lato"/>
                <a:sym typeface="Lato"/>
              </a:rPr>
              <a:t>Latitude: </a:t>
            </a:r>
            <a:r>
              <a:rPr lang="en-GB" sz="1300" b="0" i="0" u="none" strike="noStrike" cap="none" dirty="0">
                <a:solidFill>
                  <a:schemeClr val="dk1"/>
                </a:solidFill>
                <a:latin typeface="Lato"/>
                <a:ea typeface="Lato"/>
                <a:cs typeface="Lato"/>
                <a:sym typeface="Lato"/>
              </a:rPr>
              <a:t>The geographical latitude coordinate of the restaurant.</a:t>
            </a:r>
            <a:endParaRPr sz="1300" b="0" i="0" u="none" strike="noStrike" cap="none" dirty="0">
              <a:solidFill>
                <a:schemeClr val="dk1"/>
              </a:solidFill>
              <a:latin typeface="Lato"/>
              <a:ea typeface="Lato"/>
              <a:cs typeface="Lato"/>
              <a:sym typeface="Lato"/>
            </a:endParaRPr>
          </a:p>
          <a:p>
            <a:pPr marL="457200" marR="0" lvl="0" indent="-311150" algn="l" rtl="0">
              <a:lnSpc>
                <a:spcPct val="115000"/>
              </a:lnSpc>
              <a:spcBef>
                <a:spcPts val="0"/>
              </a:spcBef>
              <a:spcAft>
                <a:spcPts val="0"/>
              </a:spcAft>
              <a:buClr>
                <a:schemeClr val="dk1"/>
              </a:buClr>
              <a:buSzPts val="1300"/>
              <a:buFont typeface="Lato"/>
              <a:buChar char="●"/>
            </a:pPr>
            <a:r>
              <a:rPr lang="en-GB" sz="1300" b="1" i="0" u="none" strike="noStrike" cap="none" dirty="0">
                <a:solidFill>
                  <a:schemeClr val="dk1"/>
                </a:solidFill>
                <a:latin typeface="Lato"/>
                <a:ea typeface="Lato"/>
                <a:cs typeface="Lato"/>
                <a:sym typeface="Lato"/>
              </a:rPr>
              <a:t>Cuisines: </a:t>
            </a:r>
            <a:r>
              <a:rPr lang="en-GB" sz="1300" b="0" i="0" u="none" strike="noStrike" cap="none" dirty="0">
                <a:solidFill>
                  <a:schemeClr val="dk1"/>
                </a:solidFill>
                <a:latin typeface="Lato"/>
                <a:ea typeface="Lato"/>
                <a:cs typeface="Lato"/>
                <a:sym typeface="Lato"/>
              </a:rPr>
              <a:t>The type of cuisine offered by the restaurant.</a:t>
            </a:r>
            <a:endParaRPr sz="1300" b="0" i="0" u="none" strike="noStrike" cap="none" dirty="0">
              <a:solidFill>
                <a:schemeClr val="dk1"/>
              </a:solidFill>
              <a:latin typeface="Lato"/>
              <a:ea typeface="Lato"/>
              <a:cs typeface="Lato"/>
              <a:sym typeface="Lato"/>
            </a:endParaRPr>
          </a:p>
          <a:p>
            <a:pPr marL="457200" marR="0" lvl="0" indent="-311150" algn="l" rtl="0">
              <a:lnSpc>
                <a:spcPct val="115000"/>
              </a:lnSpc>
              <a:spcBef>
                <a:spcPts val="0"/>
              </a:spcBef>
              <a:spcAft>
                <a:spcPts val="0"/>
              </a:spcAft>
              <a:buClr>
                <a:schemeClr val="dk1"/>
              </a:buClr>
              <a:buSzPts val="1300"/>
              <a:buFont typeface="Arial"/>
              <a:buChar char="●"/>
            </a:pPr>
            <a:r>
              <a:rPr lang="en-GB" sz="1300" b="1" i="0" u="none" strike="noStrike" cap="none" dirty="0">
                <a:solidFill>
                  <a:schemeClr val="dk1"/>
                </a:solidFill>
                <a:latin typeface="Lato"/>
                <a:ea typeface="Lato"/>
                <a:cs typeface="Lato"/>
                <a:sym typeface="Lato"/>
              </a:rPr>
              <a:t>Currency: </a:t>
            </a:r>
            <a:r>
              <a:rPr lang="en-GB" sz="1300" b="0" i="0" u="none" strike="noStrike" cap="none" dirty="0">
                <a:solidFill>
                  <a:schemeClr val="dk1"/>
                </a:solidFill>
                <a:latin typeface="Lato"/>
                <a:ea typeface="Lato"/>
                <a:cs typeface="Lato"/>
                <a:sym typeface="Lato"/>
              </a:rPr>
              <a:t>The currency used for transactions in the restaurant.</a:t>
            </a:r>
            <a:endParaRPr sz="1300" b="0" i="0" u="none" strike="noStrike" cap="none" dirty="0">
              <a:solidFill>
                <a:schemeClr val="dk1"/>
              </a:solidFill>
              <a:latin typeface="Lato"/>
              <a:ea typeface="Lato"/>
              <a:cs typeface="Lato"/>
              <a:sym typeface="Lato"/>
            </a:endParaRPr>
          </a:p>
          <a:p>
            <a:pPr marL="457200" marR="0" lvl="0" indent="0" algn="l" rtl="0">
              <a:lnSpc>
                <a:spcPct val="115000"/>
              </a:lnSpc>
              <a:spcBef>
                <a:spcPts val="0"/>
              </a:spcBef>
              <a:spcAft>
                <a:spcPts val="0"/>
              </a:spcAft>
              <a:buClr>
                <a:srgbClr val="000000"/>
              </a:buClr>
              <a:buSzPts val="1300"/>
              <a:buFont typeface="Arial"/>
              <a:buNone/>
            </a:pPr>
            <a:endParaRPr sz="1300" b="0" i="0" u="none" strike="noStrike" cap="none" dirty="0">
              <a:solidFill>
                <a:schemeClr val="dk1"/>
              </a:solidFill>
              <a:latin typeface="Lato"/>
              <a:ea typeface="Lato"/>
              <a:cs typeface="Lato"/>
              <a:sym typeface="Lato"/>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dirty="0">
              <a:solidFill>
                <a:schemeClr val="dk1"/>
              </a:solidFill>
              <a:latin typeface="Lato"/>
              <a:ea typeface="Lato"/>
              <a:cs typeface="Lato"/>
              <a:sym typeface="Lato"/>
            </a:endParaRPr>
          </a:p>
          <a:p>
            <a:pPr marL="0" marR="0" lvl="0" indent="0" algn="l" rtl="0">
              <a:lnSpc>
                <a:spcPct val="115000"/>
              </a:lnSpc>
              <a:spcBef>
                <a:spcPts val="0"/>
              </a:spcBef>
              <a:spcAft>
                <a:spcPts val="0"/>
              </a:spcAft>
              <a:buClr>
                <a:srgbClr val="000000"/>
              </a:buClr>
              <a:buSzPts val="1200"/>
              <a:buFont typeface="Arial"/>
              <a:buNone/>
            </a:pPr>
            <a:endParaRPr sz="1200" b="1" i="0" u="none" strike="noStrike" cap="none" dirty="0">
              <a:solidFill>
                <a:schemeClr val="dk1"/>
              </a:solidFill>
              <a:latin typeface="Lato"/>
              <a:ea typeface="Lato"/>
              <a:cs typeface="Lato"/>
              <a:sym typeface="Lato"/>
            </a:endParaRPr>
          </a:p>
          <a:p>
            <a:pPr marL="457200" marR="0" lvl="0" indent="0" algn="l" rtl="0">
              <a:lnSpc>
                <a:spcPct val="115000"/>
              </a:lnSpc>
              <a:spcBef>
                <a:spcPts val="0"/>
              </a:spcBef>
              <a:spcAft>
                <a:spcPts val="0"/>
              </a:spcAft>
              <a:buClr>
                <a:schemeClr val="dk1"/>
              </a:buClr>
              <a:buSzPts val="1100"/>
              <a:buFont typeface="Arial"/>
              <a:buNone/>
            </a:pPr>
            <a:endParaRPr sz="1800" b="1" i="0" u="none" strike="noStrike" cap="none" dirty="0">
              <a:solidFill>
                <a:schemeClr val="dk1"/>
              </a:solidFill>
              <a:latin typeface="Lato"/>
              <a:ea typeface="Lato"/>
              <a:cs typeface="Lato"/>
              <a:sym typeface="Lato"/>
            </a:endParaRPr>
          </a:p>
          <a:p>
            <a:pPr marL="457200" marR="0" lvl="0" indent="0" algn="l" rtl="0">
              <a:lnSpc>
                <a:spcPct val="115000"/>
              </a:lnSpc>
              <a:spcBef>
                <a:spcPts val="0"/>
              </a:spcBef>
              <a:spcAft>
                <a:spcPts val="0"/>
              </a:spcAft>
              <a:buClr>
                <a:schemeClr val="dk1"/>
              </a:buClr>
              <a:buSzPts val="1100"/>
              <a:buFont typeface="Arial"/>
              <a:buNone/>
            </a:pPr>
            <a:endParaRPr sz="1800" b="0" i="0" u="none" strike="noStrike" cap="none" dirty="0">
              <a:solidFill>
                <a:schemeClr val="dk1"/>
              </a:solidFill>
              <a:latin typeface="Lato"/>
              <a:ea typeface="Lato"/>
              <a:cs typeface="Lato"/>
              <a:sym typeface="Lato"/>
            </a:endParaRPr>
          </a:p>
          <a:p>
            <a:pPr marL="457200" marR="0" lvl="0" indent="0" algn="l" rtl="0">
              <a:lnSpc>
                <a:spcPct val="115000"/>
              </a:lnSpc>
              <a:spcBef>
                <a:spcPts val="0"/>
              </a:spcBef>
              <a:spcAft>
                <a:spcPts val="0"/>
              </a:spcAft>
              <a:buClr>
                <a:schemeClr val="dk1"/>
              </a:buClr>
              <a:buSzPts val="1100"/>
              <a:buFont typeface="Arial"/>
              <a:buNone/>
            </a:pPr>
            <a:endParaRPr sz="1800" b="0" i="0" u="none" strike="noStrike" cap="none" dirty="0">
              <a:solidFill>
                <a:schemeClr val="dk1"/>
              </a:solidFill>
              <a:latin typeface="Lato"/>
              <a:ea typeface="Lato"/>
              <a:cs typeface="Lato"/>
              <a:sym typeface="Lato"/>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dirty="0">
              <a:solidFill>
                <a:schemeClr val="dk1"/>
              </a:solidFill>
              <a:latin typeface="Lato"/>
              <a:ea typeface="Lato"/>
              <a:cs typeface="Lato"/>
              <a:sym typeface="Lato"/>
            </a:endParaRPr>
          </a:p>
          <a:p>
            <a:pPr marL="457200" marR="0" lvl="0" indent="0" algn="l" rtl="0">
              <a:lnSpc>
                <a:spcPct val="115000"/>
              </a:lnSpc>
              <a:spcBef>
                <a:spcPts val="0"/>
              </a:spcBef>
              <a:spcAft>
                <a:spcPts val="0"/>
              </a:spcAft>
              <a:buClr>
                <a:srgbClr val="000000"/>
              </a:buClr>
              <a:buSzPts val="1200"/>
              <a:buFont typeface="Arial"/>
              <a:buNone/>
            </a:pPr>
            <a:endParaRPr sz="1200" b="0" i="0" u="none" strike="noStrike" cap="none" dirty="0">
              <a:solidFill>
                <a:schemeClr val="dk1"/>
              </a:solidFill>
              <a:latin typeface="Lato"/>
              <a:ea typeface="Lato"/>
              <a:cs typeface="Lato"/>
              <a:sym typeface="Lato"/>
            </a:endParaRPr>
          </a:p>
        </p:txBody>
      </p:sp>
      <p:sp>
        <p:nvSpPr>
          <p:cNvPr id="80" name="Google Shape;80;p5"/>
          <p:cNvSpPr txBox="1"/>
          <p:nvPr/>
        </p:nvSpPr>
        <p:spPr>
          <a:xfrm>
            <a:off x="4658400" y="801725"/>
            <a:ext cx="4407000" cy="4187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0"/>
              </a:spcBef>
              <a:spcAft>
                <a:spcPts val="0"/>
              </a:spcAft>
              <a:buClr>
                <a:schemeClr val="dk1"/>
              </a:buClr>
              <a:buSzPts val="1300"/>
              <a:buFont typeface="Arial"/>
              <a:buChar char="●"/>
            </a:pPr>
            <a:r>
              <a:rPr lang="en-GB" sz="1300" b="1" i="0" u="none" strike="noStrike" cap="none" dirty="0" err="1">
                <a:solidFill>
                  <a:schemeClr val="dk1"/>
                </a:solidFill>
                <a:latin typeface="Lato"/>
                <a:ea typeface="Lato"/>
                <a:cs typeface="Lato"/>
                <a:sym typeface="Lato"/>
              </a:rPr>
              <a:t>Has_Table_booking</a:t>
            </a:r>
            <a:r>
              <a:rPr lang="en-GB" sz="1300" b="1" i="0" u="none" strike="noStrike" cap="none" dirty="0">
                <a:solidFill>
                  <a:schemeClr val="dk1"/>
                </a:solidFill>
                <a:latin typeface="Lato"/>
                <a:ea typeface="Lato"/>
                <a:cs typeface="Lato"/>
                <a:sym typeface="Lato"/>
              </a:rPr>
              <a:t>: </a:t>
            </a:r>
            <a:r>
              <a:rPr lang="en-GB" sz="1300" b="0" i="0" u="none" strike="noStrike" cap="none" dirty="0">
                <a:solidFill>
                  <a:schemeClr val="dk1"/>
                </a:solidFill>
                <a:latin typeface="Lato"/>
                <a:ea typeface="Lato"/>
                <a:cs typeface="Lato"/>
                <a:sym typeface="Lato"/>
              </a:rPr>
              <a:t>Indicates whether the restaurant has a table booking option (Yes/No).</a:t>
            </a:r>
            <a:endParaRPr sz="1300" b="0" i="0" u="none" strike="noStrike" cap="none" dirty="0">
              <a:solidFill>
                <a:schemeClr val="dk1"/>
              </a:solidFill>
              <a:latin typeface="Lato"/>
              <a:ea typeface="Lato"/>
              <a:cs typeface="Lato"/>
              <a:sym typeface="Lato"/>
            </a:endParaRPr>
          </a:p>
          <a:p>
            <a:pPr marL="457200" marR="0" lvl="0" indent="-311150" algn="l" rtl="0">
              <a:lnSpc>
                <a:spcPct val="115000"/>
              </a:lnSpc>
              <a:spcBef>
                <a:spcPts val="0"/>
              </a:spcBef>
              <a:spcAft>
                <a:spcPts val="0"/>
              </a:spcAft>
              <a:buClr>
                <a:schemeClr val="dk1"/>
              </a:buClr>
              <a:buSzPts val="1300"/>
              <a:buFont typeface="Arial"/>
              <a:buChar char="●"/>
            </a:pPr>
            <a:r>
              <a:rPr lang="en-GB" sz="1300" b="1" i="0" u="none" strike="noStrike" cap="none" dirty="0" err="1">
                <a:solidFill>
                  <a:schemeClr val="dk1"/>
                </a:solidFill>
                <a:latin typeface="Lato"/>
                <a:ea typeface="Lato"/>
                <a:cs typeface="Lato"/>
                <a:sym typeface="Lato"/>
              </a:rPr>
              <a:t>Has_Online_delivery</a:t>
            </a:r>
            <a:r>
              <a:rPr lang="en-GB" sz="1300" b="1" i="0" u="none" strike="noStrike" cap="none" dirty="0">
                <a:solidFill>
                  <a:schemeClr val="dk1"/>
                </a:solidFill>
                <a:latin typeface="Lato"/>
                <a:ea typeface="Lato"/>
                <a:cs typeface="Lato"/>
                <a:sym typeface="Lato"/>
              </a:rPr>
              <a:t>: </a:t>
            </a:r>
            <a:r>
              <a:rPr lang="en-GB" sz="1300" b="0" i="0" u="none" strike="noStrike" cap="none" dirty="0">
                <a:solidFill>
                  <a:schemeClr val="dk1"/>
                </a:solidFill>
                <a:latin typeface="Lato"/>
                <a:ea typeface="Lato"/>
                <a:cs typeface="Lato"/>
                <a:sym typeface="Lato"/>
              </a:rPr>
              <a:t>Indicates whether the restaurant offers online delivery (Yes/No).</a:t>
            </a:r>
            <a:endParaRPr sz="1300" b="0" i="0" u="none" strike="noStrike" cap="none" dirty="0">
              <a:solidFill>
                <a:schemeClr val="dk1"/>
              </a:solidFill>
              <a:latin typeface="Lato"/>
              <a:ea typeface="Lato"/>
              <a:cs typeface="Lato"/>
              <a:sym typeface="Lato"/>
            </a:endParaRPr>
          </a:p>
          <a:p>
            <a:pPr marL="457200" marR="0" lvl="0" indent="-311150" algn="l" rtl="0">
              <a:lnSpc>
                <a:spcPct val="115000"/>
              </a:lnSpc>
              <a:spcBef>
                <a:spcPts val="0"/>
              </a:spcBef>
              <a:spcAft>
                <a:spcPts val="0"/>
              </a:spcAft>
              <a:buClr>
                <a:schemeClr val="dk1"/>
              </a:buClr>
              <a:buSzPts val="1300"/>
              <a:buFont typeface="Arial"/>
              <a:buChar char="●"/>
            </a:pPr>
            <a:r>
              <a:rPr lang="en-GB" sz="1300" b="1" i="0" u="none" strike="noStrike" cap="none" dirty="0" err="1">
                <a:solidFill>
                  <a:schemeClr val="dk1"/>
                </a:solidFill>
                <a:latin typeface="Lato"/>
                <a:ea typeface="Lato"/>
                <a:cs typeface="Lato"/>
                <a:sym typeface="Lato"/>
              </a:rPr>
              <a:t>Is_delivering_now</a:t>
            </a:r>
            <a:r>
              <a:rPr lang="en-GB" sz="1300" b="1" i="0" u="none" strike="noStrike" cap="none" dirty="0">
                <a:solidFill>
                  <a:schemeClr val="dk1"/>
                </a:solidFill>
                <a:latin typeface="Lato"/>
                <a:ea typeface="Lato"/>
                <a:cs typeface="Lato"/>
                <a:sym typeface="Lato"/>
              </a:rPr>
              <a:t>: </a:t>
            </a:r>
            <a:r>
              <a:rPr lang="en-GB" sz="1300" b="0" i="0" u="none" strike="noStrike" cap="none" dirty="0">
                <a:solidFill>
                  <a:schemeClr val="dk1"/>
                </a:solidFill>
                <a:latin typeface="Lato"/>
                <a:ea typeface="Lato"/>
                <a:cs typeface="Lato"/>
                <a:sym typeface="Lato"/>
              </a:rPr>
              <a:t>Indicates whether the restaurant is currently delivering (Yes/No).</a:t>
            </a:r>
            <a:endParaRPr sz="1300" b="0" i="0" u="none" strike="noStrike" cap="none" dirty="0">
              <a:solidFill>
                <a:schemeClr val="dk1"/>
              </a:solidFill>
              <a:latin typeface="Lato"/>
              <a:ea typeface="Lato"/>
              <a:cs typeface="Lato"/>
              <a:sym typeface="Lato"/>
            </a:endParaRPr>
          </a:p>
          <a:p>
            <a:pPr marL="457200" marR="0" lvl="0" indent="-311150" algn="l" rtl="0">
              <a:lnSpc>
                <a:spcPct val="115000"/>
              </a:lnSpc>
              <a:spcBef>
                <a:spcPts val="0"/>
              </a:spcBef>
              <a:spcAft>
                <a:spcPts val="0"/>
              </a:spcAft>
              <a:buClr>
                <a:schemeClr val="dk1"/>
              </a:buClr>
              <a:buSzPts val="1300"/>
              <a:buFont typeface="Arial"/>
              <a:buChar char="●"/>
            </a:pPr>
            <a:r>
              <a:rPr lang="en-GB" sz="1300" b="1" i="0" u="none" strike="noStrike" cap="none" dirty="0" err="1">
                <a:solidFill>
                  <a:schemeClr val="dk1"/>
                </a:solidFill>
                <a:latin typeface="Lato"/>
                <a:ea typeface="Lato"/>
                <a:cs typeface="Lato"/>
                <a:sym typeface="Lato"/>
              </a:rPr>
              <a:t>Switch_to_order_menu</a:t>
            </a:r>
            <a:r>
              <a:rPr lang="en-GB" sz="1300" b="1" i="0" u="none" strike="noStrike" cap="none" dirty="0">
                <a:solidFill>
                  <a:schemeClr val="dk1"/>
                </a:solidFill>
                <a:latin typeface="Lato"/>
                <a:ea typeface="Lato"/>
                <a:cs typeface="Lato"/>
                <a:sym typeface="Lato"/>
              </a:rPr>
              <a:t>: </a:t>
            </a:r>
            <a:r>
              <a:rPr lang="en-GB" sz="1300" b="0" i="0" u="none" strike="noStrike" cap="none" dirty="0">
                <a:solidFill>
                  <a:schemeClr val="dk1"/>
                </a:solidFill>
                <a:latin typeface="Lato"/>
                <a:ea typeface="Lato"/>
                <a:cs typeface="Lato"/>
                <a:sym typeface="Lato"/>
              </a:rPr>
              <a:t>Indicates whether users can switch to the order menu (Yes/No).</a:t>
            </a:r>
            <a:endParaRPr sz="1300" b="0" i="0" u="none" strike="noStrike" cap="none" dirty="0">
              <a:solidFill>
                <a:schemeClr val="dk1"/>
              </a:solidFill>
              <a:latin typeface="Lato"/>
              <a:ea typeface="Lato"/>
              <a:cs typeface="Lato"/>
              <a:sym typeface="Lato"/>
            </a:endParaRPr>
          </a:p>
          <a:p>
            <a:pPr marL="457200" marR="0" lvl="0" indent="-311150" algn="l" rtl="0">
              <a:lnSpc>
                <a:spcPct val="115000"/>
              </a:lnSpc>
              <a:spcBef>
                <a:spcPts val="0"/>
              </a:spcBef>
              <a:spcAft>
                <a:spcPts val="0"/>
              </a:spcAft>
              <a:buClr>
                <a:schemeClr val="dk1"/>
              </a:buClr>
              <a:buSzPts val="1300"/>
              <a:buFont typeface="Arial"/>
              <a:buChar char="●"/>
            </a:pPr>
            <a:r>
              <a:rPr lang="en-GB" sz="1300" b="1" i="0" u="none" strike="noStrike" cap="none" dirty="0" err="1">
                <a:solidFill>
                  <a:schemeClr val="dk1"/>
                </a:solidFill>
                <a:latin typeface="Lato"/>
                <a:ea typeface="Lato"/>
                <a:cs typeface="Lato"/>
                <a:sym typeface="Lato"/>
              </a:rPr>
              <a:t>Price_range</a:t>
            </a:r>
            <a:r>
              <a:rPr lang="en-GB" sz="1300" b="1" i="0" u="none" strike="noStrike" cap="none" dirty="0">
                <a:solidFill>
                  <a:schemeClr val="dk1"/>
                </a:solidFill>
                <a:latin typeface="Lato"/>
                <a:ea typeface="Lato"/>
                <a:cs typeface="Lato"/>
                <a:sym typeface="Lato"/>
              </a:rPr>
              <a:t>: </a:t>
            </a:r>
            <a:r>
              <a:rPr lang="en-GB" sz="1300" b="0" i="0" u="none" strike="noStrike" cap="none" dirty="0">
                <a:solidFill>
                  <a:schemeClr val="dk1"/>
                </a:solidFill>
                <a:latin typeface="Lato"/>
                <a:ea typeface="Lato"/>
                <a:cs typeface="Lato"/>
                <a:sym typeface="Lato"/>
              </a:rPr>
              <a:t>A numeric value indicating the price range category of the restaurant.</a:t>
            </a:r>
            <a:endParaRPr sz="1300" b="0" i="0" u="none" strike="noStrike" cap="none" dirty="0">
              <a:solidFill>
                <a:schemeClr val="dk1"/>
              </a:solidFill>
              <a:latin typeface="Lato"/>
              <a:ea typeface="Lato"/>
              <a:cs typeface="Lato"/>
              <a:sym typeface="Lato"/>
            </a:endParaRPr>
          </a:p>
          <a:p>
            <a:pPr marL="457200" marR="0" lvl="0" indent="-311150" algn="l" rtl="0">
              <a:lnSpc>
                <a:spcPct val="115000"/>
              </a:lnSpc>
              <a:spcBef>
                <a:spcPts val="0"/>
              </a:spcBef>
              <a:spcAft>
                <a:spcPts val="0"/>
              </a:spcAft>
              <a:buClr>
                <a:schemeClr val="dk1"/>
              </a:buClr>
              <a:buSzPts val="1300"/>
              <a:buFont typeface="Arial"/>
              <a:buChar char="●"/>
            </a:pPr>
            <a:r>
              <a:rPr lang="en-GB" sz="1300" b="1" i="0" u="none" strike="noStrike" cap="none" dirty="0">
                <a:solidFill>
                  <a:schemeClr val="dk1"/>
                </a:solidFill>
                <a:latin typeface="Lato"/>
                <a:ea typeface="Lato"/>
                <a:cs typeface="Lato"/>
                <a:sym typeface="Lato"/>
              </a:rPr>
              <a:t>Votes: </a:t>
            </a:r>
            <a:r>
              <a:rPr lang="en-GB" sz="1300" b="0" i="0" u="none" strike="noStrike" cap="none" dirty="0">
                <a:solidFill>
                  <a:schemeClr val="dk1"/>
                </a:solidFill>
                <a:latin typeface="Lato"/>
                <a:ea typeface="Lato"/>
                <a:cs typeface="Lato"/>
                <a:sym typeface="Lato"/>
              </a:rPr>
              <a:t>The number of votes or ratings/(feedback) received by the restaurant.</a:t>
            </a:r>
            <a:endParaRPr sz="1300" b="0" i="0" u="none" strike="noStrike" cap="none" dirty="0">
              <a:solidFill>
                <a:schemeClr val="dk1"/>
              </a:solidFill>
              <a:latin typeface="Lato"/>
              <a:ea typeface="Lato"/>
              <a:cs typeface="Lato"/>
              <a:sym typeface="Lato"/>
            </a:endParaRPr>
          </a:p>
          <a:p>
            <a:pPr marL="457200" marR="0" lvl="0" indent="-311150" algn="l" rtl="0">
              <a:lnSpc>
                <a:spcPct val="115000"/>
              </a:lnSpc>
              <a:spcBef>
                <a:spcPts val="0"/>
              </a:spcBef>
              <a:spcAft>
                <a:spcPts val="0"/>
              </a:spcAft>
              <a:buClr>
                <a:schemeClr val="dk1"/>
              </a:buClr>
              <a:buSzPts val="1300"/>
              <a:buFont typeface="Arial"/>
              <a:buChar char="●"/>
            </a:pPr>
            <a:r>
              <a:rPr lang="en-GB" sz="1300" b="1" i="0" u="none" strike="noStrike" cap="none" dirty="0" err="1">
                <a:solidFill>
                  <a:schemeClr val="dk1"/>
                </a:solidFill>
                <a:latin typeface="Lato"/>
                <a:ea typeface="Lato"/>
                <a:cs typeface="Lato"/>
                <a:sym typeface="Lato"/>
              </a:rPr>
              <a:t>Average_Cost_for_two</a:t>
            </a:r>
            <a:r>
              <a:rPr lang="en-GB" sz="1300" b="1" i="0" u="none" strike="noStrike" cap="none" dirty="0">
                <a:solidFill>
                  <a:schemeClr val="dk1"/>
                </a:solidFill>
                <a:latin typeface="Lato"/>
                <a:ea typeface="Lato"/>
                <a:cs typeface="Lato"/>
                <a:sym typeface="Lato"/>
              </a:rPr>
              <a:t>: </a:t>
            </a:r>
            <a:r>
              <a:rPr lang="en-GB" sz="1300" b="0" i="0" u="none" strike="noStrike" cap="none" dirty="0">
                <a:solidFill>
                  <a:schemeClr val="dk1"/>
                </a:solidFill>
                <a:latin typeface="Lato"/>
                <a:ea typeface="Lato"/>
                <a:cs typeface="Lato"/>
                <a:sym typeface="Lato"/>
              </a:rPr>
              <a:t>The average cost for two people dining at the restaurant.</a:t>
            </a:r>
            <a:endParaRPr sz="1300" b="0" i="0" u="none" strike="noStrike" cap="none" dirty="0">
              <a:solidFill>
                <a:schemeClr val="dk1"/>
              </a:solidFill>
              <a:latin typeface="Lato"/>
              <a:ea typeface="Lato"/>
              <a:cs typeface="Lato"/>
              <a:sym typeface="Lato"/>
            </a:endParaRPr>
          </a:p>
          <a:p>
            <a:pPr marL="457200" marR="0" lvl="0" indent="-304800" algn="l" rtl="0">
              <a:lnSpc>
                <a:spcPct val="115000"/>
              </a:lnSpc>
              <a:spcBef>
                <a:spcPts val="0"/>
              </a:spcBef>
              <a:spcAft>
                <a:spcPts val="0"/>
              </a:spcAft>
              <a:buClr>
                <a:schemeClr val="dk1"/>
              </a:buClr>
              <a:buSzPts val="1200"/>
              <a:buFont typeface="Lato"/>
              <a:buChar char="●"/>
            </a:pPr>
            <a:r>
              <a:rPr lang="en-GB" sz="1200" b="1" i="0" u="none" strike="noStrike" cap="none" dirty="0">
                <a:solidFill>
                  <a:schemeClr val="dk1"/>
                </a:solidFill>
                <a:latin typeface="Lato"/>
                <a:ea typeface="Lato"/>
                <a:cs typeface="Lato"/>
                <a:sym typeface="Lato"/>
              </a:rPr>
              <a:t>Rating: </a:t>
            </a:r>
            <a:r>
              <a:rPr lang="en-GB" sz="1200" b="0" i="0" u="none" strike="noStrike" cap="none" dirty="0">
                <a:solidFill>
                  <a:schemeClr val="dk1"/>
                </a:solidFill>
                <a:latin typeface="Lato"/>
                <a:ea typeface="Lato"/>
                <a:cs typeface="Lato"/>
                <a:sym typeface="Lato"/>
              </a:rPr>
              <a:t>The overall rating of the restaurant is based on user reviews.</a:t>
            </a:r>
            <a:endParaRPr sz="1200" b="0" i="0" u="none" strike="noStrike" cap="none" dirty="0">
              <a:solidFill>
                <a:schemeClr val="dk1"/>
              </a:solidFill>
              <a:latin typeface="Lato"/>
              <a:ea typeface="Lato"/>
              <a:cs typeface="Lato"/>
              <a:sym typeface="Lato"/>
            </a:endParaRPr>
          </a:p>
          <a:p>
            <a:pPr marL="457200" marR="0" lvl="0" indent="-304800" algn="l" rtl="0">
              <a:lnSpc>
                <a:spcPct val="115000"/>
              </a:lnSpc>
              <a:spcBef>
                <a:spcPts val="0"/>
              </a:spcBef>
              <a:spcAft>
                <a:spcPts val="0"/>
              </a:spcAft>
              <a:buClr>
                <a:schemeClr val="dk1"/>
              </a:buClr>
              <a:buSzPts val="1200"/>
              <a:buFont typeface="Lato"/>
              <a:buChar char="●"/>
            </a:pPr>
            <a:r>
              <a:rPr lang="en-GB" sz="1200" b="1" i="0" u="none" strike="noStrike" cap="none" dirty="0" err="1">
                <a:solidFill>
                  <a:schemeClr val="dk1"/>
                </a:solidFill>
                <a:latin typeface="Lato"/>
                <a:ea typeface="Lato"/>
                <a:cs typeface="Lato"/>
                <a:sym typeface="Lato"/>
              </a:rPr>
              <a:t>Datekey_opening</a:t>
            </a:r>
            <a:r>
              <a:rPr lang="en-GB" sz="1200" b="1" i="0" u="none" strike="noStrike" cap="none" dirty="0">
                <a:solidFill>
                  <a:schemeClr val="dk1"/>
                </a:solidFill>
                <a:latin typeface="Lato"/>
                <a:ea typeface="Lato"/>
                <a:cs typeface="Lato"/>
                <a:sym typeface="Lato"/>
              </a:rPr>
              <a:t>: </a:t>
            </a:r>
            <a:r>
              <a:rPr lang="en-GB" sz="1200" b="0" i="0" u="none" strike="noStrike" cap="none" dirty="0">
                <a:solidFill>
                  <a:schemeClr val="dk1"/>
                </a:solidFill>
                <a:latin typeface="Lato"/>
                <a:ea typeface="Lato"/>
                <a:cs typeface="Lato"/>
                <a:sym typeface="Lato"/>
              </a:rPr>
              <a:t>The date when the restaurant was opened.</a:t>
            </a:r>
            <a:endParaRPr sz="1200" b="0" i="0" u="none" strike="noStrike" cap="none" dirty="0">
              <a:solidFill>
                <a:schemeClr val="dk1"/>
              </a:solidFill>
              <a:latin typeface="Lato"/>
              <a:ea typeface="Lato"/>
              <a:cs typeface="Lato"/>
              <a:sym typeface="Lato"/>
            </a:endParaRPr>
          </a:p>
        </p:txBody>
      </p:sp>
      <p:sp>
        <p:nvSpPr>
          <p:cNvPr id="81" name="Google Shape;81;p5"/>
          <p:cNvSpPr txBox="1"/>
          <p:nvPr/>
        </p:nvSpPr>
        <p:spPr>
          <a:xfrm>
            <a:off x="471825" y="298675"/>
            <a:ext cx="8100300" cy="369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GB" sz="1800" b="0" i="0" u="none" strike="noStrike" cap="none" dirty="0">
                <a:solidFill>
                  <a:schemeClr val="dk1"/>
                </a:solidFill>
                <a:latin typeface="Lato"/>
                <a:ea typeface="Lato"/>
                <a:cs typeface="Lato"/>
                <a:sym typeface="Lato"/>
              </a:rPr>
              <a:t>The image above displays details about Zomato Sales Performance, including:</a:t>
            </a:r>
            <a:endParaRPr sz="1800" b="0" i="0" u="none" strike="noStrike" cap="none" dirty="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346FB-8BC9-9865-098E-C0A4F4F8E19B}"/>
              </a:ext>
            </a:extLst>
          </p:cNvPr>
          <p:cNvSpPr>
            <a:spLocks noGrp="1"/>
          </p:cNvSpPr>
          <p:nvPr>
            <p:ph type="title"/>
          </p:nvPr>
        </p:nvSpPr>
        <p:spPr/>
        <p:txBody>
          <a:bodyPr/>
          <a:lstStyle/>
          <a:p>
            <a:pPr>
              <a:buNone/>
            </a:pPr>
            <a:r>
              <a:rPr lang="en-GB" sz="1800" b="1" i="0" u="none" strike="noStrike" cap="none" dirty="0">
                <a:solidFill>
                  <a:srgbClr val="000000"/>
                </a:solidFill>
                <a:latin typeface="Lato"/>
                <a:ea typeface="Lato"/>
                <a:cs typeface="Lato"/>
                <a:sym typeface="Lato"/>
              </a:rPr>
              <a:t>Data Description</a:t>
            </a:r>
            <a:endParaRPr lang="en-US" sz="1800" dirty="0"/>
          </a:p>
        </p:txBody>
      </p:sp>
      <p:sp>
        <p:nvSpPr>
          <p:cNvPr id="3" name="Text Placeholder 2">
            <a:extLst>
              <a:ext uri="{FF2B5EF4-FFF2-40B4-BE49-F238E27FC236}">
                <a16:creationId xmlns:a16="http://schemas.microsoft.com/office/drawing/2014/main" id="{2382CA2A-6493-33AE-B2FF-732C32D92D46}"/>
              </a:ext>
            </a:extLst>
          </p:cNvPr>
          <p:cNvSpPr>
            <a:spLocks noGrp="1"/>
          </p:cNvSpPr>
          <p:nvPr>
            <p:ph type="body" idx="1"/>
          </p:nvPr>
        </p:nvSpPr>
        <p:spPr>
          <a:xfrm>
            <a:off x="311700" y="1017725"/>
            <a:ext cx="8520600" cy="2921711"/>
          </a:xfrm>
        </p:spPr>
        <p:txBody>
          <a:bodyPr/>
          <a:lstStyle/>
          <a:p>
            <a:pPr algn="just"/>
            <a:r>
              <a:rPr lang="en-US" dirty="0"/>
              <a:t>The source data (raw_data) consist of the information about each restaurants in different countries mainly; ‘Address’, ‘Rating’, ‘Cuisines’, ‘customer rating’, ‘Has online booking’, ‘Average cost for two’, ‘price range’ etc..</a:t>
            </a:r>
          </a:p>
          <a:p>
            <a:pPr algn="just"/>
            <a:r>
              <a:rPr lang="en-US" dirty="0"/>
              <a:t>Based on the available data some useful  insights has been derived for setting up new restaurants in respective countries.</a:t>
            </a:r>
          </a:p>
          <a:p>
            <a:pPr algn="just"/>
            <a:r>
              <a:rPr lang="en-US" dirty="0"/>
              <a:t>Data info –</a:t>
            </a:r>
          </a:p>
          <a:p>
            <a:pPr lvl="1" algn="just">
              <a:buFont typeface="Arial" panose="020B0604020202020204" pitchFamily="34" charset="0"/>
              <a:buChar char="•"/>
            </a:pPr>
            <a:r>
              <a:rPr lang="en-US" sz="1200" dirty="0"/>
              <a:t>Shape =  9552 rows * 20 columns</a:t>
            </a:r>
          </a:p>
          <a:p>
            <a:pPr lvl="1" algn="just">
              <a:buFont typeface="Arial" panose="020B0604020202020204" pitchFamily="34" charset="0"/>
              <a:buChar char="•"/>
            </a:pPr>
            <a:r>
              <a:rPr lang="en-US" sz="1200" dirty="0"/>
              <a:t>Categorical columns  = 12</a:t>
            </a:r>
          </a:p>
          <a:p>
            <a:pPr lvl="1" algn="just">
              <a:buFont typeface="Arial" panose="020B0604020202020204" pitchFamily="34" charset="0"/>
              <a:buChar char="•"/>
            </a:pPr>
            <a:r>
              <a:rPr lang="en-US" sz="1200" dirty="0"/>
              <a:t>Missing values = 9 cells.</a:t>
            </a:r>
          </a:p>
          <a:p>
            <a:pPr marL="596900" lvl="1" indent="0" algn="just">
              <a:buNone/>
            </a:pPr>
            <a:endParaRPr lang="en-US" dirty="0"/>
          </a:p>
          <a:p>
            <a:pPr algn="just"/>
            <a:endParaRPr lang="en-US" dirty="0"/>
          </a:p>
        </p:txBody>
      </p:sp>
    </p:spTree>
    <p:extLst>
      <p:ext uri="{BB962C8B-B14F-4D97-AF65-F5344CB8AC3E}">
        <p14:creationId xmlns:p14="http://schemas.microsoft.com/office/powerpoint/2010/main" val="3517348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346FB-8BC9-9865-098E-C0A4F4F8E19B}"/>
              </a:ext>
            </a:extLst>
          </p:cNvPr>
          <p:cNvSpPr>
            <a:spLocks noGrp="1"/>
          </p:cNvSpPr>
          <p:nvPr>
            <p:ph type="title"/>
          </p:nvPr>
        </p:nvSpPr>
        <p:spPr/>
        <p:txBody>
          <a:bodyPr/>
          <a:lstStyle/>
          <a:p>
            <a:pPr>
              <a:buNone/>
            </a:pPr>
            <a:r>
              <a:rPr lang="en-GB" sz="1800" b="1" i="0" u="none" strike="noStrike" cap="none" dirty="0">
                <a:solidFill>
                  <a:srgbClr val="000000"/>
                </a:solidFill>
                <a:latin typeface="Lato"/>
                <a:ea typeface="Lato"/>
                <a:cs typeface="Lato"/>
                <a:sym typeface="Lato"/>
              </a:rPr>
              <a:t>Data </a:t>
            </a:r>
            <a:r>
              <a:rPr lang="en-GB" sz="1800" b="1" dirty="0">
                <a:latin typeface="Lato"/>
                <a:ea typeface="Lato"/>
                <a:cs typeface="Lato"/>
                <a:sym typeface="Lato"/>
              </a:rPr>
              <a:t>Preprocessing</a:t>
            </a:r>
            <a:endParaRPr lang="en-US" sz="1800" dirty="0"/>
          </a:p>
        </p:txBody>
      </p:sp>
      <p:sp>
        <p:nvSpPr>
          <p:cNvPr id="3" name="Text Placeholder 2">
            <a:extLst>
              <a:ext uri="{FF2B5EF4-FFF2-40B4-BE49-F238E27FC236}">
                <a16:creationId xmlns:a16="http://schemas.microsoft.com/office/drawing/2014/main" id="{2382CA2A-6493-33AE-B2FF-732C32D92D46}"/>
              </a:ext>
            </a:extLst>
          </p:cNvPr>
          <p:cNvSpPr>
            <a:spLocks noGrp="1"/>
          </p:cNvSpPr>
          <p:nvPr>
            <p:ph type="body" idx="1"/>
          </p:nvPr>
        </p:nvSpPr>
        <p:spPr>
          <a:xfrm>
            <a:off x="311700" y="1152474"/>
            <a:ext cx="8520600" cy="2373603"/>
          </a:xfrm>
        </p:spPr>
        <p:txBody>
          <a:bodyPr/>
          <a:lstStyle/>
          <a:p>
            <a:pPr algn="just"/>
            <a:r>
              <a:rPr lang="en-US" dirty="0"/>
              <a:t>Handling missing values – replacing with most repeated values in the respective column  based on dataset, in Cuisines column blanks replaced with Mexican which is the mode in United States of America</a:t>
            </a:r>
          </a:p>
          <a:p>
            <a:pPr algn="just"/>
            <a:r>
              <a:rPr lang="en-US" dirty="0"/>
              <a:t>Checking the data types of columns</a:t>
            </a:r>
          </a:p>
          <a:p>
            <a:pPr algn="just"/>
            <a:r>
              <a:rPr lang="en-US" dirty="0"/>
              <a:t>Mapping Country names to Country codes using LOOKUP function.</a:t>
            </a:r>
          </a:p>
          <a:p>
            <a:pPr algn="just"/>
            <a:endParaRPr lang="en-US" dirty="0"/>
          </a:p>
          <a:p>
            <a:pPr marL="139700" indent="0" algn="just">
              <a:buNone/>
            </a:pPr>
            <a:endParaRPr lang="en-US" dirty="0"/>
          </a:p>
          <a:p>
            <a:pPr algn="just"/>
            <a:endParaRPr lang="en-US" dirty="0"/>
          </a:p>
          <a:p>
            <a:pPr algn="just"/>
            <a:endParaRPr lang="en-US" dirty="0"/>
          </a:p>
        </p:txBody>
      </p:sp>
      <p:pic>
        <p:nvPicPr>
          <p:cNvPr id="5" name="Picture 4">
            <a:extLst>
              <a:ext uri="{FF2B5EF4-FFF2-40B4-BE49-F238E27FC236}">
                <a16:creationId xmlns:a16="http://schemas.microsoft.com/office/drawing/2014/main" id="{3830C49C-44D7-5B22-1E4E-D3A84488C602}"/>
              </a:ext>
            </a:extLst>
          </p:cNvPr>
          <p:cNvPicPr>
            <a:picLocks noChangeAspect="1"/>
          </p:cNvPicPr>
          <p:nvPr/>
        </p:nvPicPr>
        <p:blipFill>
          <a:blip r:embed="rId2"/>
          <a:stretch>
            <a:fillRect/>
          </a:stretch>
        </p:blipFill>
        <p:spPr>
          <a:xfrm>
            <a:off x="1305838" y="2834109"/>
            <a:ext cx="6532323" cy="1653434"/>
          </a:xfrm>
          <a:prstGeom prst="rect">
            <a:avLst/>
          </a:prstGeom>
        </p:spPr>
      </p:pic>
    </p:spTree>
    <p:extLst>
      <p:ext uri="{BB962C8B-B14F-4D97-AF65-F5344CB8AC3E}">
        <p14:creationId xmlns:p14="http://schemas.microsoft.com/office/powerpoint/2010/main" val="2778750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346FB-8BC9-9865-098E-C0A4F4F8E19B}"/>
              </a:ext>
            </a:extLst>
          </p:cNvPr>
          <p:cNvSpPr>
            <a:spLocks noGrp="1"/>
          </p:cNvSpPr>
          <p:nvPr>
            <p:ph type="title"/>
          </p:nvPr>
        </p:nvSpPr>
        <p:spPr/>
        <p:txBody>
          <a:bodyPr/>
          <a:lstStyle/>
          <a:p>
            <a:pPr>
              <a:buNone/>
            </a:pPr>
            <a:r>
              <a:rPr lang="en-US" sz="1800" b="1" dirty="0"/>
              <a:t>Restaurants</a:t>
            </a:r>
          </a:p>
        </p:txBody>
      </p:sp>
      <p:sp>
        <p:nvSpPr>
          <p:cNvPr id="3" name="Text Placeholder 2">
            <a:extLst>
              <a:ext uri="{FF2B5EF4-FFF2-40B4-BE49-F238E27FC236}">
                <a16:creationId xmlns:a16="http://schemas.microsoft.com/office/drawing/2014/main" id="{2382CA2A-6493-33AE-B2FF-732C32D92D46}"/>
              </a:ext>
            </a:extLst>
          </p:cNvPr>
          <p:cNvSpPr>
            <a:spLocks noGrp="1"/>
          </p:cNvSpPr>
          <p:nvPr>
            <p:ph type="body" idx="1"/>
          </p:nvPr>
        </p:nvSpPr>
        <p:spPr>
          <a:xfrm>
            <a:off x="167649" y="3212925"/>
            <a:ext cx="8520600" cy="1647173"/>
          </a:xfrm>
        </p:spPr>
        <p:txBody>
          <a:bodyPr/>
          <a:lstStyle/>
          <a:p>
            <a:endParaRPr lang="en-US" dirty="0"/>
          </a:p>
          <a:p>
            <a:r>
              <a:rPr lang="en-US" dirty="0"/>
              <a:t>As from the above bar chart,  India occupies highest no of restaurants followed by USA, UK and Brazil.</a:t>
            </a:r>
          </a:p>
          <a:p>
            <a:r>
              <a:rPr lang="en-US" dirty="0"/>
              <a:t>It indicates these regions pose a high competition for opening new restaurants for Zomato.</a:t>
            </a:r>
          </a:p>
          <a:p>
            <a:endParaRPr lang="en-US" dirty="0"/>
          </a:p>
        </p:txBody>
      </p:sp>
      <p:pic>
        <p:nvPicPr>
          <p:cNvPr id="5" name="Picture 4">
            <a:extLst>
              <a:ext uri="{FF2B5EF4-FFF2-40B4-BE49-F238E27FC236}">
                <a16:creationId xmlns:a16="http://schemas.microsoft.com/office/drawing/2014/main" id="{FE5D2948-3C3B-770E-FEA2-CEF5D1A8E36C}"/>
              </a:ext>
            </a:extLst>
          </p:cNvPr>
          <p:cNvPicPr>
            <a:picLocks noChangeAspect="1"/>
          </p:cNvPicPr>
          <p:nvPr/>
        </p:nvPicPr>
        <p:blipFill>
          <a:blip r:embed="rId2"/>
          <a:stretch>
            <a:fillRect/>
          </a:stretch>
        </p:blipFill>
        <p:spPr>
          <a:xfrm>
            <a:off x="2210845" y="1017725"/>
            <a:ext cx="5029200" cy="25332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85845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346FB-8BC9-9865-098E-C0A4F4F8E19B}"/>
              </a:ext>
            </a:extLst>
          </p:cNvPr>
          <p:cNvSpPr>
            <a:spLocks noGrp="1"/>
          </p:cNvSpPr>
          <p:nvPr>
            <p:ph type="title"/>
          </p:nvPr>
        </p:nvSpPr>
        <p:spPr/>
        <p:txBody>
          <a:bodyPr/>
          <a:lstStyle/>
          <a:p>
            <a:pPr>
              <a:buNone/>
            </a:pPr>
            <a:r>
              <a:rPr lang="en-US" sz="1800" b="1" dirty="0"/>
              <a:t>Wide Variety of Cuisines</a:t>
            </a:r>
          </a:p>
        </p:txBody>
      </p:sp>
      <p:sp>
        <p:nvSpPr>
          <p:cNvPr id="3" name="Text Placeholder 2">
            <a:extLst>
              <a:ext uri="{FF2B5EF4-FFF2-40B4-BE49-F238E27FC236}">
                <a16:creationId xmlns:a16="http://schemas.microsoft.com/office/drawing/2014/main" id="{2382CA2A-6493-33AE-B2FF-732C32D92D46}"/>
              </a:ext>
            </a:extLst>
          </p:cNvPr>
          <p:cNvSpPr>
            <a:spLocks noGrp="1"/>
          </p:cNvSpPr>
          <p:nvPr>
            <p:ph type="body" idx="1"/>
          </p:nvPr>
        </p:nvSpPr>
        <p:spPr>
          <a:xfrm>
            <a:off x="167649" y="3475973"/>
            <a:ext cx="8520600" cy="1384125"/>
          </a:xfrm>
        </p:spPr>
        <p:txBody>
          <a:bodyPr/>
          <a:lstStyle/>
          <a:p>
            <a:endParaRPr lang="en-US" dirty="0"/>
          </a:p>
          <a:p>
            <a:pPr algn="just"/>
            <a:r>
              <a:rPr lang="en-US" dirty="0"/>
              <a:t>Based on wide variety of cuisines, India stands top in having restaurants providing 8652 different cuisines.</a:t>
            </a:r>
          </a:p>
          <a:p>
            <a:pPr algn="just"/>
            <a:r>
              <a:rPr lang="en-US" dirty="0"/>
              <a:t>Canada and Qatar occupies  restaurants providing less food  varieties which opens path for introducing new food cuisines.</a:t>
            </a:r>
          </a:p>
          <a:p>
            <a:pPr marL="139700" indent="0">
              <a:buNone/>
            </a:pPr>
            <a:endParaRPr lang="en-US" dirty="0"/>
          </a:p>
        </p:txBody>
      </p:sp>
      <p:pic>
        <p:nvPicPr>
          <p:cNvPr id="9" name="Picture 8">
            <a:extLst>
              <a:ext uri="{FF2B5EF4-FFF2-40B4-BE49-F238E27FC236}">
                <a16:creationId xmlns:a16="http://schemas.microsoft.com/office/drawing/2014/main" id="{A10E01D4-2862-A812-7903-8F53855DE80E}"/>
              </a:ext>
            </a:extLst>
          </p:cNvPr>
          <p:cNvPicPr>
            <a:picLocks noChangeAspect="1"/>
          </p:cNvPicPr>
          <p:nvPr/>
        </p:nvPicPr>
        <p:blipFill>
          <a:blip r:embed="rId2"/>
          <a:stretch>
            <a:fillRect/>
          </a:stretch>
        </p:blipFill>
        <p:spPr>
          <a:xfrm>
            <a:off x="2555309" y="1017725"/>
            <a:ext cx="4033381" cy="2502560"/>
          </a:xfrm>
          <a:prstGeom prst="rect">
            <a:avLst/>
          </a:prstGeom>
        </p:spPr>
      </p:pic>
    </p:spTree>
    <p:extLst>
      <p:ext uri="{BB962C8B-B14F-4D97-AF65-F5344CB8AC3E}">
        <p14:creationId xmlns:p14="http://schemas.microsoft.com/office/powerpoint/2010/main" val="2133699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346FB-8BC9-9865-098E-C0A4F4F8E19B}"/>
              </a:ext>
            </a:extLst>
          </p:cNvPr>
          <p:cNvSpPr>
            <a:spLocks noGrp="1"/>
          </p:cNvSpPr>
          <p:nvPr>
            <p:ph type="title"/>
          </p:nvPr>
        </p:nvSpPr>
        <p:spPr/>
        <p:txBody>
          <a:bodyPr/>
          <a:lstStyle/>
          <a:p>
            <a:pPr>
              <a:buNone/>
            </a:pPr>
            <a:r>
              <a:rPr lang="en-US" sz="1800" b="1" dirty="0"/>
              <a:t>Setting up new restaurants</a:t>
            </a:r>
          </a:p>
        </p:txBody>
      </p:sp>
      <p:sp>
        <p:nvSpPr>
          <p:cNvPr id="3" name="Text Placeholder 2">
            <a:extLst>
              <a:ext uri="{FF2B5EF4-FFF2-40B4-BE49-F238E27FC236}">
                <a16:creationId xmlns:a16="http://schemas.microsoft.com/office/drawing/2014/main" id="{2382CA2A-6493-33AE-B2FF-732C32D92D46}"/>
              </a:ext>
            </a:extLst>
          </p:cNvPr>
          <p:cNvSpPr>
            <a:spLocks noGrp="1"/>
          </p:cNvSpPr>
          <p:nvPr>
            <p:ph type="body" idx="1"/>
          </p:nvPr>
        </p:nvSpPr>
        <p:spPr>
          <a:xfrm>
            <a:off x="311700" y="1017726"/>
            <a:ext cx="8520600" cy="1506269"/>
          </a:xfrm>
        </p:spPr>
        <p:txBody>
          <a:bodyPr/>
          <a:lstStyle/>
          <a:p>
            <a:pPr algn="just"/>
            <a:endParaRPr lang="en-US" dirty="0"/>
          </a:p>
          <a:p>
            <a:pPr algn="just"/>
            <a:r>
              <a:rPr lang="en-US" dirty="0"/>
              <a:t>Factors considered for setting up new restaurants in different countries ;</a:t>
            </a:r>
          </a:p>
          <a:p>
            <a:pPr lvl="1" algn="just">
              <a:buFont typeface="Arial" panose="020B0604020202020204" pitchFamily="34" charset="0"/>
              <a:buChar char="•"/>
            </a:pPr>
            <a:r>
              <a:rPr lang="en-US" dirty="0"/>
              <a:t>Count of restaurant in each country.</a:t>
            </a:r>
          </a:p>
          <a:p>
            <a:pPr lvl="1" algn="just">
              <a:buFont typeface="Arial" panose="020B0604020202020204" pitchFamily="34" charset="0"/>
              <a:buChar char="•"/>
            </a:pPr>
            <a:r>
              <a:rPr lang="en-US" dirty="0"/>
              <a:t>Average rating of restaurants in each country.</a:t>
            </a:r>
          </a:p>
          <a:p>
            <a:pPr lvl="1" algn="just">
              <a:buFont typeface="Arial" panose="020B0604020202020204" pitchFamily="34" charset="0"/>
              <a:buChar char="•"/>
            </a:pPr>
            <a:r>
              <a:rPr lang="en-US" dirty="0"/>
              <a:t>Count of unique cuisines in each country.</a:t>
            </a:r>
          </a:p>
          <a:p>
            <a:pPr marL="596900" lvl="1" indent="0" algn="just">
              <a:buNone/>
            </a:pPr>
            <a:endParaRPr lang="en-US" dirty="0"/>
          </a:p>
          <a:p>
            <a:pPr marL="139700" indent="0" algn="just">
              <a:buNone/>
            </a:pPr>
            <a:endParaRPr lang="en-US" dirty="0"/>
          </a:p>
        </p:txBody>
      </p:sp>
      <p:pic>
        <p:nvPicPr>
          <p:cNvPr id="5" name="Picture 4">
            <a:extLst>
              <a:ext uri="{FF2B5EF4-FFF2-40B4-BE49-F238E27FC236}">
                <a16:creationId xmlns:a16="http://schemas.microsoft.com/office/drawing/2014/main" id="{0F702C4F-81A7-FFB8-079B-B355752FB9EF}"/>
              </a:ext>
            </a:extLst>
          </p:cNvPr>
          <p:cNvPicPr>
            <a:picLocks noChangeAspect="1"/>
          </p:cNvPicPr>
          <p:nvPr/>
        </p:nvPicPr>
        <p:blipFill>
          <a:blip r:embed="rId2"/>
          <a:stretch>
            <a:fillRect/>
          </a:stretch>
        </p:blipFill>
        <p:spPr>
          <a:xfrm>
            <a:off x="576263" y="2388741"/>
            <a:ext cx="3995738" cy="2345184"/>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36E858CC-C367-4A3E-7208-6C8AC565AE9A}"/>
              </a:ext>
            </a:extLst>
          </p:cNvPr>
          <p:cNvPicPr>
            <a:picLocks noChangeAspect="1"/>
          </p:cNvPicPr>
          <p:nvPr/>
        </p:nvPicPr>
        <p:blipFill>
          <a:blip r:embed="rId3"/>
          <a:stretch>
            <a:fillRect/>
          </a:stretch>
        </p:blipFill>
        <p:spPr>
          <a:xfrm>
            <a:off x="4785081" y="2388741"/>
            <a:ext cx="3834138" cy="23451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74731257"/>
      </p:ext>
    </p:extLst>
  </p:cSld>
  <p:clrMapOvr>
    <a:masterClrMapping/>
  </p:clrMapOvr>
</p:sld>
</file>

<file path=ppt/theme/theme1.xml><?xml version="1.0" encoding="utf-8"?>
<a:theme xmlns:a="http://schemas.openxmlformats.org/drawingml/2006/main" name="newton">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1542</TotalTime>
  <Words>1217</Words>
  <Application>Microsoft Office PowerPoint</Application>
  <PresentationFormat>On-screen Show (16:9)</PresentationFormat>
  <Paragraphs>126</Paragraphs>
  <Slides>19</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Lato</vt:lpstr>
      <vt:lpstr>Arial</vt:lpstr>
      <vt:lpstr>newton</vt:lpstr>
      <vt:lpstr>PowerPoint Presentation</vt:lpstr>
      <vt:lpstr>PowerPoint Presentation</vt:lpstr>
      <vt:lpstr>PowerPoint Presentation</vt:lpstr>
      <vt:lpstr>PowerPoint Presentation</vt:lpstr>
      <vt:lpstr>Data Description</vt:lpstr>
      <vt:lpstr>Data Preprocessing</vt:lpstr>
      <vt:lpstr>Restaurants</vt:lpstr>
      <vt:lpstr>Wide Variety of Cuisines</vt:lpstr>
      <vt:lpstr>Setting up new restaurants</vt:lpstr>
      <vt:lpstr>PowerPoint Presentation</vt:lpstr>
      <vt:lpstr>PowerPoint Presentation</vt:lpstr>
      <vt:lpstr>PowerPoint Presentation</vt:lpstr>
      <vt:lpstr>Setting up new restaurants (Cities)</vt:lpstr>
      <vt:lpstr>Expenditure across countries</vt:lpstr>
      <vt:lpstr>Varieties of cuisines</vt:lpstr>
      <vt:lpstr>Dashboard </vt:lpstr>
      <vt:lpstr>Recommendations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EXTERNAL Alphin Avittampilly Jose (Manpower Group, MA/MBL-IN)</cp:lastModifiedBy>
  <cp:revision>15</cp:revision>
  <dcterms:modified xsi:type="dcterms:W3CDTF">2024-10-12T15:21:36Z</dcterms:modified>
</cp:coreProperties>
</file>