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2" r:id="rId1"/>
  </p:sldMasterIdLst>
  <p:sldIdLst>
    <p:sldId id="266" r:id="rId2"/>
    <p:sldId id="265" r:id="rId3"/>
    <p:sldId id="268" r:id="rId4"/>
    <p:sldId id="267" r:id="rId5"/>
    <p:sldId id="269" r:id="rId6"/>
    <p:sldId id="271" r:id="rId7"/>
    <p:sldId id="264" r:id="rId8"/>
    <p:sldId id="270"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506540A-1608-41BC-91EF-4B56CA67599F}" type="datetimeFigureOut">
              <a:rPr lang="en-US" smtClean="0"/>
              <a:t>9/18/2024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77B1371-600C-45E5-B3B8-6DF3DAD2E704}" type="slidenum">
              <a:rPr lang="en-US" smtClean="0"/>
              <a:t>‹#›</a:t>
            </a:fld>
            <a:endParaRPr lang="en-US"/>
          </a:p>
        </p:txBody>
      </p:sp>
    </p:spTree>
    <p:extLst>
      <p:ext uri="{BB962C8B-B14F-4D97-AF65-F5344CB8AC3E}">
        <p14:creationId xmlns:p14="http://schemas.microsoft.com/office/powerpoint/2010/main" val="58757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6540A-1608-41BC-91EF-4B56CA67599F}"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B1371-600C-45E5-B3B8-6DF3DAD2E704}" type="slidenum">
              <a:rPr lang="en-US" smtClean="0"/>
              <a:t>‹#›</a:t>
            </a:fld>
            <a:endParaRPr lang="en-US"/>
          </a:p>
        </p:txBody>
      </p:sp>
    </p:spTree>
    <p:extLst>
      <p:ext uri="{BB962C8B-B14F-4D97-AF65-F5344CB8AC3E}">
        <p14:creationId xmlns:p14="http://schemas.microsoft.com/office/powerpoint/2010/main" val="43200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506540A-1608-41BC-91EF-4B56CA67599F}" type="datetimeFigureOut">
              <a:rPr lang="en-US" smtClean="0"/>
              <a:t>9/18/2024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77B1371-600C-45E5-B3B8-6DF3DAD2E704}" type="slidenum">
              <a:rPr lang="en-US" smtClean="0"/>
              <a:t>‹#›</a:t>
            </a:fld>
            <a:endParaRPr lang="en-US"/>
          </a:p>
        </p:txBody>
      </p:sp>
    </p:spTree>
    <p:extLst>
      <p:ext uri="{BB962C8B-B14F-4D97-AF65-F5344CB8AC3E}">
        <p14:creationId xmlns:p14="http://schemas.microsoft.com/office/powerpoint/2010/main" val="350336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6540A-1608-41BC-91EF-4B56CA67599F}"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77B1371-600C-45E5-B3B8-6DF3DAD2E704}" type="slidenum">
              <a:rPr lang="en-US" smtClean="0"/>
              <a:t>‹#›</a:t>
            </a:fld>
            <a:endParaRPr lang="en-US"/>
          </a:p>
        </p:txBody>
      </p:sp>
    </p:spTree>
    <p:extLst>
      <p:ext uri="{BB962C8B-B14F-4D97-AF65-F5344CB8AC3E}">
        <p14:creationId xmlns:p14="http://schemas.microsoft.com/office/powerpoint/2010/main" val="268413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506540A-1608-41BC-91EF-4B56CA67599F}" type="datetimeFigureOut">
              <a:rPr lang="en-US" smtClean="0"/>
              <a:t>9/18/2024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77B1371-600C-45E5-B3B8-6DF3DAD2E704}" type="slidenum">
              <a:rPr lang="en-US" smtClean="0"/>
              <a:t>‹#›</a:t>
            </a:fld>
            <a:endParaRPr lang="en-US"/>
          </a:p>
        </p:txBody>
      </p:sp>
    </p:spTree>
    <p:extLst>
      <p:ext uri="{BB962C8B-B14F-4D97-AF65-F5344CB8AC3E}">
        <p14:creationId xmlns:p14="http://schemas.microsoft.com/office/powerpoint/2010/main" val="125661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06540A-1608-41BC-91EF-4B56CA67599F}"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B1371-600C-45E5-B3B8-6DF3DAD2E704}" type="slidenum">
              <a:rPr lang="en-US" smtClean="0"/>
              <a:t>‹#›</a:t>
            </a:fld>
            <a:endParaRPr lang="en-US"/>
          </a:p>
        </p:txBody>
      </p:sp>
    </p:spTree>
    <p:extLst>
      <p:ext uri="{BB962C8B-B14F-4D97-AF65-F5344CB8AC3E}">
        <p14:creationId xmlns:p14="http://schemas.microsoft.com/office/powerpoint/2010/main" val="3736574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06540A-1608-41BC-91EF-4B56CA67599F}"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7B1371-600C-45E5-B3B8-6DF3DAD2E704}" type="slidenum">
              <a:rPr lang="en-US" smtClean="0"/>
              <a:t>‹#›</a:t>
            </a:fld>
            <a:endParaRPr lang="en-US"/>
          </a:p>
        </p:txBody>
      </p:sp>
    </p:spTree>
    <p:extLst>
      <p:ext uri="{BB962C8B-B14F-4D97-AF65-F5344CB8AC3E}">
        <p14:creationId xmlns:p14="http://schemas.microsoft.com/office/powerpoint/2010/main" val="293439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06540A-1608-41BC-91EF-4B56CA67599F}"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B1371-600C-45E5-B3B8-6DF3DAD2E704}" type="slidenum">
              <a:rPr lang="en-US" smtClean="0"/>
              <a:t>‹#›</a:t>
            </a:fld>
            <a:endParaRPr lang="en-US"/>
          </a:p>
        </p:txBody>
      </p:sp>
    </p:spTree>
    <p:extLst>
      <p:ext uri="{BB962C8B-B14F-4D97-AF65-F5344CB8AC3E}">
        <p14:creationId xmlns:p14="http://schemas.microsoft.com/office/powerpoint/2010/main" val="222411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6540A-1608-41BC-91EF-4B56CA67599F}"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B1371-600C-45E5-B3B8-6DF3DAD2E704}" type="slidenum">
              <a:rPr lang="en-US" smtClean="0"/>
              <a:t>‹#›</a:t>
            </a:fld>
            <a:endParaRPr lang="en-US"/>
          </a:p>
        </p:txBody>
      </p:sp>
    </p:spTree>
    <p:extLst>
      <p:ext uri="{BB962C8B-B14F-4D97-AF65-F5344CB8AC3E}">
        <p14:creationId xmlns:p14="http://schemas.microsoft.com/office/powerpoint/2010/main" val="299107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506540A-1608-41BC-91EF-4B56CA67599F}" type="datetimeFigureOut">
              <a:rPr lang="en-US" smtClean="0"/>
              <a:t>9/18/2024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77B1371-600C-45E5-B3B8-6DF3DAD2E704}" type="slidenum">
              <a:rPr lang="en-US" smtClean="0"/>
              <a:t>‹#›</a:t>
            </a:fld>
            <a:endParaRPr lang="en-US"/>
          </a:p>
        </p:txBody>
      </p:sp>
    </p:spTree>
    <p:extLst>
      <p:ext uri="{BB962C8B-B14F-4D97-AF65-F5344CB8AC3E}">
        <p14:creationId xmlns:p14="http://schemas.microsoft.com/office/powerpoint/2010/main" val="340492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06540A-1608-41BC-91EF-4B56CA67599F}"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B1371-600C-45E5-B3B8-6DF3DAD2E704}" type="slidenum">
              <a:rPr lang="en-US" smtClean="0"/>
              <a:t>‹#›</a:t>
            </a:fld>
            <a:endParaRPr lang="en-US"/>
          </a:p>
        </p:txBody>
      </p:sp>
    </p:spTree>
    <p:extLst>
      <p:ext uri="{BB962C8B-B14F-4D97-AF65-F5344CB8AC3E}">
        <p14:creationId xmlns:p14="http://schemas.microsoft.com/office/powerpoint/2010/main" val="86262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506540A-1608-41BC-91EF-4B56CA67599F}" type="datetimeFigureOut">
              <a:rPr lang="en-US" smtClean="0"/>
              <a:t>9/18/2024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77B1371-600C-45E5-B3B8-6DF3DAD2E70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26059192"/>
      </p:ext>
    </p:extLst>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2F97-7D12-C4A1-9340-38BE9136D343}"/>
              </a:ext>
            </a:extLst>
          </p:cNvPr>
          <p:cNvSpPr>
            <a:spLocks noGrp="1"/>
          </p:cNvSpPr>
          <p:nvPr>
            <p:ph type="title"/>
          </p:nvPr>
        </p:nvSpPr>
        <p:spPr>
          <a:xfrm>
            <a:off x="581192" y="702155"/>
            <a:ext cx="11029616" cy="1324607"/>
          </a:xfrm>
        </p:spPr>
        <p:txBody>
          <a:bodyPr>
            <a:normAutofit fontScale="90000"/>
          </a:bodyPr>
          <a:lstStyle/>
          <a:p>
            <a:r>
              <a:rPr lang="en-US" sz="2800" b="0" i="0" u="none" strike="noStrike" baseline="0" dirty="0">
                <a:latin typeface="Lato" panose="020F0502020204030203" pitchFamily="34" charset="0"/>
              </a:rPr>
              <a:t>Strengthening Rural Institutions as Drivers of Women's Economic Empowerment and Climate Resilience</a:t>
            </a:r>
            <a:r>
              <a:rPr lang="en-US" sz="2800" dirty="0">
                <a:effectLst/>
                <a:latin typeface="Arial" panose="020B0604020202020204" pitchFamily="34" charset="0"/>
              </a:rPr>
              <a:t> </a:t>
            </a:r>
            <a:br>
              <a:rPr lang="en-US" sz="2800" dirty="0">
                <a:solidFill>
                  <a:schemeClr val="tx1"/>
                </a:solidFill>
              </a:rPr>
            </a:br>
            <a:endParaRPr lang="en-US" dirty="0"/>
          </a:p>
        </p:txBody>
      </p:sp>
      <p:sp>
        <p:nvSpPr>
          <p:cNvPr id="3" name="Content Placeholder 2">
            <a:extLst>
              <a:ext uri="{FF2B5EF4-FFF2-40B4-BE49-F238E27FC236}">
                <a16:creationId xmlns:a16="http://schemas.microsoft.com/office/drawing/2014/main" id="{4404AE1E-AF97-FED5-C29C-2AAA358575FE}"/>
              </a:ext>
            </a:extLst>
          </p:cNvPr>
          <p:cNvSpPr>
            <a:spLocks noGrp="1"/>
          </p:cNvSpPr>
          <p:nvPr>
            <p:ph idx="1"/>
          </p:nvPr>
        </p:nvSpPr>
        <p:spPr/>
        <p:txBody>
          <a:bodyPr anchor="t">
            <a:normAutofit/>
          </a:bodyPr>
          <a:lstStyle/>
          <a:p>
            <a:pPr marR="8820"/>
            <a:r>
              <a:rPr lang="en-US" dirty="0">
                <a:solidFill>
                  <a:schemeClr val="tx1"/>
                </a:solidFill>
                <a:latin typeface="Lato" panose="020F0502020204030203" pitchFamily="34" charset="0"/>
              </a:rPr>
              <a:t>Impact: To </a:t>
            </a:r>
            <a:r>
              <a:rPr lang="en-US" sz="1800" b="0" i="0" u="none" strike="noStrike" baseline="0" dirty="0">
                <a:solidFill>
                  <a:schemeClr val="tx1"/>
                </a:solidFill>
                <a:latin typeface="Lato Light" panose="020F0502020204030204" pitchFamily="34" charset="0"/>
              </a:rPr>
              <a:t>Increase food production, incomes, and resilient livelihoods of </a:t>
            </a:r>
            <a:r>
              <a:rPr lang="en-US" sz="1800" b="1" i="0" u="none" strike="noStrike" baseline="0" dirty="0">
                <a:solidFill>
                  <a:schemeClr val="tx1"/>
                </a:solidFill>
                <a:latin typeface="Lato" panose="020F0502020204030203" pitchFamily="34" charset="0"/>
              </a:rPr>
              <a:t>3 million farmers, 66% of whom are women, in the 45 rural counties </a:t>
            </a:r>
            <a:r>
              <a:rPr lang="en-US" sz="1800" b="0" i="0" u="none" strike="noStrike" baseline="0" dirty="0">
                <a:solidFill>
                  <a:schemeClr val="tx1"/>
                </a:solidFill>
                <a:latin typeface="Lato Light" panose="020F0502020204030204" pitchFamily="34" charset="0"/>
              </a:rPr>
              <a:t>in Kenya</a:t>
            </a:r>
          </a:p>
          <a:p>
            <a:pPr algn="l"/>
            <a:r>
              <a:rPr lang="en-US" sz="1800" b="0" i="0" u="none" strike="noStrike" baseline="0" dirty="0">
                <a:solidFill>
                  <a:srgbClr val="191B1B"/>
                </a:solidFill>
                <a:latin typeface="HelveticaNeueLTStd-Lt"/>
              </a:rPr>
              <a:t>Rural women need a range of tailored, climate-smart agricultural solutions to not only adapt, but thrive in the face of climate change and help build more resilient food systems. Equipped with the right tools, rural women can drive increases in food production, ensure household nutrition, and contribute to mitigation efforts.</a:t>
            </a:r>
          </a:p>
          <a:p>
            <a:pPr algn="l"/>
            <a:r>
              <a:rPr lang="en-US" sz="1800" b="0" i="0" u="none" strike="noStrike" baseline="0" dirty="0">
                <a:solidFill>
                  <a:srgbClr val="191B1B"/>
                </a:solidFill>
                <a:latin typeface="HelveticaNeueLTStd-Lt"/>
              </a:rPr>
              <a:t>New technologies have the potential to deliver climate-smart financial and non-financial solutions to rural women at scale. By combining digital data, digital financial services, mobile channels, and platform approaches with in-person support and expertise, innovative business models are making it easier for partners to reach women at the last-mile, while addressing their mobility, time, and privacy concerns.</a:t>
            </a:r>
            <a:endParaRPr lang="en-US" sz="1800" b="0" i="0" u="none" strike="noStrike" baseline="0" dirty="0">
              <a:solidFill>
                <a:schemeClr val="tx1"/>
              </a:solidFill>
              <a:latin typeface="Lato Light" panose="020F0502020204030204" pitchFamily="34" charset="0"/>
            </a:endParaRPr>
          </a:p>
          <a:p>
            <a:pPr marR="8820"/>
            <a:endParaRPr lang="en-US" sz="1800" b="0" i="0" u="none" strike="noStrike" baseline="0" dirty="0">
              <a:solidFill>
                <a:schemeClr val="tx1"/>
              </a:solidFill>
              <a:latin typeface="Lato" panose="020F0502020204030203" pitchFamily="34" charset="0"/>
            </a:endParaRPr>
          </a:p>
        </p:txBody>
      </p:sp>
    </p:spTree>
    <p:extLst>
      <p:ext uri="{BB962C8B-B14F-4D97-AF65-F5344CB8AC3E}">
        <p14:creationId xmlns:p14="http://schemas.microsoft.com/office/powerpoint/2010/main" val="58527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2F97-7D12-C4A1-9340-38BE9136D343}"/>
              </a:ext>
            </a:extLst>
          </p:cNvPr>
          <p:cNvSpPr>
            <a:spLocks noGrp="1"/>
          </p:cNvSpPr>
          <p:nvPr>
            <p:ph type="title"/>
          </p:nvPr>
        </p:nvSpPr>
        <p:spPr/>
        <p:txBody>
          <a:bodyPr/>
          <a:lstStyle/>
          <a:p>
            <a:r>
              <a:rPr lang="en-US" dirty="0"/>
              <a:t>THE PROJECT</a:t>
            </a:r>
          </a:p>
        </p:txBody>
      </p:sp>
      <p:sp>
        <p:nvSpPr>
          <p:cNvPr id="3" name="Content Placeholder 2">
            <a:extLst>
              <a:ext uri="{FF2B5EF4-FFF2-40B4-BE49-F238E27FC236}">
                <a16:creationId xmlns:a16="http://schemas.microsoft.com/office/drawing/2014/main" id="{4404AE1E-AF97-FED5-C29C-2AAA358575FE}"/>
              </a:ext>
            </a:extLst>
          </p:cNvPr>
          <p:cNvSpPr>
            <a:spLocks noGrp="1"/>
          </p:cNvSpPr>
          <p:nvPr>
            <p:ph idx="1"/>
          </p:nvPr>
        </p:nvSpPr>
        <p:spPr>
          <a:xfrm>
            <a:off x="581192" y="1926113"/>
            <a:ext cx="11029615" cy="4229731"/>
          </a:xfrm>
        </p:spPr>
        <p:txBody>
          <a:bodyPr anchor="t">
            <a:normAutofit/>
          </a:bodyPr>
          <a:lstStyle/>
          <a:p>
            <a:r>
              <a:rPr lang="en-US" dirty="0"/>
              <a:t>The project revolves around the </a:t>
            </a:r>
            <a:r>
              <a:rPr lang="en-US" b="1" dirty="0"/>
              <a:t>Women's Economic Empowerment (WEE)</a:t>
            </a:r>
            <a:r>
              <a:rPr lang="en-US" dirty="0"/>
              <a:t> initiative, with a strong focus on increasing food production, empowering women, improving rural livelihoods, and enhancing access to financial and non-financial services across 45 counties in Kenya.</a:t>
            </a:r>
          </a:p>
          <a:p>
            <a:r>
              <a:rPr lang="en-US" b="1" dirty="0"/>
              <a:t>The key mechanisms for change are:</a:t>
            </a:r>
            <a:endParaRPr lang="en-US" sz="1800" b="0" i="0" u="none" strike="noStrike" baseline="0" dirty="0">
              <a:latin typeface="Lato" panose="020F0502020204030203" pitchFamily="34" charset="0"/>
            </a:endParaRPr>
          </a:p>
          <a:p>
            <a:pPr marR="0" algn="l">
              <a:buFont typeface="Arial" panose="020B0604020202020204" pitchFamily="34" charset="0"/>
              <a:buChar char="•"/>
            </a:pPr>
            <a:r>
              <a:rPr lang="en-US" sz="1800" b="1" i="0" u="none" strike="noStrike" baseline="0" dirty="0">
                <a:solidFill>
                  <a:srgbClr val="1F1F1F"/>
                </a:solidFill>
                <a:latin typeface="Lato" panose="020F0502020204030203" pitchFamily="34" charset="0"/>
              </a:rPr>
              <a:t>Increase rural women’s use of financial and non-financial services, </a:t>
            </a:r>
            <a:r>
              <a:rPr lang="en-US" sz="1800" b="0" i="0" u="none" strike="noStrike" baseline="0" dirty="0">
                <a:solidFill>
                  <a:srgbClr val="1F1F1F"/>
                </a:solidFill>
                <a:latin typeface="Lato" panose="020F0502020204030203" pitchFamily="34" charset="0"/>
              </a:rPr>
              <a:t>leveraging the national network of digitized credit and financial data warehouse</a:t>
            </a:r>
          </a:p>
          <a:p>
            <a:pPr marR="0" algn="l">
              <a:buFont typeface="Arial" panose="020B0604020202020204" pitchFamily="34" charset="0"/>
              <a:buChar char="•"/>
            </a:pPr>
            <a:r>
              <a:rPr lang="en-US" sz="1800" b="1" i="0" u="none" strike="noStrike" baseline="0" dirty="0">
                <a:solidFill>
                  <a:srgbClr val="1F1F1F"/>
                </a:solidFill>
                <a:latin typeface="Lato" panose="020F0502020204030203" pitchFamily="34" charset="0"/>
              </a:rPr>
              <a:t>Strengthen access to markets </a:t>
            </a:r>
            <a:r>
              <a:rPr lang="en-US" sz="1800" b="0" i="0" u="none" strike="noStrike" baseline="0" dirty="0">
                <a:solidFill>
                  <a:srgbClr val="1F1F1F"/>
                </a:solidFill>
                <a:latin typeface="Lato" panose="020F0502020204030203" pitchFamily="34" charset="0"/>
              </a:rPr>
              <a:t>through digitized climate-smart </a:t>
            </a:r>
            <a:r>
              <a:rPr lang="en-US" sz="1800" b="0" i="0" u="none" strike="noStrike" baseline="0" dirty="0" err="1">
                <a:solidFill>
                  <a:srgbClr val="1F1F1F"/>
                </a:solidFill>
                <a:latin typeface="Lato" panose="020F0502020204030203" pitchFamily="34" charset="0"/>
              </a:rPr>
              <a:t>agtechs</a:t>
            </a:r>
            <a:r>
              <a:rPr lang="en-US" sz="1800" b="0" i="0" u="none" strike="noStrike" baseline="0" dirty="0">
                <a:solidFill>
                  <a:srgbClr val="1F1F1F"/>
                </a:solidFill>
                <a:latin typeface="Lato" panose="020F0502020204030203" pitchFamily="34" charset="0"/>
              </a:rPr>
              <a:t> and agribusinesses</a:t>
            </a:r>
          </a:p>
          <a:p>
            <a:pPr marR="0" algn="l">
              <a:buFont typeface="Arial" panose="020B0604020202020204" pitchFamily="34" charset="0"/>
              <a:buChar char="•"/>
            </a:pPr>
            <a:r>
              <a:rPr lang="en-US" sz="1800" b="1" i="0" u="none" strike="noStrike" baseline="0" dirty="0">
                <a:solidFill>
                  <a:srgbClr val="1F1F1F"/>
                </a:solidFill>
                <a:latin typeface="Lato" panose="020F0502020204030203" pitchFamily="34" charset="0"/>
              </a:rPr>
              <a:t>Ensure integrated service provision </a:t>
            </a:r>
            <a:r>
              <a:rPr lang="en-US" sz="1800" b="0" i="0" u="none" strike="noStrike" baseline="0" dirty="0">
                <a:solidFill>
                  <a:srgbClr val="1F1F1F"/>
                </a:solidFill>
                <a:latin typeface="Lato" panose="020F0502020204030203" pitchFamily="34" charset="0"/>
              </a:rPr>
              <a:t>that includes access to inputs, information, extension and capacity building, and digital technology to enhance agricultural production</a:t>
            </a:r>
          </a:p>
        </p:txBody>
      </p:sp>
    </p:spTree>
    <p:extLst>
      <p:ext uri="{BB962C8B-B14F-4D97-AF65-F5344CB8AC3E}">
        <p14:creationId xmlns:p14="http://schemas.microsoft.com/office/powerpoint/2010/main" val="52811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4AE1E-AF97-FED5-C29C-2AAA358575FE}"/>
              </a:ext>
            </a:extLst>
          </p:cNvPr>
          <p:cNvSpPr>
            <a:spLocks noGrp="1"/>
          </p:cNvSpPr>
          <p:nvPr>
            <p:ph idx="1"/>
          </p:nvPr>
        </p:nvSpPr>
        <p:spPr>
          <a:xfrm>
            <a:off x="581192" y="1926113"/>
            <a:ext cx="11029615" cy="4229731"/>
          </a:xfrm>
        </p:spPr>
        <p:txBody>
          <a:bodyPr anchor="t">
            <a:normAutofit/>
          </a:bodyPr>
          <a:lstStyle/>
          <a:p>
            <a:r>
              <a:rPr lang="en-US" b="1" dirty="0"/>
              <a:t>Challenges currently faced Include</a:t>
            </a:r>
            <a:endParaRPr lang="en-US" sz="1800" b="0" i="0" u="none" strike="noStrike" baseline="0" dirty="0">
              <a:solidFill>
                <a:srgbClr val="000000"/>
              </a:solidFill>
              <a:latin typeface="Lato" panose="020F0502020204030203" pitchFamily="34" charset="0"/>
            </a:endParaRPr>
          </a:p>
          <a:p>
            <a:pPr>
              <a:buFont typeface="Arial" panose="020B0604020202020204" pitchFamily="34" charset="0"/>
              <a:buChar char="•"/>
            </a:pPr>
            <a:r>
              <a:rPr lang="en-US" sz="1800" b="0" i="0" u="none" strike="noStrike" baseline="0" dirty="0">
                <a:solidFill>
                  <a:srgbClr val="1F1F1F"/>
                </a:solidFill>
                <a:latin typeface="Lato" panose="020F0502020204030203" pitchFamily="34" charset="0"/>
              </a:rPr>
              <a:t>Data distribution, Data model flexibility and scalability</a:t>
            </a:r>
            <a:endParaRPr lang="en-US" sz="1800" b="0" i="0" u="none" strike="noStrike" baseline="0" dirty="0">
              <a:solidFill>
                <a:srgbClr val="000000"/>
              </a:solidFill>
              <a:latin typeface="Lato" panose="020F0502020204030203" pitchFamily="34" charset="0"/>
            </a:endParaRPr>
          </a:p>
          <a:p>
            <a:pPr>
              <a:buFont typeface="Arial" panose="020B0604020202020204" pitchFamily="34" charset="0"/>
              <a:buChar char="•"/>
            </a:pPr>
            <a:r>
              <a:rPr lang="en-US" sz="1800" b="0" i="0" u="none" strike="noStrike" baseline="0" dirty="0" err="1">
                <a:solidFill>
                  <a:srgbClr val="1F1F1F"/>
                </a:solidFill>
                <a:latin typeface="Lato" panose="020F0502020204030203" pitchFamily="34" charset="0"/>
              </a:rPr>
              <a:t>TheUI</a:t>
            </a:r>
            <a:r>
              <a:rPr lang="en-US" sz="1800" b="0" i="0" u="none" strike="noStrike" baseline="0" dirty="0">
                <a:solidFill>
                  <a:srgbClr val="1F1F1F"/>
                </a:solidFill>
                <a:latin typeface="Lato" panose="020F0502020204030203" pitchFamily="34" charset="0"/>
              </a:rPr>
              <a:t>/UX of the dashboard makes using it difficult. There is a lack of data pre-processing, slow speed, non-real-time data</a:t>
            </a:r>
            <a:r>
              <a:rPr lang="en-US" dirty="0"/>
              <a:t>.</a:t>
            </a:r>
          </a:p>
          <a:p>
            <a:pPr>
              <a:buFont typeface="Arial" panose="020B0604020202020204" pitchFamily="34" charset="0"/>
              <a:buChar char="•"/>
            </a:pPr>
            <a:r>
              <a:rPr lang="en-US" sz="1800" b="0" i="0" u="none" strike="noStrike" baseline="0" dirty="0">
                <a:solidFill>
                  <a:srgbClr val="1F1F1F"/>
                </a:solidFill>
                <a:latin typeface="Lato" panose="020F0502020204030203" pitchFamily="34" charset="0"/>
              </a:rPr>
              <a:t>Heavy, manual process that is prone to errors</a:t>
            </a:r>
            <a:endParaRPr lang="en-US" dirty="0"/>
          </a:p>
        </p:txBody>
      </p:sp>
      <p:sp>
        <p:nvSpPr>
          <p:cNvPr id="5" name="Title 4">
            <a:extLst>
              <a:ext uri="{FF2B5EF4-FFF2-40B4-BE49-F238E27FC236}">
                <a16:creationId xmlns:a16="http://schemas.microsoft.com/office/drawing/2014/main" id="{7A813EB9-9FE3-E55B-1F69-392F7884D50D}"/>
              </a:ext>
            </a:extLst>
          </p:cNvPr>
          <p:cNvSpPr>
            <a:spLocks noGrp="1"/>
          </p:cNvSpPr>
          <p:nvPr>
            <p:ph type="title"/>
          </p:nvPr>
        </p:nvSpPr>
        <p:spPr/>
        <p:txBody>
          <a:bodyPr/>
          <a:lstStyle/>
          <a:p>
            <a:r>
              <a:rPr lang="en-US" dirty="0"/>
              <a:t>CHALLENGES</a:t>
            </a:r>
            <a:br>
              <a:rPr lang="en-US" dirty="0"/>
            </a:br>
            <a:endParaRPr lang="en-US" dirty="0"/>
          </a:p>
        </p:txBody>
      </p:sp>
    </p:spTree>
    <p:extLst>
      <p:ext uri="{BB962C8B-B14F-4D97-AF65-F5344CB8AC3E}">
        <p14:creationId xmlns:p14="http://schemas.microsoft.com/office/powerpoint/2010/main" val="396785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2F97-7D12-C4A1-9340-38BE9136D343}"/>
              </a:ext>
            </a:extLst>
          </p:cNvPr>
          <p:cNvSpPr>
            <a:spLocks noGrp="1"/>
          </p:cNvSpPr>
          <p:nvPr>
            <p:ph type="title"/>
          </p:nvPr>
        </p:nvSpPr>
        <p:spPr/>
        <p:txBody>
          <a:bodyPr/>
          <a:lstStyle/>
          <a:p>
            <a:r>
              <a:rPr lang="en-US" dirty="0"/>
              <a:t>Proposed solution architecture</a:t>
            </a:r>
          </a:p>
        </p:txBody>
      </p:sp>
      <p:sp>
        <p:nvSpPr>
          <p:cNvPr id="5" name="Rectangle 2">
            <a:extLst>
              <a:ext uri="{FF2B5EF4-FFF2-40B4-BE49-F238E27FC236}">
                <a16:creationId xmlns:a16="http://schemas.microsoft.com/office/drawing/2014/main" id="{4CB7EA3F-CD7F-F9FC-5D98-97C57F6445B3}"/>
              </a:ext>
            </a:extLst>
          </p:cNvPr>
          <p:cNvSpPr>
            <a:spLocks noGrp="1" noChangeArrowheads="1"/>
          </p:cNvSpPr>
          <p:nvPr>
            <p:ph idx="1"/>
          </p:nvPr>
        </p:nvSpPr>
        <p:spPr bwMode="auto">
          <a:xfrm>
            <a:off x="581026" y="2181225"/>
            <a:ext cx="11296748"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Flow:</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Build a streamlined clear process for data ingestion form various sources using Extract Load Transform (ELT) Architecture to the target which is the data warehouse or lake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Tools and Technologies: </a:t>
            </a:r>
            <a:r>
              <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rPr>
              <a:t>Transform the data in the warehouse and write it back and make it ready for AI/ML </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generate actionable insights on the dashboard and als</a:t>
            </a:r>
            <a:r>
              <a:rPr lang="en-US" altLang="en-US" sz="1400" dirty="0">
                <a:solidFill>
                  <a:schemeClr val="tx1"/>
                </a:solidFill>
                <a:latin typeface="Arial" panose="020B0604020202020204" pitchFamily="34" charset="0"/>
                <a:cs typeface="Arial" panose="020B0604020202020204" pitchFamily="34" charset="0"/>
              </a:rPr>
              <a:t>o revise the visuals to include more data driven KPIs to aid data driven decision making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Follow a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modular architecture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where different data pipelines (input access, market access, insurance) feed into a central data repository (Warehouse).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rPr>
              <a:t>Leverage the use of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ELT processes </a:t>
            </a:r>
            <a:r>
              <a:rPr lang="en-US" altLang="en-US" sz="1400" dirty="0">
                <a:solidFill>
                  <a:schemeClr val="tx1"/>
                </a:solidFill>
                <a:latin typeface="Arial" panose="020B0604020202020204" pitchFamily="34" charset="0"/>
                <a:cs typeface="Arial" panose="020B0604020202020204" pitchFamily="34" charset="0"/>
              </a:rPr>
              <a:t>in the architecture </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data pre-processing before it's consumed by dashboards, ensuring clean, harmonized data.</a:t>
            </a:r>
            <a:b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 dashboard </a:t>
            </a:r>
            <a:r>
              <a:rPr lang="en-US" sz="1400" dirty="0">
                <a:latin typeface="Arial" panose="020B0604020202020204" pitchFamily="34" charset="0"/>
                <a:cs typeface="Arial" panose="020B0604020202020204" pitchFamily="34" charset="0"/>
              </a:rPr>
              <a:t>Design your Power BI dashboards to be fast and user-friendly by simplifying navigation, reducing the number of visuals, and ensuring that complex calculations are done outside the report to speed up load times and include </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bias-free insights.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400" b="1" dirty="0">
                <a:latin typeface="Arial" panose="020B0604020202020204" pitchFamily="34" charset="0"/>
                <a:cs typeface="Arial" panose="020B0604020202020204" pitchFamily="34" charset="0"/>
              </a:rPr>
              <a:t>Microservices &amp; Event-Driven Architecture</a:t>
            </a:r>
            <a:r>
              <a:rPr lang="en-US" sz="1400" dirty="0">
                <a:latin typeface="Arial" panose="020B0604020202020204" pitchFamily="34" charset="0"/>
                <a:cs typeface="Arial" panose="020B0604020202020204" pitchFamily="34" charset="0"/>
              </a:rPr>
              <a:t>: Organize your system into separate services that can scale independently, and use tools like Kafka to manage data flow between them.</a:t>
            </a:r>
          </a:p>
          <a:p>
            <a:pPr marL="0" marR="0" lvl="0" indent="0" algn="l" defTabSz="914400" rtl="0" eaLnBrk="0" fontAlgn="base" latinLnBrk="0" hangingPunct="0">
              <a:lnSpc>
                <a:spcPct val="100000"/>
              </a:lnSpc>
              <a:spcBef>
                <a:spcPct val="0"/>
              </a:spcBef>
              <a:spcAft>
                <a:spcPct val="0"/>
              </a:spcAft>
              <a:buClrTx/>
              <a:buSzTx/>
              <a:buNone/>
              <a:tabLst/>
            </a:pPr>
            <a:endParaRPr lang="en-US" sz="14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400" b="1" dirty="0">
                <a:latin typeface="Arial" panose="020B0604020202020204" pitchFamily="34" charset="0"/>
                <a:cs typeface="Arial" panose="020B0604020202020204" pitchFamily="34" charset="0"/>
              </a:rPr>
              <a:t>CI/CD &amp; Error Handling</a:t>
            </a:r>
            <a:r>
              <a:rPr lang="en-US" sz="1400" dirty="0">
                <a:latin typeface="Arial" panose="020B0604020202020204" pitchFamily="34" charset="0"/>
                <a:cs typeface="Arial" panose="020B0604020202020204" pitchFamily="34" charset="0"/>
              </a:rPr>
              <a:t>: Leverage Azure DevOps to automate testing and deployment in Power BI, ensuring that reports are free of errors and updates are seamlessly rolled out.</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963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2F97-7D12-C4A1-9340-38BE9136D343}"/>
              </a:ext>
            </a:extLst>
          </p:cNvPr>
          <p:cNvSpPr>
            <a:spLocks noGrp="1"/>
          </p:cNvSpPr>
          <p:nvPr>
            <p:ph type="title"/>
          </p:nvPr>
        </p:nvSpPr>
        <p:spPr/>
        <p:txBody>
          <a:bodyPr/>
          <a:lstStyle/>
          <a:p>
            <a:r>
              <a:rPr lang="en-US" dirty="0"/>
              <a:t>Sample  actionable insights to FACILITATE DATA DRIVEN DECISION MAKING AS A FACTOR OF DRIVERS</a:t>
            </a:r>
          </a:p>
        </p:txBody>
      </p:sp>
      <p:sp>
        <p:nvSpPr>
          <p:cNvPr id="5" name="Rectangle 2">
            <a:extLst>
              <a:ext uri="{FF2B5EF4-FFF2-40B4-BE49-F238E27FC236}">
                <a16:creationId xmlns:a16="http://schemas.microsoft.com/office/drawing/2014/main" id="{4CB7EA3F-CD7F-F9FC-5D98-97C57F6445B3}"/>
              </a:ext>
            </a:extLst>
          </p:cNvPr>
          <p:cNvSpPr>
            <a:spLocks noGrp="1" noChangeArrowheads="1"/>
          </p:cNvSpPr>
          <p:nvPr>
            <p:ph idx="1"/>
          </p:nvPr>
        </p:nvSpPr>
        <p:spPr bwMode="auto">
          <a:xfrm>
            <a:off x="5165889" y="1836112"/>
            <a:ext cx="6561056" cy="468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nSpc>
                <a:spcPct val="107000"/>
              </a:lnSpc>
              <a:spcBef>
                <a:spcPts val="0"/>
              </a:spcBef>
              <a:spcAft>
                <a:spcPts val="800"/>
              </a:spcAft>
              <a:buFont typeface="+mj-lt"/>
              <a:buAutoNum type="arabicPeriod"/>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Input: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 Baringo County, women farmers use lower levels of improved seeds, inorganic     fertilizer, and extension services on their plots than men equating to over 60% of the   gender gap in agricultural productivity in the county.</a:t>
            </a:r>
          </a:p>
          <a:p>
            <a:pPr marL="342900" marR="0" lvl="0" indent="-342900">
              <a:lnSpc>
                <a:spcPct val="107000"/>
              </a:lnSpc>
              <a:spcBef>
                <a:spcPts val="0"/>
              </a:spcBef>
              <a:spcAft>
                <a:spcPts val="800"/>
              </a:spcAft>
              <a:buFont typeface="+mj-lt"/>
              <a:buAutoNum type="arabicPeriod"/>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Insurance: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 Kakamega, farmers who purchase insurance are more likely to use inputs compared to those relying on savings to manage risk, this results in more yield with better way to cope with food insecurity</a:t>
            </a:r>
          </a:p>
          <a:p>
            <a:pPr marL="342900" marR="0" lvl="0" indent="-342900">
              <a:lnSpc>
                <a:spcPct val="107000"/>
              </a:lnSpc>
              <a:spcBef>
                <a:spcPts val="0"/>
              </a:spcBef>
              <a:spcAft>
                <a:spcPts val="800"/>
              </a:spcAft>
              <a:buFont typeface="+mj-lt"/>
              <a:buAutoNum type="arabicPeriod"/>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Market: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Women sold less than 15 percent of their milk to collection centers, traders, village markets, or other channels that required delivery outside their homes.</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 the Narok town, livestock traders offer women lower prices than men. They have the information and networks to monitor market prices in the region.</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Among tomato growers in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Kimilili</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women farmers harvested tomatoes over a longer period of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0A2BA82-BD08-F0D2-8719-42AC68C5A300}"/>
              </a:ext>
            </a:extLst>
          </p:cNvPr>
          <p:cNvPicPr>
            <a:picLocks noChangeAspect="1"/>
          </p:cNvPicPr>
          <p:nvPr/>
        </p:nvPicPr>
        <p:blipFill>
          <a:blip r:embed="rId2"/>
          <a:stretch>
            <a:fillRect/>
          </a:stretch>
        </p:blipFill>
        <p:spPr>
          <a:xfrm>
            <a:off x="251254" y="1836112"/>
            <a:ext cx="4584697" cy="4889034"/>
          </a:xfrm>
          <a:prstGeom prst="rect">
            <a:avLst/>
          </a:prstGeom>
        </p:spPr>
      </p:pic>
    </p:spTree>
    <p:extLst>
      <p:ext uri="{BB962C8B-B14F-4D97-AF65-F5344CB8AC3E}">
        <p14:creationId xmlns:p14="http://schemas.microsoft.com/office/powerpoint/2010/main" val="204547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2F97-7D12-C4A1-9340-38BE9136D343}"/>
              </a:ext>
            </a:extLst>
          </p:cNvPr>
          <p:cNvSpPr>
            <a:spLocks noGrp="1"/>
          </p:cNvSpPr>
          <p:nvPr>
            <p:ph type="title"/>
          </p:nvPr>
        </p:nvSpPr>
        <p:spPr/>
        <p:txBody>
          <a:bodyPr/>
          <a:lstStyle/>
          <a:p>
            <a:r>
              <a:rPr lang="en-US" dirty="0"/>
              <a:t>Sample  actionable insights to FACILITATE DATA DRIVEN DECISION MAKING AS A FACTOR OF DRIVERS</a:t>
            </a:r>
          </a:p>
        </p:txBody>
      </p:sp>
      <p:sp>
        <p:nvSpPr>
          <p:cNvPr id="5" name="Rectangle 2">
            <a:extLst>
              <a:ext uri="{FF2B5EF4-FFF2-40B4-BE49-F238E27FC236}">
                <a16:creationId xmlns:a16="http://schemas.microsoft.com/office/drawing/2014/main" id="{4CB7EA3F-CD7F-F9FC-5D98-97C57F6445B3}"/>
              </a:ext>
            </a:extLst>
          </p:cNvPr>
          <p:cNvSpPr>
            <a:spLocks noGrp="1" noChangeArrowheads="1"/>
          </p:cNvSpPr>
          <p:nvPr>
            <p:ph idx="1"/>
          </p:nvPr>
        </p:nvSpPr>
        <p:spPr bwMode="auto">
          <a:xfrm>
            <a:off x="5165889" y="1836112"/>
            <a:ext cx="6561056" cy="404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nSpc>
                <a:spcPct val="107000"/>
              </a:lnSpc>
              <a:spcBef>
                <a:spcPts val="0"/>
              </a:spcBef>
              <a:spcAft>
                <a:spcPts val="800"/>
              </a:spcAft>
              <a:buFont typeface="+mj-lt"/>
              <a:buAutoNum type="arabicPeriod"/>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Extension Advisory Services: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Women farmers receive only 5 percent of overall agricultural extension services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Kiambu, Women farmers with access to information sold maize at an average price per kilogram 12 percent higher than farmers without information.</a:t>
            </a:r>
          </a:p>
          <a:p>
            <a:pPr marL="342900" marR="0" lvl="0" indent="-342900">
              <a:lnSpc>
                <a:spcPct val="107000"/>
              </a:lnSpc>
              <a:spcBef>
                <a:spcPts val="0"/>
              </a:spcBef>
              <a:spcAft>
                <a:spcPts val="800"/>
              </a:spcAft>
              <a:buFont typeface="+mj-lt"/>
              <a:buAutoNum type="arabicPeriod"/>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Credit Access: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Access to credit among women farmers positively influenced their planting dates in response to drought and relocation from food-prone areas as targeted adaptation measures.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Women farmers with access to credit facilities, reported more farm yield comparted to the last quarter</a:t>
            </a:r>
          </a:p>
        </p:txBody>
      </p:sp>
      <p:pic>
        <p:nvPicPr>
          <p:cNvPr id="4" name="Picture 3">
            <a:extLst>
              <a:ext uri="{FF2B5EF4-FFF2-40B4-BE49-F238E27FC236}">
                <a16:creationId xmlns:a16="http://schemas.microsoft.com/office/drawing/2014/main" id="{20A2BA82-BD08-F0D2-8719-42AC68C5A300}"/>
              </a:ext>
            </a:extLst>
          </p:cNvPr>
          <p:cNvPicPr>
            <a:picLocks noChangeAspect="1"/>
          </p:cNvPicPr>
          <p:nvPr/>
        </p:nvPicPr>
        <p:blipFill>
          <a:blip r:embed="rId2"/>
          <a:stretch>
            <a:fillRect/>
          </a:stretch>
        </p:blipFill>
        <p:spPr>
          <a:xfrm>
            <a:off x="251254" y="1836112"/>
            <a:ext cx="4584697" cy="4889034"/>
          </a:xfrm>
          <a:prstGeom prst="rect">
            <a:avLst/>
          </a:prstGeom>
        </p:spPr>
      </p:pic>
    </p:spTree>
    <p:extLst>
      <p:ext uri="{BB962C8B-B14F-4D97-AF65-F5344CB8AC3E}">
        <p14:creationId xmlns:p14="http://schemas.microsoft.com/office/powerpoint/2010/main" val="194406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2F97-7D12-C4A1-9340-38BE9136D343}"/>
              </a:ext>
            </a:extLst>
          </p:cNvPr>
          <p:cNvSpPr>
            <a:spLocks noGrp="1"/>
          </p:cNvSpPr>
          <p:nvPr>
            <p:ph type="title"/>
          </p:nvPr>
        </p:nvSpPr>
        <p:spPr/>
        <p:txBody>
          <a:bodyPr/>
          <a:lstStyle/>
          <a:p>
            <a:r>
              <a:rPr lang="en-US" dirty="0"/>
              <a:t>ELT SOLUTIONS ARCHITECTURE</a:t>
            </a:r>
          </a:p>
        </p:txBody>
      </p:sp>
      <p:sp>
        <p:nvSpPr>
          <p:cNvPr id="3" name="Content Placeholder 2">
            <a:extLst>
              <a:ext uri="{FF2B5EF4-FFF2-40B4-BE49-F238E27FC236}">
                <a16:creationId xmlns:a16="http://schemas.microsoft.com/office/drawing/2014/main" id="{4404AE1E-AF97-FED5-C29C-2AAA358575FE}"/>
              </a:ext>
            </a:extLst>
          </p:cNvPr>
          <p:cNvSpPr>
            <a:spLocks noGrp="1"/>
          </p:cNvSpPr>
          <p:nvPr>
            <p:ph idx="1"/>
          </p:nvPr>
        </p:nvSpPr>
        <p:spPr/>
        <p:txBody>
          <a:bodyPr anchor="t"/>
          <a:lstStyle/>
          <a:p>
            <a:pPr marL="0" indent="0">
              <a:buNone/>
            </a:pPr>
            <a:r>
              <a:rPr lang="en-US" dirty="0">
                <a:solidFill>
                  <a:srgbClr val="000000"/>
                </a:solidFill>
                <a:effectLst/>
                <a:latin typeface="Arial" panose="020B0604020202020204" pitchFamily="34" charset="0"/>
              </a:rPr>
              <a:t> </a:t>
            </a:r>
            <a:endParaRPr lang="en-US" dirty="0"/>
          </a:p>
          <a:p>
            <a:endParaRPr lang="en-US" dirty="0"/>
          </a:p>
        </p:txBody>
      </p:sp>
      <p:pic>
        <p:nvPicPr>
          <p:cNvPr id="5" name="Picture 4">
            <a:extLst>
              <a:ext uri="{FF2B5EF4-FFF2-40B4-BE49-F238E27FC236}">
                <a16:creationId xmlns:a16="http://schemas.microsoft.com/office/drawing/2014/main" id="{B20FEEE3-BAF3-C58C-EE35-22AAD676C351}"/>
              </a:ext>
            </a:extLst>
          </p:cNvPr>
          <p:cNvPicPr>
            <a:picLocks noChangeAspect="1"/>
          </p:cNvPicPr>
          <p:nvPr/>
        </p:nvPicPr>
        <p:blipFill>
          <a:blip r:embed="rId2"/>
          <a:stretch>
            <a:fillRect/>
          </a:stretch>
        </p:blipFill>
        <p:spPr>
          <a:xfrm>
            <a:off x="175964" y="1969959"/>
            <a:ext cx="5674936" cy="4671465"/>
          </a:xfrm>
          <a:prstGeom prst="rect">
            <a:avLst/>
          </a:prstGeom>
        </p:spPr>
      </p:pic>
      <p:pic>
        <p:nvPicPr>
          <p:cNvPr id="7" name="Picture 6">
            <a:extLst>
              <a:ext uri="{FF2B5EF4-FFF2-40B4-BE49-F238E27FC236}">
                <a16:creationId xmlns:a16="http://schemas.microsoft.com/office/drawing/2014/main" id="{5C947A42-A338-E059-C88A-649A5E07C4BC}"/>
              </a:ext>
            </a:extLst>
          </p:cNvPr>
          <p:cNvPicPr>
            <a:picLocks noChangeAspect="1"/>
          </p:cNvPicPr>
          <p:nvPr/>
        </p:nvPicPr>
        <p:blipFill>
          <a:blip r:embed="rId3"/>
          <a:stretch>
            <a:fillRect/>
          </a:stretch>
        </p:blipFill>
        <p:spPr>
          <a:xfrm>
            <a:off x="5934027" y="1969958"/>
            <a:ext cx="6210838" cy="4671465"/>
          </a:xfrm>
          <a:prstGeom prst="rect">
            <a:avLst/>
          </a:prstGeom>
        </p:spPr>
      </p:pic>
    </p:spTree>
    <p:extLst>
      <p:ext uri="{BB962C8B-B14F-4D97-AF65-F5344CB8AC3E}">
        <p14:creationId xmlns:p14="http://schemas.microsoft.com/office/powerpoint/2010/main" val="68349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2F97-7D12-C4A1-9340-38BE9136D343}"/>
              </a:ext>
            </a:extLst>
          </p:cNvPr>
          <p:cNvSpPr>
            <a:spLocks noGrp="1"/>
          </p:cNvSpPr>
          <p:nvPr>
            <p:ph type="title"/>
          </p:nvPr>
        </p:nvSpPr>
        <p:spPr/>
        <p:txBody>
          <a:bodyPr/>
          <a:lstStyle/>
          <a:p>
            <a:r>
              <a:rPr lang="en-US" dirty="0"/>
              <a:t>SOLUTIONS ARCHITECTURE leveraging on big data tools</a:t>
            </a:r>
          </a:p>
        </p:txBody>
      </p:sp>
      <p:sp>
        <p:nvSpPr>
          <p:cNvPr id="3" name="Content Placeholder 2">
            <a:extLst>
              <a:ext uri="{FF2B5EF4-FFF2-40B4-BE49-F238E27FC236}">
                <a16:creationId xmlns:a16="http://schemas.microsoft.com/office/drawing/2014/main" id="{4404AE1E-AF97-FED5-C29C-2AAA358575FE}"/>
              </a:ext>
            </a:extLst>
          </p:cNvPr>
          <p:cNvSpPr>
            <a:spLocks noGrp="1"/>
          </p:cNvSpPr>
          <p:nvPr>
            <p:ph idx="1"/>
          </p:nvPr>
        </p:nvSpPr>
        <p:spPr/>
        <p:txBody>
          <a:bodyPr anchor="t"/>
          <a:lstStyle/>
          <a:p>
            <a:pPr marL="0" indent="0">
              <a:buNone/>
            </a:pPr>
            <a:r>
              <a:rPr lang="en-US" dirty="0">
                <a:solidFill>
                  <a:srgbClr val="000000"/>
                </a:solidFill>
                <a:effectLst/>
                <a:latin typeface="Arial" panose="020B0604020202020204" pitchFamily="34" charset="0"/>
              </a:rPr>
              <a:t> </a:t>
            </a:r>
            <a:endParaRPr lang="en-US" dirty="0"/>
          </a:p>
          <a:p>
            <a:endParaRPr lang="en-US" dirty="0"/>
          </a:p>
        </p:txBody>
      </p:sp>
      <p:pic>
        <p:nvPicPr>
          <p:cNvPr id="6" name="Picture 5">
            <a:extLst>
              <a:ext uri="{FF2B5EF4-FFF2-40B4-BE49-F238E27FC236}">
                <a16:creationId xmlns:a16="http://schemas.microsoft.com/office/drawing/2014/main" id="{E596E6AD-1D0A-00EE-31BD-39A785222405}"/>
              </a:ext>
            </a:extLst>
          </p:cNvPr>
          <p:cNvPicPr>
            <a:picLocks noChangeAspect="1"/>
          </p:cNvPicPr>
          <p:nvPr/>
        </p:nvPicPr>
        <p:blipFill>
          <a:blip r:embed="rId2"/>
          <a:stretch>
            <a:fillRect/>
          </a:stretch>
        </p:blipFill>
        <p:spPr>
          <a:xfrm>
            <a:off x="482876" y="1836845"/>
            <a:ext cx="5568607" cy="4733637"/>
          </a:xfrm>
          <a:prstGeom prst="rect">
            <a:avLst/>
          </a:prstGeom>
        </p:spPr>
      </p:pic>
      <p:pic>
        <p:nvPicPr>
          <p:cNvPr id="9" name="Picture 8">
            <a:extLst>
              <a:ext uri="{FF2B5EF4-FFF2-40B4-BE49-F238E27FC236}">
                <a16:creationId xmlns:a16="http://schemas.microsoft.com/office/drawing/2014/main" id="{F5D8C43E-CB09-6F97-7605-3885AE535761}"/>
              </a:ext>
            </a:extLst>
          </p:cNvPr>
          <p:cNvPicPr>
            <a:picLocks noChangeAspect="1"/>
          </p:cNvPicPr>
          <p:nvPr/>
        </p:nvPicPr>
        <p:blipFill>
          <a:blip r:embed="rId3"/>
          <a:stretch>
            <a:fillRect/>
          </a:stretch>
        </p:blipFill>
        <p:spPr>
          <a:xfrm>
            <a:off x="6140519" y="1836845"/>
            <a:ext cx="5874813" cy="3008532"/>
          </a:xfrm>
          <a:prstGeom prst="rect">
            <a:avLst/>
          </a:prstGeom>
        </p:spPr>
      </p:pic>
    </p:spTree>
    <p:extLst>
      <p:ext uri="{BB962C8B-B14F-4D97-AF65-F5344CB8AC3E}">
        <p14:creationId xmlns:p14="http://schemas.microsoft.com/office/powerpoint/2010/main" val="402140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7E5F-9463-DE7A-9040-A9874C3C4DC9}"/>
              </a:ext>
            </a:extLst>
          </p:cNvPr>
          <p:cNvSpPr>
            <a:spLocks noGrp="1"/>
          </p:cNvSpPr>
          <p:nvPr>
            <p:ph type="title"/>
          </p:nvPr>
        </p:nvSpPr>
        <p:spPr/>
        <p:txBody>
          <a:bodyPr/>
          <a:lstStyle/>
          <a:p>
            <a:r>
              <a:rPr lang="en-US" dirty="0"/>
              <a:t>EXTRACT LOAD TRANSFORM(ELT) DATA PIPELINE ARCHITECTURE</a:t>
            </a:r>
          </a:p>
        </p:txBody>
      </p:sp>
      <p:pic>
        <p:nvPicPr>
          <p:cNvPr id="11" name="Content Placeholder 10">
            <a:extLst>
              <a:ext uri="{FF2B5EF4-FFF2-40B4-BE49-F238E27FC236}">
                <a16:creationId xmlns:a16="http://schemas.microsoft.com/office/drawing/2014/main" id="{FBE9400F-2AFD-7D68-3E24-20331C99406B}"/>
              </a:ext>
            </a:extLst>
          </p:cNvPr>
          <p:cNvPicPr>
            <a:picLocks noGrp="1" noChangeAspect="1"/>
          </p:cNvPicPr>
          <p:nvPr>
            <p:ph idx="1"/>
          </p:nvPr>
        </p:nvPicPr>
        <p:blipFill>
          <a:blip r:embed="rId2"/>
          <a:stretch>
            <a:fillRect/>
          </a:stretch>
        </p:blipFill>
        <p:spPr>
          <a:xfrm>
            <a:off x="411509" y="1894564"/>
            <a:ext cx="11199299" cy="4723052"/>
          </a:xfrm>
        </p:spPr>
      </p:pic>
    </p:spTree>
    <p:extLst>
      <p:ext uri="{BB962C8B-B14F-4D97-AF65-F5344CB8AC3E}">
        <p14:creationId xmlns:p14="http://schemas.microsoft.com/office/powerpoint/2010/main" val="29881567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619</TotalTime>
  <Words>846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Gill Sans MT</vt:lpstr>
      <vt:lpstr>HelveticaNeueLTStd-Lt</vt:lpstr>
      <vt:lpstr>Lato</vt:lpstr>
      <vt:lpstr>Lato Light</vt:lpstr>
      <vt:lpstr>Wingdings</vt:lpstr>
      <vt:lpstr>Wingdings 2</vt:lpstr>
      <vt:lpstr>Dividend</vt:lpstr>
      <vt:lpstr>Strengthening Rural Institutions as Drivers of Women's Economic Empowerment and Climate Resilience  </vt:lpstr>
      <vt:lpstr>THE PROJECT</vt:lpstr>
      <vt:lpstr>CHALLENGES </vt:lpstr>
      <vt:lpstr>Proposed solution architecture</vt:lpstr>
      <vt:lpstr>Sample  actionable insights to FACILITATE DATA DRIVEN DECISION MAKING AS A FACTOR OF DRIVERS</vt:lpstr>
      <vt:lpstr>Sample  actionable insights to FACILITATE DATA DRIVEN DECISION MAKING AS A FACTOR OF DRIVERS</vt:lpstr>
      <vt:lpstr>ELT SOLUTIONS ARCHITECTURE</vt:lpstr>
      <vt:lpstr>SOLUTIONS ARCHITECTURE leveraging on big data tools</vt:lpstr>
      <vt:lpstr>EXTRACT LOAD TRANSFORM(ELT) DATA PIPELINE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Alphonce Ochieng</dc:creator>
  <cp:lastModifiedBy>Alphonce Ochieng</cp:lastModifiedBy>
  <cp:revision>14</cp:revision>
  <dcterms:created xsi:type="dcterms:W3CDTF">2024-09-17T20:13:24Z</dcterms:created>
  <dcterms:modified xsi:type="dcterms:W3CDTF">2024-09-18T09:23:52Z</dcterms:modified>
</cp:coreProperties>
</file>