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22860000" cy="22860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1A87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7200"/>
        <p:guide pos="7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57500" y="4409873"/>
            <a:ext cx="17145000" cy="72900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1571625" y="1838477"/>
            <a:ext cx="19716750" cy="1852990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4438" y="861483"/>
            <a:ext cx="19716750" cy="4418543"/>
          </a:xfrm>
        </p:spPr>
        <p:txBody>
          <a:bodyPr anchor="ctr" anchorCtr="false"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14438" y="6085417"/>
            <a:ext cx="19716750" cy="14504460"/>
          </a:xfrm>
        </p:spPr>
        <p:txBody>
          <a:bodyPr>
            <a:normAutofit/>
          </a:bodyPr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559719" y="12503150"/>
            <a:ext cx="18465165" cy="2705100"/>
          </a:xfrm>
        </p:spPr>
        <p:txBody>
          <a:bodyPr anchor="b">
            <a:normAutofit/>
          </a:bodyPr>
          <a:lstStyle>
            <a:lvl1pPr>
              <a:defRPr sz="1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559719" y="15366760"/>
            <a:ext cx="13727906" cy="2158517"/>
          </a:xfrm>
        </p:spPr>
        <p:txBody>
          <a:bodyPr>
            <a:normAutofit/>
          </a:bodyPr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4438" y="861483"/>
            <a:ext cx="19716750" cy="4418543"/>
          </a:xfrm>
        </p:spPr>
        <p:txBody>
          <a:bodyPr>
            <a:normAutofit/>
          </a:bodyPr>
          <a:lstStyle>
            <a:lvl1pPr>
              <a:defRPr sz="60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214438" y="6085417"/>
            <a:ext cx="9715500" cy="145044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215688" y="6085417"/>
            <a:ext cx="9715500" cy="145044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574603" y="1217083"/>
            <a:ext cx="19716750" cy="441854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574603" y="5816537"/>
            <a:ext cx="9670851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574603" y="8718697"/>
            <a:ext cx="9670851" cy="1191351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1572875" y="581653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1572875" y="8718697"/>
            <a:ext cx="9718478" cy="1191351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571625" y="9220730"/>
            <a:ext cx="19716750" cy="4418543"/>
          </a:xfrm>
        </p:spPr>
        <p:txBody>
          <a:bodyPr>
            <a:normAutofit/>
          </a:bodyPr>
          <a:lstStyle>
            <a:lvl1pPr algn="ctr">
              <a:defRPr sz="1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2651" y="423333"/>
            <a:ext cx="7809750" cy="5334000"/>
          </a:xfrm>
        </p:spPr>
        <p:txBody>
          <a:bodyPr anchor="ctr" anchorCtr="false"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9720000" y="2554513"/>
            <a:ext cx="10907578" cy="16981487"/>
          </a:xfrm>
        </p:spPr>
        <p:txBody>
          <a:bodyPr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222176" y="6858000"/>
            <a:ext cx="7809750" cy="12705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1393031" y="1447800"/>
            <a:ext cx="0" cy="463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18420908" y="1217083"/>
            <a:ext cx="2867468" cy="19372793"/>
          </a:xfrm>
        </p:spPr>
        <p:txBody>
          <a:bodyPr vert="eaVert">
            <a:normAutofit/>
          </a:bodyPr>
          <a:lstStyle>
            <a:lvl1pPr>
              <a:defRPr sz="90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1571625" y="1217083"/>
            <a:ext cx="16649921" cy="1937279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571625" y="1217083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1571625" y="21187833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7572375" y="21187833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6144875" y="21187833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ct val="501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ct val="251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585460" y="10791190"/>
            <a:ext cx="4234180" cy="1277620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C1A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Amount of Reactants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(moles, mass, volume, ...)</a:t>
            </a:r>
            <a:endParaRPr lang="en-US" altLang="en-US" sz="24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76860" y="10791190"/>
            <a:ext cx="4234180" cy="1277620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C1A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Amount of Products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(moles, mass, volume, ...)</a:t>
            </a:r>
            <a:endParaRPr lang="en-US" altLang="en-US" sz="24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54970" y="10580370"/>
            <a:ext cx="1800860" cy="16992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MOLES</a:t>
            </a:r>
            <a:endParaRPr lang="en-US" altLang="en-US" sz="24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12355830" y="11430000"/>
            <a:ext cx="621030" cy="0"/>
          </a:xfrm>
          <a:prstGeom prst="straightConnector1">
            <a:avLst/>
          </a:prstGeom>
          <a:ln w="76200">
            <a:solidFill>
              <a:srgbClr val="C1A875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832975" y="11426825"/>
            <a:ext cx="721995" cy="3175"/>
          </a:xfrm>
          <a:prstGeom prst="straightConnector1">
            <a:avLst/>
          </a:prstGeom>
          <a:ln w="76200">
            <a:solidFill>
              <a:srgbClr val="C1A875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7" name="Straight Arrow Connector 6"/>
          <p:cNvCxnSpPr/>
          <p:nvPr/>
        </p:nvCxnSpPr>
        <p:spPr>
          <a:xfrm>
            <a:off x="9045575" y="10034270"/>
            <a:ext cx="1557655" cy="1158240"/>
          </a:xfrm>
          <a:prstGeom prst="straightConnector1">
            <a:avLst/>
          </a:prstGeom>
          <a:ln w="101600" cap="rnd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96610" y="12760960"/>
            <a:ext cx="2117725" cy="1277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Number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particles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114645" y="9370695"/>
            <a:ext cx="2117725" cy="12776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Mass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grams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14645" y="11052175"/>
            <a:ext cx="2117725" cy="127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Volume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liters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103850" y="12760960"/>
            <a:ext cx="2117725" cy="1277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Number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  <a:sym typeface="+mn-ea"/>
              </a:rPr>
              <a:t>particles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606415" y="8679815"/>
            <a:ext cx="270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KNOWN (A)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7808575" y="8680450"/>
            <a:ext cx="2708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UNKNOWN (B)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true">
            <a:off x="8014335" y="10024110"/>
            <a:ext cx="1005840" cy="1270"/>
          </a:xfrm>
          <a:prstGeom prst="straightConnector1">
            <a:avLst/>
          </a:prstGeom>
          <a:ln w="101600" cap="rnd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96610" y="9370695"/>
            <a:ext cx="2117725" cy="12776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Mass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grams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Text Box 20" descr="Determine the molar mass in g/mol of the substance of known amount." title="Molar Mass"/>
          <p:cNvSpPr txBox="true"/>
          <p:nvPr/>
        </p:nvSpPr>
        <p:spPr>
          <a:xfrm>
            <a:off x="8489950" y="9865360"/>
            <a:ext cx="1384935" cy="78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2000" b="1" i="1">
                <a:solidFill>
                  <a:schemeClr val="accent6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molar mass</a:t>
            </a:r>
            <a:endParaRPr lang="en-US" sz="2000" b="1" i="1">
              <a:solidFill>
                <a:schemeClr val="accent6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>
            <a:off x="8014335" y="11690985"/>
            <a:ext cx="2515235" cy="0"/>
          </a:xfrm>
          <a:prstGeom prst="straightConnector1">
            <a:avLst/>
          </a:prstGeom>
          <a:ln w="101600" cap="rnd">
            <a:solidFill>
              <a:schemeClr val="accent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96610" y="11052175"/>
            <a:ext cx="2117725" cy="127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Volume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liters</a:t>
            </a:r>
            <a:endParaRPr lang="en-US" altLang="en-US" sz="2400" i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8489950" y="11299190"/>
            <a:ext cx="1385570" cy="78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2000" b="1" i="1">
                <a:solidFill>
                  <a:schemeClr val="accent1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molarity,</a:t>
            </a:r>
            <a:endParaRPr lang="en-US" altLang="en-US" sz="2000" b="1" i="1">
              <a:solidFill>
                <a:schemeClr val="accent1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000" b="1" i="1">
                <a:solidFill>
                  <a:schemeClr val="accent1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PV=nRT</a:t>
            </a:r>
            <a:endParaRPr lang="en-US" altLang="en-US" sz="2000" b="1" i="1">
              <a:solidFill>
                <a:schemeClr val="accent1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true">
            <a:off x="9045575" y="12248515"/>
            <a:ext cx="1554480" cy="1161288"/>
          </a:xfrm>
          <a:prstGeom prst="straightConnector1">
            <a:avLst/>
          </a:prstGeom>
          <a:ln w="101600" cap="rnd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true">
            <a:off x="8039735" y="13399135"/>
            <a:ext cx="1005840" cy="1270"/>
          </a:xfrm>
          <a:prstGeom prst="straightConnector1">
            <a:avLst/>
          </a:prstGeom>
          <a:ln w="101600" cap="rnd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8490585" y="12760960"/>
            <a:ext cx="1384935" cy="785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2000" b="1" i="1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N = </a:t>
            </a:r>
            <a:endParaRPr lang="en-US" altLang="en-US" sz="2000" b="1" i="1">
              <a:solidFill>
                <a:schemeClr val="accent4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000" b="1" i="1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6.02x10</a:t>
            </a:r>
            <a:r>
              <a:rPr lang="en-US" altLang="en-US" sz="2000" b="1" i="1" baseline="30000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23</a:t>
            </a:r>
            <a:endParaRPr lang="en-US" altLang="en-US" sz="2000" b="1" i="1" baseline="30000">
              <a:solidFill>
                <a:schemeClr val="accent4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562580" y="11690985"/>
            <a:ext cx="2515235" cy="0"/>
          </a:xfrm>
          <a:prstGeom prst="straightConnector1">
            <a:avLst/>
          </a:prstGeom>
          <a:ln w="101600" cap="rnd">
            <a:solidFill>
              <a:schemeClr val="accent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16094710" y="11299825"/>
            <a:ext cx="1385570" cy="78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2000" b="1" i="1">
                <a:solidFill>
                  <a:schemeClr val="accent1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molarity,</a:t>
            </a:r>
            <a:endParaRPr lang="en-US" altLang="en-US" sz="2000" b="1" i="1">
              <a:solidFill>
                <a:schemeClr val="accent1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000" b="1" i="1">
                <a:solidFill>
                  <a:schemeClr val="accent1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PV=nRT</a:t>
            </a:r>
            <a:endParaRPr lang="en-US" altLang="en-US" sz="2000" b="1" i="1">
              <a:solidFill>
                <a:schemeClr val="accent1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326360" y="12271375"/>
            <a:ext cx="1734185" cy="1134745"/>
          </a:xfrm>
          <a:prstGeom prst="straightConnector1">
            <a:avLst/>
          </a:prstGeom>
          <a:ln w="101600" cap="rnd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true">
            <a:off x="17071975" y="13409930"/>
            <a:ext cx="1005840" cy="1270"/>
          </a:xfrm>
          <a:prstGeom prst="straightConnector1">
            <a:avLst/>
          </a:prstGeom>
          <a:ln w="101600" cap="rnd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true"/>
          <p:nvPr/>
        </p:nvSpPr>
        <p:spPr>
          <a:xfrm>
            <a:off x="16095345" y="12760960"/>
            <a:ext cx="1384935" cy="785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2000" b="1" i="1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N = </a:t>
            </a:r>
            <a:endParaRPr lang="en-US" altLang="en-US" sz="2000" b="1" i="1">
              <a:solidFill>
                <a:schemeClr val="accent4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000" b="1" i="1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6.02x10</a:t>
            </a:r>
            <a:r>
              <a:rPr lang="en-US" altLang="en-US" sz="2000" b="1" i="1" baseline="30000">
                <a:solidFill>
                  <a:schemeClr val="accent4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23</a:t>
            </a:r>
            <a:endParaRPr lang="en-US" altLang="en-US" sz="2000" b="1" i="1" baseline="30000">
              <a:solidFill>
                <a:schemeClr val="accent4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true">
            <a:off x="15414625" y="9989820"/>
            <a:ext cx="1668145" cy="1202690"/>
          </a:xfrm>
          <a:prstGeom prst="straightConnector1">
            <a:avLst/>
          </a:prstGeom>
          <a:ln w="101600" cap="rnd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true">
            <a:off x="17060545" y="10008870"/>
            <a:ext cx="1005840" cy="1270"/>
          </a:xfrm>
          <a:prstGeom prst="straightConnector1">
            <a:avLst/>
          </a:prstGeom>
          <a:ln w="101600" cap="rnd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 descr="Determine the molar mass in g/mol of the substance of unknown amount." title="MOLAR MASS"/>
          <p:cNvSpPr txBox="true"/>
          <p:nvPr/>
        </p:nvSpPr>
        <p:spPr>
          <a:xfrm>
            <a:off x="16127730" y="9865360"/>
            <a:ext cx="1384935" cy="78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 anchor="t" anchorCtr="false">
            <a:spAutoFit/>
          </a:bodyPr>
          <a:p>
            <a:pPr algn="ctr"/>
            <a:r>
              <a:rPr lang="en-US" sz="2000" b="1" i="1">
                <a:solidFill>
                  <a:schemeClr val="accent6">
                    <a:lumMod val="7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molar mass</a:t>
            </a:r>
            <a:endParaRPr lang="en-US" sz="2000" b="1" i="1">
              <a:solidFill>
                <a:schemeClr val="accent6">
                  <a:lumMod val="7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7" name="Text Box 36"/>
          <p:cNvSpPr txBox="true"/>
          <p:nvPr/>
        </p:nvSpPr>
        <p:spPr>
          <a:xfrm>
            <a:off x="8102600" y="8526145"/>
            <a:ext cx="233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CONVERT TO MOLES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15399385" y="8526145"/>
            <a:ext cx="2775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CONVERT TO DESIRED UNITS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11756390" y="8526780"/>
            <a:ext cx="233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DETERMINE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000">
                <a:solidFill>
                  <a:schemeClr val="bg1">
                    <a:lumMod val="65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MOLAR RATIO</a:t>
            </a:r>
            <a:endParaRPr lang="en-US" altLang="en-US" sz="2000">
              <a:solidFill>
                <a:schemeClr val="bg1">
                  <a:lumMod val="65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3710920" y="10841990"/>
            <a:ext cx="1800860" cy="16992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MOLES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of B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3" name="Straight Arrow Connector 2"/>
          <p:cNvCxnSpPr>
            <a:stCxn id="6" idx="6"/>
            <a:endCxn id="2" idx="2"/>
          </p:cNvCxnSpPr>
          <p:nvPr/>
        </p:nvCxnSpPr>
        <p:spPr>
          <a:xfrm>
            <a:off x="12330430" y="11690985"/>
            <a:ext cx="1380490" cy="635"/>
          </a:xfrm>
          <a:prstGeom prst="straightConnector1">
            <a:avLst/>
          </a:prstGeom>
          <a:ln w="101600" cap="rnd">
            <a:solidFill>
              <a:schemeClr val="accent2">
                <a:lumMod val="75000"/>
              </a:schemeClr>
            </a:solidFill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true"/>
              <p:nvPr/>
            </p:nvSpPr>
            <p:spPr>
              <a:xfrm>
                <a:off x="12613005" y="11322050"/>
                <a:ext cx="624840" cy="7372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en-US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en-US" altLang="en-US" sz="2000" b="1" i="1">
                  <a:solidFill>
                    <a:schemeClr val="accent2">
                      <a:lumMod val="75000"/>
                    </a:schemeClr>
                  </a:solidFill>
                  <a:latin typeface="Open Sans" panose="020B0606030504020204" charset="0"/>
                  <a:cs typeface="Open Sans" panose="020B0606030504020204" charset="0"/>
                </a:endParaRPr>
              </a:p>
            </p:txBody>
          </p:sp>
        </mc:Choice>
        <mc:Fallback>
          <p:sp>
            <p:nvSpPr>
              <p:cNvPr id="8" name="Text Box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613005" y="11322050"/>
                <a:ext cx="624840" cy="737279"/>
              </a:xfrm>
              <a:prstGeom prst="roundRect">
                <a:avLst/>
              </a:prstGeom>
              <a:blipFill rotWithShape="true">
                <a:blip r:embed="rId1"/>
                <a:stretch>
                  <a:fillRect l="-3049" t="-2584" r="-3049" b="-2578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529570" y="10841355"/>
            <a:ext cx="1800860" cy="16992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MOLES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of A</a:t>
            </a:r>
            <a:endParaRPr lang="en-US" altLang="en-US" sz="2400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Open Sans</vt:lpstr>
      <vt:lpstr>DejaVu Math TeX Gyre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</dc:creator>
  <cp:lastModifiedBy>al</cp:lastModifiedBy>
  <cp:revision>18</cp:revision>
  <dcterms:created xsi:type="dcterms:W3CDTF">2021-01-09T17:31:53Z</dcterms:created>
  <dcterms:modified xsi:type="dcterms:W3CDTF">2021-01-09T17:31:53Z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