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2222"/>
    <a:srgbClr val="8B4513"/>
    <a:srgbClr val="498D05"/>
    <a:srgbClr val="1E90FF"/>
    <a:srgbClr val="FF0113"/>
    <a:srgbClr val="0A7D30"/>
    <a:srgbClr val="B2B2B2"/>
    <a:srgbClr val="202020"/>
    <a:srgbClr val="323232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4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550150" y="1254760"/>
            <a:ext cx="4019550" cy="4019550"/>
          </a:xfrm>
          <a:prstGeom prst="rect">
            <a:avLst/>
          </a:prstGeom>
        </p:spPr>
      </p:pic>
      <p:pic>
        <p:nvPicPr>
          <p:cNvPr id="5" name="Picture 4" descr="NO2-nigrosin-2261"/>
          <p:cNvPicPr>
            <a:picLocks noChangeAspect="true"/>
          </p:cNvPicPr>
          <p:nvPr/>
        </p:nvPicPr>
        <p:blipFill>
          <a:blip r:embed="rId2"/>
          <a:srcRect r="50557"/>
          <a:stretch>
            <a:fillRect/>
          </a:stretch>
        </p:blipFill>
        <p:spPr>
          <a:xfrm>
            <a:off x="3743960" y="1471930"/>
            <a:ext cx="3901440" cy="3614420"/>
          </a:xfrm>
          <a:prstGeom prst="rect">
            <a:avLst/>
          </a:prstGeom>
        </p:spPr>
      </p:pic>
      <p:sp>
        <p:nvSpPr>
          <p:cNvPr id="6" name="Text Box 5"/>
          <p:cNvSpPr txBox="true"/>
          <p:nvPr/>
        </p:nvSpPr>
        <p:spPr>
          <a:xfrm rot="16200000">
            <a:off x="2507615" y="3013710"/>
            <a:ext cx="2770505" cy="3067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" altLang="en-US" sz="1400" b="1"/>
              <a:t>PAS Signal (V/W x σ</a:t>
            </a:r>
            <a:r>
              <a:rPr lang="" altLang="en-US" sz="1400" b="1" baseline="-25000"/>
              <a:t>662</a:t>
            </a:r>
            <a:r>
              <a:rPr lang="" altLang="en-US" sz="1400" b="1"/>
              <a:t>/σ</a:t>
            </a:r>
            <a:r>
              <a:rPr lang="" altLang="en-US" sz="1400" b="1" baseline="-25000"/>
              <a:t>λ</a:t>
            </a:r>
            <a:r>
              <a:rPr lang="" altLang="en-US" sz="1400" b="1"/>
              <a:t>)</a:t>
            </a:r>
            <a:endParaRPr lang="" altLang="en-US" sz="1400" b="1"/>
          </a:p>
        </p:txBody>
      </p:sp>
      <p:sp>
        <p:nvSpPr>
          <p:cNvPr id="7" name="Text Box 6"/>
          <p:cNvSpPr txBox="true"/>
          <p:nvPr/>
        </p:nvSpPr>
        <p:spPr>
          <a:xfrm rot="16200000">
            <a:off x="6329045" y="3013710"/>
            <a:ext cx="2770505" cy="3067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" altLang="en-US" sz="1400" b="1"/>
              <a:t>σ</a:t>
            </a:r>
            <a:r>
              <a:rPr lang="en-US" altLang="en-US" sz="1400" b="1"/>
              <a:t> (</a:t>
            </a:r>
            <a:r>
              <a:rPr lang="" altLang="en-US" sz="1400" b="1"/>
              <a:t>x 10</a:t>
            </a:r>
            <a:r>
              <a:rPr lang="" altLang="en-US" sz="1400" b="1" baseline="30000"/>
              <a:t>-13</a:t>
            </a:r>
            <a:r>
              <a:rPr lang="" altLang="en-US" sz="1400" b="1"/>
              <a:t> m</a:t>
            </a:r>
            <a:r>
              <a:rPr lang="" altLang="en-US" sz="1400" b="1" baseline="30000"/>
              <a:t>2</a:t>
            </a:r>
            <a:r>
              <a:rPr lang="" altLang="en-US" sz="1400" b="1"/>
              <a:t> particle</a:t>
            </a:r>
            <a:r>
              <a:rPr lang="" altLang="en-US" sz="1400" b="1" baseline="30000"/>
              <a:t>-1</a:t>
            </a:r>
            <a:r>
              <a:rPr lang="en-US" altLang="en-US" sz="1400" b="1"/>
              <a:t>)</a:t>
            </a:r>
            <a:endParaRPr lang="en-US" altLang="en-US" sz="1400" b="1"/>
          </a:p>
        </p:txBody>
      </p:sp>
      <p:sp>
        <p:nvSpPr>
          <p:cNvPr id="8" name="Text Box 7"/>
          <p:cNvSpPr txBox="true"/>
          <p:nvPr/>
        </p:nvSpPr>
        <p:spPr>
          <a:xfrm>
            <a:off x="4325620" y="4779645"/>
            <a:ext cx="2770505" cy="3067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" altLang="en-US" sz="1400" b="1"/>
              <a:t>b</a:t>
            </a:r>
            <a:r>
              <a:rPr lang="" altLang="en-US" sz="1400" b="1" baseline="-25000"/>
              <a:t>abs-662 </a:t>
            </a:r>
            <a:r>
              <a:rPr lang="en-US" altLang="en-US" sz="1400" b="1"/>
              <a:t>(</a:t>
            </a:r>
            <a:r>
              <a:rPr lang="" altLang="en-US" sz="1400" b="1"/>
              <a:t>Mm</a:t>
            </a:r>
            <a:r>
              <a:rPr lang="" altLang="en-US" sz="1400" b="1" baseline="30000"/>
              <a:t>-1</a:t>
            </a:r>
            <a:r>
              <a:rPr lang="en-US" altLang="en-US" sz="1400" b="1"/>
              <a:t>)</a:t>
            </a:r>
            <a:endParaRPr lang="en-US" altLang="en-US" sz="1400" b="1"/>
          </a:p>
        </p:txBody>
      </p:sp>
      <p:sp>
        <p:nvSpPr>
          <p:cNvPr id="9" name="Text Box 8"/>
          <p:cNvSpPr txBox="true"/>
          <p:nvPr/>
        </p:nvSpPr>
        <p:spPr>
          <a:xfrm>
            <a:off x="8359140" y="4779645"/>
            <a:ext cx="2770505" cy="3067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" altLang="en-US" sz="1400" b="1"/>
              <a:t>λ</a:t>
            </a:r>
            <a:r>
              <a:rPr lang="en-US" altLang="en-US" sz="1400" b="1" baseline="-25000"/>
              <a:t> </a:t>
            </a:r>
            <a:r>
              <a:rPr lang="en-US" altLang="en-US" sz="1400" b="1"/>
              <a:t>(</a:t>
            </a:r>
            <a:r>
              <a:rPr lang="" altLang="en-US" sz="1400" b="1"/>
              <a:t>nm</a:t>
            </a:r>
            <a:r>
              <a:rPr lang="en-US" altLang="en-US" sz="1400" b="1"/>
              <a:t>)</a:t>
            </a:r>
            <a:endParaRPr lang="en-US" altLang="en-US" sz="1400" b="1"/>
          </a:p>
        </p:txBody>
      </p:sp>
      <p:sp>
        <p:nvSpPr>
          <p:cNvPr id="10" name="Text Box 9"/>
          <p:cNvSpPr txBox="true"/>
          <p:nvPr/>
        </p:nvSpPr>
        <p:spPr>
          <a:xfrm>
            <a:off x="4657725" y="1970405"/>
            <a:ext cx="7232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200">
                <a:solidFill>
                  <a:srgbClr val="0A7D30"/>
                </a:solidFill>
              </a:rPr>
              <a:t>532 nm</a:t>
            </a:r>
            <a:endParaRPr lang="" altLang="en-US" sz="1200">
              <a:solidFill>
                <a:srgbClr val="0A7D30"/>
              </a:solidFill>
            </a:endParaRPr>
          </a:p>
        </p:txBody>
      </p:sp>
      <p:sp>
        <p:nvSpPr>
          <p:cNvPr id="11" name="Text Box 10"/>
          <p:cNvSpPr txBox="true"/>
          <p:nvPr/>
        </p:nvSpPr>
        <p:spPr>
          <a:xfrm>
            <a:off x="6757035" y="1823085"/>
            <a:ext cx="723265" cy="27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" altLang="en-US" sz="1200" b="1">
                <a:solidFill>
                  <a:schemeClr val="tx1"/>
                </a:solidFill>
              </a:rPr>
              <a:t>(a) NO</a:t>
            </a:r>
            <a:r>
              <a:rPr lang="" altLang="en-US" sz="1200" b="1" baseline="-25000">
                <a:solidFill>
                  <a:schemeClr val="tx1"/>
                </a:solidFill>
              </a:rPr>
              <a:t>2</a:t>
            </a:r>
            <a:endParaRPr lang="" altLang="en-US" sz="1200" b="1" baseline="-25000">
              <a:solidFill>
                <a:schemeClr val="tx1"/>
              </a:solidFill>
            </a:endParaRPr>
          </a:p>
        </p:txBody>
      </p:sp>
      <p:sp>
        <p:nvSpPr>
          <p:cNvPr id="12" name="Text Box 11"/>
          <p:cNvSpPr txBox="true"/>
          <p:nvPr/>
        </p:nvSpPr>
        <p:spPr>
          <a:xfrm>
            <a:off x="10180955" y="1823085"/>
            <a:ext cx="1147445" cy="27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en-US" sz="1200" b="1">
                <a:solidFill>
                  <a:schemeClr val="tx1"/>
                </a:solidFill>
              </a:rPr>
              <a:t>(</a:t>
            </a:r>
            <a:r>
              <a:rPr lang="" altLang="en-US" sz="1200" b="1">
                <a:solidFill>
                  <a:schemeClr val="tx1"/>
                </a:solidFill>
              </a:rPr>
              <a:t>b</a:t>
            </a:r>
            <a:r>
              <a:rPr lang="en-US" altLang="en-US" sz="1200" b="1">
                <a:solidFill>
                  <a:schemeClr val="tx1"/>
                </a:solidFill>
              </a:rPr>
              <a:t>) </a:t>
            </a:r>
            <a:r>
              <a:rPr lang="" altLang="en-US" sz="1200" b="1">
                <a:solidFill>
                  <a:schemeClr val="tx1"/>
                </a:solidFill>
              </a:rPr>
              <a:t>Nigrosin</a:t>
            </a:r>
            <a:endParaRPr lang="" altLang="en-US" sz="1200" b="1" baseline="-25000">
              <a:solidFill>
                <a:schemeClr val="tx1"/>
              </a:solidFill>
            </a:endParaRPr>
          </a:p>
        </p:txBody>
      </p:sp>
      <p:sp>
        <p:nvSpPr>
          <p:cNvPr id="13" name="Text Box 12"/>
          <p:cNvSpPr txBox="true"/>
          <p:nvPr/>
        </p:nvSpPr>
        <p:spPr>
          <a:xfrm>
            <a:off x="6302375" y="2057400"/>
            <a:ext cx="723265" cy="2755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" sz="1200" b="1">
                <a:solidFill>
                  <a:schemeClr val="tx1"/>
                </a:solidFill>
              </a:rPr>
              <a:t>            </a:t>
            </a:r>
            <a:endParaRPr lang="" sz="1200" b="1" baseline="-2500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57545" y="3925570"/>
            <a:ext cx="1211580" cy="487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true"/>
          <p:nvPr/>
        </p:nvSpPr>
        <p:spPr>
          <a:xfrm>
            <a:off x="6511290" y="3291205"/>
            <a:ext cx="8909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200">
                <a:solidFill>
                  <a:srgbClr val="FF0113"/>
                </a:solidFill>
              </a:rPr>
              <a:t>662 </a:t>
            </a:r>
            <a:r>
              <a:rPr lang="en-US" altLang="en-US" sz="1200">
                <a:solidFill>
                  <a:srgbClr val="FF0113"/>
                </a:solidFill>
              </a:rPr>
              <a:t>nm</a:t>
            </a:r>
            <a:r>
              <a:rPr lang="" altLang="en-US" sz="1200">
                <a:solidFill>
                  <a:srgbClr val="FF0113"/>
                </a:solidFill>
              </a:rPr>
              <a:t> (vs. CRD)</a:t>
            </a:r>
            <a:endParaRPr lang="" altLang="en-US" sz="1200">
              <a:solidFill>
                <a:srgbClr val="FF0113"/>
              </a:solidFill>
            </a:endParaRPr>
          </a:p>
        </p:txBody>
      </p:sp>
      <p:sp>
        <p:nvSpPr>
          <p:cNvPr id="16" name="Text Box 15"/>
          <p:cNvSpPr txBox="true"/>
          <p:nvPr/>
        </p:nvSpPr>
        <p:spPr>
          <a:xfrm>
            <a:off x="8689975" y="2388870"/>
            <a:ext cx="396875" cy="12255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p>
            <a:pPr algn="ctr"/>
            <a:r>
              <a:rPr lang="" altLang="en-US" sz="800">
                <a:solidFill>
                  <a:srgbClr val="1E90FF"/>
                </a:solidFill>
              </a:rPr>
              <a:t>650 nm</a:t>
            </a:r>
            <a:endParaRPr lang="" altLang="en-US" sz="800">
              <a:solidFill>
                <a:srgbClr val="1E90FF"/>
              </a:solidFill>
            </a:endParaRPr>
          </a:p>
        </p:txBody>
      </p:sp>
      <p:sp>
        <p:nvSpPr>
          <p:cNvPr id="17" name="Text Box 16"/>
          <p:cNvSpPr txBox="true"/>
          <p:nvPr/>
        </p:nvSpPr>
        <p:spPr>
          <a:xfrm>
            <a:off x="8661400" y="2705735"/>
            <a:ext cx="438150" cy="12255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p>
            <a:pPr algn="ctr"/>
            <a:r>
              <a:rPr lang="" altLang="en-US" sz="800">
                <a:solidFill>
                  <a:srgbClr val="B22222"/>
                </a:solidFill>
              </a:rPr>
              <a:t>600</a:t>
            </a:r>
            <a:r>
              <a:rPr lang="en-US" altLang="en-US" sz="800">
                <a:solidFill>
                  <a:srgbClr val="B22222"/>
                </a:solidFill>
              </a:rPr>
              <a:t>nm</a:t>
            </a:r>
            <a:endParaRPr lang="en-US" altLang="en-US" sz="800">
              <a:solidFill>
                <a:srgbClr val="B22222"/>
              </a:solidFill>
            </a:endParaRPr>
          </a:p>
        </p:txBody>
      </p:sp>
      <p:sp>
        <p:nvSpPr>
          <p:cNvPr id="18" name="Text Box 17"/>
          <p:cNvSpPr txBox="true"/>
          <p:nvPr/>
        </p:nvSpPr>
        <p:spPr>
          <a:xfrm>
            <a:off x="8674100" y="2995930"/>
            <a:ext cx="412750" cy="12255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p>
            <a:pPr algn="ctr"/>
            <a:r>
              <a:rPr lang="" altLang="en-US" sz="800">
                <a:solidFill>
                  <a:srgbClr val="8B4513"/>
                </a:solidFill>
              </a:rPr>
              <a:t>5</a:t>
            </a:r>
            <a:r>
              <a:rPr lang="en-US" altLang="en-US" sz="800">
                <a:solidFill>
                  <a:srgbClr val="8B4513"/>
                </a:solidFill>
              </a:rPr>
              <a:t>50 nm</a:t>
            </a:r>
            <a:endParaRPr lang="en-US" altLang="en-US" sz="800">
              <a:solidFill>
                <a:srgbClr val="8B4513"/>
              </a:solidFill>
            </a:endParaRPr>
          </a:p>
        </p:txBody>
      </p:sp>
      <p:sp>
        <p:nvSpPr>
          <p:cNvPr id="19" name="Text Box 18"/>
          <p:cNvSpPr txBox="true"/>
          <p:nvPr/>
        </p:nvSpPr>
        <p:spPr>
          <a:xfrm>
            <a:off x="8673465" y="3284220"/>
            <a:ext cx="412750" cy="12255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p>
            <a:pPr algn="ctr"/>
            <a:r>
              <a:rPr lang="" altLang="en-US" sz="800">
                <a:solidFill>
                  <a:srgbClr val="498D05"/>
                </a:solidFill>
              </a:rPr>
              <a:t>5</a:t>
            </a:r>
            <a:r>
              <a:rPr lang="en-US" altLang="en-US" sz="800">
                <a:solidFill>
                  <a:srgbClr val="498D05"/>
                </a:solidFill>
              </a:rPr>
              <a:t>50 nm</a:t>
            </a:r>
            <a:endParaRPr lang="en-US" altLang="en-US" sz="800">
              <a:solidFill>
                <a:srgbClr val="498D0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WPS Presentation</Application>
  <PresentationFormat>宽屏</PresentationFormat>
  <Paragraphs>26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SimSun</vt:lpstr>
      <vt:lpstr>Wingdings</vt:lpstr>
      <vt:lpstr>Arial Unicode MS</vt:lpstr>
      <vt:lpstr>Arial Black</vt:lpstr>
      <vt:lpstr>微软雅黑</vt:lpstr>
      <vt:lpstr>SimSun</vt:lpstr>
      <vt:lpstr>Droid Sans Fallback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</dc:creator>
  <cp:lastModifiedBy>al</cp:lastModifiedBy>
  <cp:revision>7</cp:revision>
  <dcterms:created xsi:type="dcterms:W3CDTF">2021-01-10T20:41:47Z</dcterms:created>
  <dcterms:modified xsi:type="dcterms:W3CDTF">2021-01-10T20:41:47Z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1033-11.1.0.9662</vt:lpwstr>
  </property>
</Properties>
</file>