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" name="Rectangle 48"/>
          <p:cNvSpPr/>
          <p:nvPr/>
        </p:nvSpPr>
        <p:spPr>
          <a:xfrm>
            <a:off x="5497195" y="4731385"/>
            <a:ext cx="5889625" cy="192151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97195" y="170180"/>
            <a:ext cx="5889625" cy="4295775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1195" y="170180"/>
            <a:ext cx="4322445" cy="32639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bg2">
                    <a:lumMod val="25000"/>
                  </a:schemeClr>
                </a:solidFill>
              </a:ln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629150" y="1257300"/>
            <a:ext cx="1242060" cy="1905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true" flipV="true">
            <a:off x="5263515" y="594995"/>
            <a:ext cx="13335" cy="510921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true">
            <a:off x="5241925" y="609600"/>
            <a:ext cx="629285" cy="1905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257800" y="1949450"/>
            <a:ext cx="613410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57800" y="2600325"/>
            <a:ext cx="613410" cy="127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true">
            <a:off x="5251450" y="3954780"/>
            <a:ext cx="619760" cy="127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48275" y="3267075"/>
            <a:ext cx="622935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61610" y="5692140"/>
            <a:ext cx="596900" cy="127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1"/>
          </p:cNvCxnSpPr>
          <p:nvPr/>
        </p:nvCxnSpPr>
        <p:spPr>
          <a:xfrm flipV="true">
            <a:off x="2238375" y="1257935"/>
            <a:ext cx="769620" cy="254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true">
            <a:off x="2372360" y="600075"/>
            <a:ext cx="183515" cy="635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52065" y="577850"/>
            <a:ext cx="3175" cy="70485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true">
            <a:off x="2372360" y="1929130"/>
            <a:ext cx="183515" cy="635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true">
            <a:off x="2552065" y="1257300"/>
            <a:ext cx="0" cy="69215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true">
            <a:off x="7196455" y="5718810"/>
            <a:ext cx="1445260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8365" y="34734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88365" y="99758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88365" y="166814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28315" y="854710"/>
            <a:ext cx="1747520" cy="807085"/>
          </a:xfrm>
          <a:prstGeom prst="roundRect">
            <a:avLst>
              <a:gd name="adj" fmla="val 2066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858510" y="34734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58510" y="997585"/>
            <a:ext cx="1483995" cy="522605"/>
          </a:xfrm>
          <a:prstGeom prst="roundRect">
            <a:avLst>
              <a:gd name="adj" fmla="val 20660"/>
            </a:avLst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858510" y="1668145"/>
            <a:ext cx="1483995" cy="522605"/>
          </a:xfrm>
          <a:prstGeom prst="roundRect">
            <a:avLst>
              <a:gd name="adj" fmla="val 20660"/>
            </a:avLst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858510" y="2339340"/>
            <a:ext cx="1483995" cy="522605"/>
          </a:xfrm>
          <a:prstGeom prst="roundRect">
            <a:avLst>
              <a:gd name="adj" fmla="val 20660"/>
            </a:avLst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58510" y="301053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858510" y="369252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781290" y="301053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737090" y="301053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858510" y="5445125"/>
            <a:ext cx="1483995" cy="522605"/>
          </a:xfrm>
          <a:prstGeom prst="roundRect">
            <a:avLst>
              <a:gd name="adj" fmla="val 2066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75420" y="4922520"/>
            <a:ext cx="2145665" cy="522605"/>
          </a:xfrm>
          <a:prstGeom prst="roundRect">
            <a:avLst>
              <a:gd name="adj" fmla="val 2066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075420" y="5967730"/>
            <a:ext cx="2132330" cy="522605"/>
          </a:xfrm>
          <a:prstGeom prst="roundRect">
            <a:avLst>
              <a:gd name="adj" fmla="val 2066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862330" y="42418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Nitrogen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62330" y="107442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Zero Air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862330" y="174498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Fuel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577850" y="2190750"/>
            <a:ext cx="21050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benzene,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toluene,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octane,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cyclohexane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7470775" y="316230"/>
            <a:ext cx="2105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370, 470, 520, 590, 660, 880, 950 nm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5" name="Text Box 34"/>
          <p:cNvSpPr txBox="true"/>
          <p:nvPr/>
        </p:nvSpPr>
        <p:spPr>
          <a:xfrm>
            <a:off x="7470775" y="1090295"/>
            <a:ext cx="210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422, 532, 782 nm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7470775" y="1760855"/>
            <a:ext cx="240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405</a:t>
            </a:r>
            <a:r>
              <a:rPr lang="en-US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, 532,</a:t>
            </a:r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 662,</a:t>
            </a:r>
            <a:r>
              <a:rPr lang="en-US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 782 nm</a:t>
            </a:r>
            <a:endParaRPr lang="en-US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7" name="Text Box 36"/>
          <p:cNvSpPr txBox="true"/>
          <p:nvPr/>
        </p:nvSpPr>
        <p:spPr>
          <a:xfrm>
            <a:off x="7470775" y="2432050"/>
            <a:ext cx="210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320</a:t>
            </a:r>
            <a:r>
              <a:rPr lang="en-US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, </a:t>
            </a:r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377, 445</a:t>
            </a:r>
            <a:r>
              <a:rPr lang="en-US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 nm</a:t>
            </a:r>
            <a:endParaRPr lang="en-US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5806440" y="308737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DMA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7755255" y="308737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APM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9711055" y="308737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CPC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1" name="Text Box 40"/>
          <p:cNvSpPr txBox="true"/>
          <p:nvPr/>
        </p:nvSpPr>
        <p:spPr>
          <a:xfrm>
            <a:off x="5832475" y="376936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SMPS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2" name="Text Box 41"/>
          <p:cNvSpPr txBox="true"/>
          <p:nvPr/>
        </p:nvSpPr>
        <p:spPr>
          <a:xfrm>
            <a:off x="3007995" y="935355"/>
            <a:ext cx="181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Combustion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Chamber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3" name="Text Box 42"/>
          <p:cNvSpPr txBox="true"/>
          <p:nvPr/>
        </p:nvSpPr>
        <p:spPr>
          <a:xfrm>
            <a:off x="5806440" y="552196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Filter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4" name="Text Box 43"/>
          <p:cNvSpPr txBox="true"/>
          <p:nvPr/>
        </p:nvSpPr>
        <p:spPr>
          <a:xfrm>
            <a:off x="9380220" y="499999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Cary UV-vis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9062085" y="6044565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OC/EC Analyzer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8612505" y="5168900"/>
            <a:ext cx="449580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12505" y="6229350"/>
            <a:ext cx="449580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8627745" y="5145405"/>
            <a:ext cx="1905" cy="1102995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342505" y="3272155"/>
            <a:ext cx="449580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284335" y="3272155"/>
            <a:ext cx="449580" cy="0"/>
          </a:xfrm>
          <a:prstGeom prst="straightConnector1">
            <a:avLst/>
          </a:prstGeom>
          <a:ln w="44450">
            <a:solidFill>
              <a:schemeClr val="bg2">
                <a:lumMod val="90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5858510" y="241681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MP-UV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5806440" y="1765300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Open Sans" panose="020B0606030504020204" charset="0"/>
                <a:cs typeface="Open Sans" panose="020B0606030504020204" charset="0"/>
              </a:rPr>
              <a:t>MP-</a:t>
            </a:r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IV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5832475" y="107505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Open Sans" panose="020B0606030504020204" charset="0"/>
                <a:cs typeface="Open Sans" panose="020B0606030504020204" charset="0"/>
              </a:rPr>
              <a:t>MP-</a:t>
            </a:r>
            <a:r>
              <a:rPr lang="" altLang="en-US" b="1">
                <a:latin typeface="Open Sans" panose="020B0606030504020204" charset="0"/>
                <a:cs typeface="Open Sans" panose="020B0606030504020204" charset="0"/>
              </a:rPr>
              <a:t>III</a:t>
            </a:r>
            <a:endParaRPr lang="" altLang="en-US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5806440" y="41592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AE-33</a:t>
            </a:r>
            <a:endParaRPr lang="" altLang="en-US" b="1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3" name="Text Box 72"/>
          <p:cNvSpPr txBox="true"/>
          <p:nvPr/>
        </p:nvSpPr>
        <p:spPr>
          <a:xfrm>
            <a:off x="2398395" y="3088005"/>
            <a:ext cx="2594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sz="1600" b="1" i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COMBUSTION SYSTEM</a:t>
            </a:r>
            <a:endParaRPr lang="" altLang="en-US" sz="1600" b="1" i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8792210" y="4128770"/>
            <a:ext cx="2594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sz="1600" b="1" i="1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ONLINE MEASUREMENTS</a:t>
            </a:r>
            <a:endParaRPr lang="" altLang="en-US" sz="1600" b="1" i="1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5" name="Text Box 74"/>
          <p:cNvSpPr txBox="true"/>
          <p:nvPr/>
        </p:nvSpPr>
        <p:spPr>
          <a:xfrm>
            <a:off x="5497195" y="6315710"/>
            <a:ext cx="2594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sz="1600" b="1" i="1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OFFLINE </a:t>
            </a:r>
            <a:r>
              <a:rPr lang="en-US" altLang="en-US" sz="1600" b="1" i="1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MEASUREMENTS</a:t>
            </a:r>
            <a:endParaRPr lang="en-US" altLang="en-US" sz="1600" b="1" i="1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76" name="Text Box 75"/>
          <p:cNvSpPr txBox="true"/>
          <p:nvPr/>
        </p:nvSpPr>
        <p:spPr>
          <a:xfrm>
            <a:off x="7433310" y="5369560"/>
            <a:ext cx="1092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 i="1">
                <a:solidFill>
                  <a:schemeClr val="bg2">
                    <a:lumMod val="90000"/>
                  </a:schemeClr>
                </a:solidFill>
                <a:latin typeface="Open Sans" panose="020B0606030504020204" charset="0"/>
                <a:cs typeface="Open Sans" panose="020B0606030504020204" charset="0"/>
              </a:rPr>
              <a:t>extraction</a:t>
            </a:r>
            <a:endParaRPr lang="" altLang="en-US" sz="1600" i="1">
              <a:solidFill>
                <a:schemeClr val="bg2">
                  <a:lumMod val="90000"/>
                </a:schemeClr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Open Sans</vt:lpstr>
      <vt:lpstr>Standard Symbols PS [URW ]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</dc:creator>
  <cp:lastModifiedBy>al</cp:lastModifiedBy>
  <cp:revision>7</cp:revision>
  <dcterms:created xsi:type="dcterms:W3CDTF">2021-01-04T23:24:18Z</dcterms:created>
  <dcterms:modified xsi:type="dcterms:W3CDTF">2021-01-04T23:24:18Z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