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3CD9B91-E6BB-4071-97A1-178336181B37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033C-47F6-4959-9111-25AE3889383B}" type="datetimeFigureOut">
              <a:rPr lang="en-US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26B40-440A-4420-9942-7443F059CD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9A4FA-AF14-4D5E-8CF5-3FF0BCFE19A5}" type="datetimeFigureOut">
              <a:rPr lang="en-US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2AA347D-A012-4052-8F28-3EC52183C257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65AC-ACB6-4FDE-9564-828373F28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8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492AC-AAD1-46EE-BE1C-B2E121E726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EF2A5D-92D4-47C7-B84E-92324F1268D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99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38E27-CD55-45BD-9212-915CB90EC2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E4528B-FFC1-4217-8812-B3E65CB6D9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176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7DDC11-4ECB-465B-845E-B854B48D04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6DCEE9-7271-47AD-8322-63191FD9BA7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533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66E69-08B6-449A-8413-FF58AC2859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1AFD5-A8A5-4D94-91AD-CA77609D8B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239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70E0E9-25F1-4B98-BD6C-8AE90F0E3E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43303-67AB-425F-8657-14C9FA936C7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629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12BFDB-8511-4324-8431-D216D04EA50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7DE76-5ACF-47AE-A834-2CC26828E7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21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576A8A-F1FD-43F9-B636-E2672D0CFA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FF163-5AC6-4057-9CB1-32E406797A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137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1F1F7A-71BC-4B44-B336-ED84E42F7D8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117D7-A469-4890-BBF7-5985EF3E7E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682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C421A-27E7-413B-A345-EE71FA19A69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2B607-24D0-4C70-A183-69FE9DA34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391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4132B-CDB8-433F-9884-4085960B989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DE9EA-F371-4602-A48F-BBE70524BE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153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3BFD4-24E5-4420-9FD7-DFE4E642E6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33DB17-CB79-40BB-AA47-B428AF83D5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9506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52D26-9229-46C1-B7C1-60DC47D46E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BB62C-6FFF-4306-A3AA-CFBFFEEC0D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65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A031A-900F-42AF-9C19-5169C39FDF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8A2CB-D2A2-453F-8830-A19F5F08F2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853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27B93-B0E5-44FF-9A03-8229233986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7E41A-7238-4064-926B-62F9D2850C9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609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402138" y="0"/>
            <a:ext cx="3368675" cy="50482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9A4FA-AF14-4D5E-8CF5-3FF0BCFE19A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1AEB-6CEA-4980-A8B6-C00B6763131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2A811-4F52-48DA-8653-81E0961448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5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2A18A15-75E4-4A45-B49E-1B7AAD6206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88700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0F20DC6-4BD9-4A03-BA31-DF856E260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B978706-F8F4-423E-A78C-B1302CD84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A51B58F-B5F2-4D44-ADF6-8F272ADCF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2B277F1-B717-4533-A3BC-6157FFFBE0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3B5B332-5BF7-4D7C-91CA-D91BE56050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2ACBF60-7648-40D2-85B2-C0EC84321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76555D8-E4A7-4CCF-A636-14B951DE6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5353496-D30D-4803-B181-728E824957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6D1B6BD-B75E-4AAC-BEC6-50D7820E77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372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929317D-1393-4D8D-9F48-252B8A5E05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88700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A2B3462-5ECE-4ED6-845B-2D9BD98988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F9E357E-F16D-48F4-8774-303E94CE6C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2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9B2955E-06BC-4A16-ADFA-C1BF9AC98A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4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E001FA7-F881-4A47-AFE9-5270EDAC43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183A9B-6028-4D33-8BC6-F1C5AFB2B8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78EDEA7-43D9-4316-9D18-F9E84D150A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B561AD4-B411-4AFE-9D4D-0BB48CC60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C3B4070-9425-46B1-99F9-1EFD6C6044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E537300-1C52-4357-A53C-EBF28370AC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EA13B6D-24A6-4A1E-8140-4A2C783BFB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60C6B5A-5241-441A-BAD0-04C1BEADAE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84704D-F426-4A6F-B223-0491E89E83B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21F566D-E245-4D9B-9604-FD5A2BD5B2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389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103120"/>
            <a:ext cx="9071640" cy="2834640"/>
          </a:xfrm>
        </p:spPr>
        <p:txBody>
          <a:bodyPr>
            <a:spAutoFit/>
          </a:bodyPr>
          <a:lstStyle/>
          <a:p>
            <a:pPr lvl="0"/>
            <a:r>
              <a:rPr lang="en-US" sz="3500"/>
              <a:t>github.com/alphonzo79/HelloAndroidExample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4160"/>
            <a:ext cx="9071640" cy="1536840"/>
          </a:xfrm>
        </p:spPr>
        <p:txBody>
          <a:bodyPr/>
          <a:lstStyle/>
          <a:p>
            <a:pPr lvl="0"/>
            <a:r>
              <a:rPr lang="en-US" sz="5400"/>
              <a:t>Project Structure and Basic Components (Continued)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29040"/>
            <a:ext cx="9071640" cy="509472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/>
              <a:t>Android Manifest (</a:t>
            </a:r>
            <a:r>
              <a:rPr lang="en-US" sz="2600" dirty="0" smtClean="0"/>
              <a:t>Continued)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All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activities, services, and other 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components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If it's not in the manifest it doesn't exist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 err="1" smtClean="0"/>
              <a:t>Gradle</a:t>
            </a:r>
            <a:endParaRPr lang="en-US" sz="2600" dirty="0"/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settings.gradle</a:t>
            </a:r>
            <a:endParaRPr lang="en-US" sz="20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Manage project structure (included </a:t>
            </a:r>
            <a:r>
              <a:rPr lang="en-US" sz="26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modules)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build.gradle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(top level)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Manage project-wide build. This often just declares the Maven central repository and the </a:t>
            </a:r>
            <a:r>
              <a:rPr lang="en-US" sz="26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classpath</a:t>
            </a: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for the Android </a:t>
            </a:r>
            <a:r>
              <a:rPr lang="en-US" sz="26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gradle</a:t>
            </a: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plugin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4160"/>
            <a:ext cx="9071640" cy="1536840"/>
          </a:xfrm>
        </p:spPr>
        <p:txBody>
          <a:bodyPr/>
          <a:lstStyle/>
          <a:p>
            <a:pPr lvl="0"/>
            <a:r>
              <a:rPr lang="en-US" sz="5400"/>
              <a:t>Project Structure and Basic Components (Continued)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29040"/>
            <a:ext cx="9071640" cy="509472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 err="1"/>
              <a:t>Gradle</a:t>
            </a:r>
            <a:r>
              <a:rPr lang="en-US" sz="2600" dirty="0"/>
              <a:t> (</a:t>
            </a:r>
            <a:r>
              <a:rPr lang="en-US" sz="2600" dirty="0" smtClean="0"/>
              <a:t>Continued)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build.gradle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(Module level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Manage build for the module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Android Plugin (and others if applicable)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MinSDK</a:t>
            </a: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TargetSDK</a:t>
            </a: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declarations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Versioning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Manage </a:t>
            </a:r>
            <a:r>
              <a:rPr lang="en-US" sz="26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dependancies</a:t>
            </a: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(Maven-style)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Manage build types and </a:t>
            </a:r>
            <a:r>
              <a:rPr lang="en-US" sz="26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flavors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Android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Studio will set it all up for you for a basic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A Very Basic App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7948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/>
              <a:t>Create two files (The wizard will do this for us</a:t>
            </a:r>
            <a:r>
              <a:rPr lang="en-US" sz="2800" dirty="0" smtClean="0"/>
              <a:t>):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src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/example/</a:t>
            </a: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hello_android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/</a:t>
            </a: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MainActivity.java</a:t>
            </a: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res/layout/</a:t>
            </a: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main_activity.xml</a:t>
            </a:r>
            <a:endParaRPr lang="en-US" sz="20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/>
              <a:t>Set up manifest (Thank you wizard</a:t>
            </a:r>
            <a:r>
              <a:rPr lang="en-US" sz="2800" dirty="0" smtClean="0"/>
              <a:t>!)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Declare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the main activity and make it </a:t>
            </a:r>
            <a:r>
              <a:rPr lang="en-US" sz="20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launchable</a:t>
            </a:r>
            <a:endParaRPr lang="en-US" sz="20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 smtClean="0"/>
              <a:t>Activity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Lifecycle 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and </a:t>
            </a:r>
            <a:r>
              <a:rPr lang="en-US" sz="20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Overridable</a:t>
            </a:r>
            <a:r>
              <a:rPr lang="en-US" sz="20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Lifecycle </a:t>
            </a: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Events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onCreate</a:t>
            </a: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– Tell the activity which layout to use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/>
              <a:t>Launch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Expand the App A Little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9376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Use string resources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Add some more </a:t>
            </a:r>
            <a:r>
              <a:rPr lang="en-US" dirty="0" smtClean="0"/>
              <a:t>controls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TextView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EditText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,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Button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Find the controls and interact with </a:t>
            </a:r>
            <a:r>
              <a:rPr lang="en-US" dirty="0" smtClean="0"/>
              <a:t>them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Add </a:t>
            </a:r>
            <a:r>
              <a:rPr lang="en-US" sz="24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onClickListeners</a:t>
            </a:r>
            <a:endParaRPr lang="en-US" sz="24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Three different ways to do this (At </a:t>
            </a:r>
            <a:r>
              <a:rPr lang="en-US" sz="32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least)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Access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and read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properties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Modify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the text in a </a:t>
            </a:r>
            <a:r>
              <a:rPr lang="en-US" sz="24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TextView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at runtime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Expand the App Again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8904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/>
              <a:t>Add another activity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/>
              <a:t>Add some intents to a couple of the </a:t>
            </a:r>
            <a:r>
              <a:rPr lang="en-US" sz="2800" dirty="0" smtClean="0"/>
              <a:t>buttons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Explicit Intent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Declare the target class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Bundle some extras to pass data between activities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Consume the intent on the other </a:t>
            </a:r>
            <a:r>
              <a:rPr lang="en-US" sz="28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end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0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Implicit Intent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0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Declare the desired action and the data URI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Let Android manage where the intent get delivered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6600"/>
              <a:t>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07439"/>
            <a:ext cx="9071640" cy="438480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/>
              <a:t>Java JDK: http://</a:t>
            </a:r>
            <a:r>
              <a:rPr lang="en-US" sz="2600" dirty="0" err="1"/>
              <a:t>www.oracle.com</a:t>
            </a:r>
            <a:r>
              <a:rPr lang="en-US" sz="2600" dirty="0"/>
              <a:t>/</a:t>
            </a:r>
            <a:r>
              <a:rPr lang="en-US" sz="2600" dirty="0" err="1"/>
              <a:t>technetwork</a:t>
            </a:r>
            <a:r>
              <a:rPr lang="en-US" sz="2600" dirty="0"/>
              <a:t>/java/</a:t>
            </a:r>
            <a:r>
              <a:rPr lang="en-US" sz="2600" dirty="0" err="1"/>
              <a:t>javase</a:t>
            </a:r>
            <a:r>
              <a:rPr lang="en-US" sz="2600" dirty="0"/>
              <a:t>/downloads/</a:t>
            </a:r>
            <a:r>
              <a:rPr lang="en-US" sz="2600" dirty="0" err="1"/>
              <a:t>index.html</a:t>
            </a:r>
            <a:endParaRPr lang="en-US" sz="2600" dirty="0"/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/>
              <a:t>Android SDK: https://</a:t>
            </a:r>
            <a:r>
              <a:rPr lang="en-US" sz="2600" dirty="0" err="1"/>
              <a:t>developer.android.com</a:t>
            </a:r>
            <a:r>
              <a:rPr lang="en-US" sz="2600" dirty="0"/>
              <a:t>/</a:t>
            </a:r>
            <a:r>
              <a:rPr lang="en-US" sz="2600" dirty="0" err="1"/>
              <a:t>sdk</a:t>
            </a:r>
            <a:r>
              <a:rPr lang="en-US" sz="2600" dirty="0"/>
              <a:t>/</a:t>
            </a:r>
            <a:r>
              <a:rPr lang="en-US" sz="2600" dirty="0" err="1"/>
              <a:t>index.html</a:t>
            </a:r>
            <a:endParaRPr lang="en-US" sz="2600" dirty="0"/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/>
              <a:t>Android Studio: http://</a:t>
            </a:r>
            <a:r>
              <a:rPr lang="en-US" sz="2600" dirty="0" err="1"/>
              <a:t>developer.android.com</a:t>
            </a:r>
            <a:r>
              <a:rPr lang="en-US" sz="2600" dirty="0"/>
              <a:t>/</a:t>
            </a:r>
            <a:r>
              <a:rPr lang="en-US" sz="2600" dirty="0" err="1"/>
              <a:t>sdk</a:t>
            </a:r>
            <a:r>
              <a:rPr lang="en-US" sz="2600" dirty="0"/>
              <a:t>/installing/</a:t>
            </a:r>
            <a:r>
              <a:rPr lang="en-US" sz="2600" dirty="0" err="1"/>
              <a:t>studio.html</a:t>
            </a:r>
            <a:endParaRPr lang="en-US" sz="2600" dirty="0"/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600" dirty="0"/>
              <a:t>Android Documentation (Training, API Guides, Reference, tools, </a:t>
            </a:r>
            <a:r>
              <a:rPr lang="en-US" sz="2600" dirty="0" err="1"/>
              <a:t>etc</a:t>
            </a:r>
            <a:r>
              <a:rPr lang="en-US" sz="2600" dirty="0"/>
              <a:t>): https://</a:t>
            </a:r>
            <a:r>
              <a:rPr lang="en-US" sz="2600" dirty="0" err="1"/>
              <a:t>developer.android.com</a:t>
            </a:r>
            <a:r>
              <a:rPr lang="en-US" sz="2600" dirty="0"/>
              <a:t>/training/</a:t>
            </a:r>
            <a:r>
              <a:rPr lang="en-US" sz="2600" dirty="0" err="1"/>
              <a:t>index.html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en-US" sz="5400"/>
              <a:t>Course Goals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560" y="1645920"/>
            <a:ext cx="9071640" cy="564660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Know the tools needed for Android development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Basic understanding of what makes up an Android application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Basic understanding of using and modifying elements at run time.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Basic understanding of navigating around an app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Have a feeling for what questions to ask when you get into the thick of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en-US" sz="5400"/>
              <a:t>What we will NOT Cover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560" y="2014560"/>
            <a:ext cx="9071640" cy="512284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Setting up your IDE and creating the </a:t>
            </a:r>
            <a:r>
              <a:rPr lang="en-US" dirty="0" smtClean="0"/>
              <a:t>project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IntelliJ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IDEA (Community Edition), Android Studio, Eclipse, </a:t>
            </a:r>
            <a:r>
              <a:rPr lang="en-US" sz="24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etc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(USE ANDROID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STUDIO)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Most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IDEs have a good wizard for creating the project and this is really quite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simple.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Plenty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of online tutorials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.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Downloading and installing the JAVA </a:t>
            </a:r>
            <a:r>
              <a:rPr lang="en-US" dirty="0" smtClean="0"/>
              <a:t>JDK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Any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recent version of Java SE (&lt;1.8) will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do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Downloading and installing the Android SDK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Setting Up Android (Quickly)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95296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Make sure your environment variables are set </a:t>
            </a:r>
            <a:r>
              <a:rPr lang="en-US" dirty="0" smtClean="0"/>
              <a:t>up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$ANDROID_HOME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:&lt;Where I installed Android&gt;/</a:t>
            </a:r>
            <a:r>
              <a:rPr lang="en-US" sz="24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sdk</a:t>
            </a: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Make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sure your PATH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includes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$ANDROID_HOME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$</a:t>
            </a:r>
            <a:r>
              <a:rPr lang="en-US" sz="32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ANDROID_HOME/platform-tools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$ANDROID_HOME/tools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$ANDROID_HOME/bin</a:t>
            </a: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Install necessary API </a:t>
            </a:r>
            <a:r>
              <a:rPr lang="en-US" dirty="0" smtClean="0"/>
              <a:t>level(s)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From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the command line run $ android </a:t>
            </a:r>
            <a:r>
              <a:rPr lang="en-US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sdk</a:t>
            </a: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Or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launch from your 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Setting Up Android (Quickly)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421640"/>
            <a:ext cx="9071640" cy="596844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Set up an </a:t>
            </a:r>
            <a:r>
              <a:rPr lang="en-US" dirty="0" smtClean="0"/>
              <a:t>emulator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From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the command line run $ android </a:t>
            </a:r>
            <a:r>
              <a:rPr lang="en-US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avd</a:t>
            </a: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Or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launch from your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IDE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USE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GENYMOTION – Mac and Linux require Oracle </a:t>
            </a:r>
            <a:r>
              <a:rPr lang="en-US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VirtualBox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to be installed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first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Attach your USB </a:t>
            </a:r>
            <a:r>
              <a:rPr lang="en-US" dirty="0" smtClean="0"/>
              <a:t>phone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Turn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on Developer Options in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settings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There may be a trick for your phone, check Google (click build number 7 times)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Enable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USB Debugging, accept certificate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warnings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Double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check – run $ </a:t>
            </a:r>
            <a:r>
              <a:rPr lang="en-US" sz="24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adb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US" sz="5400"/>
              <a:t>Setting Up Android (Quickly)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03120"/>
            <a:ext cx="9071640" cy="438480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Set up </a:t>
            </a:r>
            <a:r>
              <a:rPr lang="en-US" dirty="0" err="1"/>
              <a:t>Gradle</a:t>
            </a:r>
            <a:r>
              <a:rPr lang="en-US" dirty="0"/>
              <a:t> (If you </a:t>
            </a:r>
            <a:r>
              <a:rPr lang="en-US" dirty="0" smtClean="0"/>
              <a:t>want)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Current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version is 2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.+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Add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&lt;</a:t>
            </a:r>
            <a:r>
              <a:rPr lang="en-US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gradle_home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&gt;/bin to your $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PATH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Or, </a:t>
            </a:r>
            <a:r>
              <a:rPr lang="en-US" dirty="0" err="1"/>
              <a:t>AndroidStudio</a:t>
            </a:r>
            <a:r>
              <a:rPr lang="en-US" dirty="0"/>
              <a:t> takes care of it for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4160"/>
            <a:ext cx="9071640" cy="1536840"/>
          </a:xfrm>
        </p:spPr>
        <p:txBody>
          <a:bodyPr/>
          <a:lstStyle/>
          <a:p>
            <a:pPr lvl="0"/>
            <a:r>
              <a:rPr lang="en-US" sz="5400"/>
              <a:t>Project Structure and Basic Components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29040"/>
            <a:ext cx="9071640" cy="503028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Activities (And </a:t>
            </a:r>
            <a:r>
              <a:rPr lang="en-US" dirty="0" smtClean="0"/>
              <a:t>Fragments)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We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will see plenty of these. Just a mention for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now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We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may or may not touch on Fragments, depending on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time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/>
              <a:t>Services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Long-Running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(it's a relative term) background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tasks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Should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always be run on their own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threads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You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need to put them on their own thread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4160"/>
            <a:ext cx="9071640" cy="1536840"/>
          </a:xfrm>
        </p:spPr>
        <p:txBody>
          <a:bodyPr/>
          <a:lstStyle/>
          <a:p>
            <a:pPr lvl="0"/>
            <a:r>
              <a:rPr lang="en-US" sz="5400"/>
              <a:t>Project Structure and Basic Components (Continued)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29040"/>
            <a:ext cx="9071640" cy="527760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Broadcast </a:t>
            </a:r>
            <a:r>
              <a:rPr lang="en-US" dirty="0" smtClean="0"/>
              <a:t>Receivers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Register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with Android to be notified of certain events and to receive certain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intents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Content </a:t>
            </a:r>
            <a:r>
              <a:rPr lang="en-US" dirty="0" smtClean="0"/>
              <a:t>Providers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Means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for sharing data between </a:t>
            </a: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processes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/>
              <a:t>Intents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Not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necessarily a component, but very integral to all of them and how they are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launched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We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will see several of these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64160"/>
            <a:ext cx="9071640" cy="1536840"/>
          </a:xfrm>
        </p:spPr>
        <p:txBody>
          <a:bodyPr/>
          <a:lstStyle/>
          <a:p>
            <a:pPr lvl="0"/>
            <a:r>
              <a:rPr lang="en-US" sz="5400"/>
              <a:t>Project Structure and Basic Components (Continued)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2129040"/>
            <a:ext cx="9071640" cy="5227920"/>
          </a:xfrm>
        </p:spPr>
        <p:txBody>
          <a:bodyPr/>
          <a:lstStyle/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/>
              <a:t>Resources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Drawables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, Layouts, Values (Strings, Colors, </a:t>
            </a:r>
            <a:r>
              <a:rPr lang="en-US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etc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).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Allows </a:t>
            </a:r>
            <a:r>
              <a:rPr lang="en-US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us to provide a variety of alternate resources outside of </a:t>
            </a: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code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Directory modifiers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0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dirty="0"/>
              <a:t>Android </a:t>
            </a:r>
            <a:r>
              <a:rPr lang="en-US" dirty="0" smtClean="0"/>
              <a:t>Manifest</a:t>
            </a: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2400" dirty="0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SDK </a:t>
            </a:r>
            <a:r>
              <a:rPr lang="en-US" sz="24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data (min, max, target), Permission data, Application data, Launcher data, </a:t>
            </a:r>
            <a:r>
              <a:rPr lang="en-US" sz="2400" dirty="0" err="1" smtClean="0">
                <a:solidFill>
                  <a:srgbClr val="FFFFFF"/>
                </a:solidFill>
                <a:latin typeface="Albany" pitchFamily="18"/>
                <a:cs typeface="Tahoma" pitchFamily="2"/>
              </a:rPr>
              <a:t>etc</a:t>
            </a:r>
            <a:endParaRPr lang="en-US" sz="2400" dirty="0" smtClean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1143000" lvl="1" indent="-457200">
              <a:buClr>
                <a:srgbClr val="FFCC99"/>
              </a:buClr>
              <a:buSzPct val="45000"/>
              <a:buFont typeface="Courier New" charset="0"/>
              <a:buChar char="o"/>
            </a:pPr>
            <a:endParaRPr lang="en-US" sz="24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  <a:p>
            <a:pPr marL="457200" lvl="2" indent="-457200" hangingPunct="0">
              <a:spcBef>
                <a:spcPts val="0"/>
              </a:spcBef>
              <a:spcAft>
                <a:spcPts val="1417"/>
              </a:spcAft>
              <a:buClr>
                <a:srgbClr val="FFCC99"/>
              </a:buClr>
              <a:buSzPct val="45000"/>
              <a:buFont typeface="Courier New" charset="0"/>
              <a:buChar char="o"/>
            </a:pPr>
            <a:r>
              <a:rPr lang="en-US" sz="3200" dirty="0">
                <a:solidFill>
                  <a:srgbClr val="FFFFFF"/>
                </a:solidFill>
                <a:latin typeface="Albany" pitchFamily="18"/>
                <a:cs typeface="Tahoma" pitchFamily="2"/>
              </a:rPr>
              <a:t>A lot of this has since been moved into </a:t>
            </a:r>
            <a:r>
              <a:rPr lang="en-US" sz="3200" dirty="0" err="1">
                <a:solidFill>
                  <a:srgbClr val="FFFFFF"/>
                </a:solidFill>
                <a:latin typeface="Albany" pitchFamily="18"/>
                <a:cs typeface="Tahoma" pitchFamily="2"/>
              </a:rPr>
              <a:t>build.gradle</a:t>
            </a:r>
            <a:endParaRPr lang="en-US" sz="3200" dirty="0">
              <a:solidFill>
                <a:srgbClr val="FFFFFF"/>
              </a:solidFill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bluegre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838</Words>
  <Application>Microsoft Macintosh PowerPoint</Application>
  <PresentationFormat>Custom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Albany</vt:lpstr>
      <vt:lpstr>Calibri</vt:lpstr>
      <vt:lpstr>Courier New</vt:lpstr>
      <vt:lpstr>DejaVu Sans</vt:lpstr>
      <vt:lpstr>Liberation Sans</vt:lpstr>
      <vt:lpstr>Liberation Serif</vt:lpstr>
      <vt:lpstr>Lohit Hindi</vt:lpstr>
      <vt:lpstr>Tahoma</vt:lpstr>
      <vt:lpstr>WenQuanYi Micro Hei</vt:lpstr>
      <vt:lpstr>Arial</vt:lpstr>
      <vt:lpstr>Default</vt:lpstr>
      <vt:lpstr>lyt-bluegrey</vt:lpstr>
      <vt:lpstr>github.com/alphonzo79/HelloAndroidExample</vt:lpstr>
      <vt:lpstr>Course Goals</vt:lpstr>
      <vt:lpstr>What we will NOT Cover</vt:lpstr>
      <vt:lpstr>Setting Up Android (Quickly)</vt:lpstr>
      <vt:lpstr>Setting Up Android (Quickly)</vt:lpstr>
      <vt:lpstr>Setting Up Android (Quickly)</vt:lpstr>
      <vt:lpstr>Project Structure and Basic Components</vt:lpstr>
      <vt:lpstr>Project Structure and Basic Components (Continued)</vt:lpstr>
      <vt:lpstr>Project Structure and Basic Components (Continued)</vt:lpstr>
      <vt:lpstr>Project Structure and Basic Components (Continued)</vt:lpstr>
      <vt:lpstr>Project Structure and Basic Components (Continued)</vt:lpstr>
      <vt:lpstr>A Very Basic App</vt:lpstr>
      <vt:lpstr>Expand the App A Little</vt:lpstr>
      <vt:lpstr>Expand the App Again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github.com/alphonzo79/HelloAndroidExample</dc:title>
  <dc:creator>Joe Rowley</dc:creator>
  <cp:lastModifiedBy>Joe Rowley</cp:lastModifiedBy>
  <cp:revision>15</cp:revision>
  <dcterms:created xsi:type="dcterms:W3CDTF">2014-03-16T09:40:41Z</dcterms:created>
  <dcterms:modified xsi:type="dcterms:W3CDTF">2016-02-22T18:03:36Z</dcterms:modified>
</cp:coreProperties>
</file>