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
      <p:font typeface="Average"/>
      <p:regular r:id="rId36"/>
    </p:embeddedFont>
    <p:embeddedFont>
      <p:font typeface="Oswald"/>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http://customooxmlschemas.google.com/">
      <go:slidesCustomData xmlns:go="http://customooxmlschemas.google.com/" r:id="rId39" roundtripDataSignature="AMtx7mjZ9e4Y1IJ6uJ1WNC8UmxoSE/e+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Oswald-regular.fntdata"/><Relationship Id="rId14" Type="http://schemas.openxmlformats.org/officeDocument/2006/relationships/slide" Target="slides/slide9.xml"/><Relationship Id="rId36" Type="http://schemas.openxmlformats.org/officeDocument/2006/relationships/font" Target="fonts/Average-regular.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Oswa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8b8b93f68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8b8b93f68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8b8b93f68a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8b8b93f68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8b8b93f68a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8b8b93f68a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8b8b93f68a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8b8b93f68a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8b8b93f68a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8b8b93f68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8b8b93f68a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8b8b93f68a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8b8b955d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8b8b955d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8b8b955d5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8b8b955d5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8b8b955d5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8b8b955d5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8b8b955d5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8b8b955d5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8b8b955d5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8b8b955d5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8b8b955d5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8b8b955d5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8b8b93f68a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8b8b93f68a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8b8b93f68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8b8b93f68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b8ae722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b8ae722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de519da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de519da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de519dad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4de519dad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11"/>
          <p:cNvGrpSpPr/>
          <p:nvPr/>
        </p:nvGrpSpPr>
        <p:grpSpPr>
          <a:xfrm>
            <a:off x="4350279" y="2855377"/>
            <a:ext cx="443589" cy="105632"/>
            <a:chOff x="4137525" y="2915950"/>
            <a:chExt cx="869100" cy="207000"/>
          </a:xfrm>
        </p:grpSpPr>
        <p:sp>
          <p:nvSpPr>
            <p:cNvPr id="11" name="Google Shape;11;p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1"/>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1"/>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11"/>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11"/>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1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20"/>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20"/>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2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1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13"/>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1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1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1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1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1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17"/>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1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18"/>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1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18"/>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18"/>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1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5" name="Google Shape;45;p1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1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611058" y="1016600"/>
            <a:ext cx="7801500" cy="1730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800"/>
              <a:buNone/>
            </a:pPr>
            <a:r>
              <a:rPr lang="en-US"/>
              <a:t>Literature Review</a:t>
            </a:r>
            <a:endParaRPr/>
          </a:p>
        </p:txBody>
      </p:sp>
      <p:sp>
        <p:nvSpPr>
          <p:cNvPr id="60" name="Google Shape;60;p1"/>
          <p:cNvSpPr txBox="1"/>
          <p:nvPr>
            <p:ph idx="1" type="subTitle"/>
          </p:nvPr>
        </p:nvSpPr>
        <p:spPr>
          <a:xfrm>
            <a:off x="500500" y="3699300"/>
            <a:ext cx="3318600" cy="8004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SzPct val="129032"/>
              <a:buNone/>
            </a:pPr>
            <a:r>
              <a:rPr lang="en-US"/>
              <a:t>Team 4 </a:t>
            </a:r>
            <a:endParaRPr/>
          </a:p>
          <a:p>
            <a:pPr indent="0" lvl="0" marL="0" rtl="0" algn="l">
              <a:lnSpc>
                <a:spcPct val="100000"/>
              </a:lnSpc>
              <a:spcBef>
                <a:spcPts val="0"/>
              </a:spcBef>
              <a:spcAft>
                <a:spcPts val="0"/>
              </a:spcAft>
              <a:buSzPct val="129032"/>
              <a:buNone/>
            </a:pPr>
            <a:r>
              <a:rPr lang="en-US"/>
              <a:t>Guided By Prof. Thushara Sukumar</a:t>
            </a:r>
            <a:endParaRPr/>
          </a:p>
          <a:p>
            <a:pPr indent="0" lvl="0" marL="0" rtl="0" algn="l">
              <a:lnSpc>
                <a:spcPct val="100000"/>
              </a:lnSpc>
              <a:spcBef>
                <a:spcPts val="0"/>
              </a:spcBef>
              <a:spcAft>
                <a:spcPts val="0"/>
              </a:spcAft>
              <a:buSzPct val="129032"/>
              <a:buNone/>
            </a:pPr>
            <a:r>
              <a:rPr lang="en-US"/>
              <a:t>Dept of CSE</a:t>
            </a:r>
            <a:endParaRPr/>
          </a:p>
        </p:txBody>
      </p:sp>
      <p:sp>
        <p:nvSpPr>
          <p:cNvPr id="61" name="Google Shape;61;p1"/>
          <p:cNvSpPr txBox="1"/>
          <p:nvPr/>
        </p:nvSpPr>
        <p:spPr>
          <a:xfrm>
            <a:off x="5028275" y="2693425"/>
            <a:ext cx="3318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Oswald"/>
                <a:ea typeface="Oswald"/>
                <a:cs typeface="Oswald"/>
                <a:sym typeface="Oswald"/>
              </a:rPr>
              <a:t>THIRD EYE</a:t>
            </a:r>
            <a:endParaRPr sz="4000">
              <a:solidFill>
                <a:schemeClr val="dk1"/>
              </a:solidFill>
              <a:latin typeface="Oswald"/>
              <a:ea typeface="Oswald"/>
              <a:cs typeface="Oswald"/>
              <a:sym typeface="Oswald"/>
            </a:endParaRPr>
          </a:p>
        </p:txBody>
      </p:sp>
      <p:sp>
        <p:nvSpPr>
          <p:cNvPr id="62" name="Google Shape;62;p1"/>
          <p:cNvSpPr txBox="1"/>
          <p:nvPr/>
        </p:nvSpPr>
        <p:spPr>
          <a:xfrm>
            <a:off x="6564925" y="3621800"/>
            <a:ext cx="24522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chemeClr val="dk1"/>
                </a:solidFill>
                <a:latin typeface="Average"/>
                <a:ea typeface="Average"/>
                <a:cs typeface="Average"/>
                <a:sym typeface="Average"/>
              </a:rPr>
              <a:t>Team Members:</a:t>
            </a:r>
            <a:endParaRPr sz="1600">
              <a:solidFill>
                <a:schemeClr val="dk1"/>
              </a:solidFill>
              <a:latin typeface="Average"/>
              <a:ea typeface="Average"/>
              <a:cs typeface="Average"/>
              <a:sym typeface="Average"/>
            </a:endParaRPr>
          </a:p>
          <a:p>
            <a:pPr indent="0" lvl="0" marL="0" rtl="0" algn="l">
              <a:spcBef>
                <a:spcPts val="0"/>
              </a:spcBef>
              <a:spcAft>
                <a:spcPts val="0"/>
              </a:spcAft>
              <a:buNone/>
            </a:pPr>
            <a:r>
              <a:rPr lang="en-US" sz="1600">
                <a:solidFill>
                  <a:schemeClr val="dk1"/>
                </a:solidFill>
                <a:latin typeface="Average"/>
                <a:ea typeface="Average"/>
                <a:cs typeface="Average"/>
                <a:sym typeface="Average"/>
              </a:rPr>
              <a:t>Akhil Sanker S</a:t>
            </a:r>
            <a:endParaRPr sz="1600">
              <a:solidFill>
                <a:schemeClr val="dk1"/>
              </a:solidFill>
              <a:latin typeface="Average"/>
              <a:ea typeface="Average"/>
              <a:cs typeface="Average"/>
              <a:sym typeface="Average"/>
            </a:endParaRPr>
          </a:p>
          <a:p>
            <a:pPr indent="0" lvl="0" marL="0" rtl="0" algn="l">
              <a:spcBef>
                <a:spcPts val="0"/>
              </a:spcBef>
              <a:spcAft>
                <a:spcPts val="0"/>
              </a:spcAft>
              <a:buNone/>
            </a:pPr>
            <a:r>
              <a:rPr lang="en-US" sz="1600">
                <a:solidFill>
                  <a:schemeClr val="dk1"/>
                </a:solidFill>
                <a:latin typeface="Average"/>
                <a:ea typeface="Average"/>
                <a:cs typeface="Average"/>
                <a:sym typeface="Average"/>
              </a:rPr>
              <a:t>Alphy George</a:t>
            </a:r>
            <a:endParaRPr sz="1600">
              <a:solidFill>
                <a:schemeClr val="dk1"/>
              </a:solidFill>
              <a:latin typeface="Average"/>
              <a:ea typeface="Average"/>
              <a:cs typeface="Average"/>
              <a:sym typeface="Average"/>
            </a:endParaRPr>
          </a:p>
          <a:p>
            <a:pPr indent="0" lvl="0" marL="0" rtl="0" algn="l">
              <a:spcBef>
                <a:spcPts val="0"/>
              </a:spcBef>
              <a:spcAft>
                <a:spcPts val="0"/>
              </a:spcAft>
              <a:buNone/>
            </a:pPr>
            <a:r>
              <a:rPr lang="en-US" sz="1600">
                <a:solidFill>
                  <a:schemeClr val="dk1"/>
                </a:solidFill>
                <a:latin typeface="Average"/>
                <a:ea typeface="Average"/>
                <a:cs typeface="Average"/>
                <a:sym typeface="Average"/>
              </a:rPr>
              <a:t>Irene Molly Varughese</a:t>
            </a:r>
            <a:endParaRPr sz="1600">
              <a:solidFill>
                <a:schemeClr val="dk1"/>
              </a:solidFill>
              <a:latin typeface="Average"/>
              <a:ea typeface="Average"/>
              <a:cs typeface="Average"/>
              <a:sym typeface="Average"/>
            </a:endParaRPr>
          </a:p>
          <a:p>
            <a:pPr indent="0" lvl="0" marL="0" rtl="0" algn="l">
              <a:spcBef>
                <a:spcPts val="0"/>
              </a:spcBef>
              <a:spcAft>
                <a:spcPts val="0"/>
              </a:spcAft>
              <a:buNone/>
            </a:pPr>
            <a:r>
              <a:rPr lang="en-US" sz="1600">
                <a:solidFill>
                  <a:schemeClr val="dk1"/>
                </a:solidFill>
                <a:latin typeface="Average"/>
                <a:ea typeface="Average"/>
                <a:cs typeface="Average"/>
                <a:sym typeface="Average"/>
              </a:rPr>
              <a:t>Rinta Maria Raju</a:t>
            </a:r>
            <a:endParaRPr sz="1600">
              <a:solidFill>
                <a:schemeClr val="dk1"/>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311700" y="445025"/>
            <a:ext cx="8520600" cy="948006"/>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US" sz="2400"/>
              <a:t>OBJECT DETECTION AND RECOGNITION USING TENSORFLOW</a:t>
            </a:r>
            <a:br>
              <a:rPr lang="en-US" sz="2400"/>
            </a:br>
            <a:r>
              <a:rPr lang="en-US" sz="2400"/>
              <a:t>FOR BLIND PEOPLE ( P Devika, S P Jeswanth, Billu Nagamani)2022</a:t>
            </a:r>
            <a:endParaRPr sz="2400"/>
          </a:p>
        </p:txBody>
      </p:sp>
      <p:sp>
        <p:nvSpPr>
          <p:cNvPr id="119" name="Google Shape;119;p6"/>
          <p:cNvSpPr txBox="1"/>
          <p:nvPr>
            <p:ph idx="1" type="body"/>
          </p:nvPr>
        </p:nvSpPr>
        <p:spPr>
          <a:xfrm>
            <a:off x="311700" y="1307305"/>
            <a:ext cx="8675138" cy="3261569"/>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US"/>
              <a:t>Video Capturing Module: Connect this as input to the COCO dataset.</a:t>
            </a:r>
            <a:endParaRPr/>
          </a:p>
          <a:p>
            <a:pPr indent="-342900" lvl="0" marL="457200" rtl="0" algn="l">
              <a:lnSpc>
                <a:spcPct val="150000"/>
              </a:lnSpc>
              <a:spcBef>
                <a:spcPts val="0"/>
              </a:spcBef>
              <a:spcAft>
                <a:spcPts val="0"/>
              </a:spcAft>
              <a:buSzPts val="1800"/>
              <a:buChar char="●"/>
            </a:pPr>
            <a:r>
              <a:rPr lang="en-US"/>
              <a:t>Image Processing Module: OpenCV  is a library in python.</a:t>
            </a:r>
            <a:endParaRPr/>
          </a:p>
          <a:p>
            <a:pPr indent="-342900" lvl="0" marL="457200" rtl="0" algn="l">
              <a:lnSpc>
                <a:spcPct val="150000"/>
              </a:lnSpc>
              <a:spcBef>
                <a:spcPts val="0"/>
              </a:spcBef>
              <a:spcAft>
                <a:spcPts val="0"/>
              </a:spcAft>
              <a:buSzPts val="1800"/>
              <a:buChar char="●"/>
            </a:pPr>
            <a:r>
              <a:rPr lang="en-US"/>
              <a:t>Object Detecting Module: SSD Architecture which comes under Tensor Flow API. </a:t>
            </a:r>
            <a:endParaRPr/>
          </a:p>
          <a:p>
            <a:pPr indent="-342900" lvl="0" marL="457200" rtl="0" algn="l">
              <a:lnSpc>
                <a:spcPct val="150000"/>
              </a:lnSpc>
              <a:spcBef>
                <a:spcPts val="0"/>
              </a:spcBef>
              <a:spcAft>
                <a:spcPts val="0"/>
              </a:spcAft>
              <a:buSzPts val="1800"/>
              <a:buChar char="●"/>
            </a:pPr>
            <a:r>
              <a:rPr lang="en-US"/>
              <a:t>Distance calculation Module: To find the distance of the object numpy is used.</a:t>
            </a:r>
            <a:endParaRPr/>
          </a:p>
          <a:p>
            <a:pPr indent="-342900" lvl="0" marL="457200" rtl="0" algn="l">
              <a:lnSpc>
                <a:spcPct val="150000"/>
              </a:lnSpc>
              <a:spcBef>
                <a:spcPts val="0"/>
              </a:spcBef>
              <a:spcAft>
                <a:spcPts val="0"/>
              </a:spcAft>
              <a:buSzPts val="1800"/>
              <a:buChar char="●"/>
            </a:pPr>
            <a:r>
              <a:rPr lang="en-US"/>
              <a:t>Audio Output Module: pyttsx3 pip package which is predefinded python built in module used.</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311700" y="445025"/>
            <a:ext cx="8697300" cy="1079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Object Detection System with Voice Alert for Blind (Dr. M Y Babu</a:t>
            </a:r>
            <a:endParaRPr/>
          </a:p>
          <a:p>
            <a:pPr indent="0" lvl="0" marL="0" rtl="0" algn="l">
              <a:spcBef>
                <a:spcPts val="0"/>
              </a:spcBef>
              <a:spcAft>
                <a:spcPts val="0"/>
              </a:spcAft>
              <a:buNone/>
            </a:pPr>
            <a:r>
              <a:rPr lang="en-US"/>
              <a:t>Akash Jatavath, G Yashwanth Kumar Reddy) 2023</a:t>
            </a:r>
            <a:endParaRPr/>
          </a:p>
          <a:p>
            <a:pPr indent="0" lvl="0" marL="0" rtl="0" algn="l">
              <a:lnSpc>
                <a:spcPct val="100000"/>
              </a:lnSpc>
              <a:spcBef>
                <a:spcPts val="0"/>
              </a:spcBef>
              <a:spcAft>
                <a:spcPts val="0"/>
              </a:spcAft>
              <a:buSzPct val="111111"/>
              <a:buNone/>
            </a:pPr>
            <a:r>
              <a:t/>
            </a:r>
            <a:endParaRPr/>
          </a:p>
        </p:txBody>
      </p:sp>
      <p:sp>
        <p:nvSpPr>
          <p:cNvPr id="125" name="Google Shape;125;p7"/>
          <p:cNvSpPr txBox="1"/>
          <p:nvPr>
            <p:ph idx="1" type="body"/>
          </p:nvPr>
        </p:nvSpPr>
        <p:spPr>
          <a:xfrm>
            <a:off x="311700" y="1634481"/>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Object detection: Yolo algorithm.</a:t>
            </a:r>
            <a:endParaRPr/>
          </a:p>
          <a:p>
            <a:pPr indent="-342900" lvl="0" marL="457200" rtl="0" algn="l">
              <a:lnSpc>
                <a:spcPct val="115000"/>
              </a:lnSpc>
              <a:spcBef>
                <a:spcPts val="0"/>
              </a:spcBef>
              <a:spcAft>
                <a:spcPts val="0"/>
              </a:spcAft>
              <a:buSzPts val="1800"/>
              <a:buChar char="●"/>
            </a:pPr>
            <a:r>
              <a:rPr lang="en-US"/>
              <a:t>Training dataset: COCO</a:t>
            </a:r>
            <a:endParaRPr/>
          </a:p>
          <a:p>
            <a:pPr indent="-342900" lvl="0" marL="457200" rtl="0" algn="l">
              <a:lnSpc>
                <a:spcPct val="115000"/>
              </a:lnSpc>
              <a:spcBef>
                <a:spcPts val="0"/>
              </a:spcBef>
              <a:spcAft>
                <a:spcPts val="0"/>
              </a:spcAft>
              <a:buSzPts val="1800"/>
              <a:buChar char="●"/>
            </a:pPr>
            <a:r>
              <a:rPr lang="en-US"/>
              <a:t>Estimation of Image Position: BC=pr*IOU</a:t>
            </a:r>
            <a:endParaRPr/>
          </a:p>
          <a:p>
            <a:pPr indent="0" lvl="0" marL="114300" rtl="0" algn="l">
              <a:lnSpc>
                <a:spcPct val="115000"/>
              </a:lnSpc>
              <a:spcBef>
                <a:spcPts val="0"/>
              </a:spcBef>
              <a:spcAft>
                <a:spcPts val="0"/>
              </a:spcAft>
              <a:buSzPts val="1800"/>
              <a:buNone/>
            </a:pPr>
            <a:r>
              <a:rPr lang="en-US"/>
              <a:t>                                                     IOU = Intersection over Union</a:t>
            </a:r>
            <a:endParaRPr/>
          </a:p>
          <a:p>
            <a:pPr indent="0" lvl="0" marL="114300" rtl="0" algn="l">
              <a:lnSpc>
                <a:spcPct val="115000"/>
              </a:lnSpc>
              <a:spcBef>
                <a:spcPts val="0"/>
              </a:spcBef>
              <a:spcAft>
                <a:spcPts val="0"/>
              </a:spcAft>
              <a:buSzPts val="1800"/>
              <a:buNone/>
            </a:pPr>
            <a:r>
              <a:rPr lang="en-US"/>
              <a:t>                                                     Pr = Object existing in box</a:t>
            </a:r>
            <a:endParaRPr/>
          </a:p>
          <a:p>
            <a:pPr indent="-342900" lvl="0" marL="457200" rtl="0" algn="l">
              <a:lnSpc>
                <a:spcPct val="115000"/>
              </a:lnSpc>
              <a:spcBef>
                <a:spcPts val="0"/>
              </a:spcBef>
              <a:spcAft>
                <a:spcPts val="0"/>
              </a:spcAft>
              <a:buSzPts val="1800"/>
              <a:buChar char="●"/>
            </a:pPr>
            <a:r>
              <a:rPr lang="en-US"/>
              <a:t>Voice generation: </a:t>
            </a:r>
            <a:r>
              <a:rPr lang="en-US">
                <a:latin typeface="Times"/>
                <a:ea typeface="Times"/>
                <a:cs typeface="Times"/>
                <a:sym typeface="Times"/>
              </a:rPr>
              <a:t>T</a:t>
            </a:r>
            <a:r>
              <a:rPr b="0" i="0" lang="en-US" sz="1800" u="none" strike="noStrike">
                <a:latin typeface="Times"/>
                <a:ea typeface="Times"/>
                <a:cs typeface="Times"/>
                <a:sym typeface="Times"/>
              </a:rPr>
              <a:t>ext to speech conversion is Pyttsx3. </a:t>
            </a:r>
            <a:endParaRPr/>
          </a:p>
          <a:p>
            <a:pPr indent="0" lvl="0" marL="114300" rtl="0" algn="l">
              <a:lnSpc>
                <a:spcPct val="115000"/>
              </a:lnSpc>
              <a:spcBef>
                <a:spcPts val="0"/>
              </a:spcBef>
              <a:spcAft>
                <a:spcPts val="0"/>
              </a:spcAft>
              <a:buSzPts val="1800"/>
              <a:buNone/>
            </a:pPr>
            <a:r>
              <a:rPr lang="en-US">
                <a:latin typeface="Times"/>
                <a:ea typeface="Times"/>
                <a:cs typeface="Times"/>
                <a:sym typeface="Times"/>
              </a:rPr>
              <a:t>                                    </a:t>
            </a:r>
            <a:r>
              <a:rPr b="0" i="0" lang="en-US" sz="1800" u="none" strike="noStrike">
                <a:latin typeface="Times"/>
                <a:ea typeface="Times"/>
                <a:cs typeface="Times"/>
                <a:sym typeface="Times"/>
              </a:rPr>
              <a:t>Google Text to Speech for voice alerts.</a:t>
            </a:r>
            <a:endParaRPr/>
          </a:p>
        </p:txBody>
      </p:sp>
      <p:pic>
        <p:nvPicPr>
          <p:cNvPr id="126" name="Google Shape;126;p7"/>
          <p:cNvPicPr preferRelativeResize="0"/>
          <p:nvPr/>
        </p:nvPicPr>
        <p:blipFill rotWithShape="1">
          <a:blip r:embed="rId3">
            <a:alphaModFix/>
          </a:blip>
          <a:srcRect b="0" l="5953" r="21971" t="0"/>
          <a:stretch/>
        </p:blipFill>
        <p:spPr>
          <a:xfrm>
            <a:off x="6608825" y="1189975"/>
            <a:ext cx="2400176" cy="35351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311700" y="445025"/>
            <a:ext cx="8354400" cy="85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sz="2300"/>
              <a:t>REAL TIME OBJECT DETECTION WITH SPEECH RECOGNITION USING TENSORFLOW LITE ( Ganesh Khekare, Kalpeshkumar Solanki) 2022</a:t>
            </a:r>
            <a:endParaRPr sz="2300"/>
          </a:p>
        </p:txBody>
      </p:sp>
      <p:sp>
        <p:nvSpPr>
          <p:cNvPr id="132" name="Google Shape;132;p8"/>
          <p:cNvSpPr txBox="1"/>
          <p:nvPr>
            <p:ph idx="1" type="body"/>
          </p:nvPr>
        </p:nvSpPr>
        <p:spPr>
          <a:xfrm>
            <a:off x="311700" y="1632550"/>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US"/>
              <a:t>Camera module: RGB camera</a:t>
            </a:r>
            <a:endParaRPr/>
          </a:p>
          <a:p>
            <a:pPr indent="-342900" lvl="0" marL="457200" rtl="0" algn="l">
              <a:lnSpc>
                <a:spcPct val="200000"/>
              </a:lnSpc>
              <a:spcBef>
                <a:spcPts val="0"/>
              </a:spcBef>
              <a:spcAft>
                <a:spcPts val="0"/>
              </a:spcAft>
              <a:buSzPts val="1800"/>
              <a:buChar char="●"/>
            </a:pPr>
            <a:r>
              <a:rPr lang="en-US"/>
              <a:t>Android app: </a:t>
            </a:r>
            <a:r>
              <a:rPr b="0" i="0" lang="en-US" sz="1800" u="none" strike="noStrike">
                <a:latin typeface="Times"/>
                <a:ea typeface="Times"/>
                <a:cs typeface="Times"/>
                <a:sym typeface="Times"/>
              </a:rPr>
              <a:t>captured picture is directly sent to the network through the Android-TensorFlow</a:t>
            </a:r>
            <a:endParaRPr/>
          </a:p>
          <a:p>
            <a:pPr indent="-342900" lvl="0" marL="457200" rtl="0" algn="l">
              <a:lnSpc>
                <a:spcPct val="200000"/>
              </a:lnSpc>
              <a:spcBef>
                <a:spcPts val="0"/>
              </a:spcBef>
              <a:spcAft>
                <a:spcPts val="0"/>
              </a:spcAft>
              <a:buSzPts val="1800"/>
              <a:buChar char="●"/>
            </a:pPr>
            <a:r>
              <a:rPr lang="en-US"/>
              <a:t>Object detection: SSD</a:t>
            </a:r>
            <a:endParaRPr/>
          </a:p>
          <a:p>
            <a:pPr indent="-342900" lvl="0" marL="457200" rtl="0" algn="l">
              <a:lnSpc>
                <a:spcPct val="200000"/>
              </a:lnSpc>
              <a:spcBef>
                <a:spcPts val="0"/>
              </a:spcBef>
              <a:spcAft>
                <a:spcPts val="0"/>
              </a:spcAft>
              <a:buSzPts val="1800"/>
              <a:buChar char="●"/>
            </a:pPr>
            <a:r>
              <a:rPr lang="en-US"/>
              <a:t>Voice feedback: </a:t>
            </a:r>
            <a:r>
              <a:rPr lang="en-US">
                <a:latin typeface="Times"/>
                <a:ea typeface="Times"/>
                <a:cs typeface="Times"/>
                <a:sym typeface="Times"/>
              </a:rPr>
              <a:t>A</a:t>
            </a:r>
            <a:r>
              <a:rPr b="0" i="0" lang="en-US" sz="1800" u="none" strike="noStrike">
                <a:latin typeface="Times"/>
                <a:ea typeface="Times"/>
                <a:cs typeface="Times"/>
                <a:sym typeface="Times"/>
              </a:rPr>
              <a:t> simple audio library containing 8 types of object voices is made                    and deployed On the </a:t>
            </a:r>
            <a:r>
              <a:rPr lang="en-US">
                <a:latin typeface="Times"/>
                <a:ea typeface="Times"/>
                <a:cs typeface="Times"/>
                <a:sym typeface="Times"/>
              </a:rPr>
              <a:t>a</a:t>
            </a:r>
            <a:r>
              <a:rPr b="0" i="0" lang="en-US" sz="1800" u="none" strike="noStrike">
                <a:latin typeface="Times"/>
                <a:ea typeface="Times"/>
                <a:cs typeface="Times"/>
                <a:sym typeface="Times"/>
              </a:rPr>
              <a:t>ndroid side</a:t>
            </a:r>
            <a:r>
              <a:rPr lang="en-US">
                <a:latin typeface="Times"/>
                <a:ea typeface="Times"/>
                <a:cs typeface="Times"/>
                <a:sym typeface="Times"/>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
          <p:cNvSpPr txBox="1"/>
          <p:nvPr>
            <p:ph type="title"/>
          </p:nvPr>
        </p:nvSpPr>
        <p:spPr>
          <a:xfrm>
            <a:off x="311700" y="445025"/>
            <a:ext cx="8709000" cy="92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sz="2300"/>
              <a:t>Deep learning based object detection and surrounding environment description for visually impaired people ( Raihan Bin Islam, Samiha Akhter, Faria Iqbal) 2023</a:t>
            </a:r>
            <a:endParaRPr sz="2300"/>
          </a:p>
        </p:txBody>
      </p:sp>
      <p:sp>
        <p:nvSpPr>
          <p:cNvPr id="138" name="Google Shape;138;p9"/>
          <p:cNvSpPr txBox="1"/>
          <p:nvPr>
            <p:ph idx="1" type="body"/>
          </p:nvPr>
        </p:nvSpPr>
        <p:spPr>
          <a:xfrm>
            <a:off x="311700" y="1773981"/>
            <a:ext cx="8520600" cy="3416400"/>
          </a:xfrm>
          <a:prstGeom prst="rect">
            <a:avLst/>
          </a:prstGeom>
          <a:noFill/>
          <a:ln>
            <a:noFill/>
          </a:ln>
        </p:spPr>
        <p:txBody>
          <a:bodyPr anchorCtr="0" anchor="t" bIns="91425" lIns="91425" spcFirstLastPara="1" rIns="91425" wrap="square" tIns="91425">
            <a:normAutofit fontScale="85000"/>
          </a:bodyPr>
          <a:lstStyle/>
          <a:p>
            <a:pPr indent="-325755" lvl="0" marL="457200" rtl="0" algn="l">
              <a:lnSpc>
                <a:spcPct val="200000"/>
              </a:lnSpc>
              <a:spcBef>
                <a:spcPts val="0"/>
              </a:spcBef>
              <a:spcAft>
                <a:spcPts val="0"/>
              </a:spcAft>
              <a:buSzPct val="100000"/>
              <a:buChar char="●"/>
            </a:pPr>
            <a:r>
              <a:rPr lang="en-US"/>
              <a:t>Operating system: Raspberry Pi  embedded system.</a:t>
            </a:r>
            <a:endParaRPr/>
          </a:p>
          <a:p>
            <a:pPr indent="-325755" lvl="0" marL="457200" rtl="0" algn="l">
              <a:lnSpc>
                <a:spcPct val="200000"/>
              </a:lnSpc>
              <a:spcBef>
                <a:spcPts val="0"/>
              </a:spcBef>
              <a:spcAft>
                <a:spcPts val="0"/>
              </a:spcAft>
              <a:buSzPct val="100000"/>
              <a:buChar char="●"/>
            </a:pPr>
            <a:r>
              <a:rPr lang="en-US"/>
              <a:t>Video Capturing Module: Raspberry Pi camera captures real-time video.</a:t>
            </a:r>
            <a:endParaRPr/>
          </a:p>
          <a:p>
            <a:pPr indent="-325755" lvl="0" marL="457200" rtl="0" algn="l">
              <a:lnSpc>
                <a:spcPct val="200000"/>
              </a:lnSpc>
              <a:spcBef>
                <a:spcPts val="0"/>
              </a:spcBef>
              <a:spcAft>
                <a:spcPts val="0"/>
              </a:spcAft>
              <a:buSzPct val="100000"/>
              <a:buChar char="●"/>
            </a:pPr>
            <a:r>
              <a:rPr lang="en-US"/>
              <a:t>Object detection: SSDLite MobileNetV2 model is trained on the COCO dataset.</a:t>
            </a:r>
            <a:endParaRPr/>
          </a:p>
          <a:p>
            <a:pPr indent="-325755" lvl="0" marL="457200" rtl="0" algn="l">
              <a:lnSpc>
                <a:spcPct val="200000"/>
              </a:lnSpc>
              <a:spcBef>
                <a:spcPts val="0"/>
              </a:spcBef>
              <a:spcAft>
                <a:spcPts val="0"/>
              </a:spcAft>
              <a:buSzPct val="100000"/>
              <a:buChar char="●"/>
            </a:pPr>
            <a:r>
              <a:rPr lang="en-US"/>
              <a:t>Ambiance mode: Use the open-source weather dataset from Kaggle to train the ambiance mode.</a:t>
            </a:r>
            <a:endParaRPr/>
          </a:p>
          <a:p>
            <a:pPr indent="-325755" lvl="0" marL="457200" rtl="0" algn="l">
              <a:lnSpc>
                <a:spcPct val="200000"/>
              </a:lnSpc>
              <a:spcBef>
                <a:spcPts val="0"/>
              </a:spcBef>
              <a:spcAft>
                <a:spcPts val="0"/>
              </a:spcAft>
              <a:buSzPct val="100000"/>
              <a:buChar char="●"/>
            </a:pPr>
            <a:r>
              <a:rPr lang="en-US"/>
              <a:t> Voice feedback: Google text to-speech module, PyAudio, playsound.</a:t>
            </a:r>
            <a:endParaRPr/>
          </a:p>
          <a:p>
            <a:pPr indent="-228600" lvl="0" marL="457200" rtl="0" algn="l">
              <a:lnSpc>
                <a:spcPct val="115000"/>
              </a:lnSpc>
              <a:spcBef>
                <a:spcPts val="0"/>
              </a:spcBef>
              <a:spcAft>
                <a:spcPts val="0"/>
              </a:spcAft>
              <a:buSzPct val="100000"/>
              <a:buNone/>
            </a:pPr>
            <a:r>
              <a:t/>
            </a:r>
            <a:endParaRPr/>
          </a:p>
          <a:p>
            <a:pPr indent="-228600" lvl="0" marL="457200" rtl="0" algn="l">
              <a:lnSpc>
                <a:spcPct val="115000"/>
              </a:lnSpc>
              <a:spcBef>
                <a:spcPts val="0"/>
              </a:spcBef>
              <a:spcAft>
                <a:spcPts val="0"/>
              </a:spcAft>
              <a:buSzPct val="100000"/>
              <a:buNone/>
            </a:pPr>
            <a:r>
              <a:t/>
            </a:r>
            <a:endParaRPr/>
          </a:p>
          <a:p>
            <a:pPr indent="-228600" lvl="0" marL="457200" rtl="0" algn="l">
              <a:lnSpc>
                <a:spcPct val="115000"/>
              </a:lnSpc>
              <a:spcBef>
                <a:spcPts val="0"/>
              </a:spcBef>
              <a:spcAft>
                <a:spcPts val="0"/>
              </a:spcAft>
              <a:buSzPct val="100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8b8b93f68a_1_0"/>
          <p:cNvSpPr txBox="1"/>
          <p:nvPr>
            <p:ph type="title"/>
          </p:nvPr>
        </p:nvSpPr>
        <p:spPr>
          <a:xfrm>
            <a:off x="162750" y="82100"/>
            <a:ext cx="8818500" cy="13185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US" sz="2200"/>
              <a:t>AN OUTDOOR NAVIGATION ASSISTANCE SYSTEM FOR VISUALLY IMPAIRED PEOPLE IN PUBLIC TRANSPORTATION(Salvador Martinez Cruz,Luis Morales-Heranandenz,Gerardo I,Juan P,Karla A)2021</a:t>
            </a:r>
            <a:endParaRPr b="1" sz="2200"/>
          </a:p>
          <a:p>
            <a:pPr indent="0" lvl="0" marL="0" rtl="0" algn="l">
              <a:spcBef>
                <a:spcPts val="800"/>
              </a:spcBef>
              <a:spcAft>
                <a:spcPts val="0"/>
              </a:spcAft>
              <a:buNone/>
            </a:pPr>
            <a:r>
              <a:t/>
            </a:r>
            <a:endParaRPr/>
          </a:p>
        </p:txBody>
      </p:sp>
      <p:sp>
        <p:nvSpPr>
          <p:cNvPr id="144" name="Google Shape;144;g28b8b93f68a_1_0"/>
          <p:cNvSpPr txBox="1"/>
          <p:nvPr>
            <p:ph idx="1" type="body"/>
          </p:nvPr>
        </p:nvSpPr>
        <p:spPr>
          <a:xfrm>
            <a:off x="361975" y="1637550"/>
            <a:ext cx="4716600" cy="40551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US"/>
              <a:t>This system uses BLE(Bluetooth Low Energy) for location and communication purposes and mobile application (SUBE) for smart phone interaction</a:t>
            </a:r>
            <a:endParaRPr/>
          </a:p>
          <a:p>
            <a:pPr indent="-334327" lvl="0" marL="457200" rtl="0" algn="l">
              <a:spcBef>
                <a:spcPts val="0"/>
              </a:spcBef>
              <a:spcAft>
                <a:spcPts val="0"/>
              </a:spcAft>
              <a:buSzPct val="100000"/>
              <a:buChar char="●"/>
            </a:pPr>
            <a:r>
              <a:rPr lang="en-US"/>
              <a:t>BLE beacons installesd on buses and their stops- mobile application tracks them in real time and provides relevant info to user(Verbal instructions, Transportation line,Destination, Next stop name,Current location)	</a:t>
            </a:r>
            <a:endParaRPr/>
          </a:p>
          <a:p>
            <a:pPr indent="-334327" lvl="0" marL="457200" rtl="0" algn="l">
              <a:spcBef>
                <a:spcPts val="0"/>
              </a:spcBef>
              <a:spcAft>
                <a:spcPts val="0"/>
              </a:spcAft>
              <a:buSzPct val="100000"/>
              <a:buChar char="●"/>
            </a:pPr>
            <a:r>
              <a:rPr lang="en-US"/>
              <a:t>SUBE uses Android Studio Platform(Android 5.1 Lollipop)</a:t>
            </a:r>
            <a:endParaRPr/>
          </a:p>
          <a:p>
            <a:pPr indent="-334327" lvl="0" marL="457200" rtl="0" algn="l">
              <a:spcBef>
                <a:spcPts val="0"/>
              </a:spcBef>
              <a:spcAft>
                <a:spcPts val="0"/>
              </a:spcAft>
              <a:buSzPct val="100000"/>
              <a:buChar char="●"/>
            </a:pPr>
            <a:r>
              <a:rPr lang="en-US"/>
              <a:t>The information is given through voice messages</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solidFill>
                <a:schemeClr val="lt2"/>
              </a:solidFill>
            </a:endParaRPr>
          </a:p>
        </p:txBody>
      </p:sp>
      <p:pic>
        <p:nvPicPr>
          <p:cNvPr id="145" name="Google Shape;145;g28b8b93f68a_1_0"/>
          <p:cNvPicPr preferRelativeResize="0"/>
          <p:nvPr/>
        </p:nvPicPr>
        <p:blipFill rotWithShape="1">
          <a:blip r:embed="rId3">
            <a:alphaModFix/>
          </a:blip>
          <a:srcRect b="11328" l="49857" r="24383" t="25420"/>
          <a:stretch/>
        </p:blipFill>
        <p:spPr>
          <a:xfrm>
            <a:off x="5247800" y="1400600"/>
            <a:ext cx="3744775" cy="3648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8b8b93f68a_1_13"/>
          <p:cNvSpPr txBox="1"/>
          <p:nvPr>
            <p:ph type="title"/>
          </p:nvPr>
        </p:nvSpPr>
        <p:spPr>
          <a:xfrm>
            <a:off x="237000" y="156900"/>
            <a:ext cx="8520600" cy="9252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SzPts val="990"/>
              <a:buNone/>
            </a:pPr>
            <a:r>
              <a:rPr b="1" lang="en-US" sz="2060"/>
              <a:t>Head Posture Estimation by Deep Learning Using 3-D Point Cloud Data From</a:t>
            </a:r>
            <a:endParaRPr b="1" sz="2060"/>
          </a:p>
          <a:p>
            <a:pPr indent="0" lvl="0" marL="0" rtl="0" algn="l">
              <a:lnSpc>
                <a:spcPct val="107916"/>
              </a:lnSpc>
              <a:spcBef>
                <a:spcPts val="800"/>
              </a:spcBef>
              <a:spcAft>
                <a:spcPts val="0"/>
              </a:spcAft>
              <a:buSzPts val="990"/>
              <a:buNone/>
            </a:pPr>
            <a:r>
              <a:rPr b="1" lang="en-US" sz="2060"/>
              <a:t>a Depth Sensor(Seiji Sasaki ,Chinthaka Premachandra) 2021</a:t>
            </a:r>
            <a:endParaRPr b="1" sz="2060"/>
          </a:p>
          <a:p>
            <a:pPr indent="0" lvl="0" marL="0" rtl="0" algn="l">
              <a:spcBef>
                <a:spcPts val="800"/>
              </a:spcBef>
              <a:spcAft>
                <a:spcPts val="0"/>
              </a:spcAft>
              <a:buSzPts val="990"/>
              <a:buNone/>
            </a:pPr>
            <a:r>
              <a:t/>
            </a:r>
            <a:endParaRPr sz="2700"/>
          </a:p>
        </p:txBody>
      </p:sp>
      <p:sp>
        <p:nvSpPr>
          <p:cNvPr id="151" name="Google Shape;151;g28b8b93f68a_1_13"/>
          <p:cNvSpPr txBox="1"/>
          <p:nvPr>
            <p:ph idx="1" type="body"/>
          </p:nvPr>
        </p:nvSpPr>
        <p:spPr>
          <a:xfrm>
            <a:off x="311700" y="1152475"/>
            <a:ext cx="3329400" cy="39909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Char char="●"/>
            </a:pPr>
            <a:r>
              <a:rPr lang="en-US"/>
              <a:t>Head</a:t>
            </a:r>
            <a:r>
              <a:rPr lang="en-US"/>
              <a:t> posture estimation is done by capturing characteristic areas of face</a:t>
            </a:r>
            <a:endParaRPr/>
          </a:p>
          <a:p>
            <a:pPr indent="-363537" lvl="0" marL="457200" rtl="0" algn="l">
              <a:lnSpc>
                <a:spcPct val="107916"/>
              </a:lnSpc>
              <a:spcBef>
                <a:spcPts val="0"/>
              </a:spcBef>
              <a:spcAft>
                <a:spcPts val="0"/>
              </a:spcAft>
              <a:buSzPct val="138888"/>
              <a:buChar char="●"/>
            </a:pPr>
            <a:r>
              <a:rPr lang="en-US"/>
              <a:t>used a RealSense depth sensor to acquire the 3-D data of a face.</a:t>
            </a:r>
            <a:endParaRPr/>
          </a:p>
          <a:p>
            <a:pPr indent="-325755" lvl="0" marL="457200" rtl="0" algn="l">
              <a:lnSpc>
                <a:spcPct val="107916"/>
              </a:lnSpc>
              <a:spcBef>
                <a:spcPts val="0"/>
              </a:spcBef>
              <a:spcAft>
                <a:spcPts val="0"/>
              </a:spcAft>
              <a:buSzPct val="100000"/>
              <a:buChar char="●"/>
            </a:pPr>
            <a:r>
              <a:rPr lang="en-US"/>
              <a:t>Used PyTorch as a deep learning library</a:t>
            </a:r>
            <a:endParaRPr/>
          </a:p>
          <a:p>
            <a:pPr indent="-325755" lvl="0" marL="457200" rtl="0" algn="l">
              <a:lnSpc>
                <a:spcPct val="107916"/>
              </a:lnSpc>
              <a:spcBef>
                <a:spcPts val="0"/>
              </a:spcBef>
              <a:spcAft>
                <a:spcPts val="0"/>
              </a:spcAft>
              <a:buSzPct val="100000"/>
              <a:buChar char="●"/>
            </a:pPr>
            <a:r>
              <a:rPr lang="en-US"/>
              <a:t>Used GPU to speed up </a:t>
            </a:r>
            <a:r>
              <a:rPr lang="en-US"/>
              <a:t>processing</a:t>
            </a:r>
            <a:endParaRPr/>
          </a:p>
          <a:p>
            <a:pPr indent="-335400" lvl="0" marL="457200" rtl="0" algn="l">
              <a:lnSpc>
                <a:spcPct val="107916"/>
              </a:lnSpc>
              <a:spcBef>
                <a:spcPts val="0"/>
              </a:spcBef>
              <a:spcAft>
                <a:spcPts val="0"/>
              </a:spcAft>
              <a:buSzPct val="100000"/>
              <a:buChar char="●"/>
            </a:pPr>
            <a:r>
              <a:rPr lang="en-US" sz="1978"/>
              <a:t>First, a depth image is taken with the depth camera, and point cloud data are generated based on the depth.</a:t>
            </a:r>
            <a:endParaRPr sz="1978"/>
          </a:p>
          <a:p>
            <a:pPr indent="0" lvl="0" marL="0" rtl="0" algn="l">
              <a:lnSpc>
                <a:spcPct val="107916"/>
              </a:lnSpc>
              <a:spcBef>
                <a:spcPts val="0"/>
              </a:spcBef>
              <a:spcAft>
                <a:spcPts val="0"/>
              </a:spcAft>
              <a:buNone/>
            </a:pPr>
            <a:r>
              <a:t/>
            </a:r>
            <a:endParaRPr sz="1900"/>
          </a:p>
        </p:txBody>
      </p:sp>
      <p:pic>
        <p:nvPicPr>
          <p:cNvPr id="152" name="Google Shape;152;g28b8b93f68a_1_13"/>
          <p:cNvPicPr preferRelativeResize="0"/>
          <p:nvPr/>
        </p:nvPicPr>
        <p:blipFill rotWithShape="1">
          <a:blip r:embed="rId3">
            <a:alphaModFix/>
          </a:blip>
          <a:srcRect b="16355" l="17616" r="48979" t="28669"/>
          <a:stretch/>
        </p:blipFill>
        <p:spPr>
          <a:xfrm>
            <a:off x="6311700" y="954000"/>
            <a:ext cx="2679900" cy="3916325"/>
          </a:xfrm>
          <a:prstGeom prst="rect">
            <a:avLst/>
          </a:prstGeom>
          <a:noFill/>
          <a:ln>
            <a:noFill/>
          </a:ln>
        </p:spPr>
      </p:pic>
      <p:pic>
        <p:nvPicPr>
          <p:cNvPr id="153" name="Google Shape;153;g28b8b93f68a_1_13"/>
          <p:cNvPicPr preferRelativeResize="0"/>
          <p:nvPr/>
        </p:nvPicPr>
        <p:blipFill rotWithShape="1">
          <a:blip r:embed="rId4">
            <a:alphaModFix/>
          </a:blip>
          <a:srcRect b="13989" l="49190" r="14746" t="42265"/>
          <a:stretch/>
        </p:blipFill>
        <p:spPr>
          <a:xfrm>
            <a:off x="3715675" y="1284825"/>
            <a:ext cx="2294300" cy="2208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8b8b93f68a_1_39"/>
          <p:cNvSpPr txBox="1"/>
          <p:nvPr>
            <p:ph idx="1" type="body"/>
          </p:nvPr>
        </p:nvSpPr>
        <p:spPr>
          <a:xfrm>
            <a:off x="346000" y="249525"/>
            <a:ext cx="5988600" cy="4612800"/>
          </a:xfrm>
          <a:prstGeom prst="rect">
            <a:avLst/>
          </a:prstGeom>
        </p:spPr>
        <p:txBody>
          <a:bodyPr anchorCtr="0" anchor="t" bIns="91425" lIns="91425" spcFirstLastPara="1" rIns="91425" wrap="square" tIns="91425">
            <a:normAutofit lnSpcReduction="20000"/>
          </a:bodyPr>
          <a:lstStyle/>
          <a:p>
            <a:pPr indent="-349250" lvl="0" marL="457200" rtl="0" algn="l">
              <a:lnSpc>
                <a:spcPct val="107916"/>
              </a:lnSpc>
              <a:spcBef>
                <a:spcPts val="0"/>
              </a:spcBef>
              <a:spcAft>
                <a:spcPts val="0"/>
              </a:spcAft>
              <a:buSzPts val="1900"/>
              <a:buFont typeface="Calibri"/>
              <a:buChar char="●"/>
            </a:pPr>
            <a:r>
              <a:rPr lang="en-US" sz="1900">
                <a:latin typeface="Calibri"/>
                <a:ea typeface="Calibri"/>
                <a:cs typeface="Calibri"/>
                <a:sym typeface="Calibri"/>
              </a:rPr>
              <a:t> only the head data are extracted from the generated point cloud data.</a:t>
            </a:r>
            <a:endParaRPr sz="1900">
              <a:latin typeface="Calibri"/>
              <a:ea typeface="Calibri"/>
              <a:cs typeface="Calibri"/>
              <a:sym typeface="Calibri"/>
            </a:endParaRPr>
          </a:p>
          <a:p>
            <a:pPr indent="-349250" lvl="0" marL="457200" rtl="0" algn="l">
              <a:lnSpc>
                <a:spcPct val="107916"/>
              </a:lnSpc>
              <a:spcBef>
                <a:spcPts val="0"/>
              </a:spcBef>
              <a:spcAft>
                <a:spcPts val="0"/>
              </a:spcAft>
              <a:buSzPts val="1900"/>
              <a:buFont typeface="Calibri"/>
              <a:buChar char="●"/>
            </a:pPr>
            <a:r>
              <a:rPr lang="en-US" sz="1900">
                <a:latin typeface="Calibri"/>
                <a:ea typeface="Calibri"/>
                <a:cs typeface="Calibri"/>
                <a:sym typeface="Calibri"/>
              </a:rPr>
              <a:t>The extracted head data are input to a neural network for estimation</a:t>
            </a:r>
            <a:endParaRPr sz="1900">
              <a:latin typeface="Calibri"/>
              <a:ea typeface="Calibri"/>
              <a:cs typeface="Calibri"/>
              <a:sym typeface="Calibri"/>
            </a:endParaRPr>
          </a:p>
          <a:p>
            <a:pPr indent="-381000" lvl="0" marL="457200" rtl="0" algn="l">
              <a:lnSpc>
                <a:spcPct val="107916"/>
              </a:lnSpc>
              <a:spcBef>
                <a:spcPts val="0"/>
              </a:spcBef>
              <a:spcAft>
                <a:spcPts val="0"/>
              </a:spcAft>
              <a:buSzPts val="2400"/>
              <a:buChar char="●"/>
            </a:pPr>
            <a:r>
              <a:rPr lang="en-US" sz="1900"/>
              <a:t>RealSense D435 depth sensor (Intel) was used.</a:t>
            </a:r>
            <a:endParaRPr sz="1900"/>
          </a:p>
          <a:p>
            <a:pPr indent="-349250" lvl="0" marL="457200" rtl="0" algn="l">
              <a:lnSpc>
                <a:spcPct val="107916"/>
              </a:lnSpc>
              <a:spcBef>
                <a:spcPts val="0"/>
              </a:spcBef>
              <a:spcAft>
                <a:spcPts val="0"/>
              </a:spcAft>
              <a:buSzPts val="1900"/>
              <a:buChar char="●"/>
            </a:pPr>
            <a:r>
              <a:rPr lang="en-US" sz="1900"/>
              <a:t>Point cloud data are generated using Open 3D from the depth image</a:t>
            </a:r>
            <a:endParaRPr sz="1900"/>
          </a:p>
          <a:p>
            <a:pPr indent="-349250" lvl="0" marL="457200" rtl="0" algn="l">
              <a:lnSpc>
                <a:spcPct val="107916"/>
              </a:lnSpc>
              <a:spcBef>
                <a:spcPts val="0"/>
              </a:spcBef>
              <a:spcAft>
                <a:spcPts val="0"/>
              </a:spcAft>
              <a:buSzPts val="1900"/>
              <a:buChar char="●"/>
            </a:pPr>
            <a:r>
              <a:rPr lang="en-US" sz="1900"/>
              <a:t>Each point in the generated point cloud is first classified using a clustering method called DBSCAN</a:t>
            </a:r>
            <a:endParaRPr sz="1900"/>
          </a:p>
          <a:p>
            <a:pPr indent="-349250" lvl="0" marL="457200" rtl="0" algn="l">
              <a:lnSpc>
                <a:spcPct val="107916"/>
              </a:lnSpc>
              <a:spcBef>
                <a:spcPts val="0"/>
              </a:spcBef>
              <a:spcAft>
                <a:spcPts val="0"/>
              </a:spcAft>
              <a:buSzPts val="1900"/>
              <a:buChar char="●"/>
            </a:pPr>
            <a:r>
              <a:rPr lang="en-US" sz="1900"/>
              <a:t>data corresponding to the head are selected from the classified point cloud and head data are generated.</a:t>
            </a:r>
            <a:endParaRPr sz="1900"/>
          </a:p>
          <a:p>
            <a:pPr indent="-349250" lvl="0" marL="457200" rtl="0" algn="l">
              <a:lnSpc>
                <a:spcPct val="107916"/>
              </a:lnSpc>
              <a:spcBef>
                <a:spcPts val="0"/>
              </a:spcBef>
              <a:spcAft>
                <a:spcPts val="0"/>
              </a:spcAft>
              <a:buSzPts val="1900"/>
              <a:buChar char="●"/>
            </a:pPr>
            <a:r>
              <a:rPr lang="en-US" sz="1900"/>
              <a:t>The clustering method makes real time estimation difficult because of it’s high calculation cost and time.</a:t>
            </a:r>
            <a:endParaRPr sz="1900"/>
          </a:p>
          <a:p>
            <a:pPr indent="-349250" lvl="0" marL="457200" rtl="0" algn="l">
              <a:lnSpc>
                <a:spcPct val="107916"/>
              </a:lnSpc>
              <a:spcBef>
                <a:spcPts val="0"/>
              </a:spcBef>
              <a:spcAft>
                <a:spcPts val="0"/>
              </a:spcAft>
              <a:buSzPts val="1900"/>
              <a:buChar char="●"/>
            </a:pPr>
            <a:r>
              <a:rPr lang="en-US" sz="1900"/>
              <a:t>distance from the camera to the person is fixed, it’s necessary to give  flexibility to the camera placement position for  practical use.</a:t>
            </a:r>
            <a:endParaRPr sz="1900"/>
          </a:p>
        </p:txBody>
      </p:sp>
      <p:pic>
        <p:nvPicPr>
          <p:cNvPr id="159" name="Google Shape;159;g28b8b93f68a_1_39"/>
          <p:cNvPicPr preferRelativeResize="0"/>
          <p:nvPr/>
        </p:nvPicPr>
        <p:blipFill rotWithShape="1">
          <a:blip r:embed="rId3">
            <a:alphaModFix/>
          </a:blip>
          <a:srcRect b="16355" l="17616" r="48979" t="28669"/>
          <a:stretch/>
        </p:blipFill>
        <p:spPr>
          <a:xfrm>
            <a:off x="6682275" y="181425"/>
            <a:ext cx="2379675" cy="4962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8b8b93f68a_1_18"/>
          <p:cNvSpPr txBox="1"/>
          <p:nvPr>
            <p:ph type="title"/>
          </p:nvPr>
        </p:nvSpPr>
        <p:spPr>
          <a:xfrm>
            <a:off x="163125" y="216425"/>
            <a:ext cx="8520600" cy="8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900"/>
              <a:t>Smart Assistive System for Visually Impaired People Obstruction Avoidance Through Object Detection and Classification(Usman Masud,Tareq Saeed,Hunida M,Fezan UL ,Ghulam Abbas)2022</a:t>
            </a:r>
            <a:endParaRPr sz="3800"/>
          </a:p>
        </p:txBody>
      </p:sp>
      <p:sp>
        <p:nvSpPr>
          <p:cNvPr id="165" name="Google Shape;165;g28b8b93f68a_1_18"/>
          <p:cNvSpPr txBox="1"/>
          <p:nvPr>
            <p:ph idx="1" type="body"/>
          </p:nvPr>
        </p:nvSpPr>
        <p:spPr>
          <a:xfrm>
            <a:off x="311700" y="1152475"/>
            <a:ext cx="65733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US"/>
              <a:t>Uses Raspberry-Pi 4B,Camera,Ultrasonic Sensor and Arduino mounted on the stick of the individual</a:t>
            </a:r>
            <a:endParaRPr/>
          </a:p>
          <a:p>
            <a:pPr indent="-317182" lvl="0" marL="457200" rtl="0" algn="l">
              <a:spcBef>
                <a:spcPts val="0"/>
              </a:spcBef>
              <a:spcAft>
                <a:spcPts val="0"/>
              </a:spcAft>
              <a:buSzPct val="100000"/>
              <a:buChar char="●"/>
            </a:pPr>
            <a:r>
              <a:rPr lang="en-US"/>
              <a:t>Take pictures of the scene and afterwards pre-process these pictures with the help of Viola Jones and TensorFlow object detection.</a:t>
            </a:r>
            <a:endParaRPr/>
          </a:p>
          <a:p>
            <a:pPr indent="-317182" lvl="0" marL="457200" rtl="0" algn="l">
              <a:spcBef>
                <a:spcPts val="0"/>
              </a:spcBef>
              <a:spcAft>
                <a:spcPts val="0"/>
              </a:spcAft>
              <a:buSzPct val="100000"/>
              <a:buChar char="●"/>
            </a:pPr>
            <a:r>
              <a:rPr lang="en-US"/>
              <a:t>use ultrasonic sensor mounted on a servomotor to measure the distance between blind person and obstacles.</a:t>
            </a:r>
            <a:endParaRPr/>
          </a:p>
          <a:p>
            <a:pPr indent="-317182" lvl="0" marL="457200" rtl="0" algn="l">
              <a:spcBef>
                <a:spcPts val="0"/>
              </a:spcBef>
              <a:spcAft>
                <a:spcPts val="0"/>
              </a:spcAft>
              <a:buSzPct val="100000"/>
              <a:buChar char="●"/>
            </a:pPr>
            <a:r>
              <a:rPr lang="en-US"/>
              <a:t>The ultrasonic sensor and Arduino gives a beep sound when there is an obstacle along the path.</a:t>
            </a:r>
            <a:endParaRPr/>
          </a:p>
          <a:p>
            <a:pPr indent="-317182" lvl="0" marL="457200" rtl="0" algn="l">
              <a:spcBef>
                <a:spcPts val="0"/>
              </a:spcBef>
              <a:spcAft>
                <a:spcPts val="0"/>
              </a:spcAft>
              <a:buSzPct val="100000"/>
              <a:buChar char="●"/>
            </a:pPr>
            <a:r>
              <a:rPr lang="en-US"/>
              <a:t>For left side: two beep sound</a:t>
            </a:r>
            <a:endParaRPr/>
          </a:p>
          <a:p>
            <a:pPr indent="-317182" lvl="0" marL="457200" rtl="0" algn="l">
              <a:spcBef>
                <a:spcPts val="0"/>
              </a:spcBef>
              <a:spcAft>
                <a:spcPts val="0"/>
              </a:spcAft>
              <a:buSzPct val="100000"/>
              <a:buChar char="●"/>
            </a:pPr>
            <a:r>
              <a:rPr lang="en-US"/>
              <a:t>For right side:three beeping sounds</a:t>
            </a:r>
            <a:endParaRPr/>
          </a:p>
          <a:p>
            <a:pPr indent="-317182" lvl="0" marL="457200" rtl="0" algn="l">
              <a:spcBef>
                <a:spcPts val="0"/>
              </a:spcBef>
              <a:spcAft>
                <a:spcPts val="0"/>
              </a:spcAft>
              <a:buSzPct val="100000"/>
              <a:buChar char="●"/>
            </a:pPr>
            <a:r>
              <a:rPr lang="en-US"/>
              <a:t>Obstacles on every side: four beeping sounds</a:t>
            </a:r>
            <a:endParaRPr/>
          </a:p>
          <a:p>
            <a:pPr indent="-317182" lvl="0" marL="457200" rtl="0" algn="l">
              <a:spcBef>
                <a:spcPts val="0"/>
              </a:spcBef>
              <a:spcAft>
                <a:spcPts val="0"/>
              </a:spcAft>
              <a:buSzPct val="100000"/>
              <a:buChar char="●"/>
            </a:pPr>
            <a:r>
              <a:rPr lang="en-US"/>
              <a:t>use Raspberry Pi camera to take pictures of the scenario(120 degree from all sides)</a:t>
            </a:r>
            <a:endParaRPr/>
          </a:p>
          <a:p>
            <a:pPr indent="-317182" lvl="0" marL="457200" rtl="0" algn="l">
              <a:spcBef>
                <a:spcPts val="0"/>
              </a:spcBef>
              <a:spcAft>
                <a:spcPts val="0"/>
              </a:spcAft>
              <a:buSzPct val="100000"/>
              <a:buChar char="●"/>
            </a:pPr>
            <a:r>
              <a:rPr lang="en-US"/>
              <a:t>servomotor rotates so it tracks left  and right of </a:t>
            </a:r>
            <a:r>
              <a:rPr lang="en-US"/>
              <a:t>the</a:t>
            </a:r>
            <a:r>
              <a:rPr lang="en-US"/>
              <a:t> person in order to clear the path</a:t>
            </a:r>
            <a:endParaRPr/>
          </a:p>
          <a:p>
            <a:pPr indent="0" lvl="0" marL="0" rtl="0" algn="l">
              <a:spcBef>
                <a:spcPts val="0"/>
              </a:spcBef>
              <a:spcAft>
                <a:spcPts val="0"/>
              </a:spcAft>
              <a:buNone/>
            </a:pPr>
            <a:r>
              <a:t/>
            </a:r>
            <a:endParaRPr/>
          </a:p>
        </p:txBody>
      </p:sp>
      <p:pic>
        <p:nvPicPr>
          <p:cNvPr id="166" name="Google Shape;166;g28b8b93f68a_1_18"/>
          <p:cNvPicPr preferRelativeResize="0"/>
          <p:nvPr/>
        </p:nvPicPr>
        <p:blipFill>
          <a:blip r:embed="rId3">
            <a:alphaModFix/>
          </a:blip>
          <a:stretch>
            <a:fillRect/>
          </a:stretch>
        </p:blipFill>
        <p:spPr>
          <a:xfrm>
            <a:off x="7045100" y="869950"/>
            <a:ext cx="2001675" cy="4192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8b8b93f68a_1_28"/>
          <p:cNvSpPr txBox="1"/>
          <p:nvPr>
            <p:ph type="title"/>
          </p:nvPr>
        </p:nvSpPr>
        <p:spPr>
          <a:xfrm>
            <a:off x="149350" y="103525"/>
            <a:ext cx="8562600" cy="1055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US" sz="3077"/>
              <a:t>Pedestrian Lane Detection For Vision-Impared(Yunjia Lei,Son Lam,Abdesselam Bouzerdoum,Hoang Thanh Le,Khoa Luu)2022</a:t>
            </a:r>
            <a:endParaRPr sz="3077"/>
          </a:p>
          <a:p>
            <a:pPr indent="0" lvl="0" marL="0" rtl="0" algn="l">
              <a:lnSpc>
                <a:spcPct val="115000"/>
              </a:lnSpc>
              <a:spcBef>
                <a:spcPts val="1200"/>
              </a:spcBef>
              <a:spcAft>
                <a:spcPts val="0"/>
              </a:spcAft>
              <a:buNone/>
            </a:pPr>
            <a:r>
              <a:t/>
            </a:r>
            <a:endParaRPr sz="3077"/>
          </a:p>
          <a:p>
            <a:pPr indent="0" lvl="0" marL="0" rtl="0" algn="l">
              <a:spcBef>
                <a:spcPts val="1200"/>
              </a:spcBef>
              <a:spcAft>
                <a:spcPts val="0"/>
              </a:spcAft>
              <a:buNone/>
            </a:pPr>
            <a:r>
              <a:t/>
            </a:r>
            <a:endParaRPr/>
          </a:p>
        </p:txBody>
      </p:sp>
      <p:sp>
        <p:nvSpPr>
          <p:cNvPr id="172" name="Google Shape;172;g28b8b93f68a_1_28"/>
          <p:cNvSpPr txBox="1"/>
          <p:nvPr/>
        </p:nvSpPr>
        <p:spPr>
          <a:xfrm>
            <a:off x="504425" y="1614350"/>
            <a:ext cx="72018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3"/>
              </a:buClr>
              <a:buSzPts val="1800"/>
              <a:buFont typeface="Average"/>
              <a:buChar char="●"/>
            </a:pPr>
            <a:r>
              <a:rPr lang="en-US" sz="1800">
                <a:solidFill>
                  <a:schemeClr val="accent3"/>
                </a:solidFill>
                <a:latin typeface="Average"/>
                <a:ea typeface="Average"/>
                <a:cs typeface="Average"/>
                <a:sym typeface="Average"/>
              </a:rPr>
              <a:t>Provide information about walkable regions</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US" sz="1800">
                <a:solidFill>
                  <a:schemeClr val="accent3"/>
                </a:solidFill>
                <a:latin typeface="Average"/>
                <a:ea typeface="Average"/>
                <a:cs typeface="Average"/>
                <a:sym typeface="Average"/>
              </a:rPr>
              <a:t>help blind people to stay on pedestrian line</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US" sz="1800">
                <a:solidFill>
                  <a:schemeClr val="accent3"/>
                </a:solidFill>
                <a:latin typeface="Average"/>
                <a:ea typeface="Average"/>
                <a:cs typeface="Average"/>
                <a:sym typeface="Average"/>
              </a:rPr>
              <a:t>Assist with obstacle  detection</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US" sz="1800">
                <a:solidFill>
                  <a:schemeClr val="accent3"/>
                </a:solidFill>
                <a:latin typeface="Average"/>
                <a:ea typeface="Average"/>
                <a:cs typeface="Average"/>
                <a:sym typeface="Average"/>
              </a:rPr>
              <a:t>Has two main categories:</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AutoNum type="arabicPeriod"/>
            </a:pPr>
            <a:r>
              <a:rPr lang="en-US" sz="1800">
                <a:solidFill>
                  <a:schemeClr val="accent3"/>
                </a:solidFill>
                <a:latin typeface="Average"/>
                <a:ea typeface="Average"/>
                <a:cs typeface="Average"/>
                <a:sym typeface="Average"/>
              </a:rPr>
              <a:t>Traditional Methods- color-based approaches,border based approaches,combined approaches</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AutoNum type="arabicPeriod"/>
            </a:pPr>
            <a:r>
              <a:rPr lang="en-US" sz="1800">
                <a:solidFill>
                  <a:schemeClr val="accent3"/>
                </a:solidFill>
                <a:latin typeface="Average"/>
                <a:ea typeface="Average"/>
                <a:cs typeface="Average"/>
                <a:sym typeface="Average"/>
              </a:rPr>
              <a:t>Deep learning methods- lane detection approaches, generic semantic segmentation approaches</a:t>
            </a:r>
            <a:endParaRPr sz="1800">
              <a:solidFill>
                <a:schemeClr val="accent3"/>
              </a:solidFill>
              <a:latin typeface="Average"/>
              <a:ea typeface="Average"/>
              <a:cs typeface="Average"/>
              <a:sym typeface="Average"/>
            </a:endParaRPr>
          </a:p>
          <a:p>
            <a:pPr indent="0" lvl="0" marL="457200" rtl="0" algn="l">
              <a:spcBef>
                <a:spcPts val="0"/>
              </a:spcBef>
              <a:spcAft>
                <a:spcPts val="0"/>
              </a:spcAft>
              <a:buNone/>
            </a:pPr>
            <a:r>
              <a:t/>
            </a:r>
            <a:endParaRPr sz="1800">
              <a:solidFill>
                <a:schemeClr val="accent3"/>
              </a:solidFill>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8b8b93f68a_1_23"/>
          <p:cNvSpPr txBox="1"/>
          <p:nvPr>
            <p:ph type="title"/>
          </p:nvPr>
        </p:nvSpPr>
        <p:spPr>
          <a:xfrm>
            <a:off x="106725" y="157150"/>
            <a:ext cx="8520600" cy="946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Development</a:t>
            </a:r>
            <a:r>
              <a:rPr lang="en-US"/>
              <a:t> of an optical sensor capable of measuring distance, tilt,contact force(Takahiro Nozaki , Hermano Igo Krebs)2022</a:t>
            </a:r>
            <a:endParaRPr/>
          </a:p>
        </p:txBody>
      </p:sp>
      <p:sp>
        <p:nvSpPr>
          <p:cNvPr id="178" name="Google Shape;178;g28b8b93f68a_1_23"/>
          <p:cNvSpPr txBox="1"/>
          <p:nvPr>
            <p:ph idx="1" type="body"/>
          </p:nvPr>
        </p:nvSpPr>
        <p:spPr>
          <a:xfrm>
            <a:off x="226250" y="1199450"/>
            <a:ext cx="5282100" cy="3638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US"/>
              <a:t>Depth, Proximity,Tactile sensors are often used in robotic </a:t>
            </a:r>
            <a:r>
              <a:rPr lang="en-US"/>
              <a:t>object</a:t>
            </a:r>
            <a:r>
              <a:rPr lang="en-US"/>
              <a:t> manipulation.</a:t>
            </a:r>
            <a:endParaRPr/>
          </a:p>
          <a:p>
            <a:pPr indent="-342900" lvl="0" marL="457200" rtl="0" algn="l">
              <a:spcBef>
                <a:spcPts val="0"/>
              </a:spcBef>
              <a:spcAft>
                <a:spcPts val="0"/>
              </a:spcAft>
              <a:buSzPts val="1800"/>
              <a:buChar char="●"/>
            </a:pPr>
            <a:r>
              <a:rPr lang="en-US"/>
              <a:t>Here they use a novel sensor that can simultaneously measure millimeter distance, surface tilt as well as contact force.</a:t>
            </a:r>
            <a:endParaRPr/>
          </a:p>
          <a:p>
            <a:pPr indent="-342900" lvl="0" marL="457200" rtl="0" algn="l">
              <a:spcBef>
                <a:spcPts val="0"/>
              </a:spcBef>
              <a:spcAft>
                <a:spcPts val="0"/>
              </a:spcAft>
              <a:buSzPts val="1800"/>
              <a:buChar char="●"/>
            </a:pPr>
            <a:r>
              <a:rPr lang="en-US"/>
              <a:t>sensor is comprised with multiple distance measuring sensor units(irradiating infrared </a:t>
            </a:r>
            <a:r>
              <a:rPr lang="en-US"/>
              <a:t>traditions</a:t>
            </a:r>
            <a:r>
              <a:rPr lang="en-US"/>
              <a:t> from </a:t>
            </a:r>
            <a:r>
              <a:rPr lang="en-US"/>
              <a:t>light</a:t>
            </a:r>
            <a:r>
              <a:rPr lang="en-US"/>
              <a:t> emitting diodes),springs and a transparent sheet.</a:t>
            </a:r>
            <a:endParaRPr/>
          </a:p>
          <a:p>
            <a:pPr indent="-342900" lvl="0" marL="457200" rtl="0" algn="l">
              <a:spcBef>
                <a:spcPts val="0"/>
              </a:spcBef>
              <a:spcAft>
                <a:spcPts val="0"/>
              </a:spcAft>
              <a:buSzPts val="1800"/>
              <a:buChar char="●"/>
            </a:pPr>
            <a:r>
              <a:rPr lang="en-US"/>
              <a:t>the sensor allows us to measure the distance when the object is located farther from </a:t>
            </a:r>
            <a:r>
              <a:rPr lang="en-US"/>
              <a:t>the</a:t>
            </a:r>
            <a:r>
              <a:rPr lang="en-US"/>
              <a:t> equilibrium length of the springs.</a:t>
            </a:r>
            <a:endParaRPr/>
          </a:p>
        </p:txBody>
      </p:sp>
      <p:pic>
        <p:nvPicPr>
          <p:cNvPr id="179" name="Google Shape;179;g28b8b93f68a_1_23"/>
          <p:cNvPicPr preferRelativeResize="0"/>
          <p:nvPr/>
        </p:nvPicPr>
        <p:blipFill rotWithShape="1">
          <a:blip r:embed="rId3">
            <a:alphaModFix/>
          </a:blip>
          <a:srcRect b="31422" l="51402" r="25543" t="37959"/>
          <a:stretch/>
        </p:blipFill>
        <p:spPr>
          <a:xfrm>
            <a:off x="5956650" y="1626275"/>
            <a:ext cx="3009250" cy="2955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Contents</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68" name="Google Shape;68;p2"/>
          <p:cNvSpPr txBox="1"/>
          <p:nvPr>
            <p:ph idx="1" type="body"/>
          </p:nvPr>
        </p:nvSpPr>
        <p:spPr>
          <a:xfrm>
            <a:off x="407650" y="1184500"/>
            <a:ext cx="31104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Introduction</a:t>
            </a:r>
            <a:endParaRPr/>
          </a:p>
          <a:p>
            <a:pPr indent="-342900" lvl="0" marL="457200" rtl="0" algn="l">
              <a:lnSpc>
                <a:spcPct val="115000"/>
              </a:lnSpc>
              <a:spcBef>
                <a:spcPts val="0"/>
              </a:spcBef>
              <a:spcAft>
                <a:spcPts val="0"/>
              </a:spcAft>
              <a:buSzPts val="1800"/>
              <a:buChar char="●"/>
            </a:pPr>
            <a:r>
              <a:rPr lang="en-US"/>
              <a:t>Journals  reviewed by the team members</a:t>
            </a:r>
            <a:endParaRPr/>
          </a:p>
          <a:p>
            <a:pPr indent="-342900" lvl="0" marL="457200" rtl="0" algn="l">
              <a:lnSpc>
                <a:spcPct val="115000"/>
              </a:lnSpc>
              <a:spcBef>
                <a:spcPts val="0"/>
              </a:spcBef>
              <a:spcAft>
                <a:spcPts val="0"/>
              </a:spcAft>
              <a:buSzPts val="1800"/>
              <a:buChar char="●"/>
            </a:pPr>
            <a:r>
              <a:rPr lang="en-US"/>
              <a:t>conclusion</a:t>
            </a:r>
            <a:endParaRPr/>
          </a:p>
        </p:txBody>
      </p:sp>
      <p:pic>
        <p:nvPicPr>
          <p:cNvPr id="69" name="Google Shape;69;p2"/>
          <p:cNvPicPr preferRelativeResize="0"/>
          <p:nvPr/>
        </p:nvPicPr>
        <p:blipFill rotWithShape="1">
          <a:blip r:embed="rId3">
            <a:alphaModFix/>
          </a:blip>
          <a:srcRect b="0" l="1465" r="1465" t="0"/>
          <a:stretch/>
        </p:blipFill>
        <p:spPr>
          <a:xfrm flipH="1">
            <a:off x="5391428" y="1332850"/>
            <a:ext cx="3032400" cy="32680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8b8b955d58_0_0"/>
          <p:cNvSpPr txBox="1"/>
          <p:nvPr>
            <p:ph type="title"/>
          </p:nvPr>
        </p:nvSpPr>
        <p:spPr>
          <a:xfrm>
            <a:off x="311700" y="445025"/>
            <a:ext cx="8520600" cy="842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Dynamic Crosswalk Scene Understanding for the Visually Impaired</a:t>
            </a:r>
            <a:endParaRPr/>
          </a:p>
          <a:p>
            <a:pPr indent="0" lvl="0" marL="0" rtl="0" algn="l">
              <a:spcBef>
                <a:spcPts val="0"/>
              </a:spcBef>
              <a:spcAft>
                <a:spcPts val="0"/>
              </a:spcAft>
              <a:buNone/>
            </a:pPr>
            <a:r>
              <a:rPr lang="en-US" sz="2111"/>
              <a:t>(Shishun Tian , Minghuo Zheng , Wenbin Zou , Xia Li, and Lu Zhang) 2021</a:t>
            </a:r>
            <a:endParaRPr sz="2111"/>
          </a:p>
        </p:txBody>
      </p:sp>
      <p:sp>
        <p:nvSpPr>
          <p:cNvPr id="185" name="Google Shape;185;g28b8b955d58_0_0"/>
          <p:cNvSpPr txBox="1"/>
          <p:nvPr>
            <p:ph idx="1" type="body"/>
          </p:nvPr>
        </p:nvSpPr>
        <p:spPr>
          <a:xfrm>
            <a:off x="311700" y="1287325"/>
            <a:ext cx="8520600" cy="32817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Clr>
                <a:srgbClr val="CACACA"/>
              </a:buClr>
              <a:buSzPts val="1800"/>
              <a:buChar char="●"/>
            </a:pPr>
            <a:r>
              <a:rPr lang="en-US">
                <a:solidFill>
                  <a:srgbClr val="CACACA"/>
                </a:solidFill>
              </a:rPr>
              <a:t>Blind navigation systems use non-vision sensors (ultrasonic, infrared, LIDAR) and, increasingly, vision sensors (RGB, RGB-D) for obstacle detection.</a:t>
            </a:r>
            <a:endParaRPr>
              <a:solidFill>
                <a:srgbClr val="CACACA"/>
              </a:solidFill>
            </a:endParaRPr>
          </a:p>
          <a:p>
            <a:pPr indent="-342900" lvl="0" marL="457200" rtl="0" algn="just">
              <a:lnSpc>
                <a:spcPct val="150000"/>
              </a:lnSpc>
              <a:spcBef>
                <a:spcPts val="0"/>
              </a:spcBef>
              <a:spcAft>
                <a:spcPts val="0"/>
              </a:spcAft>
              <a:buClr>
                <a:srgbClr val="CACACA"/>
              </a:buClr>
              <a:buSzPts val="1800"/>
              <a:buChar char="●"/>
            </a:pPr>
            <a:r>
              <a:rPr lang="en-US">
                <a:solidFill>
                  <a:srgbClr val="CACACA"/>
                </a:solidFill>
              </a:rPr>
              <a:t>Vision-based systems, employing digital image processing and deep learning, provide more accurate navigation by detecting obstacle categories.</a:t>
            </a:r>
            <a:endParaRPr>
              <a:solidFill>
                <a:srgbClr val="CACACA"/>
              </a:solidFill>
            </a:endParaRPr>
          </a:p>
          <a:p>
            <a:pPr indent="-342900" lvl="0" marL="457200" rtl="0" algn="just">
              <a:lnSpc>
                <a:spcPct val="150000"/>
              </a:lnSpc>
              <a:spcBef>
                <a:spcPts val="0"/>
              </a:spcBef>
              <a:spcAft>
                <a:spcPts val="0"/>
              </a:spcAft>
              <a:buClr>
                <a:srgbClr val="D1D5DB"/>
              </a:buClr>
              <a:buSzPts val="1800"/>
              <a:buFont typeface="Arial"/>
              <a:buChar char="●"/>
            </a:pPr>
            <a:r>
              <a:rPr lang="en-US">
                <a:solidFill>
                  <a:srgbClr val="D1D5DB"/>
                </a:solidFill>
                <a:latin typeface="Arial"/>
                <a:ea typeface="Arial"/>
                <a:cs typeface="Arial"/>
                <a:sym typeface="Arial"/>
              </a:rPr>
              <a:t>Systems like floor segmentation for obstacle-free paths and semantic segmentation for traversable areas enhance blind navigation.</a:t>
            </a:r>
            <a:endParaRPr sz="1500">
              <a:solidFill>
                <a:srgbClr val="CACACA"/>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8b8b955d58_0_9"/>
          <p:cNvSpPr txBox="1"/>
          <p:nvPr>
            <p:ph type="title"/>
          </p:nvPr>
        </p:nvSpPr>
        <p:spPr>
          <a:xfrm>
            <a:off x="311700" y="445025"/>
            <a:ext cx="8520600" cy="9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sz="2777"/>
              <a:t>Autonomous path planning with obstacle avoidance for smart assistive systems </a:t>
            </a:r>
            <a:r>
              <a:rPr lang="en-US" sz="2222"/>
              <a:t>(Charis Ntakolia , Serafeim Moustakidis , Athanasios Siouras ) 2023</a:t>
            </a:r>
            <a:endParaRPr sz="2222"/>
          </a:p>
          <a:p>
            <a:pPr indent="0" lvl="0" marL="0" rtl="0" algn="l">
              <a:spcBef>
                <a:spcPts val="0"/>
              </a:spcBef>
              <a:spcAft>
                <a:spcPts val="0"/>
              </a:spcAft>
              <a:buNone/>
            </a:pPr>
            <a:r>
              <a:t/>
            </a:r>
            <a:endParaRPr/>
          </a:p>
        </p:txBody>
      </p:sp>
      <p:sp>
        <p:nvSpPr>
          <p:cNvPr id="191" name="Google Shape;191;g28b8b955d58_0_9"/>
          <p:cNvSpPr txBox="1"/>
          <p:nvPr>
            <p:ph idx="1" type="body"/>
          </p:nvPr>
        </p:nvSpPr>
        <p:spPr>
          <a:xfrm>
            <a:off x="311700" y="1423450"/>
            <a:ext cx="8520600" cy="34323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Char char="●"/>
            </a:pPr>
            <a:r>
              <a:rPr lang="en-US"/>
              <a:t>Dynamic Adaptability: An assistive navigation system should dynamically extract spatiotemporal information, identify objects, and adjust routes in real-time.</a:t>
            </a:r>
            <a:endParaRPr/>
          </a:p>
          <a:p>
            <a:pPr indent="-342900" lvl="0" marL="457200" rtl="0" algn="just">
              <a:lnSpc>
                <a:spcPct val="150000"/>
              </a:lnSpc>
              <a:spcBef>
                <a:spcPts val="0"/>
              </a:spcBef>
              <a:spcAft>
                <a:spcPts val="0"/>
              </a:spcAft>
              <a:buSzPts val="1800"/>
              <a:buChar char="●"/>
            </a:pPr>
            <a:r>
              <a:rPr lang="en-US"/>
              <a:t>Energy and Size Efficiency: The study emphasizes the need for a computationally efficient solution, especially for wearable assistive systems like smart glasses, citing concerns about energy demands, size, and weight.</a:t>
            </a:r>
            <a:endParaRPr/>
          </a:p>
          <a:p>
            <a:pPr indent="-342900" lvl="0" marL="457200" rtl="0" algn="l">
              <a:lnSpc>
                <a:spcPct val="150000"/>
              </a:lnSpc>
              <a:spcBef>
                <a:spcPts val="0"/>
              </a:spcBef>
              <a:spcAft>
                <a:spcPts val="0"/>
              </a:spcAft>
              <a:buSzPts val="1800"/>
              <a:buChar char="●"/>
            </a:pPr>
            <a:r>
              <a:rPr lang="en-US"/>
              <a:t>Macroscale Navigation: Involves constructing the initial global path.</a:t>
            </a:r>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8b8b955d58_0_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7" name="Google Shape;197;g28b8b955d58_0_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US"/>
              <a:t>Microscale Navigation: Involves local path planning with obstacle detection and avoidance.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Methodology:</a:t>
            </a:r>
            <a:endParaRPr/>
          </a:p>
          <a:p>
            <a:pPr indent="0" lvl="0" marL="0" rtl="0" algn="l">
              <a:spcBef>
                <a:spcPts val="0"/>
              </a:spcBef>
              <a:spcAft>
                <a:spcPts val="0"/>
              </a:spcAft>
              <a:buNone/>
            </a:pPr>
            <a:r>
              <a:t/>
            </a:r>
            <a:endParaRPr/>
          </a:p>
          <a:p>
            <a:pPr indent="-342900" lvl="0" marL="457200" rtl="0" algn="l">
              <a:lnSpc>
                <a:spcPct val="150000"/>
              </a:lnSpc>
              <a:spcBef>
                <a:spcPts val="0"/>
              </a:spcBef>
              <a:spcAft>
                <a:spcPts val="0"/>
              </a:spcAft>
              <a:buSzPts val="1800"/>
              <a:buChar char="●"/>
            </a:pPr>
            <a:r>
              <a:rPr lang="en-US"/>
              <a:t>Path Construction Algorithm: Introduces a novel chaotic ant colony optimization algorithm with fuzzy logic (CACOF) for global path planning.</a:t>
            </a:r>
            <a:endParaRPr/>
          </a:p>
          <a:p>
            <a:pPr indent="-342900" lvl="0" marL="457200" rtl="0" algn="l">
              <a:lnSpc>
                <a:spcPct val="150000"/>
              </a:lnSpc>
              <a:spcBef>
                <a:spcPts val="0"/>
              </a:spcBef>
              <a:spcAft>
                <a:spcPts val="0"/>
              </a:spcAft>
              <a:buSzPts val="1800"/>
              <a:buChar char="●"/>
            </a:pPr>
            <a:r>
              <a:rPr lang="en-US"/>
              <a:t>Obstacle Detection: Utilizes powerful and lightweight deep convolutional neural networks for obstacle detection.</a:t>
            </a:r>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8b8b955d58_0_16"/>
          <p:cNvSpPr txBox="1"/>
          <p:nvPr>
            <p:ph type="title"/>
          </p:nvPr>
        </p:nvSpPr>
        <p:spPr>
          <a:xfrm>
            <a:off x="311700" y="445025"/>
            <a:ext cx="8520600" cy="167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Embedded implementation of an obstacle detection system for blind and visually impaired persons’ assistance navigation</a:t>
            </a:r>
            <a:endParaRPr/>
          </a:p>
          <a:p>
            <a:pPr indent="0" lvl="0" marL="0" rtl="0" algn="l">
              <a:spcBef>
                <a:spcPts val="0"/>
              </a:spcBef>
              <a:spcAft>
                <a:spcPts val="0"/>
              </a:spcAft>
              <a:buNone/>
            </a:pPr>
            <a:r>
              <a:rPr lang="en-US" sz="2200"/>
              <a:t>(Ahmed Ben Atitallah , Yahia Said , Mohamed Amin Ben Atitallah d, Mohammed Albekairi , Khaled Kaaniche , Turki M. Alanazi , Sahbi Boubakerf , Mohamed Atri ) 2023</a:t>
            </a:r>
            <a:endParaRPr sz="2200"/>
          </a:p>
        </p:txBody>
      </p:sp>
      <p:sp>
        <p:nvSpPr>
          <p:cNvPr id="203" name="Google Shape;203;g28b8b955d58_0_16"/>
          <p:cNvSpPr txBox="1"/>
          <p:nvPr>
            <p:ph idx="1" type="body"/>
          </p:nvPr>
        </p:nvSpPr>
        <p:spPr>
          <a:xfrm>
            <a:off x="311700" y="2160575"/>
            <a:ext cx="8520600" cy="31551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Char char="●"/>
            </a:pPr>
            <a:r>
              <a:rPr lang="en-US"/>
              <a:t>Proposed a new obstacle detection system based on an enhanced YOLO v5 neural network.</a:t>
            </a:r>
            <a:endParaRPr/>
          </a:p>
          <a:p>
            <a:pPr indent="-342900" lvl="0" marL="457200" rtl="0" algn="just">
              <a:lnSpc>
                <a:spcPct val="150000"/>
              </a:lnSpc>
              <a:spcBef>
                <a:spcPts val="0"/>
              </a:spcBef>
              <a:spcAft>
                <a:spcPts val="0"/>
              </a:spcAft>
              <a:buSzPts val="1800"/>
              <a:buChar char="●"/>
            </a:pPr>
            <a:r>
              <a:rPr lang="en-US"/>
              <a:t>Focus on improving both the network's speed and detection accuracy.</a:t>
            </a:r>
            <a:endParaRPr/>
          </a:p>
          <a:p>
            <a:pPr indent="-342900" lvl="0" marL="457200" rtl="0" algn="just">
              <a:lnSpc>
                <a:spcPct val="150000"/>
              </a:lnSpc>
              <a:spcBef>
                <a:spcPts val="0"/>
              </a:spcBef>
              <a:spcAft>
                <a:spcPts val="0"/>
              </a:spcAft>
              <a:buSzPts val="1800"/>
              <a:buChar char="●"/>
            </a:pPr>
            <a:r>
              <a:rPr lang="en-US"/>
              <a:t>Integrated DenseNet into the YOLO v5 backbone for enhanced performance.</a:t>
            </a:r>
            <a:endParaRPr/>
          </a:p>
          <a:p>
            <a:pPr indent="-342900" lvl="0" marL="457200" rtl="0" algn="just">
              <a:lnSpc>
                <a:spcPct val="150000"/>
              </a:lnSpc>
              <a:spcBef>
                <a:spcPts val="0"/>
              </a:spcBef>
              <a:spcAft>
                <a:spcPts val="0"/>
              </a:spcAft>
              <a:buSzPts val="1800"/>
              <a:buChar char="●"/>
            </a:pPr>
            <a:r>
              <a:rPr lang="en-US"/>
              <a:t>This integration aimed to improve feature reuse and data transfer, contributing to overall detection accuracy. </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8b8b955d58_0_22"/>
          <p:cNvSpPr txBox="1"/>
          <p:nvPr>
            <p:ph type="title"/>
          </p:nvPr>
        </p:nvSpPr>
        <p:spPr>
          <a:xfrm>
            <a:off x="311700" y="445025"/>
            <a:ext cx="8520600" cy="1246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Collision detection and prevention for the visually impaired using computer vision and machine learning  </a:t>
            </a:r>
            <a:r>
              <a:rPr lang="en-US" sz="2200"/>
              <a:t>(Shivang Sunil Singh * , Mayank Agrawal, M Eliazer) 2023</a:t>
            </a:r>
            <a:endParaRPr sz="2200"/>
          </a:p>
          <a:p>
            <a:pPr indent="0" lvl="0" marL="0" rtl="0" algn="l">
              <a:spcBef>
                <a:spcPts val="0"/>
              </a:spcBef>
              <a:spcAft>
                <a:spcPts val="0"/>
              </a:spcAft>
              <a:buNone/>
            </a:pPr>
            <a:r>
              <a:t/>
            </a:r>
            <a:endParaRPr/>
          </a:p>
        </p:txBody>
      </p:sp>
      <p:sp>
        <p:nvSpPr>
          <p:cNvPr id="209" name="Google Shape;209;g28b8b955d58_0_22"/>
          <p:cNvSpPr txBox="1"/>
          <p:nvPr>
            <p:ph idx="1" type="body"/>
          </p:nvPr>
        </p:nvSpPr>
        <p:spPr>
          <a:xfrm>
            <a:off x="311700" y="1691700"/>
            <a:ext cx="8520600" cy="3451800"/>
          </a:xfrm>
          <a:prstGeom prst="rect">
            <a:avLst/>
          </a:prstGeom>
        </p:spPr>
        <p:txBody>
          <a:bodyPr anchorCtr="0" anchor="t" bIns="91425" lIns="91425" spcFirstLastPara="1" rIns="91425" wrap="square" tIns="91425">
            <a:normAutofit lnSpcReduction="20000"/>
          </a:bodyPr>
          <a:lstStyle/>
          <a:p>
            <a:pPr indent="-342900" lvl="0" marL="457200" rtl="0" algn="just">
              <a:lnSpc>
                <a:spcPct val="150000"/>
              </a:lnSpc>
              <a:spcBef>
                <a:spcPts val="0"/>
              </a:spcBef>
              <a:spcAft>
                <a:spcPts val="0"/>
              </a:spcAft>
              <a:buSzPts val="1800"/>
              <a:buChar char="●"/>
            </a:pPr>
            <a:r>
              <a:rPr lang="en-US"/>
              <a:t>U</a:t>
            </a:r>
            <a:r>
              <a:rPr lang="en-US"/>
              <a:t>se a method in which an obstacle is first detected and localized, and then the information is sent to the visually impaired person in the form of a voice. </a:t>
            </a:r>
            <a:endParaRPr/>
          </a:p>
          <a:p>
            <a:pPr indent="-342900" lvl="0" marL="457200" rtl="0" algn="just">
              <a:lnSpc>
                <a:spcPct val="150000"/>
              </a:lnSpc>
              <a:spcBef>
                <a:spcPts val="0"/>
              </a:spcBef>
              <a:spcAft>
                <a:spcPts val="0"/>
              </a:spcAft>
              <a:buSzPts val="1800"/>
              <a:buChar char="●"/>
            </a:pPr>
            <a:r>
              <a:rPr lang="en-US"/>
              <a:t>In our methodology, we are employing cloud services and machine learning for the major parts because machine learning is the only technique that has the tools that most suit our purpose and has the potential to make the system perfect and further increase its functionality as the technology advances.</a:t>
            </a:r>
            <a:endParaRPr/>
          </a:p>
          <a:p>
            <a:pPr indent="-342900" lvl="0" marL="457200" rtl="0" algn="just">
              <a:lnSpc>
                <a:spcPct val="150000"/>
              </a:lnSpc>
              <a:spcBef>
                <a:spcPts val="0"/>
              </a:spcBef>
              <a:spcAft>
                <a:spcPts val="0"/>
              </a:spcAft>
              <a:buSzPts val="1800"/>
              <a:buChar char="●"/>
            </a:pPr>
            <a:r>
              <a:rPr lang="en-US"/>
              <a:t>This </a:t>
            </a:r>
            <a:r>
              <a:rPr lang="en-US"/>
              <a:t>paper</a:t>
            </a:r>
            <a:r>
              <a:rPr lang="en-US"/>
              <a:t> tells us about how to sent the video captured to a cloud server through an API and using that video to process the information about surround and inform the blind person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8b8b955d58_0_33"/>
          <p:cNvSpPr txBox="1"/>
          <p:nvPr>
            <p:ph type="title"/>
          </p:nvPr>
        </p:nvSpPr>
        <p:spPr>
          <a:xfrm>
            <a:off x="311700" y="445025"/>
            <a:ext cx="8520600" cy="89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Vision-based environment perception and autonomous obstacle avoidance for unmanned underwater vehicle</a:t>
            </a:r>
            <a:endParaRPr/>
          </a:p>
        </p:txBody>
      </p:sp>
      <p:sp>
        <p:nvSpPr>
          <p:cNvPr id="215" name="Google Shape;215;g28b8b955d58_0_33"/>
          <p:cNvSpPr txBox="1"/>
          <p:nvPr>
            <p:ph idx="1" type="body"/>
          </p:nvPr>
        </p:nvSpPr>
        <p:spPr>
          <a:xfrm>
            <a:off x="311700" y="1336025"/>
            <a:ext cx="8520600" cy="3665400"/>
          </a:xfrm>
          <a:prstGeom prst="rect">
            <a:avLst/>
          </a:prstGeom>
        </p:spPr>
        <p:txBody>
          <a:bodyPr anchorCtr="0" anchor="t" bIns="91425" lIns="91425" spcFirstLastPara="1" rIns="91425" wrap="square" tIns="91425">
            <a:normAutofit/>
          </a:bodyPr>
          <a:lstStyle/>
          <a:p>
            <a:pPr indent="-323850" lvl="0" marL="457200" rtl="0" algn="just">
              <a:lnSpc>
                <a:spcPct val="150000"/>
              </a:lnSpc>
              <a:spcBef>
                <a:spcPts val="0"/>
              </a:spcBef>
              <a:spcAft>
                <a:spcPts val="0"/>
              </a:spcAft>
              <a:buSzPts val="1500"/>
              <a:buChar char="●"/>
            </a:pPr>
            <a:r>
              <a:rPr lang="en-US" sz="1500"/>
              <a:t>The compressed YOLOv5s model aims to reduce model volume, runtime memory footprint, and the number of computing operations. The goal is to achieve efficiency without compromising the enhancement effect and recognition accuracy.</a:t>
            </a:r>
            <a:endParaRPr sz="1500"/>
          </a:p>
          <a:p>
            <a:pPr indent="-323850" lvl="0" marL="457200" rtl="0" algn="just">
              <a:lnSpc>
                <a:spcPct val="150000"/>
              </a:lnSpc>
              <a:spcBef>
                <a:spcPts val="0"/>
              </a:spcBef>
              <a:spcAft>
                <a:spcPts val="0"/>
              </a:spcAft>
              <a:buSzPts val="1500"/>
              <a:buChar char="●"/>
            </a:pPr>
            <a:r>
              <a:rPr lang="en-US" sz="1500"/>
              <a:t>Adapted Modified Guidance Vector Field (AMGVF): The proposed AMGVF is designed to enable autonomous navigation by providing guidance for obstacle avoidance.</a:t>
            </a:r>
            <a:endParaRPr sz="1500"/>
          </a:p>
          <a:p>
            <a:pPr indent="-323850" lvl="0" marL="457200" rtl="0" algn="just">
              <a:lnSpc>
                <a:spcPct val="150000"/>
              </a:lnSpc>
              <a:spcBef>
                <a:spcPts val="0"/>
              </a:spcBef>
              <a:spcAft>
                <a:spcPts val="0"/>
              </a:spcAft>
              <a:buSzPts val="1500"/>
              <a:buChar char="●"/>
            </a:pPr>
            <a:r>
              <a:rPr lang="en-US" sz="1500"/>
              <a:t>This </a:t>
            </a:r>
            <a:r>
              <a:rPr lang="en-US" sz="1500"/>
              <a:t>paper</a:t>
            </a:r>
            <a:r>
              <a:rPr lang="en-US" sz="1500"/>
              <a:t> appears to be a well-thought-out combination of image enhancement, object detection, data fusion, and obstacle avoidance techniques, with a focus on efficiency and real-time applicability</a:t>
            </a:r>
            <a:endParaRPr sz="1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8b8b93f68a_1_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9500"/>
              <a:t> </a:t>
            </a:r>
            <a:r>
              <a:rPr lang="en-US" sz="9500"/>
              <a:t>THANKYOU</a:t>
            </a:r>
            <a:endParaRPr sz="9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28b8b93f68a_1_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Introduction</a:t>
            </a:r>
            <a:endParaRPr/>
          </a:p>
        </p:txBody>
      </p:sp>
      <p:sp>
        <p:nvSpPr>
          <p:cNvPr id="75" name="Google Shape;75;g28b8b93f68a_1_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lnSpc>
                <a:spcPct val="100000"/>
              </a:lnSpc>
              <a:spcBef>
                <a:spcPts val="0"/>
              </a:spcBef>
              <a:spcAft>
                <a:spcPts val="0"/>
              </a:spcAft>
              <a:buSzPts val="1700"/>
              <a:buChar char="●"/>
            </a:pPr>
            <a:r>
              <a:rPr lang="en-US" sz="1700"/>
              <a:t>There are millions of visually impaired people worldwide who struggle with everyday tasks. Visually impaired individuals face significant challenges when it comes to navigating their surroundings independently and safely.</a:t>
            </a:r>
            <a:endParaRPr sz="1700"/>
          </a:p>
          <a:p>
            <a:pPr indent="-336550" lvl="0" marL="457200" rtl="0" algn="l">
              <a:lnSpc>
                <a:spcPct val="100000"/>
              </a:lnSpc>
              <a:spcBef>
                <a:spcPts val="0"/>
              </a:spcBef>
              <a:spcAft>
                <a:spcPts val="0"/>
              </a:spcAft>
              <a:buSzPts val="1700"/>
              <a:buChar char="●"/>
            </a:pPr>
            <a:r>
              <a:rPr lang="en-US" sz="1700"/>
              <a:t>The absence of visual cues often leads to obstacles and hazards that can hinder their mobility and reduce their quality of life.</a:t>
            </a:r>
            <a:endParaRPr sz="1700"/>
          </a:p>
          <a:p>
            <a:pPr indent="-336550" lvl="0" marL="457200" rtl="0" algn="l">
              <a:lnSpc>
                <a:spcPct val="100000"/>
              </a:lnSpc>
              <a:spcBef>
                <a:spcPts val="0"/>
              </a:spcBef>
              <a:spcAft>
                <a:spcPts val="0"/>
              </a:spcAft>
              <a:buSzPts val="1700"/>
              <a:buChar char="●"/>
            </a:pPr>
            <a:r>
              <a:rPr lang="en-US" sz="1700"/>
              <a:t> We aim to enhance the mobility and independence of visually impaired individuals by developing a wearable device that can be attached to their spectacles.</a:t>
            </a:r>
            <a:endParaRPr sz="1700"/>
          </a:p>
          <a:p>
            <a:pPr indent="0" lvl="0" marL="457200" rtl="0" algn="l">
              <a:lnSpc>
                <a:spcPct val="100000"/>
              </a:lnSpc>
              <a:spcBef>
                <a:spcPts val="0"/>
              </a:spcBef>
              <a:spcAft>
                <a:spcPts val="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5384"/>
              <a:buNone/>
            </a:pPr>
            <a:r>
              <a:rPr lang="en-US"/>
              <a:t>Object Recognition and Speech Generation for Visually Impaired   (</a:t>
            </a:r>
            <a:r>
              <a:rPr lang="en-US"/>
              <a:t>Himani Kohli </a:t>
            </a:r>
            <a:r>
              <a:rPr lang="en-US" sz="1888"/>
              <a:t>, </a:t>
            </a:r>
            <a:r>
              <a:rPr lang="en-US" sz="3111"/>
              <a:t>Jyoti Agarwal 2022</a:t>
            </a:r>
            <a:r>
              <a:rPr lang="en-US" sz="2888"/>
              <a:t>)</a:t>
            </a:r>
            <a:endParaRPr sz="2888"/>
          </a:p>
        </p:txBody>
      </p:sp>
      <p:sp>
        <p:nvSpPr>
          <p:cNvPr id="81" name="Google Shape;81;p3"/>
          <p:cNvSpPr txBox="1"/>
          <p:nvPr>
            <p:ph idx="1" type="body"/>
          </p:nvPr>
        </p:nvSpPr>
        <p:spPr>
          <a:xfrm>
            <a:off x="242900" y="1872200"/>
            <a:ext cx="8520600" cy="2924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900"/>
              </a:spcBef>
              <a:spcAft>
                <a:spcPts val="0"/>
              </a:spcAft>
              <a:buClr>
                <a:schemeClr val="dk1"/>
              </a:buClr>
              <a:buSzPts val="1400"/>
              <a:buFont typeface="Roboto"/>
              <a:buAutoNum type="arabicPeriod"/>
            </a:pPr>
            <a:r>
              <a:rPr lang="en-US" sz="1400">
                <a:solidFill>
                  <a:schemeClr val="dk1"/>
                </a:solidFill>
                <a:latin typeface="Roboto"/>
                <a:ea typeface="Roboto"/>
                <a:cs typeface="Roboto"/>
                <a:sym typeface="Roboto"/>
              </a:rPr>
              <a:t>This uses YOLOv5 image detection model and text to speech converters such as gTTS and pyttsx3 modules in python.</a:t>
            </a:r>
            <a:endParaRPr sz="1400">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AutoNum type="arabicPeriod"/>
            </a:pPr>
            <a:r>
              <a:rPr lang="en-US" sz="1400">
                <a:solidFill>
                  <a:schemeClr val="dk1"/>
                </a:solidFill>
                <a:latin typeface="Roboto"/>
                <a:ea typeface="Roboto"/>
                <a:cs typeface="Roboto"/>
                <a:sym typeface="Roboto"/>
              </a:rPr>
              <a:t>It can help visually impaired people by identifying objects in their path and generating speech describing the objects detected in the scene.</a:t>
            </a:r>
            <a:endParaRPr sz="1400">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AutoNum type="arabicPeriod"/>
            </a:pPr>
            <a:r>
              <a:rPr lang="en-US" sz="1400">
                <a:solidFill>
                  <a:schemeClr val="dk1"/>
                </a:solidFill>
                <a:latin typeface="Roboto"/>
                <a:ea typeface="Roboto"/>
                <a:cs typeface="Roboto"/>
                <a:sym typeface="Roboto"/>
              </a:rPr>
              <a:t>Compared to existing approaches, This gives better accuracy in detection and speech generation.</a:t>
            </a:r>
            <a:endParaRPr sz="1400">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AutoNum type="arabicPeriod"/>
            </a:pPr>
            <a:r>
              <a:rPr lang="en-US" sz="1400">
                <a:solidFill>
                  <a:schemeClr val="dk1"/>
                </a:solidFill>
                <a:latin typeface="Roboto"/>
                <a:ea typeface="Roboto"/>
                <a:cs typeface="Roboto"/>
                <a:sym typeface="Roboto"/>
              </a:rPr>
              <a:t>YOLO v5 is trained on a custom dataset of 15 objects along with MS COCO 2017 Dataset of 80 objects (95 objects overall).</a:t>
            </a:r>
            <a:endParaRPr sz="1400">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AutoNum type="arabicPeriod"/>
            </a:pPr>
            <a:r>
              <a:rPr lang="en-US" sz="1400">
                <a:solidFill>
                  <a:schemeClr val="dk1"/>
                </a:solidFill>
                <a:latin typeface="Roboto"/>
                <a:ea typeface="Roboto"/>
                <a:cs typeface="Roboto"/>
                <a:sym typeface="Roboto"/>
              </a:rPr>
              <a:t>The output labels of the model are transformed to text and later converted to audio format and are presented to the visually impaired through a speaker.</a:t>
            </a:r>
            <a:endParaRPr sz="1400">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AutoNum type="arabicPeriod"/>
            </a:pPr>
            <a:r>
              <a:rPr lang="en-US" sz="1400">
                <a:solidFill>
                  <a:schemeClr val="dk1"/>
                </a:solidFill>
                <a:latin typeface="Roboto"/>
                <a:ea typeface="Roboto"/>
                <a:cs typeface="Roboto"/>
                <a:sym typeface="Roboto"/>
              </a:rPr>
              <a:t>The authors compared two python libraries for audio conversion, one is pyttsx3, and the other is gTTS.</a:t>
            </a:r>
            <a:endParaRPr sz="1400">
              <a:solidFill>
                <a:schemeClr val="dk1"/>
              </a:solidFill>
              <a:latin typeface="Roboto"/>
              <a:ea typeface="Roboto"/>
              <a:cs typeface="Roboto"/>
              <a:sym typeface="Roboto"/>
            </a:endParaRPr>
          </a:p>
          <a:p>
            <a:pPr indent="0" lvl="0" marL="0" rtl="0" algn="l">
              <a:lnSpc>
                <a:spcPct val="115000"/>
              </a:lnSpc>
              <a:spcBef>
                <a:spcPts val="0"/>
              </a:spcBef>
              <a:spcAft>
                <a:spcPts val="1200"/>
              </a:spcAft>
              <a:buSzPts val="1800"/>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4"/>
          <p:cNvSpPr txBox="1"/>
          <p:nvPr>
            <p:ph type="title"/>
          </p:nvPr>
        </p:nvSpPr>
        <p:spPr>
          <a:xfrm>
            <a:off x="450425" y="445025"/>
            <a:ext cx="8520600" cy="1032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0463"/>
              <a:buNone/>
            </a:pPr>
            <a:r>
              <a:rPr lang="en-US" sz="2555"/>
              <a:t>End-to-End Data Authentication Deep Learning Model for Securing IoT Configurations (Mohamed Hammad , 2022)</a:t>
            </a:r>
            <a:endParaRPr sz="2555"/>
          </a:p>
          <a:p>
            <a:pPr indent="0" lvl="0" marL="0" rtl="0" algn="l">
              <a:lnSpc>
                <a:spcPct val="100000"/>
              </a:lnSpc>
              <a:spcBef>
                <a:spcPts val="0"/>
              </a:spcBef>
              <a:spcAft>
                <a:spcPts val="0"/>
              </a:spcAft>
              <a:buSzPct val="130463"/>
              <a:buNone/>
            </a:pPr>
            <a:r>
              <a:t/>
            </a:r>
            <a:endParaRPr sz="2555"/>
          </a:p>
          <a:p>
            <a:pPr indent="0" lvl="0" marL="0" rtl="0" algn="l">
              <a:lnSpc>
                <a:spcPct val="100000"/>
              </a:lnSpc>
              <a:spcBef>
                <a:spcPts val="0"/>
              </a:spcBef>
              <a:spcAft>
                <a:spcPts val="0"/>
              </a:spcAft>
              <a:buSzPct val="111111"/>
              <a:buNone/>
            </a:pPr>
            <a:r>
              <a:t/>
            </a:r>
            <a:endParaRPr/>
          </a:p>
        </p:txBody>
      </p:sp>
      <p:sp>
        <p:nvSpPr>
          <p:cNvPr id="87" name="Google Shape;87;p4"/>
          <p:cNvSpPr txBox="1"/>
          <p:nvPr>
            <p:ph idx="1" type="body"/>
          </p:nvPr>
        </p:nvSpPr>
        <p:spPr>
          <a:xfrm>
            <a:off x="311700" y="1477025"/>
            <a:ext cx="8520600" cy="3091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900"/>
              </a:spcBef>
              <a:spcAft>
                <a:spcPts val="0"/>
              </a:spcAft>
              <a:buClr>
                <a:schemeClr val="dk1"/>
              </a:buClr>
              <a:buSzPts val="1400"/>
              <a:buFont typeface="Roboto"/>
              <a:buAutoNum type="arabicPeriod"/>
            </a:pPr>
            <a:r>
              <a:rPr lang="en-US" sz="1400">
                <a:solidFill>
                  <a:schemeClr val="dk1"/>
                </a:solidFill>
                <a:latin typeface="Roboto"/>
                <a:ea typeface="Roboto"/>
                <a:cs typeface="Roboto"/>
                <a:sym typeface="Roboto"/>
              </a:rPr>
              <a:t>An edge server is a piece of hardware that performs data computation at the end of a network, physically close to the end-users and on-site apps.</a:t>
            </a:r>
            <a:endParaRPr sz="1400">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AutoNum type="arabicPeriod"/>
            </a:pPr>
            <a:r>
              <a:rPr lang="en-US" sz="1400">
                <a:solidFill>
                  <a:schemeClr val="dk1"/>
                </a:solidFill>
                <a:latin typeface="Roboto"/>
                <a:ea typeface="Roboto"/>
                <a:cs typeface="Roboto"/>
                <a:sym typeface="Roboto"/>
              </a:rPr>
              <a:t>Edge servers act as micro-data centers and can provide compute, networking, and storage functions.</a:t>
            </a:r>
            <a:endParaRPr sz="1400">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AutoNum type="arabicPeriod"/>
            </a:pPr>
            <a:r>
              <a:rPr lang="en-US" sz="1400">
                <a:solidFill>
                  <a:schemeClr val="dk1"/>
                </a:solidFill>
                <a:latin typeface="Roboto"/>
                <a:ea typeface="Roboto"/>
                <a:cs typeface="Roboto"/>
                <a:sym typeface="Roboto"/>
              </a:rPr>
              <a:t>IoT devices refer to any system of physical devices or hardware that receive and transfer data over networks without any human intervention.</a:t>
            </a:r>
            <a:endParaRPr sz="1400">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AutoNum type="arabicPeriod"/>
            </a:pPr>
            <a:r>
              <a:rPr lang="en-US" sz="1400">
                <a:solidFill>
                  <a:schemeClr val="dk1"/>
                </a:solidFill>
                <a:latin typeface="Roboto"/>
                <a:ea typeface="Roboto"/>
                <a:cs typeface="Roboto"/>
                <a:sym typeface="Roboto"/>
              </a:rPr>
              <a:t>Edge computing takes place at or near the physical location of either the user or the source of the data.</a:t>
            </a:r>
            <a:endParaRPr sz="1400">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AutoNum type="arabicPeriod"/>
            </a:pPr>
            <a:r>
              <a:rPr lang="en-US" sz="1400">
                <a:solidFill>
                  <a:schemeClr val="dk1"/>
                </a:solidFill>
                <a:latin typeface="Roboto"/>
                <a:ea typeface="Roboto"/>
                <a:cs typeface="Roboto"/>
                <a:sym typeface="Roboto"/>
              </a:rPr>
              <a:t>By placing computing services closer to these locations, users benefit from faster, more reliable services with better user experiences, while companies benefit by being better able to support latency-sensitive applications, identify trends, and offer better products and services.</a:t>
            </a:r>
            <a:endParaRPr sz="1400">
              <a:solidFill>
                <a:schemeClr val="dk1"/>
              </a:solidFill>
              <a:latin typeface="Roboto"/>
              <a:ea typeface="Roboto"/>
              <a:cs typeface="Roboto"/>
              <a:sym typeface="Roboto"/>
            </a:endParaRPr>
          </a:p>
          <a:p>
            <a:pPr indent="0" lvl="0" marL="0" rtl="0" algn="l">
              <a:lnSpc>
                <a:spcPct val="115000"/>
              </a:lnSpc>
              <a:spcBef>
                <a:spcPts val="0"/>
              </a:spcBef>
              <a:spcAft>
                <a:spcPts val="1200"/>
              </a:spcAft>
              <a:buSzPts val="1800"/>
              <a:buNone/>
            </a:pPr>
            <a:r>
              <a:t/>
            </a:r>
            <a:endParaRPr sz="12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8b8ae7221e_0_5"/>
          <p:cNvSpPr txBox="1"/>
          <p:nvPr>
            <p:ph type="title"/>
          </p:nvPr>
        </p:nvSpPr>
        <p:spPr>
          <a:xfrm>
            <a:off x="311700" y="455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Assistive technology for Visually </a:t>
            </a:r>
            <a:r>
              <a:rPr lang="en-US"/>
              <a:t>Impaired </a:t>
            </a:r>
            <a:endParaRPr/>
          </a:p>
          <a:p>
            <a:pPr indent="0" lvl="0" marL="0" rtl="0" algn="l">
              <a:spcBef>
                <a:spcPts val="0"/>
              </a:spcBef>
              <a:spcAft>
                <a:spcPts val="0"/>
              </a:spcAft>
              <a:buClr>
                <a:srgbClr val="000000"/>
              </a:buClr>
              <a:buSzPct val="111111"/>
              <a:buFont typeface="Arial"/>
              <a:buNone/>
            </a:pPr>
            <a:r>
              <a:t/>
            </a:r>
            <a:endParaRPr/>
          </a:p>
        </p:txBody>
      </p:sp>
      <p:sp>
        <p:nvSpPr>
          <p:cNvPr id="93" name="Google Shape;93;g28b8ae7221e_0_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900"/>
              </a:spcBef>
              <a:spcAft>
                <a:spcPts val="0"/>
              </a:spcAft>
              <a:buClr>
                <a:schemeClr val="dk1"/>
              </a:buClr>
              <a:buSzPts val="1400"/>
              <a:buFont typeface="Roboto"/>
              <a:buAutoNum type="arabicPeriod"/>
            </a:pPr>
            <a:r>
              <a:rPr lang="en-US" sz="1400">
                <a:solidFill>
                  <a:schemeClr val="dk1"/>
                </a:solidFill>
                <a:latin typeface="Roboto"/>
                <a:ea typeface="Roboto"/>
                <a:cs typeface="Roboto"/>
                <a:sym typeface="Roboto"/>
              </a:rPr>
              <a:t>Objective: The goal was to create assistive technology for visually impaired individuals, recognizing their potential to learn and achieve goals.</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US" sz="1400">
                <a:solidFill>
                  <a:schemeClr val="dk1"/>
                </a:solidFill>
                <a:latin typeface="Roboto"/>
                <a:ea typeface="Roboto"/>
                <a:cs typeface="Roboto"/>
                <a:sym typeface="Roboto"/>
              </a:rPr>
              <a:t>The Device: A virtual white cane was developed using a combination of a smartphone and a laser pointer.</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US" sz="1400">
                <a:solidFill>
                  <a:schemeClr val="dk1"/>
                </a:solidFill>
                <a:latin typeface="Roboto"/>
                <a:ea typeface="Roboto"/>
                <a:cs typeface="Roboto"/>
                <a:sym typeface="Roboto"/>
              </a:rPr>
              <a:t>Working Mechanism: The laser pointer’s beam reflection is captured by the smartphone camera. The distance from the virtual white cane to the reflection is calculated using active triangulation.</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US" sz="1400">
                <a:solidFill>
                  <a:schemeClr val="dk1"/>
                </a:solidFill>
                <a:latin typeface="Roboto"/>
                <a:ea typeface="Roboto"/>
                <a:cs typeface="Roboto"/>
                <a:sym typeface="Roboto"/>
              </a:rPr>
              <a:t>Feedback System: A personalized vibration is generated in the smartphone, with the magnitude corresponding to the distance. This provides users with information to avoid collisions with obstacles.</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US" sz="1400">
                <a:solidFill>
                  <a:schemeClr val="dk1"/>
                </a:solidFill>
                <a:latin typeface="Roboto"/>
                <a:ea typeface="Roboto"/>
                <a:cs typeface="Roboto"/>
                <a:sym typeface="Roboto"/>
              </a:rPr>
              <a:t>Contributions: The research led to the development of a virtual white cane using a smartphone and off-the-shelf accessories, and a methodology for providing personalized vibratory feedback.</a:t>
            </a:r>
            <a:endParaRPr sz="1400">
              <a:solidFill>
                <a:schemeClr val="dk1"/>
              </a:solidFill>
              <a:latin typeface="Roboto"/>
              <a:ea typeface="Roboto"/>
              <a:cs typeface="Roboto"/>
              <a:sym typeface="Roboto"/>
            </a:endParaRPr>
          </a:p>
          <a:p>
            <a:pPr indent="0" lvl="0" marL="0" rtl="0" algn="l">
              <a:spcBef>
                <a:spcPts val="0"/>
              </a:spcBef>
              <a:spcAft>
                <a:spcPts val="0"/>
              </a:spcAft>
              <a:buNone/>
            </a:pPr>
            <a:r>
              <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4de519dad5_0_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US" sz="1800"/>
              <a:t>Speech to text conversion and summarization for effective understanding and documentation </a:t>
            </a:r>
            <a:r>
              <a:rPr lang="en-US" sz="2000"/>
              <a:t>(Vinnarasu A., Deepa V. Jose 2021)</a:t>
            </a:r>
            <a:endParaRPr sz="800"/>
          </a:p>
        </p:txBody>
      </p:sp>
      <p:sp>
        <p:nvSpPr>
          <p:cNvPr id="99" name="Google Shape;99;g24de519dad5_0_0"/>
          <p:cNvSpPr txBox="1"/>
          <p:nvPr>
            <p:ph idx="1" type="body"/>
          </p:nvPr>
        </p:nvSpPr>
        <p:spPr>
          <a:xfrm>
            <a:off x="311700" y="1152475"/>
            <a:ext cx="5868900" cy="3416400"/>
          </a:xfrm>
          <a:prstGeom prst="rect">
            <a:avLst/>
          </a:prstGeom>
        </p:spPr>
        <p:txBody>
          <a:bodyPr anchorCtr="0" anchor="t" bIns="91425" lIns="91425" spcFirstLastPara="1" rIns="91425" wrap="square" tIns="91425">
            <a:normAutofit fontScale="85000" lnSpcReduction="10000"/>
          </a:bodyPr>
          <a:lstStyle/>
          <a:p>
            <a:pPr indent="-309562" lvl="0" marL="457200" rtl="0" algn="l">
              <a:spcBef>
                <a:spcPts val="900"/>
              </a:spcBef>
              <a:spcAft>
                <a:spcPts val="0"/>
              </a:spcAft>
              <a:buClr>
                <a:schemeClr val="dk1"/>
              </a:buClr>
              <a:buSzPct val="100000"/>
              <a:buFont typeface="Roboto"/>
              <a:buAutoNum type="arabicPeriod"/>
            </a:pPr>
            <a:r>
              <a:rPr lang="en-US" sz="1500">
                <a:solidFill>
                  <a:schemeClr val="dk1"/>
                </a:solidFill>
                <a:latin typeface="Roboto"/>
                <a:ea typeface="Roboto"/>
                <a:cs typeface="Roboto"/>
                <a:sym typeface="Roboto"/>
              </a:rPr>
              <a:t>Speech as a Communication Tool: Speech is the most powerful way of communication where humans express their thoughts and feelings through different languages.</a:t>
            </a:r>
            <a:endParaRPr sz="1500">
              <a:solidFill>
                <a:schemeClr val="dk1"/>
              </a:solidFill>
              <a:latin typeface="Roboto"/>
              <a:ea typeface="Roboto"/>
              <a:cs typeface="Roboto"/>
              <a:sym typeface="Roboto"/>
            </a:endParaRPr>
          </a:p>
          <a:p>
            <a:pPr indent="-309562" lvl="0" marL="457200" rtl="0" algn="l">
              <a:spcBef>
                <a:spcPts val="0"/>
              </a:spcBef>
              <a:spcAft>
                <a:spcPts val="0"/>
              </a:spcAft>
              <a:buClr>
                <a:schemeClr val="dk1"/>
              </a:buClr>
              <a:buSzPct val="100000"/>
              <a:buFont typeface="Roboto"/>
              <a:buAutoNum type="arabicPeriod"/>
            </a:pPr>
            <a:r>
              <a:rPr lang="en-US" sz="1500">
                <a:solidFill>
                  <a:schemeClr val="dk1"/>
                </a:solidFill>
                <a:latin typeface="Roboto"/>
                <a:ea typeface="Roboto"/>
                <a:cs typeface="Roboto"/>
                <a:sym typeface="Roboto"/>
              </a:rPr>
              <a:t>Variations in Speech: The features of speech differ with each language. Even within the same language, the pace and dialect can vary from person to person, creating difficulties in understanding the conveyed message.</a:t>
            </a:r>
            <a:endParaRPr sz="1500">
              <a:solidFill>
                <a:schemeClr val="dk1"/>
              </a:solidFill>
              <a:latin typeface="Roboto"/>
              <a:ea typeface="Roboto"/>
              <a:cs typeface="Roboto"/>
              <a:sym typeface="Roboto"/>
            </a:endParaRPr>
          </a:p>
          <a:p>
            <a:pPr indent="-309562" lvl="0" marL="457200" rtl="0" algn="l">
              <a:spcBef>
                <a:spcPts val="0"/>
              </a:spcBef>
              <a:spcAft>
                <a:spcPts val="0"/>
              </a:spcAft>
              <a:buClr>
                <a:schemeClr val="dk1"/>
              </a:buClr>
              <a:buSzPct val="100000"/>
              <a:buFont typeface="Roboto"/>
              <a:buAutoNum type="arabicPeriod"/>
            </a:pPr>
            <a:r>
              <a:rPr lang="en-US" sz="1500">
                <a:solidFill>
                  <a:schemeClr val="dk1"/>
                </a:solidFill>
                <a:latin typeface="Roboto"/>
                <a:ea typeface="Roboto"/>
                <a:cs typeface="Roboto"/>
                <a:sym typeface="Roboto"/>
              </a:rPr>
              <a:t>Challenges with Lengthy Speeches: Lengthy speeches can be difficult to follow due to variations in pronunciation, pace, and other factors.</a:t>
            </a:r>
            <a:endParaRPr sz="1500">
              <a:solidFill>
                <a:schemeClr val="dk1"/>
              </a:solidFill>
              <a:latin typeface="Roboto"/>
              <a:ea typeface="Roboto"/>
              <a:cs typeface="Roboto"/>
              <a:sym typeface="Roboto"/>
            </a:endParaRPr>
          </a:p>
          <a:p>
            <a:pPr indent="-309562" lvl="0" marL="457200" rtl="0" algn="l">
              <a:spcBef>
                <a:spcPts val="0"/>
              </a:spcBef>
              <a:spcAft>
                <a:spcPts val="0"/>
              </a:spcAft>
              <a:buClr>
                <a:schemeClr val="dk1"/>
              </a:buClr>
              <a:buSzPct val="100000"/>
              <a:buFont typeface="Roboto"/>
              <a:buAutoNum type="arabicPeriod"/>
            </a:pPr>
            <a:r>
              <a:rPr lang="en-US" sz="1500">
                <a:solidFill>
                  <a:schemeClr val="dk1"/>
                </a:solidFill>
                <a:latin typeface="Roboto"/>
                <a:ea typeface="Roboto"/>
                <a:cs typeface="Roboto"/>
                <a:sym typeface="Roboto"/>
              </a:rPr>
              <a:t>Speech Recognition: Speech recognition is an interdisciplinary field of computational linguistics that develops technologies for recognizing and translating speech into text.</a:t>
            </a:r>
            <a:endParaRPr sz="1500">
              <a:solidFill>
                <a:schemeClr val="dk1"/>
              </a:solidFill>
              <a:latin typeface="Roboto"/>
              <a:ea typeface="Roboto"/>
              <a:cs typeface="Roboto"/>
              <a:sym typeface="Roboto"/>
            </a:endParaRPr>
          </a:p>
          <a:p>
            <a:pPr indent="-309562" lvl="0" marL="457200" rtl="0" algn="l">
              <a:spcBef>
                <a:spcPts val="0"/>
              </a:spcBef>
              <a:spcAft>
                <a:spcPts val="0"/>
              </a:spcAft>
              <a:buClr>
                <a:schemeClr val="dk1"/>
              </a:buClr>
              <a:buSzPct val="100000"/>
              <a:buFont typeface="Roboto"/>
              <a:buAutoNum type="arabicPeriod"/>
            </a:pPr>
            <a:r>
              <a:rPr lang="en-US" sz="1500">
                <a:solidFill>
                  <a:schemeClr val="dk1"/>
                </a:solidFill>
                <a:latin typeface="Roboto"/>
                <a:ea typeface="Roboto"/>
                <a:cs typeface="Roboto"/>
                <a:sym typeface="Roboto"/>
              </a:rPr>
              <a:t>Text Summarization: Text summarization extracts the most important information from a source text and provides an adequate summary.</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pic>
        <p:nvPicPr>
          <p:cNvPr id="100" name="Google Shape;100;g24de519dad5_0_0"/>
          <p:cNvPicPr preferRelativeResize="0"/>
          <p:nvPr/>
        </p:nvPicPr>
        <p:blipFill>
          <a:blip r:embed="rId3">
            <a:alphaModFix/>
          </a:blip>
          <a:stretch>
            <a:fillRect/>
          </a:stretch>
        </p:blipFill>
        <p:spPr>
          <a:xfrm>
            <a:off x="6180600" y="1569425"/>
            <a:ext cx="2658600" cy="200464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4de519dad5_0_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Wearable Technology for Visually Impaired (Rahul Kevadia 2020)</a:t>
            </a:r>
            <a:endParaRPr/>
          </a:p>
        </p:txBody>
      </p:sp>
      <p:sp>
        <p:nvSpPr>
          <p:cNvPr id="106" name="Google Shape;106;g24de519dad5_0_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23850" lvl="0" marL="457200" rtl="0" algn="l">
              <a:spcBef>
                <a:spcPts val="900"/>
              </a:spcBef>
              <a:spcAft>
                <a:spcPts val="0"/>
              </a:spcAft>
              <a:buClr>
                <a:schemeClr val="dk1"/>
              </a:buClr>
              <a:buSzPts val="1500"/>
              <a:buFont typeface="Roboto"/>
              <a:buAutoNum type="arabicPeriod"/>
            </a:pPr>
            <a:r>
              <a:rPr lang="en-US" sz="1500">
                <a:solidFill>
                  <a:schemeClr val="dk1"/>
                </a:solidFill>
                <a:latin typeface="Roboto"/>
                <a:ea typeface="Roboto"/>
                <a:cs typeface="Roboto"/>
                <a:sym typeface="Roboto"/>
              </a:rPr>
              <a:t>Wearable Technology: These are smart devices that can be worn on the body as accessories. Examples include activity trackers and smart watches.</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AutoNum type="arabicPeriod"/>
            </a:pPr>
            <a:r>
              <a:rPr lang="en-US" sz="1500">
                <a:solidFill>
                  <a:schemeClr val="dk1"/>
                </a:solidFill>
                <a:latin typeface="Roboto"/>
                <a:ea typeface="Roboto"/>
                <a:cs typeface="Roboto"/>
                <a:sym typeface="Roboto"/>
              </a:rPr>
              <a:t>Internet of Things (IoT): Wearable devices are a good example of IoT, as they track daily activities with the help of electronic devices.</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AutoNum type="arabicPeriod"/>
            </a:pPr>
            <a:r>
              <a:rPr lang="en-US" sz="1500">
                <a:solidFill>
                  <a:schemeClr val="dk1"/>
                </a:solidFill>
                <a:latin typeface="Roboto"/>
                <a:ea typeface="Roboto"/>
                <a:cs typeface="Roboto"/>
                <a:sym typeface="Roboto"/>
              </a:rPr>
              <a:t>Applications: Wearable technology can be used for various purposes like navigation, health tracking, and more.</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AutoNum type="arabicPeriod"/>
            </a:pPr>
            <a:r>
              <a:rPr lang="en-US" sz="1500">
                <a:solidFill>
                  <a:schemeClr val="dk1"/>
                </a:solidFill>
                <a:latin typeface="Roboto"/>
                <a:ea typeface="Roboto"/>
                <a:cs typeface="Roboto"/>
                <a:sym typeface="Roboto"/>
              </a:rPr>
              <a:t>Image Processing: Wearable technology combined with image processing can solve real-life problems faster and more cost-effectively. Image processing involves computer algorithms that perform techniques such as gray scaling or compressing, and can also reduce noise and distortion in an image.</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AutoNum type="arabicPeriod"/>
            </a:pPr>
            <a:r>
              <a:rPr lang="en-US" sz="1500">
                <a:solidFill>
                  <a:schemeClr val="dk1"/>
                </a:solidFill>
                <a:latin typeface="Roboto"/>
                <a:ea typeface="Roboto"/>
                <a:cs typeface="Roboto"/>
                <a:sym typeface="Roboto"/>
              </a:rPr>
              <a:t>Project Goal: The project aims to create smart wearable glasses for visually impaired people. These glasses will assist users in reading sign boards and newspaper headlines, which they may find difficult to read.</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Advanced Audio Aid for Blind People (Savera Sarwar,Danish Channa) 2022</a:t>
            </a:r>
            <a:endParaRPr/>
          </a:p>
        </p:txBody>
      </p:sp>
      <p:sp>
        <p:nvSpPr>
          <p:cNvPr id="112" name="Google Shape;112;p5"/>
          <p:cNvSpPr txBox="1"/>
          <p:nvPr>
            <p:ph idx="1" type="body"/>
          </p:nvPr>
        </p:nvSpPr>
        <p:spPr>
          <a:xfrm>
            <a:off x="311700" y="15835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000"/>
              </a:spcBef>
              <a:spcAft>
                <a:spcPts val="0"/>
              </a:spcAft>
              <a:buSzPts val="1800"/>
              <a:buFont typeface="Arial"/>
              <a:buChar char="•"/>
            </a:pPr>
            <a:r>
              <a:rPr lang="en-US"/>
              <a:t>Operating system: Raspberry Pi</a:t>
            </a:r>
            <a:endParaRPr/>
          </a:p>
          <a:p>
            <a:pPr indent="-342900" lvl="0" marL="457200" rtl="0" algn="l">
              <a:lnSpc>
                <a:spcPct val="115000"/>
              </a:lnSpc>
              <a:spcBef>
                <a:spcPts val="1200"/>
              </a:spcBef>
              <a:spcAft>
                <a:spcPts val="0"/>
              </a:spcAft>
              <a:buSzPts val="1800"/>
              <a:buFont typeface="Arial"/>
              <a:buChar char="•"/>
            </a:pPr>
            <a:r>
              <a:rPr lang="en-US"/>
              <a:t>Object detection: Yolo algorithm</a:t>
            </a:r>
            <a:endParaRPr/>
          </a:p>
          <a:p>
            <a:pPr indent="-342900" lvl="0" marL="457200" rtl="0" algn="l">
              <a:lnSpc>
                <a:spcPct val="115000"/>
              </a:lnSpc>
              <a:spcBef>
                <a:spcPts val="1000"/>
              </a:spcBef>
              <a:spcAft>
                <a:spcPts val="0"/>
              </a:spcAft>
              <a:buSzPts val="1800"/>
              <a:buFont typeface="Arial"/>
              <a:buChar char="•"/>
            </a:pPr>
            <a:r>
              <a:rPr lang="en-US"/>
              <a:t>Training dataset: COCO</a:t>
            </a:r>
            <a:endParaRPr/>
          </a:p>
          <a:p>
            <a:pPr indent="-342900" lvl="0" marL="457200" rtl="0" algn="l">
              <a:lnSpc>
                <a:spcPct val="115000"/>
              </a:lnSpc>
              <a:spcBef>
                <a:spcPts val="1000"/>
              </a:spcBef>
              <a:spcAft>
                <a:spcPts val="0"/>
              </a:spcAft>
              <a:buSzPts val="1800"/>
              <a:buFont typeface="Arial"/>
              <a:buChar char="•"/>
            </a:pPr>
            <a:r>
              <a:rPr lang="en-US"/>
              <a:t>Text reader: OCR Technology in Tesseract</a:t>
            </a:r>
            <a:endParaRPr/>
          </a:p>
          <a:p>
            <a:pPr indent="-342900" lvl="0" marL="457200" rtl="0" algn="l">
              <a:lnSpc>
                <a:spcPct val="115000"/>
              </a:lnSpc>
              <a:spcBef>
                <a:spcPts val="1000"/>
              </a:spcBef>
              <a:spcAft>
                <a:spcPts val="0"/>
              </a:spcAft>
              <a:buSzPts val="1800"/>
              <a:buFont typeface="Arial"/>
              <a:buChar char="•"/>
            </a:pPr>
            <a:r>
              <a:rPr lang="en-US"/>
              <a:t>Convert text to voice: pyttsx3 library in python</a:t>
            </a:r>
            <a:endParaRPr/>
          </a:p>
          <a:p>
            <a:pPr indent="0" lvl="0" marL="0" rtl="0" algn="l">
              <a:lnSpc>
                <a:spcPct val="115000"/>
              </a:lnSpc>
              <a:spcBef>
                <a:spcPts val="1200"/>
              </a:spcBef>
              <a:spcAft>
                <a:spcPts val="1200"/>
              </a:spcAft>
              <a:buSzPts val="1800"/>
              <a:buNone/>
            </a:pPr>
            <a:r>
              <a:t/>
            </a:r>
            <a:endParaRPr/>
          </a:p>
        </p:txBody>
      </p:sp>
      <p:pic>
        <p:nvPicPr>
          <p:cNvPr id="113" name="Google Shape;113;p5"/>
          <p:cNvPicPr preferRelativeResize="0"/>
          <p:nvPr/>
        </p:nvPicPr>
        <p:blipFill rotWithShape="1">
          <a:blip r:embed="rId3">
            <a:alphaModFix/>
          </a:blip>
          <a:srcRect b="0" l="0" r="0" t="0"/>
          <a:stretch/>
        </p:blipFill>
        <p:spPr>
          <a:xfrm>
            <a:off x="7014200" y="1389250"/>
            <a:ext cx="1468525" cy="3102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