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Mate"/>
      <p:regular r:id="rId18"/>
      <p:italic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 uri="GoogleSlidesCustomDataVersion2">
      <go:slidesCustomData xmlns:go="http://customooxmlschemas.google.com/" r:id="rId24" roundtripDataSignature="AMtx7miEvs27qyEMpyKyGJEB+KME7b16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ate-italic.fntdata"/><Relationship Id="rId6" Type="http://schemas.openxmlformats.org/officeDocument/2006/relationships/slide" Target="slides/slide1.xml"/><Relationship Id="rId18" Type="http://schemas.openxmlformats.org/officeDocument/2006/relationships/font" Target="fonts/Mate-regular.fnt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lumMod val="40000"/>
                <a:lumOff val="60000"/>
              </a:schemeClr>
            </a:solidFill>
            <a:ln>
              <a:noFill/>
            </a:ln>
            <a:effectLst/>
          </c:spPr>
          <c:invertIfNegative val="0"/>
          <c:cat>
            <c:strRef>
              <c:f>Sheet1!$A$2:$A$5</c:f>
              <c:strCache>
                <c:ptCount val="4"/>
                <c:pt idx="0">
                  <c:v>Q4</c:v>
                </c:pt>
                <c:pt idx="1">
                  <c:v>Q3</c:v>
                </c:pt>
                <c:pt idx="2">
                  <c:v>Q2</c:v>
                </c:pt>
                <c:pt idx="3">
                  <c:v>Q1</c:v>
                </c:pt>
              </c:strCache>
            </c:strRef>
          </c:cat>
          <c:val>
            <c:numRef>
              <c:f>Sheet1!$B$2:$B$5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0-8074-43DF-85DD-F0A10967E889}"/>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Q4</c:v>
                </c:pt>
                <c:pt idx="1">
                  <c:v>Q3</c:v>
                </c:pt>
                <c:pt idx="2">
                  <c:v>Q2</c:v>
                </c:pt>
                <c:pt idx="3">
                  <c:v>Q1</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8074-43DF-85DD-F0A10967E889}"/>
            </c:ext>
          </c:extLst>
        </c:ser>
        <c:ser>
          <c:idx val="2"/>
          <c:order val="2"/>
          <c:tx>
            <c:strRef>
              <c:f>Sheet1!$D$1</c:f>
              <c:strCache>
                <c:ptCount val="1"/>
                <c:pt idx="0">
                  <c:v>Series 1</c:v>
                </c:pt>
              </c:strCache>
            </c:strRef>
          </c:tx>
          <c:spPr>
            <a:solidFill>
              <a:schemeClr val="accent4"/>
            </a:solidFill>
            <a:ln>
              <a:noFill/>
            </a:ln>
            <a:effectLst/>
          </c:spPr>
          <c:invertIfNegative val="0"/>
          <c:cat>
            <c:strRef>
              <c:f>Sheet1!$A$2:$A$5</c:f>
              <c:strCache>
                <c:ptCount val="4"/>
                <c:pt idx="0">
                  <c:v>Q4</c:v>
                </c:pt>
                <c:pt idx="1">
                  <c:v>Q3</c:v>
                </c:pt>
                <c:pt idx="2">
                  <c:v>Q2</c:v>
                </c:pt>
                <c:pt idx="3">
                  <c:v>Q1</c:v>
                </c:pt>
              </c:strCache>
            </c:strRef>
          </c:cat>
          <c:val>
            <c:numRef>
              <c:f>Sheet1!$D$2:$D$5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2-8074-43DF-85DD-F0A10967E889}"/>
            </c:ext>
          </c:extLst>
        </c:ser>
        <c:dLbls>
          <c:showLegendKey val="0"/>
          <c:showVal val="0"/>
          <c:showCatName val="0"/>
          <c:showSerName val="0"/>
          <c:showPercent val="0"/>
          <c:showBubbleSize val="0"/>
        </c:dLbls>
        <c:gapWidth val="182"/>
        <c:axId val="1238477584"/>
        <c:axId val="1238481520"/>
      </c:barChart>
      <c:catAx>
        <c:axId val="1238477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81520"/>
        <c:crosses val="autoZero"/>
        <c:auto val="1"/>
        <c:lblAlgn val="ctr"/>
        <c:lblOffset val="100"/>
        <c:noMultiLvlLbl val="0"/>
      </c:catAx>
      <c:valAx>
        <c:axId val="1238481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7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5d993afa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5d993afa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95d993afa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95d993afaa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95d993afaa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95d993afaa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5d993afaa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5d993afaa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295d993afaa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5d993afaa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95d993afaa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295d993afaa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3">
            <a:alpha val="20000"/>
          </a:schemeClr>
        </a:solidFill>
      </p:bgPr>
    </p:bg>
    <p:spTree>
      <p:nvGrpSpPr>
        <p:cNvPr id="14" name="Shape 14"/>
        <p:cNvGrpSpPr/>
        <p:nvPr/>
      </p:nvGrpSpPr>
      <p:grpSpPr>
        <a:xfrm>
          <a:off x="0" y="0"/>
          <a:ext cx="0" cy="0"/>
          <a:chOff x="0" y="0"/>
          <a:chExt cx="0" cy="0"/>
        </a:xfrm>
      </p:grpSpPr>
      <p:sp>
        <p:nvSpPr>
          <p:cNvPr id="15" name="Google Shape;15;p18"/>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 name="Google Shape;16;p18"/>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18"/>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p:nvPr>
            <p:ph idx="2" type="pic"/>
          </p:nvPr>
        </p:nvSpPr>
        <p:spPr>
          <a:xfrm>
            <a:off x="6742557" y="821836"/>
            <a:ext cx="4405503" cy="5066346"/>
          </a:xfrm>
          <a:prstGeom prst="rect">
            <a:avLst/>
          </a:prstGeom>
          <a:noFill/>
          <a:ln>
            <a:noFill/>
          </a:ln>
        </p:spPr>
      </p:sp>
      <p:sp>
        <p:nvSpPr>
          <p:cNvPr id="19" name="Google Shape;19;p18"/>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31" name="Shape 131"/>
        <p:cNvGrpSpPr/>
        <p:nvPr/>
      </p:nvGrpSpPr>
      <p:grpSpPr>
        <a:xfrm>
          <a:off x="0" y="0"/>
          <a:ext cx="0" cy="0"/>
          <a:chOff x="0" y="0"/>
          <a:chExt cx="0" cy="0"/>
        </a:xfrm>
      </p:grpSpPr>
      <p:sp>
        <p:nvSpPr>
          <p:cNvPr id="132" name="Google Shape;132;p28"/>
          <p:cNvSpPr txBox="1"/>
          <p:nvPr>
            <p:ph idx="1" type="body"/>
          </p:nvPr>
        </p:nvSpPr>
        <p:spPr>
          <a:xfrm>
            <a:off x="838200"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8"/>
          <p:cNvSpPr txBox="1"/>
          <p:nvPr>
            <p:ph idx="2" type="body"/>
          </p:nvPr>
        </p:nvSpPr>
        <p:spPr>
          <a:xfrm>
            <a:off x="3000303" y="2929823"/>
            <a:ext cx="1867186" cy="2471878"/>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8"/>
          <p:cNvSpPr txBox="1"/>
          <p:nvPr>
            <p:ph idx="3" type="body"/>
          </p:nvPr>
        </p:nvSpPr>
        <p:spPr>
          <a:xfrm>
            <a:off x="5164216"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8"/>
          <p:cNvSpPr txBox="1"/>
          <p:nvPr>
            <p:ph idx="4" type="body"/>
          </p:nvPr>
        </p:nvSpPr>
        <p:spPr>
          <a:xfrm>
            <a:off x="7326319"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8"/>
          <p:cNvSpPr txBox="1"/>
          <p:nvPr>
            <p:ph idx="5" type="body"/>
          </p:nvPr>
        </p:nvSpPr>
        <p:spPr>
          <a:xfrm>
            <a:off x="9488424"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8"/>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8"/>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8"/>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8"/>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8"/>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45" name="Shape 145"/>
        <p:cNvGrpSpPr/>
        <p:nvPr/>
      </p:nvGrpSpPr>
      <p:grpSpPr>
        <a:xfrm>
          <a:off x="0" y="0"/>
          <a:ext cx="0" cy="0"/>
          <a:chOff x="0" y="0"/>
          <a:chExt cx="0" cy="0"/>
        </a:xfrm>
      </p:grpSpPr>
      <p:sp>
        <p:nvSpPr>
          <p:cNvPr id="146" name="Google Shape;146;p29"/>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47" name="Google Shape;147;p29"/>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48" name="Google Shape;148;p29"/>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49" name="Google Shape;149;p29"/>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0" name="Google Shape;150;p29"/>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1" name="Google Shape;151;p29"/>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2" name="Google Shape;152;p29"/>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3" name="Google Shape;153;p29"/>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4" name="Google Shape;154;p29"/>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5" name="Google Shape;155;p29"/>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6" name="Google Shape;156;p29"/>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7" name="Google Shape;157;p29"/>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8" name="Google Shape;158;p29"/>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9" name="Google Shape;159;p29"/>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0" name="Google Shape;160;p29"/>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1" name="Google Shape;161;p29"/>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2" name="Google Shape;162;p29"/>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3" name="Google Shape;163;p29"/>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4" name="Google Shape;164;p29"/>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descr="Click icon to add picture" id="165" name="Google Shape;165;p29"/>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9"/>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67" name="Google Shape;167;p29"/>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9"/>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69" name="Google Shape;169;p29"/>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9"/>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1" name="Google Shape;171;p29"/>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9"/>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3" name="Google Shape;173;p29"/>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9"/>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29"/>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78" name="Shape 178"/>
        <p:cNvGrpSpPr/>
        <p:nvPr/>
      </p:nvGrpSpPr>
      <p:grpSpPr>
        <a:xfrm>
          <a:off x="0" y="0"/>
          <a:ext cx="0" cy="0"/>
          <a:chOff x="0" y="0"/>
          <a:chExt cx="0" cy="0"/>
        </a:xfrm>
      </p:grpSpPr>
      <p:sp>
        <p:nvSpPr>
          <p:cNvPr id="179" name="Google Shape;179;p30"/>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80" name="Google Shape;180;p30"/>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81" name="Google Shape;181;p30"/>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descr="Click icon to add picture" id="182" name="Google Shape;182;p30"/>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30"/>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30"/>
          <p:cNvSpPr/>
          <p:nvPr>
            <p:ph idx="3" type="pic"/>
          </p:nvPr>
        </p:nvSpPr>
        <p:spPr>
          <a:xfrm>
            <a:off x="1788170" y="2296125"/>
            <a:ext cx="1886360" cy="2144668"/>
          </a:xfrm>
          <a:prstGeom prst="rect">
            <a:avLst/>
          </a:prstGeom>
          <a:solidFill>
            <a:srgbClr val="F2F2F2"/>
          </a:solidFill>
          <a:ln>
            <a:noFill/>
          </a:ln>
        </p:spPr>
      </p:sp>
      <p:sp>
        <p:nvSpPr>
          <p:cNvPr id="185" name="Google Shape;185;p30"/>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Click icon to add picture" id="186" name="Google Shape;186;p30"/>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30"/>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3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89" name="Shape 189"/>
        <p:cNvGrpSpPr/>
        <p:nvPr/>
      </p:nvGrpSpPr>
      <p:grpSpPr>
        <a:xfrm>
          <a:off x="0" y="0"/>
          <a:ext cx="0" cy="0"/>
          <a:chOff x="0" y="0"/>
          <a:chExt cx="0" cy="0"/>
        </a:xfrm>
      </p:grpSpPr>
      <p:sp>
        <p:nvSpPr>
          <p:cNvPr id="190" name="Google Shape;190;p31"/>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91" name="Google Shape;191;p31"/>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descr="Click icon to add picture" id="192" name="Google Shape;192;p31"/>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31"/>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4" name="Google Shape;194;p31"/>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5" name="Google Shape;195;p31"/>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31"/>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31"/>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1"/>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99" name="Google Shape;199;p31"/>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31"/>
          <p:cNvSpPr/>
          <p:nvPr>
            <p:ph idx="7" type="pic"/>
          </p:nvPr>
        </p:nvSpPr>
        <p:spPr>
          <a:xfrm>
            <a:off x="4734172" y="1141669"/>
            <a:ext cx="507778" cy="565882"/>
          </a:xfrm>
          <a:prstGeom prst="rect">
            <a:avLst/>
          </a:prstGeom>
          <a:noFill/>
          <a:ln>
            <a:noFill/>
          </a:ln>
        </p:spPr>
      </p:sp>
      <p:sp>
        <p:nvSpPr>
          <p:cNvPr id="201" name="Google Shape;201;p31"/>
          <p:cNvSpPr/>
          <p:nvPr>
            <p:ph idx="8" type="pic"/>
          </p:nvPr>
        </p:nvSpPr>
        <p:spPr>
          <a:xfrm>
            <a:off x="4724705" y="3105650"/>
            <a:ext cx="536270" cy="565882"/>
          </a:xfrm>
          <a:prstGeom prst="rect">
            <a:avLst/>
          </a:prstGeom>
          <a:noFill/>
          <a:ln>
            <a:noFill/>
          </a:ln>
        </p:spPr>
      </p:sp>
      <p:sp>
        <p:nvSpPr>
          <p:cNvPr id="202" name="Google Shape;202;p31"/>
          <p:cNvSpPr/>
          <p:nvPr>
            <p:ph idx="9" type="pic"/>
          </p:nvPr>
        </p:nvSpPr>
        <p:spPr>
          <a:xfrm>
            <a:off x="4714069" y="4716041"/>
            <a:ext cx="536270" cy="565882"/>
          </a:xfrm>
          <a:prstGeom prst="rect">
            <a:avLst/>
          </a:prstGeom>
          <a:noFill/>
          <a:ln>
            <a:noFill/>
          </a:ln>
        </p:spPr>
      </p:sp>
      <p:sp>
        <p:nvSpPr>
          <p:cNvPr id="203" name="Google Shape;203;p3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自定义版式">
  <p:cSld name="14_自定义版式">
    <p:spTree>
      <p:nvGrpSpPr>
        <p:cNvPr id="204" name="Shape 204"/>
        <p:cNvGrpSpPr/>
        <p:nvPr/>
      </p:nvGrpSpPr>
      <p:grpSpPr>
        <a:xfrm>
          <a:off x="0" y="0"/>
          <a:ext cx="0" cy="0"/>
          <a:chOff x="0" y="0"/>
          <a:chExt cx="0" cy="0"/>
        </a:xfrm>
      </p:grpSpPr>
      <p:sp>
        <p:nvSpPr>
          <p:cNvPr id="205" name="Google Shape;205;p32"/>
          <p:cNvSpPr/>
          <p:nvPr>
            <p:ph idx="2" type="pic"/>
          </p:nvPr>
        </p:nvSpPr>
        <p:spPr>
          <a:xfrm>
            <a:off x="7493157" y="529148"/>
            <a:ext cx="4248873" cy="4731130"/>
          </a:xfrm>
          <a:prstGeom prst="rect">
            <a:avLst/>
          </a:prstGeom>
          <a:noFill/>
          <a:ln>
            <a:noFill/>
          </a:ln>
        </p:spPr>
      </p:sp>
      <p:sp>
        <p:nvSpPr>
          <p:cNvPr id="206" name="Google Shape;206;p32"/>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32"/>
          <p:cNvSpPr/>
          <p:nvPr/>
        </p:nvSpPr>
        <p:spPr>
          <a:xfrm flipH="1">
            <a:off x="7400972" y="4508725"/>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08" name="Google Shape;208;p32"/>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09" name="Google Shape;209;p32"/>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3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3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212" name="Shape 212"/>
        <p:cNvGrpSpPr/>
        <p:nvPr/>
      </p:nvGrpSpPr>
      <p:grpSpPr>
        <a:xfrm>
          <a:off x="0" y="0"/>
          <a:ext cx="0" cy="0"/>
          <a:chOff x="0" y="0"/>
          <a:chExt cx="0" cy="0"/>
        </a:xfrm>
      </p:grpSpPr>
      <p:sp>
        <p:nvSpPr>
          <p:cNvPr id="213" name="Google Shape;213;p33"/>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14" name="Google Shape;214;p33"/>
          <p:cNvSpPr/>
          <p:nvPr/>
        </p:nvSpPr>
        <p:spPr>
          <a:xfrm>
            <a:off x="1579486" y="450004"/>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15" name="Google Shape;215;p33"/>
          <p:cNvSpPr/>
          <p:nvPr/>
        </p:nvSpPr>
        <p:spPr>
          <a:xfrm>
            <a:off x="412218" y="1136470"/>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16" name="Google Shape;216;p33"/>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17" name="Google Shape;217;p33"/>
          <p:cNvSpPr/>
          <p:nvPr/>
        </p:nvSpPr>
        <p:spPr>
          <a:xfrm>
            <a:off x="3953772" y="4582171"/>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18" name="Google Shape;218;p33"/>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19" name="Google Shape;219;p33"/>
          <p:cNvSpPr/>
          <p:nvPr/>
        </p:nvSpPr>
        <p:spPr>
          <a:xfrm>
            <a:off x="2783996" y="5245443"/>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20" name="Google Shape;220;p33"/>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21" name="Google Shape;221;p33"/>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22" name="Google Shape;222;p33"/>
          <p:cNvSpPr/>
          <p:nvPr/>
        </p:nvSpPr>
        <p:spPr>
          <a:xfrm>
            <a:off x="1580353" y="3182793"/>
            <a:ext cx="1455521" cy="1266696"/>
          </a:xfrm>
          <a:prstGeom prst="hexagon">
            <a:avLst>
              <a:gd fmla="val 28413" name="adj"/>
              <a:gd fmla="val 115470" name="vf"/>
            </a:avLst>
          </a:pr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23" name="Google Shape;223;p33"/>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224" name="Google Shape;224;p33"/>
          <p:cNvSpPr/>
          <p:nvPr>
            <p:ph idx="2" type="pic"/>
          </p:nvPr>
        </p:nvSpPr>
        <p:spPr>
          <a:xfrm>
            <a:off x="2754948" y="2502098"/>
            <a:ext cx="1465840" cy="1289394"/>
          </a:xfrm>
          <a:prstGeom prst="hexagon">
            <a:avLst>
              <a:gd fmla="val 28349" name="adj"/>
              <a:gd fmla="val 115470" name="vf"/>
            </a:avLst>
          </a:prstGeom>
          <a:noFill/>
          <a:ln>
            <a:noFill/>
          </a:ln>
        </p:spPr>
      </p:sp>
      <p:sp>
        <p:nvSpPr>
          <p:cNvPr id="225" name="Google Shape;225;p33"/>
          <p:cNvSpPr/>
          <p:nvPr>
            <p:ph idx="3" type="pic"/>
          </p:nvPr>
        </p:nvSpPr>
        <p:spPr>
          <a:xfrm>
            <a:off x="391110" y="2493385"/>
            <a:ext cx="1465840" cy="1289394"/>
          </a:xfrm>
          <a:prstGeom prst="hexagon">
            <a:avLst>
              <a:gd fmla="val 28349" name="adj"/>
              <a:gd fmla="val 115470" name="vf"/>
            </a:avLst>
          </a:prstGeom>
          <a:noFill/>
          <a:ln>
            <a:noFill/>
          </a:ln>
        </p:spPr>
      </p:sp>
      <p:sp>
        <p:nvSpPr>
          <p:cNvPr id="226" name="Google Shape;226;p33"/>
          <p:cNvSpPr/>
          <p:nvPr>
            <p:ph idx="4" type="pic"/>
          </p:nvPr>
        </p:nvSpPr>
        <p:spPr>
          <a:xfrm>
            <a:off x="5151412" y="5238680"/>
            <a:ext cx="1465840" cy="1289394"/>
          </a:xfrm>
          <a:prstGeom prst="hexagon">
            <a:avLst>
              <a:gd fmla="val 28349" name="adj"/>
              <a:gd fmla="val 115470" name="vf"/>
            </a:avLst>
          </a:prstGeom>
          <a:noFill/>
          <a:ln>
            <a:noFill/>
          </a:ln>
        </p:spPr>
      </p:sp>
      <p:sp>
        <p:nvSpPr>
          <p:cNvPr id="227" name="Google Shape;227;p33"/>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228" name="Google Shape;228;p33"/>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33"/>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33"/>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231" name="Shape 231"/>
        <p:cNvGrpSpPr/>
        <p:nvPr/>
      </p:nvGrpSpPr>
      <p:grpSpPr>
        <a:xfrm>
          <a:off x="0" y="0"/>
          <a:ext cx="0" cy="0"/>
          <a:chOff x="0" y="0"/>
          <a:chExt cx="0" cy="0"/>
        </a:xfrm>
      </p:grpSpPr>
      <p:sp>
        <p:nvSpPr>
          <p:cNvPr id="232" name="Google Shape;232;p26"/>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26"/>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4"/>
              </a:buClr>
              <a:buSzPts val="1500"/>
              <a:buNone/>
              <a:defRPr b="0" sz="1500">
                <a:solidFill>
                  <a:schemeClr val="accent4"/>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26"/>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26"/>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236" name="Google Shape;236;p26"/>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26"/>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EE8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38" name="Google Shape;238;p2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20" name="Shape 20"/>
        <p:cNvGrpSpPr/>
        <p:nvPr/>
      </p:nvGrpSpPr>
      <p:grpSpPr>
        <a:xfrm>
          <a:off x="0" y="0"/>
          <a:ext cx="0" cy="0"/>
          <a:chOff x="0" y="0"/>
          <a:chExt cx="0" cy="0"/>
        </a:xfrm>
      </p:grpSpPr>
      <p:sp>
        <p:nvSpPr>
          <p:cNvPr id="21" name="Google Shape;21;p19"/>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p:nvPr>
            <p:ph idx="2" type="pic"/>
          </p:nvPr>
        </p:nvSpPr>
        <p:spPr>
          <a:xfrm>
            <a:off x="4269796" y="436455"/>
            <a:ext cx="1173264" cy="1357920"/>
          </a:xfrm>
          <a:prstGeom prst="rect">
            <a:avLst/>
          </a:prstGeom>
          <a:noFill/>
          <a:ln>
            <a:noFill/>
          </a:ln>
        </p:spPr>
      </p:sp>
      <p:sp>
        <p:nvSpPr>
          <p:cNvPr descr="Click icon to add picture" id="23" name="Google Shape;23;p19"/>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9"/>
          <p:cNvSpPr/>
          <p:nvPr>
            <p:ph idx="4" type="pic"/>
          </p:nvPr>
        </p:nvSpPr>
        <p:spPr>
          <a:xfrm>
            <a:off x="8059916" y="436455"/>
            <a:ext cx="1173264" cy="1357920"/>
          </a:xfrm>
          <a:prstGeom prst="rect">
            <a:avLst/>
          </a:prstGeom>
          <a:noFill/>
          <a:ln>
            <a:noFill/>
          </a:ln>
        </p:spPr>
      </p:sp>
      <p:sp>
        <p:nvSpPr>
          <p:cNvPr descr="Click icon to add picture" id="26" name="Google Shape;26;p19"/>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9"/>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9"/>
          <p:cNvSpPr/>
          <p:nvPr>
            <p:ph idx="7" type="pic"/>
          </p:nvPr>
        </p:nvSpPr>
        <p:spPr>
          <a:xfrm>
            <a:off x="4269796" y="2004222"/>
            <a:ext cx="1173264" cy="1357920"/>
          </a:xfrm>
          <a:prstGeom prst="rect">
            <a:avLst/>
          </a:prstGeom>
          <a:noFill/>
          <a:ln>
            <a:noFill/>
          </a:ln>
        </p:spPr>
      </p:sp>
      <p:sp>
        <p:nvSpPr>
          <p:cNvPr descr="Click icon to add picture" id="29" name="Google Shape;29;p19"/>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9"/>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9"/>
          <p:cNvSpPr/>
          <p:nvPr>
            <p:ph idx="13" type="pic"/>
          </p:nvPr>
        </p:nvSpPr>
        <p:spPr>
          <a:xfrm>
            <a:off x="8059916" y="2004222"/>
            <a:ext cx="1173264" cy="1357920"/>
          </a:xfrm>
          <a:prstGeom prst="rect">
            <a:avLst/>
          </a:prstGeom>
          <a:noFill/>
          <a:ln>
            <a:noFill/>
          </a:ln>
        </p:spPr>
      </p:sp>
      <p:sp>
        <p:nvSpPr>
          <p:cNvPr descr="Click icon to add picture" id="32" name="Google Shape;32;p19"/>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9"/>
          <p:cNvSpPr/>
          <p:nvPr>
            <p:ph idx="16" type="pic"/>
          </p:nvPr>
        </p:nvSpPr>
        <p:spPr>
          <a:xfrm>
            <a:off x="4269796" y="3571991"/>
            <a:ext cx="1173264" cy="1357920"/>
          </a:xfrm>
          <a:prstGeom prst="rect">
            <a:avLst/>
          </a:prstGeom>
          <a:noFill/>
          <a:ln>
            <a:noFill/>
          </a:ln>
        </p:spPr>
      </p:sp>
      <p:sp>
        <p:nvSpPr>
          <p:cNvPr descr="Click icon to add picture" id="35" name="Google Shape;35;p19"/>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p:nvPr>
            <p:ph idx="19" type="pic"/>
          </p:nvPr>
        </p:nvSpPr>
        <p:spPr>
          <a:xfrm>
            <a:off x="8059916" y="3571991"/>
            <a:ext cx="1173264" cy="1357920"/>
          </a:xfrm>
          <a:prstGeom prst="rect">
            <a:avLst/>
          </a:prstGeom>
          <a:noFill/>
          <a:ln>
            <a:noFill/>
          </a:ln>
        </p:spPr>
      </p:sp>
      <p:sp>
        <p:nvSpPr>
          <p:cNvPr descr="Click icon to add picture" id="38" name="Google Shape;38;p19"/>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9"/>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p:nvPr>
            <p:ph idx="22" type="pic"/>
          </p:nvPr>
        </p:nvSpPr>
        <p:spPr>
          <a:xfrm>
            <a:off x="4269796" y="5153614"/>
            <a:ext cx="1173264" cy="1357920"/>
          </a:xfrm>
          <a:prstGeom prst="rect">
            <a:avLst/>
          </a:prstGeom>
          <a:noFill/>
          <a:ln>
            <a:noFill/>
          </a:ln>
        </p:spPr>
      </p:sp>
      <p:sp>
        <p:nvSpPr>
          <p:cNvPr descr="Click icon to add picture" id="41" name="Google Shape;41;p19"/>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9"/>
          <p:cNvSpPr/>
          <p:nvPr>
            <p:ph idx="25" type="pic"/>
          </p:nvPr>
        </p:nvSpPr>
        <p:spPr>
          <a:xfrm>
            <a:off x="8059916" y="5153614"/>
            <a:ext cx="1173264" cy="1357920"/>
          </a:xfrm>
          <a:prstGeom prst="rect">
            <a:avLst/>
          </a:prstGeom>
          <a:noFill/>
          <a:ln>
            <a:noFill/>
          </a:ln>
        </p:spPr>
      </p:sp>
      <p:sp>
        <p:nvSpPr>
          <p:cNvPr descr="Click icon to add picture" id="44" name="Google Shape;44;p19"/>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9"/>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48" name="Shape 48"/>
        <p:cNvGrpSpPr/>
        <p:nvPr/>
      </p:nvGrpSpPr>
      <p:grpSpPr>
        <a:xfrm>
          <a:off x="0" y="0"/>
          <a:ext cx="0" cy="0"/>
          <a:chOff x="0" y="0"/>
          <a:chExt cx="0" cy="0"/>
        </a:xfrm>
      </p:grpSpPr>
      <p:sp>
        <p:nvSpPr>
          <p:cNvPr id="49" name="Google Shape;4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51" name="Google Shape;51;p20"/>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0"/>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0"/>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54" name="Google Shape;54;p20"/>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0"/>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57" name="Google Shape;57;p20"/>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0"/>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0"/>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60" name="Google Shape;60;p20"/>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0"/>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4" name="Shape 64"/>
        <p:cNvGrpSpPr/>
        <p:nvPr/>
      </p:nvGrpSpPr>
      <p:grpSpPr>
        <a:xfrm>
          <a:off x="0" y="0"/>
          <a:ext cx="0" cy="0"/>
          <a:chOff x="0" y="0"/>
          <a:chExt cx="0" cy="0"/>
        </a:xfrm>
      </p:grpSpPr>
      <p:sp>
        <p:nvSpPr>
          <p:cNvPr id="65" name="Google Shape;65;p21"/>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 name="Google Shape;67;p21"/>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 name="Google Shape;68;p21"/>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21"/>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21"/>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71" name="Google Shape;71;p21"/>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72" name="Google Shape;72;p21"/>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73" name="Google Shape;73;p21"/>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74" name="Google Shape;74;p21"/>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75" name="Google Shape;75;p21"/>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1"/>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7" name="Google Shape;77;p21"/>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21"/>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21"/>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21"/>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21"/>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2" name="Google Shape;82;p2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p:cSld name="1_自定义版式">
    <p:spTree>
      <p:nvGrpSpPr>
        <p:cNvPr id="84" name="Shape 84"/>
        <p:cNvGrpSpPr/>
        <p:nvPr/>
      </p:nvGrpSpPr>
      <p:grpSpPr>
        <a:xfrm>
          <a:off x="0" y="0"/>
          <a:ext cx="0" cy="0"/>
          <a:chOff x="0" y="0"/>
          <a:chExt cx="0" cy="0"/>
        </a:xfrm>
      </p:grpSpPr>
      <p:sp>
        <p:nvSpPr>
          <p:cNvPr id="85" name="Google Shape;85;p22"/>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2"/>
          <p:cNvSpPr/>
          <p:nvPr>
            <p:ph idx="2" type="pic"/>
          </p:nvPr>
        </p:nvSpPr>
        <p:spPr>
          <a:xfrm>
            <a:off x="5745001" y="0"/>
            <a:ext cx="6446999" cy="6858000"/>
          </a:xfrm>
          <a:prstGeom prst="rect">
            <a:avLst/>
          </a:prstGeom>
          <a:noFill/>
          <a:ln>
            <a:noFill/>
          </a:ln>
        </p:spPr>
      </p:sp>
      <p:sp>
        <p:nvSpPr>
          <p:cNvPr id="88" name="Google Shape;88;p2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0" name="Shape 90"/>
        <p:cNvGrpSpPr/>
        <p:nvPr/>
      </p:nvGrpSpPr>
      <p:grpSpPr>
        <a:xfrm>
          <a:off x="0" y="0"/>
          <a:ext cx="0" cy="0"/>
          <a:chOff x="0" y="0"/>
          <a:chExt cx="0" cy="0"/>
        </a:xfrm>
      </p:grpSpPr>
      <p:sp>
        <p:nvSpPr>
          <p:cNvPr id="91" name="Google Shape;91;p23"/>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descr="Click icon to add picture" id="93" name="Google Shape;93;p23"/>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1" sz="1800" cap="none">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3"/>
          <p:cNvSpPr/>
          <p:nvPr>
            <p:ph idx="2" type="pic"/>
          </p:nvPr>
        </p:nvSpPr>
        <p:spPr>
          <a:xfrm>
            <a:off x="581710" y="555648"/>
            <a:ext cx="5045662" cy="5783096"/>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5" name="Shape 95"/>
        <p:cNvGrpSpPr/>
        <p:nvPr/>
      </p:nvGrpSpPr>
      <p:grpSpPr>
        <a:xfrm>
          <a:off x="0" y="0"/>
          <a:ext cx="0" cy="0"/>
          <a:chOff x="0" y="0"/>
          <a:chExt cx="0" cy="0"/>
        </a:xfrm>
      </p:grpSpPr>
      <p:sp>
        <p:nvSpPr>
          <p:cNvPr id="96" name="Google Shape;96;p24"/>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lvl="1"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lvl="2"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lvl="3"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lvl="4"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8" name="Google Shape;98;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100" name="Shape 100"/>
        <p:cNvGrpSpPr/>
        <p:nvPr/>
      </p:nvGrpSpPr>
      <p:grpSpPr>
        <a:xfrm>
          <a:off x="0" y="0"/>
          <a:ext cx="0" cy="0"/>
          <a:chOff x="0" y="0"/>
          <a:chExt cx="0" cy="0"/>
        </a:xfrm>
      </p:grpSpPr>
      <p:sp>
        <p:nvSpPr>
          <p:cNvPr id="101" name="Google Shape;101;p25"/>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5"/>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accent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3" name="Google Shape;103;p25"/>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04" name="Google Shape;104;p25"/>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05" name="Google Shape;105;p25"/>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06" name="Google Shape;106;p2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108" name="Shape 108"/>
        <p:cNvGrpSpPr/>
        <p:nvPr/>
      </p:nvGrpSpPr>
      <p:grpSpPr>
        <a:xfrm>
          <a:off x="0" y="0"/>
          <a:ext cx="0" cy="0"/>
          <a:chOff x="0" y="0"/>
          <a:chExt cx="0" cy="0"/>
        </a:xfrm>
      </p:grpSpPr>
      <p:sp>
        <p:nvSpPr>
          <p:cNvPr id="109" name="Google Shape;109;p27"/>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10" name="Google Shape;110;p27"/>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11" name="Google Shape;111;p27"/>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id="112" name="Google Shape;112;p27"/>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Arial"/>
              <a:ea typeface="Arial"/>
              <a:cs typeface="Arial"/>
              <a:sym typeface="Arial"/>
            </a:endParaRPr>
          </a:p>
        </p:txBody>
      </p:sp>
      <p:sp>
        <p:nvSpPr>
          <p:cNvPr descr="Click icon to add picture" id="113" name="Google Shape;113;p27"/>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7"/>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15" name="Google Shape;115;p27"/>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7"/>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17" name="Google Shape;117;p27"/>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7"/>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19" name="Google Shape;119;p27"/>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7"/>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21" name="Google Shape;121;p27"/>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7"/>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7"/>
          <p:cNvSpPr/>
          <p:nvPr>
            <p:ph idx="14" type="pic"/>
          </p:nvPr>
        </p:nvSpPr>
        <p:spPr>
          <a:xfrm>
            <a:off x="983282" y="2073439"/>
            <a:ext cx="1621032" cy="1841551"/>
          </a:xfrm>
          <a:prstGeom prst="rect">
            <a:avLst/>
          </a:prstGeom>
          <a:solidFill>
            <a:srgbClr val="F2F2F2"/>
          </a:solidFill>
          <a:ln>
            <a:noFill/>
          </a:ln>
        </p:spPr>
      </p:sp>
      <p:sp>
        <p:nvSpPr>
          <p:cNvPr id="124" name="Google Shape;124;p27"/>
          <p:cNvSpPr/>
          <p:nvPr>
            <p:ph idx="15" type="pic"/>
          </p:nvPr>
        </p:nvSpPr>
        <p:spPr>
          <a:xfrm>
            <a:off x="3109346" y="2073439"/>
            <a:ext cx="1621032" cy="1841551"/>
          </a:xfrm>
          <a:prstGeom prst="rect">
            <a:avLst/>
          </a:prstGeom>
          <a:solidFill>
            <a:srgbClr val="F2F2F2"/>
          </a:solidFill>
          <a:ln>
            <a:noFill/>
          </a:ln>
        </p:spPr>
      </p:sp>
      <p:sp>
        <p:nvSpPr>
          <p:cNvPr id="125" name="Google Shape;125;p27"/>
          <p:cNvSpPr/>
          <p:nvPr>
            <p:ph idx="16" type="pic"/>
          </p:nvPr>
        </p:nvSpPr>
        <p:spPr>
          <a:xfrm>
            <a:off x="5235410" y="2073439"/>
            <a:ext cx="1621032" cy="1841551"/>
          </a:xfrm>
          <a:prstGeom prst="rect">
            <a:avLst/>
          </a:prstGeom>
          <a:solidFill>
            <a:srgbClr val="F2F2F2"/>
          </a:solidFill>
          <a:ln>
            <a:noFill/>
          </a:ln>
        </p:spPr>
      </p:sp>
      <p:sp>
        <p:nvSpPr>
          <p:cNvPr id="126" name="Google Shape;126;p27"/>
          <p:cNvSpPr/>
          <p:nvPr>
            <p:ph idx="17" type="pic"/>
          </p:nvPr>
        </p:nvSpPr>
        <p:spPr>
          <a:xfrm>
            <a:off x="7361474" y="2073439"/>
            <a:ext cx="1621032" cy="1841551"/>
          </a:xfrm>
          <a:prstGeom prst="rect">
            <a:avLst/>
          </a:prstGeom>
          <a:solidFill>
            <a:srgbClr val="F2F2F2"/>
          </a:solidFill>
          <a:ln>
            <a:noFill/>
          </a:ln>
        </p:spPr>
      </p:sp>
      <p:sp>
        <p:nvSpPr>
          <p:cNvPr id="127" name="Google Shape;127;p27"/>
          <p:cNvSpPr/>
          <p:nvPr>
            <p:ph idx="18" type="pic"/>
          </p:nvPr>
        </p:nvSpPr>
        <p:spPr>
          <a:xfrm>
            <a:off x="9487536" y="2073439"/>
            <a:ext cx="1621032" cy="1841551"/>
          </a:xfrm>
          <a:prstGeom prst="rect">
            <a:avLst/>
          </a:prstGeom>
          <a:solidFill>
            <a:srgbClr val="F2F2F2"/>
          </a:solidFill>
          <a:ln>
            <a:noFill/>
          </a:ln>
        </p:spPr>
      </p:sp>
      <p:sp>
        <p:nvSpPr>
          <p:cNvPr id="128" name="Google Shape;12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alpha val="20000"/>
          </a:schemeClr>
        </a:solidFill>
      </p:bgPr>
    </p:bg>
    <p:spTree>
      <p:nvGrpSpPr>
        <p:cNvPr id="9" name="Shape 9"/>
        <p:cNvGrpSpPr/>
        <p:nvPr/>
      </p:nvGrpSpPr>
      <p:grpSpPr>
        <a:xfrm>
          <a:off x="0" y="0"/>
          <a:ext cx="0" cy="0"/>
          <a:chOff x="0" y="0"/>
          <a:chExt cx="0" cy="0"/>
        </a:xfrm>
      </p:grpSpPr>
      <p:sp>
        <p:nvSpPr>
          <p:cNvPr id="10" name="Google Shape;10;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indent="-355600" lvl="1" marL="9144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55600" lvl="3" marL="18288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indent="-355600" lvl="4" marL="22860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6"/>
              </a:buClr>
              <a:buSzPts val="4400"/>
              <a:buFont typeface="Mate"/>
              <a:buNone/>
              <a:defRPr b="1" i="0" sz="4400" u="none" cap="none" strike="noStrike">
                <a:solidFill>
                  <a:schemeClr val="accent6"/>
                </a:solidFill>
                <a:latin typeface="Mate"/>
                <a:ea typeface="Mate"/>
                <a:cs typeface="Mate"/>
                <a:sym typeface="Mat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accent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1.pn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research.aimultiple.com/computer-vision/#:~:text=of%20computer%20power.-,Algorithms,-like%20R%2DCN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THIRD EYE</a:t>
            </a:r>
            <a:endParaRPr/>
          </a:p>
        </p:txBody>
      </p:sp>
      <p:sp>
        <p:nvSpPr>
          <p:cNvPr id="245" name="Google Shape;245;p1"/>
          <p:cNvSpPr txBox="1"/>
          <p:nvPr>
            <p:ph idx="1" type="body"/>
          </p:nvPr>
        </p:nvSpPr>
        <p:spPr>
          <a:xfrm>
            <a:off x="1430397" y="3284079"/>
            <a:ext cx="1570612" cy="7602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800"/>
              <a:buNone/>
            </a:pPr>
            <a:r>
              <a:rPr lang="en-US"/>
              <a:t>TEAM NO:4</a:t>
            </a:r>
            <a:endParaRPr/>
          </a:p>
          <a:p>
            <a:pPr indent="0" lvl="0" marL="0" rtl="0" algn="l">
              <a:lnSpc>
                <a:spcPct val="100000"/>
              </a:lnSpc>
              <a:spcBef>
                <a:spcPts val="0"/>
              </a:spcBef>
              <a:spcAft>
                <a:spcPts val="0"/>
              </a:spcAft>
              <a:buClr>
                <a:schemeClr val="accent6"/>
              </a:buClr>
              <a:buSzPts val="1800"/>
              <a:buNone/>
            </a:pPr>
            <a:r>
              <a:t/>
            </a:r>
            <a:endParaRPr/>
          </a:p>
        </p:txBody>
      </p:sp>
      <p:sp>
        <p:nvSpPr>
          <p:cNvPr id="246" name="Google Shape;246;p1"/>
          <p:cNvSpPr/>
          <p:nvPr/>
        </p:nvSpPr>
        <p:spPr>
          <a:xfrm>
            <a:off x="9857505" y="838985"/>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4D8C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47" name="Google Shape;247;p1"/>
          <p:cNvSpPr/>
          <p:nvPr/>
        </p:nvSpPr>
        <p:spPr>
          <a:xfrm>
            <a:off x="5974436" y="3694919"/>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pic>
        <p:nvPicPr>
          <p:cNvPr id="248" name="Google Shape;248;p1"/>
          <p:cNvPicPr preferRelativeResize="0"/>
          <p:nvPr>
            <p:ph idx="2" type="pic"/>
          </p:nvPr>
        </p:nvPicPr>
        <p:blipFill rotWithShape="1">
          <a:blip r:embed="rId3">
            <a:alphaModFix/>
          </a:blip>
          <a:srcRect b="11669" l="0" r="0" t="11669"/>
          <a:stretch/>
        </p:blipFill>
        <p:spPr>
          <a:xfrm>
            <a:off x="6912077" y="1262590"/>
            <a:ext cx="4235983" cy="4871397"/>
          </a:xfrm>
          <a:prstGeom prst="rect">
            <a:avLst/>
          </a:prstGeom>
          <a:noFill/>
          <a:ln>
            <a:noFill/>
          </a:ln>
        </p:spPr>
      </p:pic>
      <p:sp>
        <p:nvSpPr>
          <p:cNvPr id="249" name="Google Shape;249;p1"/>
          <p:cNvSpPr txBox="1"/>
          <p:nvPr/>
        </p:nvSpPr>
        <p:spPr>
          <a:xfrm>
            <a:off x="1584198" y="3831629"/>
            <a:ext cx="6096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TEAM MEMBERS: AKHIL SANKAR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ALPHY GEORGE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IRENE MOLLY VARUGHESE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RINTA MARIA RAJU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GUIDED BY: PROF. THUSHARA SUKUMAR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ASSISTANT PROFESSOR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DEPT OF CSE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5"/>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Summary</a:t>
            </a:r>
            <a:endParaRPr/>
          </a:p>
        </p:txBody>
      </p:sp>
      <p:sp>
        <p:nvSpPr>
          <p:cNvPr id="335" name="Google Shape;335;p15"/>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500"/>
              <a:buNone/>
            </a:pPr>
            <a:r>
              <a:rPr lang="en-US"/>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endParaRPr/>
          </a:p>
          <a:p>
            <a:pPr indent="0" lvl="0" marL="0" rtl="0" algn="l">
              <a:lnSpc>
                <a:spcPct val="100000"/>
              </a:lnSpc>
              <a:spcBef>
                <a:spcPts val="1000"/>
              </a:spcBef>
              <a:spcAft>
                <a:spcPts val="0"/>
              </a:spcAft>
              <a:buClr>
                <a:schemeClr val="accent6"/>
              </a:buClr>
              <a:buSzPts val="1500"/>
              <a:buNone/>
            </a:pPr>
            <a:r>
              <a:t/>
            </a:r>
            <a:endParaRPr/>
          </a:p>
        </p:txBody>
      </p:sp>
      <p:pic>
        <p:nvPicPr>
          <p:cNvPr descr="People working in office" id="336" name="Google Shape;336;p15"/>
          <p:cNvPicPr preferRelativeResize="0"/>
          <p:nvPr>
            <p:ph idx="2" type="pic"/>
          </p:nvPr>
        </p:nvPicPr>
        <p:blipFill rotWithShape="1">
          <a:blip r:embed="rId3">
            <a:alphaModFix/>
          </a:blip>
          <a:srcRect b="0" l="0" r="0" t="0"/>
          <a:stretch/>
        </p:blipFill>
        <p:spPr>
          <a:xfrm>
            <a:off x="7493157" y="529148"/>
            <a:ext cx="4248873" cy="4731130"/>
          </a:xfrm>
          <a:prstGeom prst="rect">
            <a:avLst/>
          </a:prstGeom>
          <a:noFill/>
          <a:ln>
            <a:noFill/>
          </a:ln>
        </p:spPr>
      </p:pic>
      <p:pic>
        <p:nvPicPr>
          <p:cNvPr id="337" name="Google Shape;337;p15"/>
          <p:cNvPicPr preferRelativeResize="0"/>
          <p:nvPr/>
        </p:nvPicPr>
        <p:blipFill rotWithShape="1">
          <a:blip r:embed="rId4">
            <a:alphaModFix/>
          </a:blip>
          <a:srcRect b="2555" l="0" r="0" t="2555"/>
          <a:stretch/>
        </p:blipFill>
        <p:spPr>
          <a:xfrm>
            <a:off x="6504265" y="3029080"/>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sp>
        <p:nvSpPr>
          <p:cNvPr id="338" name="Google Shape;338;p1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339" name="Google Shape;339;p1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Quarterly performance</a:t>
            </a:r>
            <a:endParaRPr/>
          </a:p>
        </p:txBody>
      </p:sp>
      <p:graphicFrame>
        <p:nvGraphicFramePr>
          <p:cNvPr descr="Bar chart" id="345" name="Google Shape;345;p7"/>
          <p:cNvGraphicFramePr/>
          <p:nvPr/>
        </p:nvGraphicFramePr>
        <p:xfrm>
          <a:off x="587375" y="1622425"/>
          <a:ext cx="10890250" cy="4156075"/>
        </p:xfrm>
        <a:graphic>
          <a:graphicData uri="http://schemas.openxmlformats.org/drawingml/2006/chart">
            <c:chart r:id="rId3"/>
          </a:graphicData>
        </a:graphic>
      </p:graphicFrame>
      <p:sp>
        <p:nvSpPr>
          <p:cNvPr id="346" name="Google Shape;346;p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347" name="Google Shape;347;p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6"/>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Thank you</a:t>
            </a:r>
            <a:endParaRPr/>
          </a:p>
        </p:txBody>
      </p:sp>
      <p:pic>
        <p:nvPicPr>
          <p:cNvPr descr="People working in office" id="353" name="Google Shape;353;p16"/>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descr="People in an office discussing work over a laptop&#10;" id="354" name="Google Shape;354;p16"/>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descr="Layout of website design sketches on white paper" id="355" name="Google Shape;355;p16"/>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sp>
        <p:nvSpPr>
          <p:cNvPr id="356" name="Google Shape;356;p16"/>
          <p:cNvSpPr txBox="1"/>
          <p:nvPr>
            <p:ph idx="1" type="body"/>
          </p:nvPr>
        </p:nvSpPr>
        <p:spPr>
          <a:xfrm>
            <a:off x="6096000" y="3029090"/>
            <a:ext cx="3034200" cy="187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accent6"/>
              </a:buClr>
              <a:buSzPts val="1800"/>
              <a:buNone/>
            </a:pPr>
            <a:r>
              <a:t/>
            </a:r>
            <a:endParaRPr/>
          </a:p>
        </p:txBody>
      </p:sp>
      <p:pic>
        <p:nvPicPr>
          <p:cNvPr descr="Businesswoman reviewing sticky notes on a wall" id="357" name="Google Shape;357;p16"/>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CONTENTS</a:t>
            </a:r>
            <a:endParaRPr/>
          </a:p>
        </p:txBody>
      </p:sp>
      <p:sp>
        <p:nvSpPr>
          <p:cNvPr id="255" name="Google Shape;255;p4"/>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6"/>
              </a:buClr>
              <a:buSzPts val="1800"/>
              <a:buNone/>
            </a:pPr>
            <a:r>
              <a:rPr lang="en-US"/>
              <a:t>Introduction</a:t>
            </a:r>
            <a:endParaRPr/>
          </a:p>
        </p:txBody>
      </p:sp>
      <p:sp>
        <p:nvSpPr>
          <p:cNvPr id="256" name="Google Shape;256;p4"/>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Timeline</a:t>
            </a:r>
            <a:endParaRPr/>
          </a:p>
        </p:txBody>
      </p:sp>
      <p:sp>
        <p:nvSpPr>
          <p:cNvPr id="257" name="Google Shape;257;p4"/>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Areas of growth</a:t>
            </a:r>
            <a:endParaRPr/>
          </a:p>
        </p:txBody>
      </p:sp>
      <p:sp>
        <p:nvSpPr>
          <p:cNvPr id="258" name="Google Shape;258;p4"/>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Summary</a:t>
            </a:r>
            <a:endParaRPr/>
          </a:p>
        </p:txBody>
      </p:sp>
      <p:sp>
        <p:nvSpPr>
          <p:cNvPr id="259" name="Google Shape;259;p4"/>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Primary goals</a:t>
            </a:r>
            <a:endParaRPr/>
          </a:p>
        </p:txBody>
      </p:sp>
      <p:sp>
        <p:nvSpPr>
          <p:cNvPr id="260" name="Google Shape;260;p4"/>
          <p:cNvSpPr txBox="1"/>
          <p:nvPr/>
        </p:nvSpPr>
        <p:spPr>
          <a:xfrm>
            <a:off x="486699" y="6085719"/>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Presentation Title</a:t>
            </a:r>
            <a:endParaRPr b="0" i="0" sz="1400" u="none" cap="none" strike="noStrike">
              <a:solidFill>
                <a:srgbClr val="000000"/>
              </a:solidFill>
              <a:latin typeface="Arial"/>
              <a:ea typeface="Arial"/>
              <a:cs typeface="Arial"/>
              <a:sym typeface="Arial"/>
            </a:endParaRPr>
          </a:p>
        </p:txBody>
      </p:sp>
      <p:sp>
        <p:nvSpPr>
          <p:cNvPr id="261" name="Google Shape;261;p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62" name="Google Shape;262;p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
          <p:cNvSpPr txBox="1"/>
          <p:nvPr>
            <p:ph type="title"/>
          </p:nvPr>
        </p:nvSpPr>
        <p:spPr>
          <a:xfrm>
            <a:off x="416129" y="734605"/>
            <a:ext cx="511716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PROBLEM STATEMENT</a:t>
            </a:r>
            <a:endParaRPr/>
          </a:p>
        </p:txBody>
      </p:sp>
      <p:sp>
        <p:nvSpPr>
          <p:cNvPr id="268" name="Google Shape;268;p5"/>
          <p:cNvSpPr txBox="1"/>
          <p:nvPr>
            <p:ph idx="1" type="body"/>
          </p:nvPr>
        </p:nvSpPr>
        <p:spPr>
          <a:xfrm>
            <a:off x="432054" y="2258951"/>
            <a:ext cx="4368546" cy="38644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accent6"/>
              </a:buClr>
              <a:buSzPts val="1500"/>
              <a:buNone/>
            </a:pPr>
            <a:r>
              <a:t/>
            </a:r>
            <a:endParaRPr/>
          </a:p>
          <a:p>
            <a:pPr indent="-285750" lvl="0" marL="285750" rtl="0" algn="l">
              <a:spcBef>
                <a:spcPts val="0"/>
              </a:spcBef>
              <a:spcAft>
                <a:spcPts val="0"/>
              </a:spcAft>
              <a:buClr>
                <a:schemeClr val="dk2"/>
              </a:buClr>
              <a:buSzPts val="1500"/>
              <a:buChar char="•"/>
            </a:pPr>
            <a:r>
              <a:rPr lang="en-US">
                <a:solidFill>
                  <a:schemeClr val="dk2"/>
                </a:solidFill>
              </a:rPr>
              <a:t>There are millions of visually impaired people worldwide who struggle with everyday tasks. Visually impaired individuals face significant challenges when it comes to navigating their surroundings independently and safely. </a:t>
            </a:r>
            <a:endParaRPr>
              <a:solidFill>
                <a:schemeClr val="dk2"/>
              </a:solidFill>
            </a:endParaRPr>
          </a:p>
          <a:p>
            <a:pPr indent="-285750" lvl="0" marL="285750" rtl="0" algn="l">
              <a:spcBef>
                <a:spcPts val="0"/>
              </a:spcBef>
              <a:spcAft>
                <a:spcPts val="0"/>
              </a:spcAft>
              <a:buClr>
                <a:schemeClr val="dk2"/>
              </a:buClr>
              <a:buSzPts val="1500"/>
              <a:buChar char="•"/>
            </a:pPr>
            <a:r>
              <a:rPr lang="en-US">
                <a:solidFill>
                  <a:schemeClr val="dk2"/>
                </a:solidFill>
              </a:rPr>
              <a:t>The absence of visual cues often leads to obstacles and hazards that can hinder their mobility and reduce their quality of life. </a:t>
            </a:r>
            <a:endParaRPr>
              <a:solidFill>
                <a:schemeClr val="dk2"/>
              </a:solidFill>
            </a:endParaRPr>
          </a:p>
          <a:p>
            <a:pPr indent="-285750" lvl="0" marL="285750" rtl="0" algn="l">
              <a:spcBef>
                <a:spcPts val="0"/>
              </a:spcBef>
              <a:spcAft>
                <a:spcPts val="0"/>
              </a:spcAft>
              <a:buClr>
                <a:schemeClr val="dk2"/>
              </a:buClr>
              <a:buSzPts val="1500"/>
              <a:buChar char="•"/>
            </a:pPr>
            <a:r>
              <a:rPr lang="en-US">
                <a:solidFill>
                  <a:schemeClr val="dk2"/>
                </a:solidFill>
              </a:rPr>
              <a:t>We aim to enhance the mobility and independence of visually impaired individuals by developing a wearable device that can be attached to their spectacles.</a:t>
            </a:r>
            <a:endParaRPr>
              <a:solidFill>
                <a:schemeClr val="dk2"/>
              </a:solidFill>
            </a:endParaRPr>
          </a:p>
          <a:p>
            <a:pPr indent="0" lvl="0" marL="0" rtl="0" algn="l">
              <a:lnSpc>
                <a:spcPct val="100000"/>
              </a:lnSpc>
              <a:spcBef>
                <a:spcPts val="1000"/>
              </a:spcBef>
              <a:spcAft>
                <a:spcPts val="0"/>
              </a:spcAft>
              <a:buClr>
                <a:schemeClr val="accent6"/>
              </a:buClr>
              <a:buSzPts val="1500"/>
              <a:buNone/>
            </a:pPr>
            <a:r>
              <a:t/>
            </a:r>
            <a:endParaRPr/>
          </a:p>
        </p:txBody>
      </p:sp>
      <p:sp>
        <p:nvSpPr>
          <p:cNvPr id="269" name="Google Shape;269;p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70" name="Google Shape;270;p5"/>
          <p:cNvSpPr/>
          <p:nvPr/>
        </p:nvSpPr>
        <p:spPr>
          <a:xfrm>
            <a:off x="4584821" y="311581"/>
            <a:ext cx="1896941" cy="217161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71" name="Google Shape;271;p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72" name="Google Shape;272;p5"/>
          <p:cNvPicPr preferRelativeResize="0"/>
          <p:nvPr/>
        </p:nvPicPr>
        <p:blipFill rotWithShape="1">
          <a:blip r:embed="rId3">
            <a:alphaModFix/>
          </a:blip>
          <a:srcRect b="0" l="1465" r="1465" t="0"/>
          <a:stretch/>
        </p:blipFill>
        <p:spPr>
          <a:xfrm>
            <a:off x="7194435" y="926611"/>
            <a:ext cx="3657227" cy="51967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8"/>
          <p:cNvSpPr txBox="1"/>
          <p:nvPr>
            <p:ph type="title"/>
          </p:nvPr>
        </p:nvSpPr>
        <p:spPr>
          <a:xfrm>
            <a:off x="1389409" y="233838"/>
            <a:ext cx="10889700" cy="1419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         TECHNOLOGY STACK</a:t>
            </a:r>
            <a:endParaRPr/>
          </a:p>
        </p:txBody>
      </p:sp>
      <p:sp>
        <p:nvSpPr>
          <p:cNvPr id="279" name="Google Shape;279;p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80" name="Google Shape;280;p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grpSp>
        <p:nvGrpSpPr>
          <p:cNvPr id="281" name="Google Shape;281;p8"/>
          <p:cNvGrpSpPr/>
          <p:nvPr/>
        </p:nvGrpSpPr>
        <p:grpSpPr>
          <a:xfrm>
            <a:off x="1607830" y="1727791"/>
            <a:ext cx="7233900" cy="4612038"/>
            <a:chOff x="0" y="11427"/>
            <a:chExt cx="7233900" cy="4612038"/>
          </a:xfrm>
        </p:grpSpPr>
        <p:sp>
          <p:nvSpPr>
            <p:cNvPr id="282" name="Google Shape;282;p8"/>
            <p:cNvSpPr/>
            <p:nvPr/>
          </p:nvSpPr>
          <p:spPr>
            <a:xfrm>
              <a:off x="0" y="11427"/>
              <a:ext cx="7233900" cy="1980300"/>
            </a:xfrm>
            <a:prstGeom prst="roundRect">
              <a:avLst>
                <a:gd fmla="val 10000" name="adj"/>
              </a:avLst>
            </a:prstGeom>
            <a:solidFill>
              <a:srgbClr val="FFFFFF"/>
            </a:solidFill>
            <a:ln cap="flat" cmpd="sng" w="12700">
              <a:solidFill>
                <a:srgbClr val="F7932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8"/>
            <p:cNvSpPr/>
            <p:nvPr/>
          </p:nvSpPr>
          <p:spPr>
            <a:xfrm>
              <a:off x="345290" y="243246"/>
              <a:ext cx="2095200" cy="1452300"/>
            </a:xfrm>
            <a:prstGeom prst="roundRect">
              <a:avLst>
                <a:gd fmla="val 10000" name="adj"/>
              </a:avLst>
            </a:prstGeom>
            <a:blipFill rotWithShape="1">
              <a:blip r:embed="rId3">
                <a:alphaModFix/>
              </a:blip>
              <a:stretch>
                <a:fillRect b="0" l="-11999" r="-11989" t="0"/>
              </a:stretch>
            </a:blipFill>
            <a:ln cap="flat" cmpd="sng" w="12700">
              <a:solidFill>
                <a:srgbClr val="4472C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rot="10800000">
              <a:off x="220053" y="1980572"/>
              <a:ext cx="2095200" cy="2420400"/>
            </a:xfrm>
            <a:prstGeom prst="round2SameRect">
              <a:avLst>
                <a:gd fmla="val 10500" name="adj1"/>
                <a:gd fmla="val 0" name="adj2"/>
              </a:avLst>
            </a:prstGeom>
            <a:solidFill>
              <a:srgbClr val="FFFFFF"/>
            </a:solidFill>
            <a:ln cap="flat" cmpd="sng" w="12700">
              <a:solidFill>
                <a:srgbClr val="F7932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8"/>
            <p:cNvSpPr txBox="1"/>
            <p:nvPr/>
          </p:nvSpPr>
          <p:spPr>
            <a:xfrm>
              <a:off x="284603" y="1980437"/>
              <a:ext cx="1966200" cy="2356200"/>
            </a:xfrm>
            <a:prstGeom prst="rect">
              <a:avLst/>
            </a:prstGeom>
            <a:noFill/>
            <a:ln>
              <a:noFill/>
            </a:ln>
          </p:spPr>
          <p:txBody>
            <a:bodyPr anchorCtr="0" anchor="t" bIns="142225" lIns="142225" spcFirstLastPara="1" rIns="142225" wrap="square" tIns="142225">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 Powerful and versatile programming language that is perfect for processing and analyzing large datasets.</a:t>
              </a:r>
              <a:endParaRPr b="0" i="0" sz="1400" u="none" cap="none" strike="noStrike">
                <a:solidFill>
                  <a:srgbClr val="000000"/>
                </a:solidFill>
                <a:latin typeface="Arial"/>
                <a:ea typeface="Arial"/>
                <a:cs typeface="Arial"/>
                <a:sym typeface="Arial"/>
              </a:endParaRPr>
            </a:p>
          </p:txBody>
        </p:sp>
        <p:sp>
          <p:nvSpPr>
            <p:cNvPr id="286" name="Google Shape;286;p8"/>
            <p:cNvSpPr/>
            <p:nvPr/>
          </p:nvSpPr>
          <p:spPr>
            <a:xfrm>
              <a:off x="2524762" y="245301"/>
              <a:ext cx="2184300" cy="1448100"/>
            </a:xfrm>
            <a:prstGeom prst="roundRect">
              <a:avLst>
                <a:gd fmla="val 10000" name="adj"/>
              </a:avLst>
            </a:prstGeom>
            <a:blipFill rotWithShape="1">
              <a:blip r:embed="rId4">
                <a:alphaModFix/>
              </a:blip>
              <a:stretch>
                <a:fillRect b="0" l="-4999" r="-4999" t="0"/>
              </a:stretch>
            </a:blipFill>
            <a:ln cap="flat" cmpd="sng" w="12700">
              <a:solidFill>
                <a:srgbClr val="4472C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8"/>
            <p:cNvSpPr/>
            <p:nvPr/>
          </p:nvSpPr>
          <p:spPr>
            <a:xfrm rot="10800000">
              <a:off x="2569556" y="1980465"/>
              <a:ext cx="2139600" cy="2643000"/>
            </a:xfrm>
            <a:prstGeom prst="round2SameRect">
              <a:avLst>
                <a:gd fmla="val 10500" name="adj1"/>
                <a:gd fmla="val 0" name="adj2"/>
              </a:avLst>
            </a:prstGeom>
            <a:solidFill>
              <a:srgbClr val="FFFFFF"/>
            </a:solidFill>
            <a:ln cap="flat" cmpd="sng" w="12700">
              <a:solidFill>
                <a:srgbClr val="F7932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txBox="1"/>
            <p:nvPr/>
          </p:nvSpPr>
          <p:spPr>
            <a:xfrm>
              <a:off x="2633851" y="1980437"/>
              <a:ext cx="1907700" cy="2356200"/>
            </a:xfrm>
            <a:prstGeom prst="rect">
              <a:avLst/>
            </a:prstGeom>
            <a:noFill/>
            <a:ln>
              <a:noFill/>
            </a:ln>
          </p:spPr>
          <p:txBody>
            <a:bodyPr anchorCtr="0" anchor="t" bIns="142225" lIns="142225" spcFirstLastPara="1" rIns="142225" wrap="square" tIns="142225">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An open-source computer vision library that provides an extensive set of tools for analyzing visual data</a:t>
              </a:r>
              <a:endParaRPr b="0" i="0" sz="1400" u="none" cap="none" strike="noStrike">
                <a:solidFill>
                  <a:srgbClr val="000000"/>
                </a:solidFill>
                <a:latin typeface="Arial"/>
                <a:ea typeface="Arial"/>
                <a:cs typeface="Arial"/>
                <a:sym typeface="Arial"/>
              </a:endParaRPr>
            </a:p>
          </p:txBody>
        </p:sp>
        <p:sp>
          <p:nvSpPr>
            <p:cNvPr id="289" name="Google Shape;289;p8"/>
            <p:cNvSpPr/>
            <p:nvPr/>
          </p:nvSpPr>
          <p:spPr>
            <a:xfrm>
              <a:off x="4918665" y="264058"/>
              <a:ext cx="2095200" cy="1452300"/>
            </a:xfrm>
            <a:prstGeom prst="roundRect">
              <a:avLst>
                <a:gd fmla="val 10000" name="adj"/>
              </a:avLst>
            </a:prstGeom>
            <a:blipFill rotWithShape="1">
              <a:blip r:embed="rId5">
                <a:alphaModFix/>
              </a:blip>
              <a:stretch>
                <a:fillRect b="0" l="-999" r="-999" t="0"/>
              </a:stretch>
            </a:blipFill>
            <a:ln cap="flat" cmpd="sng" w="12700">
              <a:solidFill>
                <a:srgbClr val="4472C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
            <p:cNvSpPr/>
            <p:nvPr/>
          </p:nvSpPr>
          <p:spPr>
            <a:xfrm rot="10800000">
              <a:off x="4918546" y="1980572"/>
              <a:ext cx="2095200" cy="2420400"/>
            </a:xfrm>
            <a:prstGeom prst="round2SameRect">
              <a:avLst>
                <a:gd fmla="val 10500" name="adj1"/>
                <a:gd fmla="val 0" name="adj2"/>
              </a:avLst>
            </a:prstGeom>
            <a:solidFill>
              <a:srgbClr val="FFFFFF"/>
            </a:solidFill>
            <a:ln cap="flat" cmpd="sng" w="12700">
              <a:solidFill>
                <a:srgbClr val="F7932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8"/>
            <p:cNvSpPr txBox="1"/>
            <p:nvPr/>
          </p:nvSpPr>
          <p:spPr>
            <a:xfrm>
              <a:off x="4983096" y="1980437"/>
              <a:ext cx="1966200" cy="2356200"/>
            </a:xfrm>
            <a:prstGeom prst="rect">
              <a:avLst/>
            </a:prstGeom>
            <a:noFill/>
            <a:ln>
              <a:noFill/>
            </a:ln>
          </p:spPr>
          <p:txBody>
            <a:bodyPr anchorCtr="0" anchor="t" bIns="142225" lIns="142225" spcFirstLastPara="1" rIns="142225" wrap="square" tIns="142225">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Arduino</a:t>
              </a:r>
              <a:r>
                <a:rPr b="0" i="0" lang="en-US" sz="2800" u="none" cap="none" strike="noStrike">
                  <a:solidFill>
                    <a:srgbClr val="000000"/>
                  </a:solidFill>
                  <a:latin typeface="Arial"/>
                  <a:ea typeface="Arial"/>
                  <a:cs typeface="Arial"/>
                  <a:sym typeface="Arial"/>
                </a:rPr>
                <a:t>:</a:t>
              </a:r>
              <a:r>
                <a:rPr b="0" i="0" lang="en-US" sz="2000" u="none" cap="none" strike="noStrike">
                  <a:solidFill>
                    <a:srgbClr val="000000"/>
                  </a:solidFill>
                  <a:latin typeface="Arial"/>
                  <a:ea typeface="Arial"/>
                  <a:cs typeface="Arial"/>
                  <a:sym typeface="Arial"/>
                </a:rPr>
                <a:t>A powerful microcontroller board that is used to create interactive electronic devices.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0"/>
          <p:cNvSpPr txBox="1"/>
          <p:nvPr>
            <p:ph type="title"/>
          </p:nvPr>
        </p:nvSpPr>
        <p:spPr>
          <a:xfrm>
            <a:off x="678575"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6"/>
              </a:buClr>
              <a:buSzPts val="4400"/>
              <a:buFont typeface="Mate"/>
              <a:buNone/>
            </a:pPr>
            <a:r>
              <a:rPr lang="en-US"/>
              <a:t>REQUIREMENTS</a:t>
            </a:r>
            <a:endParaRPr/>
          </a:p>
        </p:txBody>
      </p:sp>
      <p:sp>
        <p:nvSpPr>
          <p:cNvPr id="297" name="Google Shape;297;p1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Presentation title</a:t>
            </a:r>
            <a:endParaRPr/>
          </a:p>
        </p:txBody>
      </p:sp>
      <p:sp>
        <p:nvSpPr>
          <p:cNvPr id="298" name="Google Shape;298;p1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99" name="Google Shape;299;p10"/>
          <p:cNvSpPr txBox="1"/>
          <p:nvPr/>
        </p:nvSpPr>
        <p:spPr>
          <a:xfrm>
            <a:off x="1130800" y="2231125"/>
            <a:ext cx="9890700" cy="164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lang="en-US" sz="1900">
                <a:solidFill>
                  <a:schemeClr val="dk1"/>
                </a:solidFill>
              </a:rPr>
              <a:t>Object Detection</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Navigation</a:t>
            </a:r>
            <a:endParaRPr sz="1900">
              <a:solidFill>
                <a:schemeClr val="dk1"/>
              </a:solidFill>
            </a:endParaRPr>
          </a:p>
          <a:p>
            <a:pPr indent="-349250" lvl="0" marL="457200" rtl="0" algn="l">
              <a:spcBef>
                <a:spcPts val="0"/>
              </a:spcBef>
              <a:spcAft>
                <a:spcPts val="0"/>
              </a:spcAft>
              <a:buSzPts val="1900"/>
              <a:buChar char="●"/>
            </a:pPr>
            <a:r>
              <a:rPr lang="en-US" sz="1900"/>
              <a:t>Text to Speech</a:t>
            </a:r>
            <a:endParaRPr sz="1900"/>
          </a:p>
          <a:p>
            <a:pPr indent="-349250" lvl="0" marL="457200" rtl="0" algn="l">
              <a:spcBef>
                <a:spcPts val="0"/>
              </a:spcBef>
              <a:spcAft>
                <a:spcPts val="0"/>
              </a:spcAft>
              <a:buSzPts val="1900"/>
              <a:buChar char="●"/>
            </a:pPr>
            <a:r>
              <a:rPr lang="en-US" sz="1900"/>
              <a:t>Distance measurement: using depth sensor</a:t>
            </a:r>
            <a:endParaRPr sz="1900"/>
          </a:p>
          <a:p>
            <a:pPr indent="-349250" lvl="0" marL="457200" rtl="0" algn="l">
              <a:spcBef>
                <a:spcPts val="0"/>
              </a:spcBef>
              <a:spcAft>
                <a:spcPts val="0"/>
              </a:spcAft>
              <a:buSzPts val="1900"/>
              <a:buChar char="●"/>
            </a:pPr>
            <a:r>
              <a:rPr lang="en-US" sz="1900"/>
              <a:t>Real time auditory feedback</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95d993afaa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OBJECT DETECTION</a:t>
            </a:r>
            <a:endParaRPr/>
          </a:p>
        </p:txBody>
      </p:sp>
      <p:sp>
        <p:nvSpPr>
          <p:cNvPr id="306" name="Google Shape;306;g295d993afaa_0_0"/>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200"/>
              <a:buFont typeface="Arial"/>
              <a:buNone/>
            </a:pPr>
            <a:fld id="{00000000-1234-1234-1234-123412341234}" type="slidenum">
              <a:rPr lang="en-US"/>
              <a:t>‹#›</a:t>
            </a:fld>
            <a:endParaRPr/>
          </a:p>
        </p:txBody>
      </p:sp>
      <p:sp>
        <p:nvSpPr>
          <p:cNvPr id="307" name="Google Shape;307;g295d993afaa_0_0"/>
          <p:cNvSpPr txBox="1"/>
          <p:nvPr/>
        </p:nvSpPr>
        <p:spPr>
          <a:xfrm>
            <a:off x="429700" y="1690825"/>
            <a:ext cx="10073700" cy="4659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900"/>
              </a:spcBef>
              <a:spcAft>
                <a:spcPts val="0"/>
              </a:spcAft>
              <a:buClr>
                <a:srgbClr val="111111"/>
              </a:buClr>
              <a:buSzPts val="1700"/>
              <a:buFont typeface="Roboto"/>
              <a:buAutoNum type="arabicPeriod"/>
            </a:pPr>
            <a:r>
              <a:rPr lang="en-US" sz="1700">
                <a:solidFill>
                  <a:srgbClr val="111111"/>
                </a:solidFill>
                <a:latin typeface="Roboto"/>
                <a:ea typeface="Roboto"/>
                <a:cs typeface="Roboto"/>
                <a:sym typeface="Roboto"/>
              </a:rPr>
              <a:t>What is Object Detection?</a:t>
            </a:r>
            <a:endParaRPr sz="1700">
              <a:solidFill>
                <a:srgbClr val="111111"/>
              </a:solidFill>
              <a:latin typeface="Roboto"/>
              <a:ea typeface="Roboto"/>
              <a:cs typeface="Roboto"/>
              <a:sym typeface="Roboto"/>
            </a:endParaRPr>
          </a:p>
          <a:p>
            <a:pPr indent="-336550" lvl="1" marL="914400" rtl="0" algn="l">
              <a:lnSpc>
                <a:spcPct val="115000"/>
              </a:lnSpc>
              <a:spcBef>
                <a:spcPts val="0"/>
              </a:spcBef>
              <a:spcAft>
                <a:spcPts val="0"/>
              </a:spcAft>
              <a:buClr>
                <a:srgbClr val="111111"/>
              </a:buClr>
              <a:buSzPts val="1700"/>
              <a:buFont typeface="Roboto"/>
              <a:buChar char="○"/>
            </a:pPr>
            <a:r>
              <a:rPr lang="en-US" sz="1700">
                <a:solidFill>
                  <a:srgbClr val="111111"/>
                </a:solidFill>
                <a:latin typeface="Roboto"/>
                <a:ea typeface="Roboto"/>
                <a:cs typeface="Roboto"/>
                <a:sym typeface="Roboto"/>
              </a:rPr>
              <a:t>Object detection is a technique used in computer vision that allows machines to identify and locate objects in digital images or videos.</a:t>
            </a:r>
            <a:endParaRPr sz="1700">
              <a:solidFill>
                <a:srgbClr val="111111"/>
              </a:solidFill>
              <a:latin typeface="Roboto"/>
              <a:ea typeface="Roboto"/>
              <a:cs typeface="Roboto"/>
              <a:sym typeface="Roboto"/>
            </a:endParaRPr>
          </a:p>
          <a:p>
            <a:pPr indent="-336550" lvl="0" marL="457200" rtl="0" algn="l">
              <a:lnSpc>
                <a:spcPct val="115000"/>
              </a:lnSpc>
              <a:spcBef>
                <a:spcPts val="0"/>
              </a:spcBef>
              <a:spcAft>
                <a:spcPts val="0"/>
              </a:spcAft>
              <a:buClr>
                <a:srgbClr val="111111"/>
              </a:buClr>
              <a:buSzPts val="1700"/>
              <a:buFont typeface="Roboto"/>
              <a:buAutoNum type="arabicPeriod"/>
            </a:pPr>
            <a:r>
              <a:rPr lang="en-US" sz="1700">
                <a:solidFill>
                  <a:srgbClr val="111111"/>
                </a:solidFill>
                <a:latin typeface="Roboto"/>
                <a:ea typeface="Roboto"/>
                <a:cs typeface="Roboto"/>
                <a:sym typeface="Roboto"/>
              </a:rPr>
              <a:t>Goal of Object Detection</a:t>
            </a:r>
            <a:endParaRPr sz="1700">
              <a:solidFill>
                <a:srgbClr val="111111"/>
              </a:solidFill>
              <a:latin typeface="Roboto"/>
              <a:ea typeface="Roboto"/>
              <a:cs typeface="Roboto"/>
              <a:sym typeface="Roboto"/>
            </a:endParaRPr>
          </a:p>
          <a:p>
            <a:pPr indent="-336550" lvl="1" marL="914400" rtl="0" algn="l">
              <a:lnSpc>
                <a:spcPct val="115000"/>
              </a:lnSpc>
              <a:spcBef>
                <a:spcPts val="0"/>
              </a:spcBef>
              <a:spcAft>
                <a:spcPts val="0"/>
              </a:spcAft>
              <a:buClr>
                <a:srgbClr val="111111"/>
              </a:buClr>
              <a:buSzPts val="1700"/>
              <a:buFont typeface="Roboto"/>
              <a:buChar char="○"/>
            </a:pPr>
            <a:r>
              <a:rPr lang="en-US" sz="1700">
                <a:solidFill>
                  <a:srgbClr val="111111"/>
                </a:solidFill>
                <a:latin typeface="Roboto"/>
                <a:ea typeface="Roboto"/>
                <a:cs typeface="Roboto"/>
                <a:sym typeface="Roboto"/>
              </a:rPr>
              <a:t>The main goal is to determine the location and size of one or more objects in an image or video, and assign a class label (what the object is) to those objects.</a:t>
            </a:r>
            <a:endParaRPr sz="1700">
              <a:solidFill>
                <a:srgbClr val="111111"/>
              </a:solidFill>
              <a:latin typeface="Roboto"/>
              <a:ea typeface="Roboto"/>
              <a:cs typeface="Roboto"/>
              <a:sym typeface="Roboto"/>
            </a:endParaRPr>
          </a:p>
          <a:p>
            <a:pPr indent="-336550" lvl="0" marL="457200" rtl="0" algn="l">
              <a:lnSpc>
                <a:spcPct val="115000"/>
              </a:lnSpc>
              <a:spcBef>
                <a:spcPts val="0"/>
              </a:spcBef>
              <a:spcAft>
                <a:spcPts val="0"/>
              </a:spcAft>
              <a:buClr>
                <a:srgbClr val="111111"/>
              </a:buClr>
              <a:buSzPts val="1700"/>
              <a:buFont typeface="Roboto"/>
              <a:buAutoNum type="arabicPeriod"/>
            </a:pPr>
            <a:r>
              <a:rPr lang="en-US" sz="1700">
                <a:solidFill>
                  <a:srgbClr val="111111"/>
                </a:solidFill>
                <a:latin typeface="Roboto"/>
                <a:ea typeface="Roboto"/>
                <a:cs typeface="Roboto"/>
                <a:sym typeface="Roboto"/>
              </a:rPr>
              <a:t>Steps Involved in Object Detection</a:t>
            </a:r>
            <a:endParaRPr sz="1700">
              <a:solidFill>
                <a:srgbClr val="111111"/>
              </a:solidFill>
              <a:latin typeface="Roboto"/>
              <a:ea typeface="Roboto"/>
              <a:cs typeface="Roboto"/>
              <a:sym typeface="Roboto"/>
            </a:endParaRPr>
          </a:p>
          <a:p>
            <a:pPr indent="-336550" lvl="1" marL="914400" rtl="0" algn="l">
              <a:lnSpc>
                <a:spcPct val="115000"/>
              </a:lnSpc>
              <a:spcBef>
                <a:spcPts val="0"/>
              </a:spcBef>
              <a:spcAft>
                <a:spcPts val="0"/>
              </a:spcAft>
              <a:buClr>
                <a:srgbClr val="111111"/>
              </a:buClr>
              <a:buSzPts val="1700"/>
              <a:buFont typeface="Roboto"/>
              <a:buChar char="○"/>
            </a:pPr>
            <a:r>
              <a:rPr lang="en-US" sz="1700">
                <a:solidFill>
                  <a:srgbClr val="111111"/>
                </a:solidFill>
                <a:latin typeface="Roboto"/>
                <a:ea typeface="Roboto"/>
                <a:cs typeface="Roboto"/>
                <a:sym typeface="Roboto"/>
              </a:rPr>
              <a:t>Image Classification: This step involves determining what objects are present in the image.</a:t>
            </a:r>
            <a:endParaRPr sz="1700">
              <a:solidFill>
                <a:srgbClr val="111111"/>
              </a:solidFill>
              <a:latin typeface="Roboto"/>
              <a:ea typeface="Roboto"/>
              <a:cs typeface="Roboto"/>
              <a:sym typeface="Roboto"/>
            </a:endParaRPr>
          </a:p>
          <a:p>
            <a:pPr indent="-336550" lvl="1" marL="914400" rtl="0" algn="l">
              <a:lnSpc>
                <a:spcPct val="115000"/>
              </a:lnSpc>
              <a:spcBef>
                <a:spcPts val="0"/>
              </a:spcBef>
              <a:spcAft>
                <a:spcPts val="0"/>
              </a:spcAft>
              <a:buClr>
                <a:srgbClr val="111111"/>
              </a:buClr>
              <a:buSzPts val="1700"/>
              <a:buFont typeface="Roboto"/>
              <a:buChar char="○"/>
            </a:pPr>
            <a:r>
              <a:rPr lang="en-US" sz="1700">
                <a:solidFill>
                  <a:srgbClr val="111111"/>
                </a:solidFill>
                <a:latin typeface="Roboto"/>
                <a:ea typeface="Roboto"/>
                <a:cs typeface="Roboto"/>
                <a:sym typeface="Roboto"/>
              </a:rPr>
              <a:t>Object Localization: This step involves determining where exactly in the image these objects are located.</a:t>
            </a:r>
            <a:endParaRPr sz="1700">
              <a:solidFill>
                <a:srgbClr val="111111"/>
              </a:solidFill>
              <a:latin typeface="Roboto"/>
              <a:ea typeface="Roboto"/>
              <a:cs typeface="Roboto"/>
              <a:sym typeface="Roboto"/>
            </a:endParaRPr>
          </a:p>
          <a:p>
            <a:pPr indent="-336550" lvl="0" marL="457200" rtl="0" algn="l">
              <a:lnSpc>
                <a:spcPct val="115000"/>
              </a:lnSpc>
              <a:spcBef>
                <a:spcPts val="0"/>
              </a:spcBef>
              <a:spcAft>
                <a:spcPts val="0"/>
              </a:spcAft>
              <a:buClr>
                <a:srgbClr val="111111"/>
              </a:buClr>
              <a:buSzPts val="1700"/>
              <a:buFont typeface="Roboto"/>
              <a:buAutoNum type="arabicPeriod"/>
            </a:pPr>
            <a:r>
              <a:rPr lang="en-US" sz="1700">
                <a:solidFill>
                  <a:srgbClr val="111111"/>
                </a:solidFill>
                <a:latin typeface="Roboto"/>
                <a:ea typeface="Roboto"/>
                <a:cs typeface="Roboto"/>
                <a:sym typeface="Roboto"/>
              </a:rPr>
              <a:t>Use of Object Detection</a:t>
            </a:r>
            <a:endParaRPr sz="1700">
              <a:solidFill>
                <a:srgbClr val="111111"/>
              </a:solidFill>
              <a:latin typeface="Roboto"/>
              <a:ea typeface="Roboto"/>
              <a:cs typeface="Roboto"/>
              <a:sym typeface="Roboto"/>
            </a:endParaRPr>
          </a:p>
          <a:p>
            <a:pPr indent="-336550" lvl="1" marL="914400" rtl="0" algn="l">
              <a:lnSpc>
                <a:spcPct val="115000"/>
              </a:lnSpc>
              <a:spcBef>
                <a:spcPts val="0"/>
              </a:spcBef>
              <a:spcAft>
                <a:spcPts val="0"/>
              </a:spcAft>
              <a:buClr>
                <a:srgbClr val="111111"/>
              </a:buClr>
              <a:buSzPts val="1700"/>
              <a:buFont typeface="Roboto"/>
              <a:buChar char="○"/>
            </a:pPr>
            <a:r>
              <a:rPr lang="en-US" sz="1700">
                <a:solidFill>
                  <a:srgbClr val="111111"/>
                </a:solidFill>
                <a:latin typeface="Roboto"/>
                <a:ea typeface="Roboto"/>
                <a:cs typeface="Roboto"/>
                <a:sym typeface="Roboto"/>
              </a:rPr>
              <a:t>It’s fundamental to many computer vision tasks such as object classification, counting of objects, and object monitoring.</a:t>
            </a:r>
            <a:endParaRPr sz="1700">
              <a:solidFill>
                <a:srgbClr val="111111"/>
              </a:solidFill>
              <a:latin typeface="Roboto"/>
              <a:ea typeface="Roboto"/>
              <a:cs typeface="Roboto"/>
              <a:sym typeface="Roboto"/>
            </a:endParaRPr>
          </a:p>
          <a:p>
            <a:pPr indent="-336550" lvl="1" marL="914400" rtl="0" algn="l">
              <a:lnSpc>
                <a:spcPct val="115000"/>
              </a:lnSpc>
              <a:spcBef>
                <a:spcPts val="0"/>
              </a:spcBef>
              <a:spcAft>
                <a:spcPts val="0"/>
              </a:spcAft>
              <a:buClr>
                <a:srgbClr val="111111"/>
              </a:buClr>
              <a:buSzPts val="1700"/>
              <a:buFont typeface="Roboto"/>
              <a:buChar char="○"/>
            </a:pPr>
            <a:r>
              <a:rPr lang="en-US" sz="1700">
                <a:solidFill>
                  <a:srgbClr val="111111"/>
                </a:solidFill>
                <a:latin typeface="Roboto"/>
                <a:ea typeface="Roboto"/>
                <a:cs typeface="Roboto"/>
                <a:sym typeface="Roboto"/>
              </a:rPr>
              <a:t>It’s also used in developing self-driving systems to detect and localize other vehicles, pedestrians, and obstacles on the road.</a:t>
            </a:r>
            <a:endParaRPr sz="1700">
              <a:solidFill>
                <a:srgbClr val="11111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95d993afaa_0_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28048"/>
              </a:lnSpc>
              <a:spcBef>
                <a:spcPts val="3100"/>
              </a:spcBef>
              <a:spcAft>
                <a:spcPts val="0"/>
              </a:spcAft>
              <a:buClr>
                <a:schemeClr val="dk1"/>
              </a:buClr>
              <a:buSzPts val="1100"/>
              <a:buFont typeface="Arial"/>
              <a:buNone/>
            </a:pPr>
            <a:r>
              <a:t/>
            </a:r>
            <a:endParaRPr sz="2050">
              <a:solidFill>
                <a:srgbClr val="202122"/>
              </a:solidFill>
              <a:latin typeface="Arial"/>
              <a:ea typeface="Arial"/>
              <a:cs typeface="Arial"/>
              <a:sym typeface="Arial"/>
            </a:endParaRPr>
          </a:p>
          <a:p>
            <a:pPr indent="0" lvl="0" marL="0" rtl="0" algn="l">
              <a:lnSpc>
                <a:spcPct val="128048"/>
              </a:lnSpc>
              <a:spcBef>
                <a:spcPts val="3100"/>
              </a:spcBef>
              <a:spcAft>
                <a:spcPts val="0"/>
              </a:spcAft>
              <a:buClr>
                <a:schemeClr val="dk1"/>
              </a:buClr>
              <a:buSzPts val="1100"/>
              <a:buFont typeface="Arial"/>
              <a:buNone/>
            </a:pPr>
            <a:r>
              <a:rPr lang="en-US" sz="2850">
                <a:solidFill>
                  <a:srgbClr val="202122"/>
                </a:solidFill>
                <a:latin typeface="Arial"/>
                <a:ea typeface="Arial"/>
                <a:cs typeface="Arial"/>
                <a:sym typeface="Arial"/>
              </a:rPr>
              <a:t>How does object detection work?</a:t>
            </a:r>
            <a:endParaRPr sz="2850">
              <a:solidFill>
                <a:srgbClr val="202122"/>
              </a:solidFill>
              <a:latin typeface="Arial"/>
              <a:ea typeface="Arial"/>
              <a:cs typeface="Arial"/>
              <a:sym typeface="Arial"/>
            </a:endParaRPr>
          </a:p>
          <a:p>
            <a:pPr indent="0" lvl="0" marL="0" rtl="0" algn="ctr">
              <a:spcBef>
                <a:spcPts val="800"/>
              </a:spcBef>
              <a:spcAft>
                <a:spcPts val="0"/>
              </a:spcAft>
              <a:buNone/>
            </a:pPr>
            <a:r>
              <a:t/>
            </a:r>
            <a:endParaRPr/>
          </a:p>
        </p:txBody>
      </p:sp>
      <p:sp>
        <p:nvSpPr>
          <p:cNvPr id="314" name="Google Shape;314;g295d993afaa_0_24"/>
          <p:cNvSpPr txBox="1"/>
          <p:nvPr/>
        </p:nvSpPr>
        <p:spPr>
          <a:xfrm>
            <a:off x="838200" y="1394375"/>
            <a:ext cx="9976800" cy="4760100"/>
          </a:xfrm>
          <a:prstGeom prst="rect">
            <a:avLst/>
          </a:prstGeom>
          <a:noFill/>
          <a:ln>
            <a:noFill/>
          </a:ln>
        </p:spPr>
        <p:txBody>
          <a:bodyPr anchorCtr="0" anchor="t" bIns="91425" lIns="91425" spcFirstLastPara="1" rIns="91425" wrap="square" tIns="91425">
            <a:spAutoFit/>
          </a:bodyPr>
          <a:lstStyle/>
          <a:p>
            <a:pPr indent="0" lvl="0" marL="0" rtl="0" algn="l">
              <a:lnSpc>
                <a:spcPct val="194444"/>
              </a:lnSpc>
              <a:spcBef>
                <a:spcPts val="300"/>
              </a:spcBef>
              <a:spcAft>
                <a:spcPts val="0"/>
              </a:spcAft>
              <a:buNone/>
            </a:pPr>
            <a:r>
              <a:rPr lang="en-US" sz="1150">
                <a:solidFill>
                  <a:srgbClr val="242424"/>
                </a:solidFill>
              </a:rPr>
              <a:t>O</a:t>
            </a:r>
            <a:r>
              <a:rPr lang="en-US" sz="1850">
                <a:solidFill>
                  <a:srgbClr val="242424"/>
                </a:solidFill>
              </a:rPr>
              <a:t>bject detection combines image classification and object localization techniques to analyze</a:t>
            </a:r>
            <a:r>
              <a:rPr lang="en-US" sz="1850">
                <a:solidFill>
                  <a:srgbClr val="242424"/>
                </a:solidFill>
              </a:rPr>
              <a:t> </a:t>
            </a:r>
            <a:r>
              <a:rPr lang="en-US" sz="1850">
                <a:solidFill>
                  <a:srgbClr val="242424"/>
                </a:solidFill>
              </a:rPr>
              <a:t>and categorize objects within an image or video. The basic process of object detection includes the following steps:</a:t>
            </a:r>
            <a:endParaRPr sz="1850">
              <a:solidFill>
                <a:srgbClr val="242424"/>
              </a:solidFill>
            </a:endParaRPr>
          </a:p>
          <a:p>
            <a:pPr indent="-346075" lvl="0" marL="457200" rtl="0" algn="l">
              <a:lnSpc>
                <a:spcPct val="166666"/>
              </a:lnSpc>
              <a:spcBef>
                <a:spcPts val="2000"/>
              </a:spcBef>
              <a:spcAft>
                <a:spcPts val="0"/>
              </a:spcAft>
              <a:buClr>
                <a:srgbClr val="242424"/>
              </a:buClr>
              <a:buSzPts val="1850"/>
              <a:buAutoNum type="arabicPeriod"/>
            </a:pPr>
            <a:r>
              <a:rPr lang="en-US" sz="1850">
                <a:solidFill>
                  <a:srgbClr val="242424"/>
                </a:solidFill>
              </a:rPr>
              <a:t>Inputting an image or multiple images into an object detection algorithm</a:t>
            </a:r>
            <a:endParaRPr sz="1850">
              <a:solidFill>
                <a:srgbClr val="242424"/>
              </a:solidFill>
            </a:endParaRPr>
          </a:p>
          <a:p>
            <a:pPr indent="-346075" lvl="0" marL="457200" rtl="0" algn="l">
              <a:lnSpc>
                <a:spcPct val="166666"/>
              </a:lnSpc>
              <a:spcBef>
                <a:spcPts val="0"/>
              </a:spcBef>
              <a:spcAft>
                <a:spcPts val="0"/>
              </a:spcAft>
              <a:buClr>
                <a:srgbClr val="242424"/>
              </a:buClr>
              <a:buSzPts val="1850"/>
              <a:buAutoNum type="arabicPeriod"/>
            </a:pPr>
            <a:r>
              <a:rPr lang="en-US" sz="1850">
                <a:solidFill>
                  <a:srgbClr val="242424"/>
                </a:solidFill>
              </a:rPr>
              <a:t>The algorithm analyzes the provided image(s)</a:t>
            </a:r>
            <a:endParaRPr sz="1850">
              <a:solidFill>
                <a:srgbClr val="242424"/>
              </a:solidFill>
            </a:endParaRPr>
          </a:p>
          <a:p>
            <a:pPr indent="-346075" lvl="0" marL="457200" rtl="0" algn="l">
              <a:lnSpc>
                <a:spcPct val="166666"/>
              </a:lnSpc>
              <a:spcBef>
                <a:spcPts val="0"/>
              </a:spcBef>
              <a:spcAft>
                <a:spcPts val="0"/>
              </a:spcAft>
              <a:buClr>
                <a:srgbClr val="242424"/>
              </a:buClr>
              <a:buSzPts val="1850"/>
              <a:buAutoNum type="arabicPeriod"/>
            </a:pPr>
            <a:r>
              <a:rPr lang="en-US" sz="1850">
                <a:solidFill>
                  <a:srgbClr val="242424"/>
                </a:solidFill>
              </a:rPr>
              <a:t>The algorithm applies a bounding box around each object to identify the location and assigns a class label to that object using image classification.</a:t>
            </a:r>
            <a:endParaRPr sz="1850">
              <a:solidFill>
                <a:srgbClr val="242424"/>
              </a:solidFill>
            </a:endParaRPr>
          </a:p>
          <a:p>
            <a:pPr indent="-346075" lvl="0" marL="457200" rtl="0" algn="l">
              <a:lnSpc>
                <a:spcPct val="166666"/>
              </a:lnSpc>
              <a:spcBef>
                <a:spcPts val="0"/>
              </a:spcBef>
              <a:spcAft>
                <a:spcPts val="0"/>
              </a:spcAft>
              <a:buClr>
                <a:srgbClr val="242424"/>
              </a:buClr>
              <a:buSzPts val="1850"/>
              <a:buAutoNum type="arabicPeriod"/>
            </a:pPr>
            <a:r>
              <a:rPr lang="en-US" sz="1850">
                <a:solidFill>
                  <a:srgbClr val="242424"/>
                </a:solidFill>
              </a:rPr>
              <a:t>The previous step informs the algorithm where and what the object of the image is.</a:t>
            </a:r>
            <a:endParaRPr sz="1850">
              <a:solidFill>
                <a:srgbClr val="242424"/>
              </a:solidFill>
            </a:endParaRPr>
          </a:p>
          <a:p>
            <a:pPr indent="-314325" lvl="0" marL="457200" rtl="0" algn="l">
              <a:lnSpc>
                <a:spcPct val="166666"/>
              </a:lnSpc>
              <a:spcBef>
                <a:spcPts val="0"/>
              </a:spcBef>
              <a:spcAft>
                <a:spcPts val="0"/>
              </a:spcAft>
              <a:buClr>
                <a:srgbClr val="242424"/>
              </a:buClr>
              <a:buSzPts val="1350"/>
              <a:buAutoNum type="arabicPeriod"/>
            </a:pPr>
            <a:r>
              <a:rPr lang="en-US" sz="1850">
                <a:solidFill>
                  <a:srgbClr val="242424"/>
                </a:solidFill>
              </a:rPr>
              <a:t>The algorithm then outputs the location, size, and class label for each object in the image</a:t>
            </a:r>
            <a:r>
              <a:rPr lang="en-US" sz="1150">
                <a:solidFill>
                  <a:srgbClr val="242424"/>
                </a:solidFill>
              </a:rPr>
              <a:t>.</a:t>
            </a:r>
            <a:endParaRPr sz="1150">
              <a:solidFill>
                <a:srgbClr val="24242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95d993afaa_0_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a:t>
            </a:r>
            <a:endParaRPr/>
          </a:p>
        </p:txBody>
      </p:sp>
      <p:sp>
        <p:nvSpPr>
          <p:cNvPr id="321" name="Google Shape;321;g295d993afaa_0_51"/>
          <p:cNvSpPr txBox="1"/>
          <p:nvPr/>
        </p:nvSpPr>
        <p:spPr>
          <a:xfrm>
            <a:off x="1269150" y="2438400"/>
            <a:ext cx="82524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50">
                <a:solidFill>
                  <a:srgbClr val="242424"/>
                </a:solidFill>
              </a:rPr>
              <a:t>There are several different object detection </a:t>
            </a:r>
            <a:r>
              <a:rPr lang="en-US" sz="1950">
                <a:solidFill>
                  <a:srgbClr val="3366CC"/>
                </a:solidFill>
                <a:uFill>
                  <a:noFill/>
                </a:uFill>
                <a:hlinkClick r:id="rId3">
                  <a:extLst>
                    <a:ext uri="{A12FA001-AC4F-418D-AE19-62706E023703}">
                      <ahyp:hlinkClr val="tx"/>
                    </a:ext>
                  </a:extLst>
                </a:hlinkClick>
              </a:rPr>
              <a:t>algorithms</a:t>
            </a:r>
            <a:r>
              <a:rPr lang="en-US" sz="1950">
                <a:solidFill>
                  <a:srgbClr val="242424"/>
                </a:solidFill>
              </a:rPr>
              <a:t>, including R-CNN, Fast R-CNN, YOLO, and Single Shot MultiBox Detector (SSD). These algorithms use a variety of techniques, including CNNs, Region-based fully convolutional networks, etc., to accurately identify and locate objects within an image. </a:t>
            </a:r>
            <a:endParaRPr sz="1950">
              <a:solidFill>
                <a:srgbClr val="242424"/>
              </a:solidFill>
            </a:endParaRPr>
          </a:p>
          <a:p>
            <a:pPr indent="0" lvl="0" marL="0" rtl="0" algn="l">
              <a:spcBef>
                <a:spcPts val="0"/>
              </a:spcBef>
              <a:spcAft>
                <a:spcPts val="0"/>
              </a:spcAft>
              <a:buNone/>
            </a:pPr>
            <a:r>
              <a:t/>
            </a:r>
            <a:endParaRPr sz="1950">
              <a:solidFill>
                <a:srgbClr val="24242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95d993afaa_0_75"/>
          <p:cNvSpPr txBox="1"/>
          <p:nvPr>
            <p:ph type="title"/>
          </p:nvPr>
        </p:nvSpPr>
        <p:spPr>
          <a:xfrm>
            <a:off x="587829" y="507076"/>
            <a:ext cx="105156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YOLO-You Only Look Once</a:t>
            </a:r>
            <a:endParaRPr/>
          </a:p>
        </p:txBody>
      </p:sp>
      <p:sp>
        <p:nvSpPr>
          <p:cNvPr id="328" name="Google Shape;328;g295d993afaa_0_75"/>
          <p:cNvSpPr/>
          <p:nvPr>
            <p:ph idx="2" type="chart"/>
          </p:nvPr>
        </p:nvSpPr>
        <p:spPr>
          <a:xfrm>
            <a:off x="587825" y="1622499"/>
            <a:ext cx="10925700" cy="4595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900">
                <a:solidFill>
                  <a:schemeClr val="dk1"/>
                </a:solidFill>
                <a:latin typeface="Roboto"/>
                <a:ea typeface="Roboto"/>
                <a:cs typeface="Roboto"/>
                <a:sym typeface="Roboto"/>
              </a:rPr>
              <a:t>What is YOLO</a:t>
            </a:r>
            <a:r>
              <a:rPr lang="en-US"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US" sz="1800">
                <a:solidFill>
                  <a:schemeClr val="dk1"/>
                </a:solidFill>
                <a:latin typeface="Roboto"/>
                <a:ea typeface="Roboto"/>
                <a:cs typeface="Roboto"/>
                <a:sym typeface="Roboto"/>
              </a:rPr>
              <a:t>YOLO is a state-of-the-art, real-time object detection algorithm introduced in 2015.</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US" sz="1800">
                <a:solidFill>
                  <a:schemeClr val="dk1"/>
                </a:solidFill>
                <a:latin typeface="Roboto"/>
                <a:ea typeface="Roboto"/>
                <a:cs typeface="Roboto"/>
                <a:sym typeface="Roboto"/>
              </a:rPr>
              <a:t>The term ‘You Only Look Once’ signifies that the algorithm processes an image in one pass1.</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b="1" lang="en-US" sz="1800">
                <a:solidFill>
                  <a:schemeClr val="dk1"/>
                </a:solidFill>
                <a:latin typeface="Roboto"/>
                <a:ea typeface="Roboto"/>
                <a:cs typeface="Roboto"/>
                <a:sym typeface="Roboto"/>
              </a:rPr>
              <a:t>How does YOLO work?</a:t>
            </a:r>
            <a:endParaRPr b="1"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US" sz="1800">
                <a:solidFill>
                  <a:schemeClr val="dk1"/>
                </a:solidFill>
                <a:latin typeface="Roboto"/>
                <a:ea typeface="Roboto"/>
                <a:cs typeface="Roboto"/>
                <a:sym typeface="Roboto"/>
              </a:rPr>
              <a:t>YOLO frames the object detection problem as a regression problem.It spatially separates bounding boxes and associates probabilities to each of the detected images using a single convolutional neural network (CNN).</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b="1" lang="en-US" sz="1800">
                <a:solidFill>
                  <a:schemeClr val="dk1"/>
                </a:solidFill>
                <a:latin typeface="Roboto"/>
                <a:ea typeface="Roboto"/>
                <a:cs typeface="Roboto"/>
                <a:sym typeface="Roboto"/>
              </a:rPr>
              <a:t>Why is YOLO popular?</a:t>
            </a:r>
            <a:endParaRPr b="1"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b="1" lang="en-US" sz="1800">
                <a:solidFill>
                  <a:schemeClr val="dk1"/>
                </a:solidFill>
                <a:latin typeface="Roboto"/>
                <a:ea typeface="Roboto"/>
                <a:cs typeface="Roboto"/>
                <a:sym typeface="Roboto"/>
              </a:rPr>
              <a:t>Speed</a:t>
            </a:r>
            <a:r>
              <a:rPr lang="en-US" sz="1800">
                <a:solidFill>
                  <a:schemeClr val="dk1"/>
                </a:solidFill>
                <a:latin typeface="Roboto"/>
                <a:ea typeface="Roboto"/>
                <a:cs typeface="Roboto"/>
                <a:sym typeface="Roboto"/>
              </a:rPr>
              <a:t>: YOLO is extremely fast because it does not deal with complex pipelines. It can process images at 45 Frames Per Second (FPS)2.</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b="1" lang="en-US" sz="1800">
                <a:solidFill>
                  <a:schemeClr val="dk1"/>
                </a:solidFill>
                <a:latin typeface="Roboto"/>
                <a:ea typeface="Roboto"/>
                <a:cs typeface="Roboto"/>
                <a:sym typeface="Roboto"/>
              </a:rPr>
              <a:t>High Detection Accuracy</a:t>
            </a:r>
            <a:r>
              <a:rPr lang="en-US" sz="1800">
                <a:solidFill>
                  <a:schemeClr val="dk1"/>
                </a:solidFill>
                <a:latin typeface="Roboto"/>
                <a:ea typeface="Roboto"/>
                <a:cs typeface="Roboto"/>
                <a:sym typeface="Roboto"/>
              </a:rPr>
              <a:t>: YOLO is far beyond other state-of-the-art models in accuracy with very few background errors.</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b="1" lang="en-US" sz="1800">
                <a:solidFill>
                  <a:schemeClr val="dk1"/>
                </a:solidFill>
                <a:latin typeface="Roboto"/>
                <a:ea typeface="Roboto"/>
                <a:cs typeface="Roboto"/>
                <a:sym typeface="Roboto"/>
              </a:rPr>
              <a:t>Better Generalization:</a:t>
            </a:r>
            <a:r>
              <a:rPr lang="en-US" sz="1800">
                <a:solidFill>
                  <a:schemeClr val="dk1"/>
                </a:solidFill>
                <a:latin typeface="Roboto"/>
                <a:ea typeface="Roboto"/>
                <a:cs typeface="Roboto"/>
                <a:sym typeface="Roboto"/>
              </a:rPr>
              <a:t> This is especially true for the new versions of YOLO2.</a:t>
            </a:r>
            <a:endParaRPr sz="1800">
              <a:solidFill>
                <a:schemeClr val="dk1"/>
              </a:solidFill>
              <a:latin typeface="Roboto"/>
              <a:ea typeface="Roboto"/>
              <a:cs typeface="Roboto"/>
              <a:sym typeface="Roboto"/>
            </a:endParaRPr>
          </a:p>
          <a:p>
            <a:pPr indent="0" lvl="0" marL="0" rtl="0" algn="l">
              <a:spcBef>
                <a:spcPts val="1000"/>
              </a:spcBef>
              <a:spcAft>
                <a:spcPts val="0"/>
              </a:spcAft>
              <a:buNone/>
            </a:pPr>
            <a:r>
              <a:t/>
            </a:r>
            <a:endParaRPr sz="1500">
              <a:solidFill>
                <a:schemeClr val="dk1"/>
              </a:solidFill>
              <a:latin typeface="Roboto"/>
              <a:ea typeface="Roboto"/>
              <a:cs typeface="Roboto"/>
              <a:sym typeface="Roboto"/>
            </a:endParaRPr>
          </a:p>
        </p:txBody>
      </p:sp>
      <p:sp>
        <p:nvSpPr>
          <p:cNvPr id="329" name="Google Shape;329;g295d993afaa_0_75"/>
          <p:cNvSpPr txBox="1"/>
          <p:nvPr>
            <p:ph idx="12" type="sldNum"/>
          </p:nvPr>
        </p:nvSpPr>
        <p:spPr>
          <a:xfrm>
            <a:off x="11194169" y="6217920"/>
            <a:ext cx="4587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2023-09-14T17:47:18Z</dcterms:created>
  <dc:creator>Rinta Maria raju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