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5" r:id="rId4"/>
    <p:sldId id="260" r:id="rId5"/>
    <p:sldId id="266" r:id="rId6"/>
    <p:sldId id="261" r:id="rId7"/>
    <p:sldId id="312" r:id="rId8"/>
    <p:sldId id="275" r:id="rId9"/>
    <p:sldId id="272" r:id="rId10"/>
    <p:sldId id="269" r:id="rId11"/>
    <p:sldId id="268" r:id="rId12"/>
    <p:sldId id="270" r:id="rId13"/>
    <p:sldId id="273" r:id="rId14"/>
    <p:sldId id="274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314"/>
    <a:srgbClr val="5647A0"/>
    <a:srgbClr val="6C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0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25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9B3FA1FA-5C87-4591-B2BB-14EC86D9A41E}"/>
    <pc:docChg chg="addSld modSld">
      <pc:chgData name="Erkan ŞİRİN" userId="7f10ce1d6aaf8c5d" providerId="LiveId" clId="{9B3FA1FA-5C87-4591-B2BB-14EC86D9A41E}" dt="2019-05-08T20:19:43.567" v="0"/>
      <pc:docMkLst>
        <pc:docMk/>
      </pc:docMkLst>
      <pc:sldChg chg="add">
        <pc:chgData name="Erkan ŞİRİN" userId="7f10ce1d6aaf8c5d" providerId="LiveId" clId="{9B3FA1FA-5C87-4591-B2BB-14EC86D9A41E}" dt="2019-05-08T20:19:43.567" v="0"/>
        <pc:sldMkLst>
          <pc:docMk/>
          <pc:sldMk cId="3783866877" sldId="312"/>
        </pc:sldMkLst>
      </pc:sldChg>
    </pc:docChg>
  </pc:docChgLst>
  <pc:docChgLst>
    <pc:chgData name="Erkan ŞİRİN" userId="7f10ce1d6aaf8c5d" providerId="LiveId" clId="{8D6CB8D6-50A2-450E-BC55-B2CF75FFBEBF}"/>
    <pc:docChg chg="custSel modSld">
      <pc:chgData name="Erkan ŞİRİN" userId="7f10ce1d6aaf8c5d" providerId="LiveId" clId="{8D6CB8D6-50A2-450E-BC55-B2CF75FFBEBF}" dt="2019-04-27T04:30:16.404" v="24"/>
      <pc:docMkLst>
        <pc:docMk/>
      </pc:docMkLst>
      <pc:sldChg chg="addSp delSp">
        <pc:chgData name="Erkan ŞİRİN" userId="7f10ce1d6aaf8c5d" providerId="LiveId" clId="{8D6CB8D6-50A2-450E-BC55-B2CF75FFBEBF}" dt="2019-04-27T04:29:02.959" v="1"/>
        <pc:sldMkLst>
          <pc:docMk/>
          <pc:sldMk cId="1416118015" sldId="257"/>
        </pc:sldMkLst>
        <pc:grpChg chg="del">
          <ac:chgData name="Erkan ŞİRİN" userId="7f10ce1d6aaf8c5d" providerId="LiveId" clId="{8D6CB8D6-50A2-450E-BC55-B2CF75FFBEBF}" dt="2019-04-27T04:29:02.104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29:02.104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29:02.959" v="1"/>
          <ac:picMkLst>
            <pc:docMk/>
            <pc:sldMk cId="1416118015" sldId="257"/>
            <ac:picMk id="16" creationId="{C57B37BF-945A-4986-A0CF-97E34EA98C4D}"/>
          </ac:picMkLst>
        </pc:picChg>
      </pc:sldChg>
      <pc:sldChg chg="addSp delSp">
        <pc:chgData name="Erkan ŞİRİN" userId="7f10ce1d6aaf8c5d" providerId="LiveId" clId="{8D6CB8D6-50A2-450E-BC55-B2CF75FFBEBF}" dt="2019-04-27T04:29:08.716" v="3"/>
        <pc:sldMkLst>
          <pc:docMk/>
          <pc:sldMk cId="2116207015" sldId="259"/>
        </pc:sldMkLst>
        <pc:grpChg chg="del">
          <ac:chgData name="Erkan ŞİRİN" userId="7f10ce1d6aaf8c5d" providerId="LiveId" clId="{8D6CB8D6-50A2-450E-BC55-B2CF75FFBEBF}" dt="2019-04-27T04:29:07.929" v="2" actId="478"/>
          <ac:grpSpMkLst>
            <pc:docMk/>
            <pc:sldMk cId="2116207015" sldId="259"/>
            <ac:grpSpMk id="11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29:07.929" v="2" actId="478"/>
          <ac:grpSpMkLst>
            <pc:docMk/>
            <pc:sldMk cId="2116207015" sldId="259"/>
            <ac:grpSpMk id="15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29:08.716" v="3"/>
          <ac:picMkLst>
            <pc:docMk/>
            <pc:sldMk cId="2116207015" sldId="259"/>
            <ac:picMk id="17" creationId="{41A7FF95-20DF-48EB-AED8-D05D86F59E21}"/>
          </ac:picMkLst>
        </pc:picChg>
      </pc:sldChg>
      <pc:sldChg chg="addSp delSp">
        <pc:chgData name="Erkan ŞİRİN" userId="7f10ce1d6aaf8c5d" providerId="LiveId" clId="{8D6CB8D6-50A2-450E-BC55-B2CF75FFBEBF}" dt="2019-04-27T04:29:21.052" v="7"/>
        <pc:sldMkLst>
          <pc:docMk/>
          <pc:sldMk cId="1393743701" sldId="260"/>
        </pc:sldMkLst>
        <pc:grpChg chg="del">
          <ac:chgData name="Erkan ŞİRİN" userId="7f10ce1d6aaf8c5d" providerId="LiveId" clId="{8D6CB8D6-50A2-450E-BC55-B2CF75FFBEBF}" dt="2019-04-27T04:29:20.274" v="6" actId="478"/>
          <ac:grpSpMkLst>
            <pc:docMk/>
            <pc:sldMk cId="1393743701" sldId="260"/>
            <ac:grpSpMk id="11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29:20.274" v="6" actId="478"/>
          <ac:grpSpMkLst>
            <pc:docMk/>
            <pc:sldMk cId="1393743701" sldId="260"/>
            <ac:grpSpMk id="15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29:21.052" v="7"/>
          <ac:picMkLst>
            <pc:docMk/>
            <pc:sldMk cId="1393743701" sldId="260"/>
            <ac:picMk id="28" creationId="{1A14952E-DB44-4FBD-9E67-261F99CA2376}"/>
          </ac:picMkLst>
        </pc:picChg>
      </pc:sldChg>
      <pc:sldChg chg="addSp delSp">
        <pc:chgData name="Erkan ŞİRİN" userId="7f10ce1d6aaf8c5d" providerId="LiveId" clId="{8D6CB8D6-50A2-450E-BC55-B2CF75FFBEBF}" dt="2019-04-27T04:29:33.232" v="10"/>
        <pc:sldMkLst>
          <pc:docMk/>
          <pc:sldMk cId="7481716" sldId="261"/>
        </pc:sldMkLst>
        <pc:grpChg chg="del">
          <ac:chgData name="Erkan ŞİRİN" userId="7f10ce1d6aaf8c5d" providerId="LiveId" clId="{8D6CB8D6-50A2-450E-BC55-B2CF75FFBEBF}" dt="2019-04-27T04:29:32.511" v="9" actId="478"/>
          <ac:grpSpMkLst>
            <pc:docMk/>
            <pc:sldMk cId="7481716" sldId="261"/>
            <ac:grpSpMk id="11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29:32.511" v="9" actId="478"/>
          <ac:grpSpMkLst>
            <pc:docMk/>
            <pc:sldMk cId="7481716" sldId="261"/>
            <ac:grpSpMk id="15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29:33.232" v="10"/>
          <ac:picMkLst>
            <pc:docMk/>
            <pc:sldMk cId="7481716" sldId="261"/>
            <ac:picMk id="65" creationId="{BDDA1E9E-4886-47A3-AAC1-C5B6CC1E861A}"/>
          </ac:picMkLst>
        </pc:picChg>
      </pc:sldChg>
      <pc:sldChg chg="addSp delSp">
        <pc:chgData name="Erkan ŞİRİN" userId="7f10ce1d6aaf8c5d" providerId="LiveId" clId="{8D6CB8D6-50A2-450E-BC55-B2CF75FFBEBF}" dt="2019-04-27T04:29:15.198" v="5"/>
        <pc:sldMkLst>
          <pc:docMk/>
          <pc:sldMk cId="1764800283" sldId="265"/>
        </pc:sldMkLst>
        <pc:grpChg chg="del">
          <ac:chgData name="Erkan ŞİRİN" userId="7f10ce1d6aaf8c5d" providerId="LiveId" clId="{8D6CB8D6-50A2-450E-BC55-B2CF75FFBEBF}" dt="2019-04-27T04:29:14.431" v="4" actId="478"/>
          <ac:grpSpMkLst>
            <pc:docMk/>
            <pc:sldMk cId="1764800283" sldId="265"/>
            <ac:grpSpMk id="11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29:14.431" v="4" actId="478"/>
          <ac:grpSpMkLst>
            <pc:docMk/>
            <pc:sldMk cId="1764800283" sldId="265"/>
            <ac:grpSpMk id="15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29:15.198" v="5"/>
          <ac:picMkLst>
            <pc:docMk/>
            <pc:sldMk cId="1764800283" sldId="265"/>
            <ac:picMk id="17" creationId="{76D66AC7-6E85-41D0-AC17-8F1E32164BA1}"/>
          </ac:picMkLst>
        </pc:picChg>
      </pc:sldChg>
      <pc:sldChg chg="delSp">
        <pc:chgData name="Erkan ŞİRİN" userId="7f10ce1d6aaf8c5d" providerId="LiveId" clId="{8D6CB8D6-50A2-450E-BC55-B2CF75FFBEBF}" dt="2019-04-27T04:29:26.095" v="8" actId="478"/>
        <pc:sldMkLst>
          <pc:docMk/>
          <pc:sldMk cId="1273486376" sldId="266"/>
        </pc:sldMkLst>
        <pc:grpChg chg="del">
          <ac:chgData name="Erkan ŞİRİN" userId="7f10ce1d6aaf8c5d" providerId="LiveId" clId="{8D6CB8D6-50A2-450E-BC55-B2CF75FFBEBF}" dt="2019-04-27T04:29:26.095" v="8" actId="478"/>
          <ac:grpSpMkLst>
            <pc:docMk/>
            <pc:sldMk cId="1273486376" sldId="266"/>
            <ac:grpSpMk id="11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29:26.095" v="8" actId="478"/>
          <ac:grpSpMkLst>
            <pc:docMk/>
            <pc:sldMk cId="1273486376" sldId="266"/>
            <ac:grpSpMk id="15" creationId="{00000000-0000-0000-0000-000000000000}"/>
          </ac:grpSpMkLst>
        </pc:grpChg>
      </pc:sldChg>
      <pc:sldChg chg="addSp delSp">
        <pc:chgData name="Erkan ŞİRİN" userId="7f10ce1d6aaf8c5d" providerId="LiveId" clId="{8D6CB8D6-50A2-450E-BC55-B2CF75FFBEBF}" dt="2019-04-27T04:29:58.312" v="18"/>
        <pc:sldMkLst>
          <pc:docMk/>
          <pc:sldMk cId="2223845639" sldId="268"/>
        </pc:sldMkLst>
        <pc:grpChg chg="del">
          <ac:chgData name="Erkan ŞİRİN" userId="7f10ce1d6aaf8c5d" providerId="LiveId" clId="{8D6CB8D6-50A2-450E-BC55-B2CF75FFBEBF}" dt="2019-04-27T04:29:57.560" v="17" actId="478"/>
          <ac:grpSpMkLst>
            <pc:docMk/>
            <pc:sldMk cId="2223845639" sldId="268"/>
            <ac:grpSpMk id="11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29:57.560" v="17" actId="478"/>
          <ac:grpSpMkLst>
            <pc:docMk/>
            <pc:sldMk cId="2223845639" sldId="268"/>
            <ac:grpSpMk id="15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29:58.312" v="18"/>
          <ac:picMkLst>
            <pc:docMk/>
            <pc:sldMk cId="2223845639" sldId="268"/>
            <ac:picMk id="49" creationId="{C4323A8E-C6F9-41B4-96AE-3FEA4F551670}"/>
          </ac:picMkLst>
        </pc:picChg>
      </pc:sldChg>
      <pc:sldChg chg="addSp delSp">
        <pc:chgData name="Erkan ŞİRİN" userId="7f10ce1d6aaf8c5d" providerId="LiveId" clId="{8D6CB8D6-50A2-450E-BC55-B2CF75FFBEBF}" dt="2019-04-27T04:29:52.054" v="16"/>
        <pc:sldMkLst>
          <pc:docMk/>
          <pc:sldMk cId="317809007" sldId="269"/>
        </pc:sldMkLst>
        <pc:grpChg chg="del">
          <ac:chgData name="Erkan ŞİRİN" userId="7f10ce1d6aaf8c5d" providerId="LiveId" clId="{8D6CB8D6-50A2-450E-BC55-B2CF75FFBEBF}" dt="2019-04-27T04:29:50.933" v="15" actId="478"/>
          <ac:grpSpMkLst>
            <pc:docMk/>
            <pc:sldMk cId="317809007" sldId="269"/>
            <ac:grpSpMk id="11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29:50.933" v="15" actId="478"/>
          <ac:grpSpMkLst>
            <pc:docMk/>
            <pc:sldMk cId="317809007" sldId="269"/>
            <ac:grpSpMk id="15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29:52.054" v="16"/>
          <ac:picMkLst>
            <pc:docMk/>
            <pc:sldMk cId="317809007" sldId="269"/>
            <ac:picMk id="74" creationId="{9705F669-12F2-481C-82CE-93A332A8CD2A}"/>
          </ac:picMkLst>
        </pc:picChg>
      </pc:sldChg>
      <pc:sldChg chg="addSp delSp">
        <pc:chgData name="Erkan ŞİRİN" userId="7f10ce1d6aaf8c5d" providerId="LiveId" clId="{8D6CB8D6-50A2-450E-BC55-B2CF75FFBEBF}" dt="2019-04-27T04:30:04.661" v="20"/>
        <pc:sldMkLst>
          <pc:docMk/>
          <pc:sldMk cId="4030130148" sldId="270"/>
        </pc:sldMkLst>
        <pc:grpChg chg="del">
          <ac:chgData name="Erkan ŞİRİN" userId="7f10ce1d6aaf8c5d" providerId="LiveId" clId="{8D6CB8D6-50A2-450E-BC55-B2CF75FFBEBF}" dt="2019-04-27T04:30:03.853" v="19" actId="478"/>
          <ac:grpSpMkLst>
            <pc:docMk/>
            <pc:sldMk cId="4030130148" sldId="270"/>
            <ac:grpSpMk id="57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30:03.853" v="19" actId="478"/>
          <ac:grpSpMkLst>
            <pc:docMk/>
            <pc:sldMk cId="4030130148" sldId="270"/>
            <ac:grpSpMk id="64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30:04.661" v="20"/>
          <ac:picMkLst>
            <pc:docMk/>
            <pc:sldMk cId="4030130148" sldId="270"/>
            <ac:picMk id="67" creationId="{EC013399-726F-430C-BFCD-5DB17710CFBF}"/>
          </ac:picMkLst>
        </pc:picChg>
      </pc:sldChg>
      <pc:sldChg chg="addSp delSp">
        <pc:chgData name="Erkan ŞİRİN" userId="7f10ce1d6aaf8c5d" providerId="LiveId" clId="{8D6CB8D6-50A2-450E-BC55-B2CF75FFBEBF}" dt="2019-04-27T04:29:45.899" v="14"/>
        <pc:sldMkLst>
          <pc:docMk/>
          <pc:sldMk cId="3819383889" sldId="272"/>
        </pc:sldMkLst>
        <pc:grpChg chg="del">
          <ac:chgData name="Erkan ŞİRİN" userId="7f10ce1d6aaf8c5d" providerId="LiveId" clId="{8D6CB8D6-50A2-450E-BC55-B2CF75FFBEBF}" dt="2019-04-27T04:29:45.029" v="13" actId="478"/>
          <ac:grpSpMkLst>
            <pc:docMk/>
            <pc:sldMk cId="3819383889" sldId="272"/>
            <ac:grpSpMk id="11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29:45.029" v="13" actId="478"/>
          <ac:grpSpMkLst>
            <pc:docMk/>
            <pc:sldMk cId="3819383889" sldId="272"/>
            <ac:grpSpMk id="15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29:45.899" v="14"/>
          <ac:picMkLst>
            <pc:docMk/>
            <pc:sldMk cId="3819383889" sldId="272"/>
            <ac:picMk id="63" creationId="{61B6B455-733F-408E-BF54-8E67AC891AA1}"/>
          </ac:picMkLst>
        </pc:picChg>
      </pc:sldChg>
      <pc:sldChg chg="addSp delSp">
        <pc:chgData name="Erkan ŞİRİN" userId="7f10ce1d6aaf8c5d" providerId="LiveId" clId="{8D6CB8D6-50A2-450E-BC55-B2CF75FFBEBF}" dt="2019-04-27T04:30:10.825" v="22"/>
        <pc:sldMkLst>
          <pc:docMk/>
          <pc:sldMk cId="3405335378" sldId="273"/>
        </pc:sldMkLst>
        <pc:grpChg chg="del">
          <ac:chgData name="Erkan ŞİRİN" userId="7f10ce1d6aaf8c5d" providerId="LiveId" clId="{8D6CB8D6-50A2-450E-BC55-B2CF75FFBEBF}" dt="2019-04-27T04:30:10.063" v="21" actId="478"/>
          <ac:grpSpMkLst>
            <pc:docMk/>
            <pc:sldMk cId="3405335378" sldId="273"/>
            <ac:grpSpMk id="116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30:10.063" v="21" actId="478"/>
          <ac:grpSpMkLst>
            <pc:docMk/>
            <pc:sldMk cId="3405335378" sldId="273"/>
            <ac:grpSpMk id="127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30:10.825" v="22"/>
          <ac:picMkLst>
            <pc:docMk/>
            <pc:sldMk cId="3405335378" sldId="273"/>
            <ac:picMk id="130" creationId="{5E98AEE2-1E48-473F-A44A-DB52B64F58E3}"/>
          </ac:picMkLst>
        </pc:picChg>
      </pc:sldChg>
      <pc:sldChg chg="addSp delSp">
        <pc:chgData name="Erkan ŞİRİN" userId="7f10ce1d6aaf8c5d" providerId="LiveId" clId="{8D6CB8D6-50A2-450E-BC55-B2CF75FFBEBF}" dt="2019-04-27T04:30:16.404" v="24"/>
        <pc:sldMkLst>
          <pc:docMk/>
          <pc:sldMk cId="507031296" sldId="274"/>
        </pc:sldMkLst>
        <pc:grpChg chg="del">
          <ac:chgData name="Erkan ŞİRİN" userId="7f10ce1d6aaf8c5d" providerId="LiveId" clId="{8D6CB8D6-50A2-450E-BC55-B2CF75FFBEBF}" dt="2019-04-27T04:30:15.631" v="23" actId="478"/>
          <ac:grpSpMkLst>
            <pc:docMk/>
            <pc:sldMk cId="507031296" sldId="274"/>
            <ac:grpSpMk id="116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30:15.631" v="23" actId="478"/>
          <ac:grpSpMkLst>
            <pc:docMk/>
            <pc:sldMk cId="507031296" sldId="274"/>
            <ac:grpSpMk id="127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30:16.404" v="24"/>
          <ac:picMkLst>
            <pc:docMk/>
            <pc:sldMk cId="507031296" sldId="274"/>
            <ac:picMk id="15" creationId="{C53C30AA-9870-4C77-9570-A0EAA3E41C55}"/>
          </ac:picMkLst>
        </pc:picChg>
      </pc:sldChg>
      <pc:sldChg chg="addSp delSp">
        <pc:chgData name="Erkan ŞİRİN" userId="7f10ce1d6aaf8c5d" providerId="LiveId" clId="{8D6CB8D6-50A2-450E-BC55-B2CF75FFBEBF}" dt="2019-04-27T04:29:40.484" v="12"/>
        <pc:sldMkLst>
          <pc:docMk/>
          <pc:sldMk cId="1271407905" sldId="275"/>
        </pc:sldMkLst>
        <pc:grpChg chg="del">
          <ac:chgData name="Erkan ŞİRİN" userId="7f10ce1d6aaf8c5d" providerId="LiveId" clId="{8D6CB8D6-50A2-450E-BC55-B2CF75FFBEBF}" dt="2019-04-27T04:29:39.696" v="11" actId="478"/>
          <ac:grpSpMkLst>
            <pc:docMk/>
            <pc:sldMk cId="1271407905" sldId="275"/>
            <ac:grpSpMk id="11" creationId="{00000000-0000-0000-0000-000000000000}"/>
          </ac:grpSpMkLst>
        </pc:grpChg>
        <pc:grpChg chg="del">
          <ac:chgData name="Erkan ŞİRİN" userId="7f10ce1d6aaf8c5d" providerId="LiveId" clId="{8D6CB8D6-50A2-450E-BC55-B2CF75FFBEBF}" dt="2019-04-27T04:29:39.696" v="11" actId="478"/>
          <ac:grpSpMkLst>
            <pc:docMk/>
            <pc:sldMk cId="1271407905" sldId="275"/>
            <ac:grpSpMk id="15" creationId="{00000000-0000-0000-0000-000000000000}"/>
          </ac:grpSpMkLst>
        </pc:grpChg>
        <pc:picChg chg="add">
          <ac:chgData name="Erkan ŞİRİN" userId="7f10ce1d6aaf8c5d" providerId="LiveId" clId="{8D6CB8D6-50A2-450E-BC55-B2CF75FFBEBF}" dt="2019-04-27T04:29:40.484" v="12"/>
          <ac:picMkLst>
            <pc:docMk/>
            <pc:sldMk cId="1271407905" sldId="275"/>
            <ac:picMk id="46" creationId="{E6376532-B71A-454E-B993-F1781E1137A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0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details or math</a:t>
            </a:r>
            <a:r>
              <a:rPr lang="en-US" baseline="0" dirty="0"/>
              <a:t> on this slide. The purpose is to show that reading a file that is scaled across a cluster is obviously much faster than trying to read it on a single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E8096-F329-7647-8BCC-856D6F856E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96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6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568029"/>
            <a:ext cx="10972800" cy="392415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3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9559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1.png"/><Relationship Id="rId18" Type="http://schemas.openxmlformats.org/officeDocument/2006/relationships/image" Target="../media/image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t="22423" r="4397" b="26617"/>
          <a:stretch/>
        </p:blipFill>
        <p:spPr>
          <a:xfrm>
            <a:off x="2911366" y="777586"/>
            <a:ext cx="6001406" cy="1828800"/>
          </a:xfrm>
          <a:prstGeom prst="rect">
            <a:avLst/>
          </a:prstGeom>
        </p:spPr>
      </p:pic>
      <p:sp>
        <p:nvSpPr>
          <p:cNvPr id="17" name="Unvan 1"/>
          <p:cNvSpPr>
            <a:spLocks noGrp="1"/>
          </p:cNvSpPr>
          <p:nvPr>
            <p:ph type="ctrTitle"/>
          </p:nvPr>
        </p:nvSpPr>
        <p:spPr>
          <a:xfrm>
            <a:off x="1340069" y="2932833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Distributed File System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C57B37BF-945A-4986-A0CF-97E34EA98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62574" y="71952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Veri Yazma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3216746" y="2513262"/>
            <a:ext cx="2197048" cy="162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4845656" y="2513262"/>
            <a:ext cx="568138" cy="173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 flipV="1">
            <a:off x="5766219" y="2258586"/>
            <a:ext cx="4339714" cy="22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 flipV="1">
            <a:off x="3935920" y="2258586"/>
            <a:ext cx="1125449" cy="1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5766219" y="2258586"/>
            <a:ext cx="4353811" cy="167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5766219" y="1426490"/>
            <a:ext cx="3223446" cy="83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061369" y="2003910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5766219" y="2258586"/>
            <a:ext cx="3237620" cy="279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210" y="1731776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4419475" y="3887549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2692292" y="134760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2164234" y="3860234"/>
            <a:ext cx="1511909" cy="1596960"/>
            <a:chOff x="2174522" y="3899238"/>
            <a:chExt cx="1511909" cy="1596960"/>
          </a:xfrm>
        </p:grpSpPr>
        <p:sp>
          <p:nvSpPr>
            <p:cNvPr id="32" name="Metin kutusu 31"/>
            <p:cNvSpPr txBox="1"/>
            <p:nvPr/>
          </p:nvSpPr>
          <p:spPr>
            <a:xfrm>
              <a:off x="2174522" y="3899238"/>
              <a:ext cx="1511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stCxn id="65" idx="1"/>
            <a:endCxn id="68" idx="1"/>
          </p:cNvCxnSpPr>
          <p:nvPr/>
        </p:nvCxnSpPr>
        <p:spPr>
          <a:xfrm>
            <a:off x="1655507" y="2256205"/>
            <a:ext cx="1428052" cy="2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Resim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94" y="1306358"/>
            <a:ext cx="304209" cy="302308"/>
          </a:xfrm>
          <a:prstGeom prst="rect">
            <a:avLst/>
          </a:prstGeom>
        </p:spPr>
      </p:pic>
      <p:pic>
        <p:nvPicPr>
          <p:cNvPr id="46" name="Resim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487" y="1545681"/>
            <a:ext cx="298286" cy="298286"/>
          </a:xfrm>
          <a:prstGeom prst="rect">
            <a:avLst/>
          </a:prstGeom>
        </p:spPr>
      </p:pic>
      <p:pic>
        <p:nvPicPr>
          <p:cNvPr id="47" name="Resim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15" y="1745160"/>
            <a:ext cx="238843" cy="249589"/>
          </a:xfrm>
          <a:prstGeom prst="rect">
            <a:avLst/>
          </a:prstGeom>
        </p:spPr>
      </p:pic>
      <p:pic>
        <p:nvPicPr>
          <p:cNvPr id="49" name="Resim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67" y="2591575"/>
            <a:ext cx="298286" cy="298286"/>
          </a:xfrm>
          <a:prstGeom prst="rect">
            <a:avLst/>
          </a:prstGeom>
        </p:spPr>
      </p:pic>
      <p:pic>
        <p:nvPicPr>
          <p:cNvPr id="50" name="Resim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81" y="4054962"/>
            <a:ext cx="298286" cy="298286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09" y="4254441"/>
            <a:ext cx="238843" cy="249589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902" y="5387370"/>
            <a:ext cx="238843" cy="249589"/>
          </a:xfrm>
          <a:prstGeom prst="rect">
            <a:avLst/>
          </a:prstGeom>
        </p:spPr>
      </p:pic>
      <p:grpSp>
        <p:nvGrpSpPr>
          <p:cNvPr id="9" name="Grup 8"/>
          <p:cNvGrpSpPr/>
          <p:nvPr/>
        </p:nvGrpSpPr>
        <p:grpSpPr>
          <a:xfrm>
            <a:off x="1458637" y="2036622"/>
            <a:ext cx="345944" cy="315630"/>
            <a:chOff x="1818290" y="2740718"/>
            <a:chExt cx="345944" cy="315630"/>
          </a:xfrm>
        </p:grpSpPr>
        <p:sp>
          <p:nvSpPr>
            <p:cNvPr id="3" name="Dikey Kaydırma 2"/>
            <p:cNvSpPr/>
            <p:nvPr/>
          </p:nvSpPr>
          <p:spPr>
            <a:xfrm>
              <a:off x="1818290" y="2740718"/>
              <a:ext cx="345944" cy="315630"/>
            </a:xfrm>
            <a:prstGeom prst="verticalScroll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375" y="2808498"/>
              <a:ext cx="213986" cy="2126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17" name="Dikey Kaydırma 16"/>
          <p:cNvSpPr/>
          <p:nvPr/>
        </p:nvSpPr>
        <p:spPr>
          <a:xfrm>
            <a:off x="2730394" y="4360478"/>
            <a:ext cx="1130985" cy="691613"/>
          </a:xfrm>
          <a:prstGeom prst="verticalScrol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000" dirty="0">
                <a:solidFill>
                  <a:srgbClr val="0070C0"/>
                </a:solidFill>
              </a:rPr>
              <a:t>DataNode-01</a:t>
            </a:r>
          </a:p>
          <a:p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</p:txBody>
      </p:sp>
      <p:pic>
        <p:nvPicPr>
          <p:cNvPr id="62" name="Resim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60" y="1294986"/>
            <a:ext cx="304209" cy="302308"/>
          </a:xfrm>
          <a:prstGeom prst="rect">
            <a:avLst/>
          </a:prstGeom>
        </p:spPr>
      </p:pic>
      <p:grpSp>
        <p:nvGrpSpPr>
          <p:cNvPr id="63" name="Grup 62"/>
          <p:cNvGrpSpPr/>
          <p:nvPr/>
        </p:nvGrpSpPr>
        <p:grpSpPr>
          <a:xfrm>
            <a:off x="1465686" y="2030803"/>
            <a:ext cx="345944" cy="315630"/>
            <a:chOff x="1818290" y="2740718"/>
            <a:chExt cx="345944" cy="315630"/>
          </a:xfrm>
        </p:grpSpPr>
        <p:sp>
          <p:nvSpPr>
            <p:cNvPr id="64" name="Dikey Kaydırma 63"/>
            <p:cNvSpPr/>
            <p:nvPr/>
          </p:nvSpPr>
          <p:spPr>
            <a:xfrm>
              <a:off x="1818290" y="2740718"/>
              <a:ext cx="345944" cy="315630"/>
            </a:xfrm>
            <a:prstGeom prst="verticalScroll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Resim 6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375" y="2808498"/>
              <a:ext cx="213986" cy="2126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pic>
        <p:nvPicPr>
          <p:cNvPr id="71" name="Resim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169" y="1316049"/>
            <a:ext cx="304209" cy="302308"/>
          </a:xfrm>
          <a:prstGeom prst="rect">
            <a:avLst/>
          </a:prstGeom>
        </p:spPr>
      </p:pic>
      <p:pic>
        <p:nvPicPr>
          <p:cNvPr id="73" name="Resim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03" y="1312342"/>
            <a:ext cx="304209" cy="302308"/>
          </a:xfrm>
          <a:prstGeom prst="rect">
            <a:avLst/>
          </a:prstGeom>
        </p:spPr>
      </p:pic>
      <p:pic>
        <p:nvPicPr>
          <p:cNvPr id="74" name="Resim 73">
            <a:extLst>
              <a:ext uri="{FF2B5EF4-FFF2-40B4-BE49-F238E27FC236}">
                <a16:creationId xmlns:a16="http://schemas.microsoft.com/office/drawing/2014/main" id="{9705F669-12F2-481C-82CE-93A332A8CD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16667E-6 -4.07407E-6 L 0.11771 0.00857 L 0.18698 0.00857 L 0.30899 0.00417 L 0.30808 0.04676 L 0.13008 0.27963 L 0.12852 0.36042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7 -0.09398 L 0.178 -0.32547 L 0.17891 -0.36783 L 0.14753 -0.36204 L 0.0569 -0.35764 L -0.14166 -0.36204 " pathEditMode="relative" ptsTypes="AAAAA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0.11367 0.01921 L 0.27604 0.01759 L 0.33698 0.01759 L 0.628 -0.11412 " pathEditMode="relative" ptsTypes="AAA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-0.05351 -0.00857 L -0.3164 0.10995 L 0.08998 0.14953 " pathEditMode="relative" rAng="0" ptsTypes="AAAA">
                                      <p:cBhvr>
                                        <p:cTn id="18" dur="4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28" y="703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-0.05026 -7.40741E-7 L -0.33203 0.12014 L -0.30899 0.12593 L -0.04701 0.52454 L 0.00989 0.53634 " pathEditMode="relative" ptsTypes="AAAAAA">
                                      <p:cBhvr>
                                        <p:cTn id="20" dur="4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 76"/>
          <p:cNvGrpSpPr/>
          <p:nvPr/>
        </p:nvGrpSpPr>
        <p:grpSpPr>
          <a:xfrm rot="5400000">
            <a:off x="4280871" y="-1470436"/>
            <a:ext cx="4562731" cy="9482282"/>
            <a:chOff x="7649703" y="-1086310"/>
            <a:chExt cx="3995626" cy="7297007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21691" y="-1231783"/>
              <a:ext cx="1267688" cy="1558633"/>
            </a:xfrm>
            <a:prstGeom prst="rect">
              <a:avLst/>
            </a:prstGeom>
          </p:spPr>
        </p:pic>
        <p:pic>
          <p:nvPicPr>
            <p:cNvPr id="59" name="Resim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8" y="4797536"/>
              <a:ext cx="1267688" cy="1558633"/>
            </a:xfrm>
            <a:prstGeom prst="rect">
              <a:avLst/>
            </a:prstGeom>
          </p:spPr>
        </p:pic>
        <p:pic>
          <p:nvPicPr>
            <p:cNvPr id="60" name="Resim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7" y="809856"/>
              <a:ext cx="1267688" cy="1558633"/>
            </a:xfrm>
            <a:prstGeom prst="rect">
              <a:avLst/>
            </a:prstGeom>
          </p:spPr>
        </p:pic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32169" y="2818779"/>
              <a:ext cx="1267688" cy="1558633"/>
            </a:xfrm>
            <a:prstGeom prst="rect">
              <a:avLst/>
            </a:prstGeom>
          </p:spPr>
        </p:pic>
        <p:pic>
          <p:nvPicPr>
            <p:cNvPr id="62" name="Resim 6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9" t="21786" r="5357" b="47500"/>
            <a:stretch/>
          </p:blipFill>
          <p:spPr>
            <a:xfrm rot="16200000">
              <a:off x="7144819" y="-225282"/>
              <a:ext cx="1514824" cy="505056"/>
            </a:xfrm>
            <a:prstGeom prst="rect">
              <a:avLst/>
            </a:prstGeom>
          </p:spPr>
        </p:pic>
        <p:cxnSp>
          <p:nvCxnSpPr>
            <p:cNvPr id="63" name="Düz Bağlayıcı 62"/>
            <p:cNvCxnSpPr>
              <a:stCxn id="62" idx="2"/>
              <a:endCxn id="58" idx="0"/>
            </p:cNvCxnSpPr>
            <p:nvPr/>
          </p:nvCxnSpPr>
          <p:spPr>
            <a:xfrm rot="16200000">
              <a:off x="8875632" y="-1173340"/>
              <a:ext cx="479713" cy="192145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Düz Bağlayıcı 65"/>
            <p:cNvCxnSpPr>
              <a:stCxn id="62" idx="2"/>
              <a:endCxn id="60" idx="0"/>
            </p:cNvCxnSpPr>
            <p:nvPr/>
          </p:nvCxnSpPr>
          <p:spPr>
            <a:xfrm rot="16200000" flipH="1">
              <a:off x="8317364" y="-135359"/>
              <a:ext cx="1561926" cy="188713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Düz Bağlayıcı 66"/>
            <p:cNvCxnSpPr>
              <a:stCxn id="62" idx="2"/>
              <a:endCxn id="61" idx="0"/>
            </p:cNvCxnSpPr>
            <p:nvPr/>
          </p:nvCxnSpPr>
          <p:spPr>
            <a:xfrm rot="16200000" flipH="1">
              <a:off x="7335303" y="846702"/>
              <a:ext cx="3570850" cy="193193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Düz Bağlayıcı 67"/>
            <p:cNvCxnSpPr>
              <a:stCxn id="62" idx="2"/>
              <a:endCxn id="59" idx="0"/>
            </p:cNvCxnSpPr>
            <p:nvPr/>
          </p:nvCxnSpPr>
          <p:spPr>
            <a:xfrm rot="16200000" flipH="1">
              <a:off x="6323524" y="1858481"/>
              <a:ext cx="5549607" cy="188713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4" name="Grup 63"/>
          <p:cNvGrpSpPr/>
          <p:nvPr/>
        </p:nvGrpSpPr>
        <p:grpSpPr>
          <a:xfrm>
            <a:off x="2804988" y="4875806"/>
            <a:ext cx="8149385" cy="506217"/>
            <a:chOff x="2804988" y="4875806"/>
            <a:chExt cx="8149385" cy="506217"/>
          </a:xfrm>
        </p:grpSpPr>
        <p:pic>
          <p:nvPicPr>
            <p:cNvPr id="52" name="Resim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988" y="5099521"/>
              <a:ext cx="226079" cy="236251"/>
            </a:xfrm>
            <a:prstGeom prst="rect">
              <a:avLst/>
            </a:prstGeom>
          </p:spPr>
        </p:pic>
        <p:pic>
          <p:nvPicPr>
            <p:cNvPr id="76" name="Resim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6782" y="5144192"/>
              <a:ext cx="227591" cy="237831"/>
            </a:xfrm>
            <a:prstGeom prst="rect">
              <a:avLst/>
            </a:prstGeom>
          </p:spPr>
        </p:pic>
        <p:pic>
          <p:nvPicPr>
            <p:cNvPr id="85" name="Resim 8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815" y="4875806"/>
              <a:ext cx="260986" cy="272729"/>
            </a:xfrm>
            <a:prstGeom prst="rect">
              <a:avLst/>
            </a:prstGeom>
          </p:spPr>
        </p:pic>
      </p:grpSp>
      <p:grpSp>
        <p:nvGrpSpPr>
          <p:cNvPr id="55" name="Grup 54"/>
          <p:cNvGrpSpPr/>
          <p:nvPr/>
        </p:nvGrpSpPr>
        <p:grpSpPr>
          <a:xfrm>
            <a:off x="2960304" y="4564380"/>
            <a:ext cx="7814061" cy="362431"/>
            <a:chOff x="2960304" y="4564380"/>
            <a:chExt cx="7814061" cy="362431"/>
          </a:xfrm>
        </p:grpSpPr>
        <p:pic>
          <p:nvPicPr>
            <p:cNvPr id="50" name="Resim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304" y="4564380"/>
              <a:ext cx="304209" cy="302308"/>
            </a:xfrm>
            <a:prstGeom prst="rect">
              <a:avLst/>
            </a:prstGeom>
          </p:spPr>
        </p:pic>
        <p:pic>
          <p:nvPicPr>
            <p:cNvPr id="74" name="Resim 7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094" y="4657281"/>
              <a:ext cx="261271" cy="259639"/>
            </a:xfrm>
            <a:prstGeom prst="rect">
              <a:avLst/>
            </a:prstGeom>
          </p:spPr>
        </p:pic>
        <p:pic>
          <p:nvPicPr>
            <p:cNvPr id="86" name="Resim 8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163" y="4644791"/>
              <a:ext cx="283793" cy="282020"/>
            </a:xfrm>
            <a:prstGeom prst="rect">
              <a:avLst/>
            </a:prstGeom>
          </p:spPr>
        </p:pic>
      </p:grpSp>
      <p:grpSp>
        <p:nvGrpSpPr>
          <p:cNvPr id="56" name="Grup 55"/>
          <p:cNvGrpSpPr/>
          <p:nvPr/>
        </p:nvGrpSpPr>
        <p:grpSpPr>
          <a:xfrm>
            <a:off x="2473432" y="4579875"/>
            <a:ext cx="5563688" cy="549236"/>
            <a:chOff x="2473432" y="4579875"/>
            <a:chExt cx="5563688" cy="549236"/>
          </a:xfrm>
        </p:grpSpPr>
        <p:pic>
          <p:nvPicPr>
            <p:cNvPr id="51" name="Resim 5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3432" y="4827543"/>
              <a:ext cx="298286" cy="298286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3496" y="4579875"/>
              <a:ext cx="303624" cy="303624"/>
            </a:xfrm>
            <a:prstGeom prst="rect">
              <a:avLst/>
            </a:prstGeom>
          </p:spPr>
        </p:pic>
        <p:pic>
          <p:nvPicPr>
            <p:cNvPr id="88" name="Resim 8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011" y="4861030"/>
              <a:ext cx="268081" cy="268081"/>
            </a:xfrm>
            <a:prstGeom prst="rect">
              <a:avLst/>
            </a:prstGeom>
          </p:spPr>
        </p:pic>
      </p:grpSp>
      <p:pic>
        <p:nvPicPr>
          <p:cNvPr id="54" name="Resim 5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033" y="3807869"/>
            <a:ext cx="1805361" cy="1805361"/>
          </a:xfrm>
          <a:prstGeom prst="rect">
            <a:avLst/>
          </a:prstGeom>
        </p:spPr>
      </p:pic>
      <p:pic>
        <p:nvPicPr>
          <p:cNvPr id="95" name="Resim 9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88" y="5087843"/>
            <a:ext cx="238843" cy="249589"/>
          </a:xfrm>
          <a:prstGeom prst="rect">
            <a:avLst/>
          </a:prstGeom>
        </p:spPr>
      </p:pic>
      <p:pic>
        <p:nvPicPr>
          <p:cNvPr id="96" name="Resim 9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714" y="4657281"/>
            <a:ext cx="281838" cy="280077"/>
          </a:xfrm>
          <a:prstGeom prst="rect">
            <a:avLst/>
          </a:prstGeom>
        </p:spPr>
      </p:pic>
      <p:sp>
        <p:nvSpPr>
          <p:cNvPr id="40" name="Metin kutusu 39"/>
          <p:cNvSpPr txBox="1"/>
          <p:nvPr/>
        </p:nvSpPr>
        <p:spPr>
          <a:xfrm>
            <a:off x="1214949" y="2428098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err="1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Resim 4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42" y="1117857"/>
            <a:ext cx="852361" cy="1317235"/>
          </a:xfrm>
          <a:prstGeom prst="rect">
            <a:avLst/>
          </a:prstGeom>
        </p:spPr>
      </p:pic>
      <p:cxnSp>
        <p:nvCxnSpPr>
          <p:cNvPr id="42" name="Düz Bağlayıcı 41"/>
          <p:cNvCxnSpPr>
            <a:stCxn id="62" idx="2"/>
            <a:endCxn id="41" idx="3"/>
          </p:cNvCxnSpPr>
          <p:nvPr/>
        </p:nvCxnSpPr>
        <p:spPr>
          <a:xfrm flipH="1">
            <a:off x="2443003" y="1566079"/>
            <a:ext cx="7413336" cy="2103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Metin kutusu 44"/>
          <p:cNvSpPr txBox="1"/>
          <p:nvPr/>
        </p:nvSpPr>
        <p:spPr>
          <a:xfrm>
            <a:off x="1471842" y="5374670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4047234" y="5404247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Metin kutusu 46"/>
          <p:cNvSpPr txBox="1"/>
          <p:nvPr/>
        </p:nvSpPr>
        <p:spPr>
          <a:xfrm>
            <a:off x="6881412" y="5413573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DataNode-03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Metin kutusu 47"/>
          <p:cNvSpPr txBox="1"/>
          <p:nvPr/>
        </p:nvSpPr>
        <p:spPr>
          <a:xfrm>
            <a:off x="9556485" y="5445418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kış Çizelgesi: Belge 17"/>
          <p:cNvSpPr/>
          <p:nvPr/>
        </p:nvSpPr>
        <p:spPr>
          <a:xfrm>
            <a:off x="2470386" y="736309"/>
            <a:ext cx="3364615" cy="1929308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tr-TR" sz="1200" dirty="0">
                <a:solidFill>
                  <a:srgbClr val="0070C0"/>
                </a:solidFill>
              </a:rPr>
              <a:t>DataNode-01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Blok-2:Elma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Disk-2-Blok-3:Kiraz</a:t>
            </a:r>
          </a:p>
          <a:p>
            <a:r>
              <a:rPr lang="tr-TR" sz="1200" dirty="0">
                <a:solidFill>
                  <a:srgbClr val="0070C0"/>
                </a:solidFill>
              </a:rPr>
              <a:t>DataNode-02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Blok-2:Elma</a:t>
            </a:r>
          </a:p>
          <a:p>
            <a:endParaRPr lang="tr-T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1200" dirty="0">
                <a:solidFill>
                  <a:srgbClr val="0070C0"/>
                </a:solidFill>
              </a:rPr>
              <a:t>DataNode-03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Disk-1-Blok-1:Elma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Blok-2:Kiraz</a:t>
            </a:r>
          </a:p>
          <a:p>
            <a:r>
              <a:rPr lang="tr-TR" sz="1200" dirty="0">
                <a:solidFill>
                  <a:srgbClr val="0070C0"/>
                </a:solidFill>
              </a:rPr>
              <a:t>DataNode-04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Blok-3:Kiraz</a:t>
            </a:r>
          </a:p>
          <a:p>
            <a:endParaRPr lang="tr-T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Unvan 1"/>
          <p:cNvSpPr>
            <a:spLocks noGrp="1"/>
          </p:cNvSpPr>
          <p:nvPr>
            <p:ph type="ctrTitle"/>
          </p:nvPr>
        </p:nvSpPr>
        <p:spPr>
          <a:xfrm>
            <a:off x="1630365" y="109652"/>
            <a:ext cx="9144000" cy="690758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Tolerance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Resim 48">
            <a:extLst>
              <a:ext uri="{FF2B5EF4-FFF2-40B4-BE49-F238E27FC236}">
                <a16:creationId xmlns:a16="http://schemas.microsoft.com/office/drawing/2014/main" id="{C4323A8E-C6F9-41B4-96AE-3FEA4F5516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4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-0.02917 -0.15555 L 0.34895 -0.47778 L 0.18333 -0.15926 L 0.22708 0.05926 " pathEditMode="relative" ptsTypes="AAAAA">
                                      <p:cBhvr>
                                        <p:cTn id="2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03704E-6 L -0.02083 -0.22407 L 0.56875 -0.53703 L 0.19167 -0.21666 L 0.22396 0.00371 " pathEditMode="relative" ptsTypes="AAAAA">
                                      <p:cBhvr>
                                        <p:cTn id="2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Unvan 1"/>
          <p:cNvSpPr txBox="1">
            <a:spLocks/>
          </p:cNvSpPr>
          <p:nvPr/>
        </p:nvSpPr>
        <p:spPr>
          <a:xfrm>
            <a:off x="3104822" y="109519"/>
            <a:ext cx="6022686" cy="69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Federation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1127140" y="1397697"/>
            <a:ext cx="6655889" cy="4234836"/>
            <a:chOff x="1883885" y="1229532"/>
            <a:chExt cx="6655889" cy="4234836"/>
          </a:xfrm>
        </p:grpSpPr>
        <p:sp>
          <p:nvSpPr>
            <p:cNvPr id="41" name="Bulut 40"/>
            <p:cNvSpPr/>
            <p:nvPr/>
          </p:nvSpPr>
          <p:spPr>
            <a:xfrm>
              <a:off x="4215423" y="2326398"/>
              <a:ext cx="4212481" cy="3137970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up 16"/>
            <p:cNvGrpSpPr/>
            <p:nvPr/>
          </p:nvGrpSpPr>
          <p:grpSpPr>
            <a:xfrm>
              <a:off x="1883885" y="1244905"/>
              <a:ext cx="2203373" cy="4219462"/>
              <a:chOff x="4836405" y="1288973"/>
              <a:chExt cx="2203373" cy="4219462"/>
            </a:xfrm>
          </p:grpSpPr>
          <p:pic>
            <p:nvPicPr>
              <p:cNvPr id="4" name="Resim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09" t="2680" r="37494" b="4020"/>
              <a:stretch/>
            </p:blipFill>
            <p:spPr>
              <a:xfrm>
                <a:off x="4836405" y="1288973"/>
                <a:ext cx="2203373" cy="4219462"/>
              </a:xfrm>
              <a:prstGeom prst="rect">
                <a:avLst/>
              </a:prstGeom>
            </p:spPr>
          </p:pic>
          <p:sp>
            <p:nvSpPr>
              <p:cNvPr id="5" name="Dikdörtgen 4"/>
              <p:cNvSpPr/>
              <p:nvPr/>
            </p:nvSpPr>
            <p:spPr>
              <a:xfrm>
                <a:off x="5034708" y="1410159"/>
                <a:ext cx="1773716" cy="3084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NameNode-1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Dikdörtgen 5"/>
              <p:cNvSpPr/>
              <p:nvPr/>
            </p:nvSpPr>
            <p:spPr>
              <a:xfrm>
                <a:off x="5051233" y="1736076"/>
                <a:ext cx="1773716" cy="3084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NameNode-2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Dikdörtgen 6"/>
              <p:cNvSpPr/>
              <p:nvPr/>
            </p:nvSpPr>
            <p:spPr>
              <a:xfrm>
                <a:off x="5051233" y="2061993"/>
                <a:ext cx="1773716" cy="3084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NameNode-3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Dikdörtgen 7"/>
              <p:cNvSpPr/>
              <p:nvPr/>
            </p:nvSpPr>
            <p:spPr>
              <a:xfrm>
                <a:off x="5051233" y="2392498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DataNode-1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Dikdörtgen 8"/>
              <p:cNvSpPr/>
              <p:nvPr/>
            </p:nvSpPr>
            <p:spPr>
              <a:xfrm>
                <a:off x="5034708" y="2723003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DataNode-2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Dikdörtgen 9"/>
              <p:cNvSpPr/>
              <p:nvPr/>
            </p:nvSpPr>
            <p:spPr>
              <a:xfrm>
                <a:off x="5051233" y="3048920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DataNode-3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Dikdörtgen 10"/>
              <p:cNvSpPr/>
              <p:nvPr/>
            </p:nvSpPr>
            <p:spPr>
              <a:xfrm>
                <a:off x="5051233" y="3374837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DataNode-4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Dikdörtgen 11"/>
              <p:cNvSpPr/>
              <p:nvPr/>
            </p:nvSpPr>
            <p:spPr>
              <a:xfrm>
                <a:off x="5051233" y="3705342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DataNode-5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Dikdörtgen 12"/>
              <p:cNvSpPr/>
              <p:nvPr/>
            </p:nvSpPr>
            <p:spPr>
              <a:xfrm>
                <a:off x="5034708" y="4035847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DataNode-6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Dikdörtgen 13"/>
              <p:cNvSpPr/>
              <p:nvPr/>
            </p:nvSpPr>
            <p:spPr>
              <a:xfrm>
                <a:off x="5051233" y="4361764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DataNode-7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Dikdörtgen 14"/>
              <p:cNvSpPr/>
              <p:nvPr/>
            </p:nvSpPr>
            <p:spPr>
              <a:xfrm>
                <a:off x="5051233" y="4687681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DataNode-8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Dikdörtgen 15"/>
              <p:cNvSpPr/>
              <p:nvPr/>
            </p:nvSpPr>
            <p:spPr>
              <a:xfrm>
                <a:off x="5051233" y="5018186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DataNode-9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" name="Resim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246" y="4500392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21" name="Resim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627" y="4355368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22" name="Resim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463" y="4202226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067" y="4189517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3421" y="4132086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144" y="4057914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26" name="Resim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728" y="2931841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27" name="Resim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482" y="4071684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28" name="Resim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888" y="3534091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29" name="Resim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247" y="3496020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30" name="Resim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3745" y="3466220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31" name="Resim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264" y="3287135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32" name="Resim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630" y="3680028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33" name="Resim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585" y="3595566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34" name="Resim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5465" y="2795586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35" name="Resim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6165" y="3255920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36" name="Resim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451" y="3596686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37" name="Resim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148" y="2545332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38" name="Resim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7853" y="2889856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39" name="Resim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9" y="2781988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40" name="Resim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310" y="2721413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42" name="Sol Sağ Ok 41"/>
            <p:cNvSpPr/>
            <p:nvPr/>
          </p:nvSpPr>
          <p:spPr>
            <a:xfrm>
              <a:off x="3602062" y="3599052"/>
              <a:ext cx="947450" cy="597995"/>
            </a:xfrm>
            <a:prstGeom prst="left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Dikdörtgen 42"/>
            <p:cNvSpPr/>
            <p:nvPr/>
          </p:nvSpPr>
          <p:spPr>
            <a:xfrm>
              <a:off x="5382449" y="1257297"/>
              <a:ext cx="1313984" cy="3084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Pool-1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Dikdörtgen 43"/>
            <p:cNvSpPr/>
            <p:nvPr/>
          </p:nvSpPr>
          <p:spPr>
            <a:xfrm>
              <a:off x="5388085" y="1632997"/>
              <a:ext cx="1313984" cy="3084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Pool-2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Dikdörtgen 44"/>
            <p:cNvSpPr/>
            <p:nvPr/>
          </p:nvSpPr>
          <p:spPr>
            <a:xfrm>
              <a:off x="5382449" y="2000895"/>
              <a:ext cx="1313984" cy="3084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Pool-3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Düz Ok Bağlayıcısı 46"/>
            <p:cNvCxnSpPr>
              <a:endCxn id="43" idx="1"/>
            </p:cNvCxnSpPr>
            <p:nvPr/>
          </p:nvCxnSpPr>
          <p:spPr>
            <a:xfrm flipV="1">
              <a:off x="3872429" y="1411533"/>
              <a:ext cx="1510020" cy="154236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Düz Ok Bağlayıcısı 47"/>
            <p:cNvCxnSpPr>
              <a:stCxn id="6" idx="3"/>
              <a:endCxn id="44" idx="1"/>
            </p:cNvCxnSpPr>
            <p:nvPr/>
          </p:nvCxnSpPr>
          <p:spPr>
            <a:xfrm flipV="1">
              <a:off x="3872429" y="1787233"/>
              <a:ext cx="1515656" cy="59011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Düz Ok Bağlayıcısı 50"/>
            <p:cNvCxnSpPr>
              <a:stCxn id="7" idx="3"/>
              <a:endCxn id="45" idx="1"/>
            </p:cNvCxnSpPr>
            <p:nvPr/>
          </p:nvCxnSpPr>
          <p:spPr>
            <a:xfrm flipV="1">
              <a:off x="3872429" y="2155131"/>
              <a:ext cx="1510020" cy="1703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Dikdörtgen 49"/>
            <p:cNvSpPr/>
            <p:nvPr/>
          </p:nvSpPr>
          <p:spPr>
            <a:xfrm>
              <a:off x="7220154" y="1229532"/>
              <a:ext cx="1313984" cy="3084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Dikdörtgen 51"/>
            <p:cNvSpPr/>
            <p:nvPr/>
          </p:nvSpPr>
          <p:spPr>
            <a:xfrm>
              <a:off x="7225790" y="1605232"/>
              <a:ext cx="1313984" cy="3084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apps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Dikdörtgen 52"/>
            <p:cNvSpPr/>
            <p:nvPr/>
          </p:nvSpPr>
          <p:spPr>
            <a:xfrm>
              <a:off x="7220154" y="1973130"/>
              <a:ext cx="1313984" cy="3084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dw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Dikdörtgen 54"/>
          <p:cNvSpPr/>
          <p:nvPr/>
        </p:nvSpPr>
        <p:spPr>
          <a:xfrm>
            <a:off x="8124800" y="1993642"/>
            <a:ext cx="3997120" cy="20010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HDFS’in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ölçeklenebilirliğini arttırmak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Dosya ve dizin sayısı </a:t>
            </a: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belleği ile sınırlı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Düz Bağlayıcı 55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Resim 66">
            <a:extLst>
              <a:ext uri="{FF2B5EF4-FFF2-40B4-BE49-F238E27FC236}">
                <a16:creationId xmlns:a16="http://schemas.microsoft.com/office/drawing/2014/main" id="{EC013399-726F-430C-BFCD-5DB17710C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3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Unvan 1"/>
          <p:cNvSpPr txBox="1">
            <a:spLocks/>
          </p:cNvSpPr>
          <p:nvPr/>
        </p:nvSpPr>
        <p:spPr>
          <a:xfrm>
            <a:off x="3075394" y="174698"/>
            <a:ext cx="6022686" cy="69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High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Availability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(HA)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5" name="Dikdörtgen 54"/>
          <p:cNvSpPr/>
          <p:nvPr/>
        </p:nvSpPr>
        <p:spPr>
          <a:xfrm>
            <a:off x="8124800" y="1993642"/>
            <a:ext cx="3997120" cy="20010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Zookeeper</a:t>
            </a:r>
            <a:r>
              <a:rPr lang="tr-TR" sz="1600">
                <a:latin typeface="Arial" panose="020B0604020202020204" pitchFamily="34" charset="0"/>
                <a:cs typeface="Arial" panose="020B0604020202020204" pitchFamily="34" charset="0"/>
              </a:rPr>
              <a:t>: Kim 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ayakta?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up 67"/>
          <p:cNvGrpSpPr/>
          <p:nvPr/>
        </p:nvGrpSpPr>
        <p:grpSpPr>
          <a:xfrm>
            <a:off x="1704815" y="974138"/>
            <a:ext cx="1122572" cy="1837722"/>
            <a:chOff x="1863534" y="3958384"/>
            <a:chExt cx="1122572" cy="1837722"/>
          </a:xfrm>
        </p:grpSpPr>
        <p:grpSp>
          <p:nvGrpSpPr>
            <p:cNvPr id="66" name="Grup 6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64" name="Yamuk 6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Yamuk 6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Dikdörtgen 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ikdörtgen 17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Yuvarlatılmış Dikdörtgen 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Düz Bağlayıcı 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Düz Bağlayıcı 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Düz Bağlayıcı 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Metin kutusu 66"/>
            <p:cNvSpPr txBox="1"/>
            <p:nvPr/>
          </p:nvSpPr>
          <p:spPr>
            <a:xfrm>
              <a:off x="1863534" y="3958384"/>
              <a:ext cx="112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5717376" y="841294"/>
            <a:ext cx="1122572" cy="1967121"/>
            <a:chOff x="1833207" y="3828985"/>
            <a:chExt cx="1122572" cy="1967121"/>
          </a:xfrm>
        </p:grpSpPr>
        <p:grpSp>
          <p:nvGrpSpPr>
            <p:cNvPr id="70" name="Grup 6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72" name="Yamuk 7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Yamuk 7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Dikdörtgen 7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Yuvarlatılmış Dikdörtgen 7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Düz Bağlayıcı 7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Düz Bağlayıcı 7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Metin kutusu 70"/>
            <p:cNvSpPr txBox="1"/>
            <p:nvPr/>
          </p:nvSpPr>
          <p:spPr>
            <a:xfrm>
              <a:off x="1833207" y="3828985"/>
              <a:ext cx="1122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up 112"/>
          <p:cNvGrpSpPr/>
          <p:nvPr/>
        </p:nvGrpSpPr>
        <p:grpSpPr>
          <a:xfrm>
            <a:off x="2827387" y="4073675"/>
            <a:ext cx="3198728" cy="1842567"/>
            <a:chOff x="2297192" y="3927509"/>
            <a:chExt cx="3198728" cy="1842567"/>
          </a:xfrm>
        </p:grpSpPr>
        <p:grpSp>
          <p:nvGrpSpPr>
            <p:cNvPr id="80" name="Grup 79"/>
            <p:cNvGrpSpPr/>
            <p:nvPr/>
          </p:nvGrpSpPr>
          <p:grpSpPr>
            <a:xfrm>
              <a:off x="2297192" y="3927509"/>
              <a:ext cx="1122572" cy="1838596"/>
              <a:chOff x="1833207" y="3957510"/>
              <a:chExt cx="1122572" cy="1838596"/>
            </a:xfrm>
          </p:grpSpPr>
          <p:grpSp>
            <p:nvGrpSpPr>
              <p:cNvPr id="81" name="Grup 80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83" name="Yamuk 82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Yamuk 83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Dikdörtgen 84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kdörtgen 85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Yuvarlatılmış Dikdörtgen 86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Düz Bağlayıcı 87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Düz Bağlayıcı 88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Düz Bağlayıcı 89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Metin kutusu 81"/>
              <p:cNvSpPr txBox="1"/>
              <p:nvPr/>
            </p:nvSpPr>
            <p:spPr>
              <a:xfrm>
                <a:off x="1833207" y="3957510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Zookeeper-1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Grup 90"/>
            <p:cNvGrpSpPr/>
            <p:nvPr/>
          </p:nvGrpSpPr>
          <p:grpSpPr>
            <a:xfrm>
              <a:off x="3337436" y="3931480"/>
              <a:ext cx="1122572" cy="1838596"/>
              <a:chOff x="1845341" y="3957510"/>
              <a:chExt cx="1122572" cy="1838596"/>
            </a:xfrm>
          </p:grpSpPr>
          <p:grpSp>
            <p:nvGrpSpPr>
              <p:cNvPr id="92" name="Grup 91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94" name="Yamuk 93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Yamuk 94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kdörtgen 95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kdörtgen 96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Yuvarlatılmış Dikdörtgen 9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Düz Bağlayıcı 9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Düz Bağlayıcı 9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Düz Bağlayıcı 10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Metin kutusu 92"/>
              <p:cNvSpPr txBox="1"/>
              <p:nvPr/>
            </p:nvSpPr>
            <p:spPr>
              <a:xfrm>
                <a:off x="1845341" y="3957510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Zookeeper-2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" name="Grup 101"/>
            <p:cNvGrpSpPr/>
            <p:nvPr/>
          </p:nvGrpSpPr>
          <p:grpSpPr>
            <a:xfrm>
              <a:off x="4373348" y="3936608"/>
              <a:ext cx="1122572" cy="1829497"/>
              <a:chOff x="1856586" y="3966609"/>
              <a:chExt cx="1122572" cy="1829497"/>
            </a:xfrm>
          </p:grpSpPr>
          <p:grpSp>
            <p:nvGrpSpPr>
              <p:cNvPr id="103" name="Grup 102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105" name="Yamuk 10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Yamuk 10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kdörtgen 10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kdörtgen 107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Yuvarlatılmış Dikdörtgen 108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Düz Bağlayıcı 109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Düz Bağlayıcı 110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Düz Bağlayıcı 111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Metin kutusu 103"/>
              <p:cNvSpPr txBox="1"/>
              <p:nvPr/>
            </p:nvSpPr>
            <p:spPr>
              <a:xfrm>
                <a:off x="1856586" y="3966609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Zookeeper-3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5" name="Akış Çizelgesi: Çok Sayıda Belge 114"/>
          <p:cNvSpPr/>
          <p:nvPr/>
        </p:nvSpPr>
        <p:spPr>
          <a:xfrm>
            <a:off x="3551936" y="1699697"/>
            <a:ext cx="1312796" cy="677988"/>
          </a:xfrm>
          <a:prstGeom prst="flowChartMulti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Düz Ok Bağlayıcısı 117"/>
          <p:cNvCxnSpPr>
            <a:stCxn id="3" idx="3"/>
            <a:endCxn id="115" idx="1"/>
          </p:cNvCxnSpPr>
          <p:nvPr/>
        </p:nvCxnSpPr>
        <p:spPr>
          <a:xfrm>
            <a:off x="2647111" y="2038691"/>
            <a:ext cx="90482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Düz Ok Bağlayıcısı 119"/>
          <p:cNvCxnSpPr>
            <a:stCxn id="115" idx="3"/>
            <a:endCxn id="74" idx="1"/>
          </p:cNvCxnSpPr>
          <p:nvPr/>
        </p:nvCxnSpPr>
        <p:spPr>
          <a:xfrm flipV="1">
            <a:off x="4864732" y="2035246"/>
            <a:ext cx="1011075" cy="344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Ok Bağlayıcısı 124"/>
          <p:cNvCxnSpPr>
            <a:stCxn id="93" idx="0"/>
            <a:endCxn id="74" idx="2"/>
          </p:cNvCxnSpPr>
          <p:nvPr/>
        </p:nvCxnSpPr>
        <p:spPr>
          <a:xfrm flipV="1">
            <a:off x="4428917" y="2761756"/>
            <a:ext cx="1853986" cy="13158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Ok Bağlayıcısı 125"/>
          <p:cNvCxnSpPr>
            <a:stCxn id="3" idx="2"/>
            <a:endCxn id="93" idx="0"/>
          </p:cNvCxnSpPr>
          <p:nvPr/>
        </p:nvCxnSpPr>
        <p:spPr>
          <a:xfrm>
            <a:off x="2240015" y="2765201"/>
            <a:ext cx="2188902" cy="131244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Resim 129">
            <a:extLst>
              <a:ext uri="{FF2B5EF4-FFF2-40B4-BE49-F238E27FC236}">
                <a16:creationId xmlns:a16="http://schemas.microsoft.com/office/drawing/2014/main" id="{5E98AEE2-1E48-473F-A44A-DB52B64F5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3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Unvan 1"/>
          <p:cNvSpPr txBox="1">
            <a:spLocks/>
          </p:cNvSpPr>
          <p:nvPr/>
        </p:nvSpPr>
        <p:spPr>
          <a:xfrm>
            <a:off x="3075394" y="174698"/>
            <a:ext cx="6022686" cy="69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Erişim Yöntemleri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5" name="Dikdörtgen 54"/>
          <p:cNvSpPr/>
          <p:nvPr/>
        </p:nvSpPr>
        <p:spPr>
          <a:xfrm>
            <a:off x="3075394" y="1562718"/>
            <a:ext cx="5416320" cy="34086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Ambari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Kullanıcı Web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Arayüzü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Komut satırı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HTTP/HDFS vekil sunucuları (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Proxies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NFS Gateway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Düz Bağlayıcı 113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Resim 14">
            <a:extLst>
              <a:ext uri="{FF2B5EF4-FFF2-40B4-BE49-F238E27FC236}">
                <a16:creationId xmlns:a16="http://schemas.microsoft.com/office/drawing/2014/main" id="{C53C30AA-9870-4C77-9570-A0EAA3E41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3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1040525" y="1359750"/>
            <a:ext cx="103211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Çok büyük hacimli verileri depolamak için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java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tabanlı dağıtık bir dosya sistemidir.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Hatalara karşı dayanıklıdır.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Ölçeklenebilir.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Düşük maliyetlidir.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Büyük veri için idealdir.</a:t>
            </a:r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Nedir?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41A7FF95-20DF-48EB-AED8-D05D86F59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0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1040525" y="1359750"/>
            <a:ext cx="103211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Bir kez yaz defalarca oku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Özel bir donanım istemez, marka bağımsız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Anında cevap beklenen uygulamalar için ideal değil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Büyük verileri makul bir cevap süresinde işleme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Çok sayıda küçük boyutlu dosyayı sevmez.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Namespace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sınırı var.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Öne Çıkan Özellikler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76D66AC7-6E85-41D0-AC17-8F1E32164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0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64699"/>
            <a:ext cx="9144000" cy="776130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Mekanik Diskin Temel Yapısı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up 37"/>
          <p:cNvGrpSpPr/>
          <p:nvPr/>
        </p:nvGrpSpPr>
        <p:grpSpPr>
          <a:xfrm>
            <a:off x="1374237" y="1028023"/>
            <a:ext cx="8597059" cy="5040220"/>
            <a:chOff x="20051" y="837492"/>
            <a:chExt cx="8597059" cy="5040220"/>
          </a:xfrm>
        </p:grpSpPr>
        <p:pic>
          <p:nvPicPr>
            <p:cNvPr id="2" name="Resim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0" t="10309" r="24930" b="14703"/>
            <a:stretch/>
          </p:blipFill>
          <p:spPr>
            <a:xfrm>
              <a:off x="2426516" y="1167276"/>
              <a:ext cx="6190594" cy="4393324"/>
            </a:xfrm>
            <a:prstGeom prst="rect">
              <a:avLst/>
            </a:prstGeom>
          </p:spPr>
        </p:pic>
        <p:sp>
          <p:nvSpPr>
            <p:cNvPr id="9" name="Metin kutusu 8"/>
            <p:cNvSpPr txBox="1"/>
            <p:nvPr/>
          </p:nvSpPr>
          <p:spPr>
            <a:xfrm>
              <a:off x="5597479" y="5539158"/>
              <a:ext cx="2285280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Okuma-yazma kafaları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Metin kutusu 16"/>
            <p:cNvSpPr txBox="1"/>
            <p:nvPr/>
          </p:nvSpPr>
          <p:spPr>
            <a:xfrm>
              <a:off x="2937326" y="5528688"/>
              <a:ext cx="1418176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Disk plakaları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Resim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98682">
              <a:off x="20051" y="838629"/>
              <a:ext cx="1389614" cy="1167276"/>
            </a:xfrm>
            <a:prstGeom prst="rect">
              <a:avLst/>
            </a:prstGeom>
          </p:spPr>
        </p:pic>
        <p:sp>
          <p:nvSpPr>
            <p:cNvPr id="21" name="Çember Ok 20"/>
            <p:cNvSpPr/>
            <p:nvPr/>
          </p:nvSpPr>
          <p:spPr>
            <a:xfrm rot="1749133">
              <a:off x="187667" y="1526488"/>
              <a:ext cx="5776101" cy="1870772"/>
            </a:xfrm>
            <a:prstGeom prst="circularArrow">
              <a:avLst>
                <a:gd name="adj1" fmla="val 16595"/>
                <a:gd name="adj2" fmla="val 1501477"/>
                <a:gd name="adj3" fmla="val 17595858"/>
                <a:gd name="adj4" fmla="val 10652200"/>
                <a:gd name="adj5" fmla="val 25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Metin kutusu 21"/>
            <p:cNvSpPr txBox="1"/>
            <p:nvPr/>
          </p:nvSpPr>
          <p:spPr>
            <a:xfrm>
              <a:off x="3324320" y="837492"/>
              <a:ext cx="1943387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Sektör </a:t>
              </a:r>
            </a:p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(genelde 512 bayt)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Metin kutusu 22"/>
            <p:cNvSpPr txBox="1"/>
            <p:nvPr/>
          </p:nvSpPr>
          <p:spPr>
            <a:xfrm>
              <a:off x="7241195" y="1158495"/>
              <a:ext cx="1078409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İz (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Track</a:t>
              </a:r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Düz Bağlayıcı 24"/>
            <p:cNvCxnSpPr/>
            <p:nvPr/>
          </p:nvCxnSpPr>
          <p:spPr>
            <a:xfrm flipH="1">
              <a:off x="2669628" y="3142593"/>
              <a:ext cx="1891862" cy="945931"/>
            </a:xfrm>
            <a:prstGeom prst="line">
              <a:avLst/>
            </a:prstGeom>
            <a:ln w="12700">
              <a:solidFill>
                <a:srgbClr val="564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Bağlayıcı 25"/>
            <p:cNvCxnSpPr/>
            <p:nvPr/>
          </p:nvCxnSpPr>
          <p:spPr>
            <a:xfrm flipH="1">
              <a:off x="4099034" y="3142593"/>
              <a:ext cx="462456" cy="1469411"/>
            </a:xfrm>
            <a:prstGeom prst="line">
              <a:avLst/>
            </a:prstGeom>
            <a:ln w="12700">
              <a:solidFill>
                <a:srgbClr val="564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lok Yay 30"/>
            <p:cNvSpPr/>
            <p:nvPr/>
          </p:nvSpPr>
          <p:spPr>
            <a:xfrm rot="12345897">
              <a:off x="3135800" y="3832373"/>
              <a:ext cx="1173479" cy="403481"/>
            </a:xfrm>
            <a:prstGeom prst="blockArc">
              <a:avLst/>
            </a:prstGeom>
            <a:solidFill>
              <a:srgbClr val="564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Metin kutusu 31"/>
            <p:cNvSpPr txBox="1"/>
            <p:nvPr/>
          </p:nvSpPr>
          <p:spPr>
            <a:xfrm>
              <a:off x="228596" y="4273450"/>
              <a:ext cx="2197920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Disk bloğu (ardışık sektörler 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Örn</a:t>
              </a:r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: 512 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Kb</a:t>
              </a:r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Düz Bağlayıcı 32"/>
            <p:cNvCxnSpPr>
              <a:endCxn id="32" idx="3"/>
            </p:cNvCxnSpPr>
            <p:nvPr/>
          </p:nvCxnSpPr>
          <p:spPr>
            <a:xfrm flipH="1">
              <a:off x="2426516" y="4097305"/>
              <a:ext cx="1040586" cy="468533"/>
            </a:xfrm>
            <a:prstGeom prst="line">
              <a:avLst/>
            </a:prstGeom>
            <a:ln w="28575">
              <a:solidFill>
                <a:srgbClr val="1713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Dikdörtgen 38"/>
          <p:cNvSpPr/>
          <p:nvPr/>
        </p:nvSpPr>
        <p:spPr>
          <a:xfrm>
            <a:off x="9741786" y="5464439"/>
            <a:ext cx="2360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Kaynak: </a:t>
            </a:r>
            <a:r>
              <a:rPr lang="en-US" sz="1200" dirty="0"/>
              <a:t>Data Storage Networking</a:t>
            </a:r>
            <a:r>
              <a:rPr lang="tr-TR" sz="1200" dirty="0"/>
              <a:t> </a:t>
            </a:r>
            <a:r>
              <a:rPr lang="en-US" sz="1200" dirty="0"/>
              <a:t>ISBN:9781118679210</a:t>
            </a:r>
          </a:p>
        </p:txBody>
      </p:sp>
      <p:pic>
        <p:nvPicPr>
          <p:cNvPr id="28" name="Resim 27">
            <a:extLst>
              <a:ext uri="{FF2B5EF4-FFF2-40B4-BE49-F238E27FC236}">
                <a16:creationId xmlns:a16="http://schemas.microsoft.com/office/drawing/2014/main" id="{1A14952E-DB44-4FBD-9E67-261F99CA2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4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1114657" y="1130827"/>
            <a:ext cx="103211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Blok büyüklüğü 128/256 MB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Klasik dosya sisteminden farklı olarak bir bloğa 8 MB yazılsa 120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MB’lik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alan boş görünür.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Blok büyüklüğünün büyük olmasının sebebi okuyucu kafanın izi ve blok başını bulma zamanını 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seek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time) azaltmak.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Dosya genişliği diskten büyük olabilir, parçalandığı için sorun değil.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Blok mantığı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replikasyonu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, hataya dayanıklılığı ve veri yönetimini kolaylaştırır.</a:t>
            </a:r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Disk Blokları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8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194219" y="134453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Nasıl Çalışır?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5461936" y="2916047"/>
            <a:ext cx="1777768" cy="154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6743420" y="2916047"/>
            <a:ext cx="496284" cy="15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>
            <a:off x="7592129" y="2479502"/>
            <a:ext cx="2513804" cy="18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>
            <a:off x="4916584" y="2468585"/>
            <a:ext cx="1970695" cy="1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7592129" y="2661371"/>
            <a:ext cx="2527901" cy="127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7592129" y="1426490"/>
            <a:ext cx="1397536" cy="123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6887279" y="2406695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7592129" y="2661371"/>
            <a:ext cx="1411710" cy="23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 71"/>
          <p:cNvGrpSpPr/>
          <p:nvPr/>
        </p:nvGrpSpPr>
        <p:grpSpPr>
          <a:xfrm>
            <a:off x="6317239" y="4157421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3672956" y="153921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5035755" y="4248972"/>
            <a:ext cx="968761" cy="1531105"/>
            <a:chOff x="2800853" y="3965093"/>
            <a:chExt cx="968761" cy="1531105"/>
          </a:xfrm>
        </p:grpSpPr>
        <p:sp>
          <p:nvSpPr>
            <p:cNvPr id="32" name="Metin kutusu 31"/>
            <p:cNvSpPr txBox="1"/>
            <p:nvPr/>
          </p:nvSpPr>
          <p:spPr>
            <a:xfrm>
              <a:off x="2920919" y="3965093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sp>
        <p:nvSpPr>
          <p:cNvPr id="2" name="Akış Çizelgesi: Belge 1"/>
          <p:cNvSpPr/>
          <p:nvPr/>
        </p:nvSpPr>
        <p:spPr>
          <a:xfrm>
            <a:off x="697654" y="1047591"/>
            <a:ext cx="1063867" cy="113060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kış Çizelgesi: Belge 46"/>
          <p:cNvSpPr/>
          <p:nvPr/>
        </p:nvSpPr>
        <p:spPr>
          <a:xfrm>
            <a:off x="662285" y="2406695"/>
            <a:ext cx="1063867" cy="1130607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kış Çizelgesi: Belge 47"/>
          <p:cNvSpPr/>
          <p:nvPr/>
        </p:nvSpPr>
        <p:spPr>
          <a:xfrm>
            <a:off x="662284" y="3751593"/>
            <a:ext cx="1063867" cy="1130607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kış Çizelgesi: Belge 48"/>
          <p:cNvSpPr/>
          <p:nvPr/>
        </p:nvSpPr>
        <p:spPr>
          <a:xfrm>
            <a:off x="4658196" y="2074190"/>
            <a:ext cx="124763" cy="1142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kış Çizelgesi: Belge 49"/>
          <p:cNvSpPr/>
          <p:nvPr/>
        </p:nvSpPr>
        <p:spPr>
          <a:xfrm>
            <a:off x="4658195" y="2389663"/>
            <a:ext cx="124763" cy="11421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kış Çizelgesi: Belge 53"/>
          <p:cNvSpPr/>
          <p:nvPr/>
        </p:nvSpPr>
        <p:spPr>
          <a:xfrm>
            <a:off x="4658195" y="2697218"/>
            <a:ext cx="124763" cy="11421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kış Çizelgesi: Belge 54"/>
          <p:cNvSpPr/>
          <p:nvPr/>
        </p:nvSpPr>
        <p:spPr>
          <a:xfrm>
            <a:off x="4469915" y="2116173"/>
            <a:ext cx="124763" cy="1142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kış Çizelgesi: Belge 55"/>
          <p:cNvSpPr/>
          <p:nvPr/>
        </p:nvSpPr>
        <p:spPr>
          <a:xfrm>
            <a:off x="4469914" y="2431646"/>
            <a:ext cx="124763" cy="11421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kış Çizelgesi: Belge 60"/>
          <p:cNvSpPr/>
          <p:nvPr/>
        </p:nvSpPr>
        <p:spPr>
          <a:xfrm>
            <a:off x="4469914" y="2739201"/>
            <a:ext cx="124763" cy="11421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kış Çizelgesi: Belge 61"/>
          <p:cNvSpPr/>
          <p:nvPr/>
        </p:nvSpPr>
        <p:spPr>
          <a:xfrm>
            <a:off x="4570456" y="2091646"/>
            <a:ext cx="124763" cy="1142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kış Çizelgesi: Belge 62"/>
          <p:cNvSpPr/>
          <p:nvPr/>
        </p:nvSpPr>
        <p:spPr>
          <a:xfrm>
            <a:off x="4570455" y="2407119"/>
            <a:ext cx="124763" cy="11421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kış Çizelgesi: Belge 63"/>
          <p:cNvSpPr/>
          <p:nvPr/>
        </p:nvSpPr>
        <p:spPr>
          <a:xfrm>
            <a:off x="4570455" y="2714674"/>
            <a:ext cx="124763" cy="11421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Resim 64">
            <a:extLst>
              <a:ext uri="{FF2B5EF4-FFF2-40B4-BE49-F238E27FC236}">
                <a16:creationId xmlns:a16="http://schemas.microsoft.com/office/drawing/2014/main" id="{BDDA1E9E-4886-47A3-AAC1-C5B6CC1E8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784 0.12153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73 -0.06458 " pathEditMode="relative" ptsTypes="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15 -0.27547 " pathEditMode="relative" ptsTypes="AA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07 L 0.03204 0.04491 L 0.19115 0.07268 L 0.25287 0.0743 L 0.36667 -0.11042 L 0.42357 -0.09584 " pathEditMode="relative" ptsTypes="AAAA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02382 0.04676 L 0.18541 0.07476 L 0.24961 0.07476 L 0.45729 0.04537 L 0.50521 0.07176 " pathEditMode="relative" ptsTypes="AAAAAA">
                                      <p:cBhvr>
                                        <p:cTn id="1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0.01472 0.04977 L 0.18047 0.07754 L 0.23321 0.08055 L 0.44492 0.26666 L 0.50352 0.27986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6.2963E-6 L 0.03295 0.0014 L 0.19532 0.02778 L 0.25209 0.03218 L 0.45977 6.2963E-6 L 0.51511 0.04978 " pathEditMode="relative" ptsTypes="AAAAAA">
                                      <p:cBhvr>
                                        <p:cTn id="2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0.18619 0.02777 L 0.24635 0.02916 L 0.45065 0.21527 L 0.51341 0.26365 " pathEditMode="relative" ptsTypes="AAAAA">
                                      <p:cBhvr>
                                        <p:cTn id="2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178 0.03356 L 0.23737 0.03356 L 0.35846 0.40856 L 0.4138 0.41458 " pathEditMode="relative" ptsTypes="AAAAA">
                                      <p:cBhvr>
                                        <p:cTn id="2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5.18519E-6 L 0.03203 -0.04815 L 0.19284 -0.02339 L 0.25052 -0.02038 L 0.4944 0.19212 L 0.53242 0.20092 " pathEditMode="relative" ptsTypes="AAAAAA">
                                      <p:cBhvr>
                                        <p:cTn id="2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0.02304 -0.04097 L 0.18698 -0.01042 L 0.24232 -0.0088 L 0.45403 -0.04097 L 0.51679 -2.22222E-6 " pathEditMode="relative" ptsTypes="AAAAAA">
                                      <p:cBhvr>
                                        <p:cTn id="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01393 -0.04259 L 0.17721 -0.0162 L 0.23893 -0.0088 L 0.35521 -0.2037 L 0.41628 -0.14514 " pathEditMode="relative" ptsTypes="AAAAAA">
                                      <p:cBhvr>
                                        <p:cTn id="3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7" grpId="0" animBg="1"/>
      <p:bldP spid="48" grpId="0" animBg="1"/>
      <p:bldP spid="49" grpId="0" animBg="1"/>
      <p:bldP spid="50" grpId="0" animBg="1"/>
      <p:bldP spid="54" grpId="0" animBg="1"/>
      <p:bldP spid="55" grpId="0" animBg="1"/>
      <p:bldP spid="56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Hadoop						     RDBMS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35698" y="1026160"/>
            <a:ext cx="10163" cy="221488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" name="TextBox 11"/>
          <p:cNvSpPr txBox="1"/>
          <p:nvPr/>
        </p:nvSpPr>
        <p:spPr>
          <a:xfrm>
            <a:off x="1674296" y="1127761"/>
            <a:ext cx="4176848" cy="1477344"/>
          </a:xfrm>
          <a:prstGeom prst="rect">
            <a:avLst/>
          </a:prstGeom>
          <a:noFill/>
        </p:spPr>
        <p:txBody>
          <a:bodyPr wrap="square" lIns="91455" tIns="45728" rIns="91455" bIns="45728" rtlCol="0">
            <a:spAutoFit/>
          </a:bodyPr>
          <a:lstStyle/>
          <a:p>
            <a:pPr marL="285786" indent="-285786" defTabSz="914516">
              <a:buFont typeface="Arial"/>
              <a:buChar char="•"/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Assumes a task will require reading a significant amount of data off of a disk</a:t>
            </a:r>
          </a:p>
          <a:p>
            <a:pPr marL="285786" indent="-285786" defTabSz="914516">
              <a:buFont typeface="Arial"/>
              <a:buChar char="•"/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Does not maintain any data structure</a:t>
            </a:r>
          </a:p>
          <a:p>
            <a:pPr marL="285786" indent="-285786" defTabSz="914516">
              <a:buFont typeface="Arial"/>
              <a:buChar char="•"/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Simply reads the entire file</a:t>
            </a:r>
          </a:p>
          <a:p>
            <a:pPr marL="285786" indent="-285786" defTabSz="914516">
              <a:buFont typeface="Arial"/>
              <a:buChar char="•"/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Scales well (increase the cluster size to decrease the read time of each task)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8138" y="1473200"/>
            <a:ext cx="4176848" cy="323182"/>
          </a:xfrm>
          <a:prstGeom prst="rect">
            <a:avLst/>
          </a:prstGeom>
          <a:noFill/>
        </p:spPr>
        <p:txBody>
          <a:bodyPr wrap="square" lIns="91455" tIns="45728" rIns="91455" bIns="45728" rtlCol="0">
            <a:spAutoFit/>
          </a:bodyPr>
          <a:lstStyle/>
          <a:p>
            <a:pPr marL="285786" indent="-285786" defTabSz="914516">
              <a:buFont typeface="Arial"/>
              <a:buChar char="•"/>
              <a:defRPr/>
            </a:pPr>
            <a:endParaRPr lang="en-US" sz="15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38951" y="1158241"/>
            <a:ext cx="4176848" cy="1246511"/>
          </a:xfrm>
          <a:prstGeom prst="rect">
            <a:avLst/>
          </a:prstGeom>
          <a:noFill/>
        </p:spPr>
        <p:txBody>
          <a:bodyPr wrap="square" lIns="91455" tIns="45728" rIns="91455" bIns="45728" rtlCol="0">
            <a:spAutoFit/>
          </a:bodyPr>
          <a:lstStyle/>
          <a:p>
            <a:pPr marL="285786" indent="-285786" defTabSz="914516">
              <a:buFont typeface="Arial"/>
              <a:buChar char="•"/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Uses indexes to avoid reading an entire file (very fast lookups)</a:t>
            </a:r>
          </a:p>
          <a:p>
            <a:pPr marL="285786" indent="-285786" defTabSz="914516">
              <a:buFont typeface="Arial"/>
              <a:buChar char="•"/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Maintains a data structure in order to provide a fast execution layer</a:t>
            </a:r>
          </a:p>
          <a:p>
            <a:pPr marL="285786" indent="-285786" defTabSz="914516">
              <a:buFont typeface="Arial"/>
              <a:buChar char="•"/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Works well as long as the index fits in RAM</a:t>
            </a:r>
          </a:p>
        </p:txBody>
      </p:sp>
      <p:sp>
        <p:nvSpPr>
          <p:cNvPr id="15" name="Document 14"/>
          <p:cNvSpPr/>
          <p:nvPr/>
        </p:nvSpPr>
        <p:spPr>
          <a:xfrm>
            <a:off x="5505614" y="3698240"/>
            <a:ext cx="1239843" cy="1300480"/>
          </a:xfrm>
          <a:prstGeom prst="flowChartDocument">
            <a:avLst/>
          </a:prstGeom>
          <a:solidFill>
            <a:srgbClr val="244A58"/>
          </a:solidFill>
          <a:ln w="25400" cap="flat" cmpd="sng" algn="ctr">
            <a:solidFill>
              <a:srgbClr val="244A58">
                <a:shade val="50000"/>
              </a:srgbClr>
            </a:solidFill>
            <a:prstDash val="solid"/>
          </a:ln>
          <a:effectLst/>
        </p:spPr>
        <p:txBody>
          <a:bodyPr lIns="91455" tIns="45728" rIns="91455" bIns="45728" rtlCol="0" anchor="ctr"/>
          <a:lstStyle/>
          <a:p>
            <a:pPr algn="ctr" defTabSz="914516">
              <a:defRPr/>
            </a:pPr>
            <a:r>
              <a:rPr lang="en-US" sz="1500" kern="0" dirty="0">
                <a:solidFill>
                  <a:sysClr val="window" lastClr="FFFFFF"/>
                </a:solidFill>
                <a:latin typeface="Calibri"/>
              </a:rPr>
              <a:t>500 GB</a:t>
            </a:r>
          </a:p>
          <a:p>
            <a:pPr algn="ctr" defTabSz="914516">
              <a:defRPr/>
            </a:pPr>
            <a:r>
              <a:rPr lang="en-US" sz="1500" kern="0" dirty="0">
                <a:solidFill>
                  <a:sysClr val="window" lastClr="FFFFFF"/>
                </a:solidFill>
                <a:latin typeface="Calibri"/>
              </a:rPr>
              <a:t>data file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58852" y="3698241"/>
            <a:ext cx="3252046" cy="1708176"/>
          </a:xfrm>
          <a:prstGeom prst="rect">
            <a:avLst/>
          </a:prstGeom>
          <a:noFill/>
        </p:spPr>
        <p:txBody>
          <a:bodyPr wrap="square" lIns="91455" tIns="45728" rIns="91455" bIns="45728" rtlCol="0">
            <a:spAutoFit/>
          </a:bodyPr>
          <a:lstStyle/>
          <a:p>
            <a:pPr marL="285786" indent="-285786" defTabSz="914516">
              <a:buFontTx/>
              <a:buChar char="-"/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2,000 blocks of size 256MB</a:t>
            </a:r>
          </a:p>
          <a:p>
            <a:pPr marL="285786" indent="-285786" defTabSz="914516">
              <a:buFontTx/>
              <a:buChar char="-"/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1.9 seconds of disk read for each block</a:t>
            </a:r>
          </a:p>
          <a:p>
            <a:pPr marL="285786" indent="-285786" defTabSz="914516">
              <a:buFontTx/>
              <a:buChar char="-"/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On a 40 node cluster with eight disks on each node, it would take about 14 seconds to read the entire 500 GB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82451" y="3698241"/>
            <a:ext cx="3028468" cy="784846"/>
          </a:xfrm>
          <a:prstGeom prst="rect">
            <a:avLst/>
          </a:prstGeom>
          <a:noFill/>
        </p:spPr>
        <p:txBody>
          <a:bodyPr wrap="square" lIns="91455" tIns="45728" rIns="91455" bIns="45728" rtlCol="0">
            <a:spAutoFit/>
          </a:bodyPr>
          <a:lstStyle/>
          <a:p>
            <a:pPr defTabSz="914516"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61 minutes to read this data off of a disk (assuming a transfer rate of 1,030 Mbps)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C3B5B02C-3BFE-4271-87A6-0787835863CD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Resim 17">
            <a:extLst>
              <a:ext uri="{FF2B5EF4-FFF2-40B4-BE49-F238E27FC236}">
                <a16:creationId xmlns:a16="http://schemas.microsoft.com/office/drawing/2014/main" id="{78B27495-261E-4164-BB4B-D62C99D98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6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937438" y="92773"/>
            <a:ext cx="9144000" cy="67708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Name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DataNode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5461936" y="2916047"/>
            <a:ext cx="1777768" cy="154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6743420" y="2916047"/>
            <a:ext cx="496284" cy="15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>
            <a:off x="7592129" y="2479502"/>
            <a:ext cx="2513804" cy="18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>
            <a:off x="4895105" y="2081427"/>
            <a:ext cx="1992174" cy="57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7592129" y="2661371"/>
            <a:ext cx="2527901" cy="127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7592129" y="1426490"/>
            <a:ext cx="1397536" cy="123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6887279" y="2406695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7592129" y="2661371"/>
            <a:ext cx="1411710" cy="23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7486" y="1558158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6317239" y="4157421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3651477" y="1152061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5035755" y="4248972"/>
            <a:ext cx="968761" cy="1531105"/>
            <a:chOff x="2800853" y="3965093"/>
            <a:chExt cx="968761" cy="1531105"/>
          </a:xfrm>
        </p:grpSpPr>
        <p:sp>
          <p:nvSpPr>
            <p:cNvPr id="32" name="Metin kutusu 31"/>
            <p:cNvSpPr txBox="1"/>
            <p:nvPr/>
          </p:nvSpPr>
          <p:spPr>
            <a:xfrm>
              <a:off x="2920919" y="3965093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stCxn id="65" idx="1"/>
            <a:endCxn id="68" idx="1"/>
          </p:cNvCxnSpPr>
          <p:nvPr/>
        </p:nvCxnSpPr>
        <p:spPr>
          <a:xfrm flipV="1">
            <a:off x="3476783" y="2081427"/>
            <a:ext cx="565961" cy="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kdörtgen 73"/>
          <p:cNvSpPr/>
          <p:nvPr/>
        </p:nvSpPr>
        <p:spPr>
          <a:xfrm>
            <a:off x="161360" y="274004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/>
              <a:t>Metadata</a:t>
            </a:r>
            <a:r>
              <a:rPr lang="tr-TR" dirty="0"/>
              <a:t>, dosya sistemi, blok adresleri</a:t>
            </a:r>
          </a:p>
          <a:p>
            <a:r>
              <a:rPr lang="tr-TR" dirty="0"/>
              <a:t>Kullanıcı erişim yetki kontrolü</a:t>
            </a:r>
            <a:endParaRPr lang="en-US" dirty="0"/>
          </a:p>
          <a:p>
            <a:r>
              <a:rPr lang="tr-TR" dirty="0"/>
              <a:t>Dosya sistemi operasyonlarını yönetmek (okuma, yazma, yaratma, taşıma vs.)</a:t>
            </a:r>
          </a:p>
          <a:p>
            <a:r>
              <a:rPr lang="tr-TR" dirty="0" err="1"/>
              <a:t>DataNode’ları</a:t>
            </a:r>
            <a:r>
              <a:rPr lang="tr-TR" dirty="0"/>
              <a:t> kayıt etmek, nabızlarını tutmak</a:t>
            </a:r>
            <a:endParaRPr lang="en-US" dirty="0"/>
          </a:p>
          <a:p>
            <a:r>
              <a:rPr lang="tr-TR" dirty="0" err="1"/>
              <a:t>Replikasyon</a:t>
            </a:r>
            <a:r>
              <a:rPr lang="tr-TR" dirty="0"/>
              <a:t> talimatı vermek</a:t>
            </a:r>
            <a:endParaRPr lang="en-US" dirty="0"/>
          </a:p>
          <a:p>
            <a:r>
              <a:rPr lang="tr-TR" dirty="0" err="1"/>
              <a:t>DataNode’lardan</a:t>
            </a:r>
            <a:r>
              <a:rPr lang="tr-TR" dirty="0"/>
              <a:t> gelen blok raporlarını işlemek</a:t>
            </a:r>
            <a:endParaRPr lang="en-US" dirty="0"/>
          </a:p>
        </p:txBody>
      </p:sp>
      <p:pic>
        <p:nvPicPr>
          <p:cNvPr id="46" name="Resim 45">
            <a:extLst>
              <a:ext uri="{FF2B5EF4-FFF2-40B4-BE49-F238E27FC236}">
                <a16:creationId xmlns:a16="http://schemas.microsoft.com/office/drawing/2014/main" id="{E6376532-B71A-454E-B993-F1781E1137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0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advAuto="50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62574" y="71952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Veri Okuma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3216746" y="2513262"/>
            <a:ext cx="2197048" cy="162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4845656" y="2513262"/>
            <a:ext cx="568138" cy="173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 flipV="1">
            <a:off x="5766219" y="2258586"/>
            <a:ext cx="4339714" cy="22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 flipV="1">
            <a:off x="3935920" y="2258586"/>
            <a:ext cx="1125449" cy="1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5766219" y="2258586"/>
            <a:ext cx="4353811" cy="167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5766219" y="1426490"/>
            <a:ext cx="3223446" cy="83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061369" y="2003910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5766219" y="2258586"/>
            <a:ext cx="3237620" cy="279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210" y="1731776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4419475" y="3887549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2692292" y="134760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2164234" y="3860234"/>
            <a:ext cx="1511909" cy="1596960"/>
            <a:chOff x="2174522" y="3899238"/>
            <a:chExt cx="1511909" cy="1596960"/>
          </a:xfrm>
        </p:grpSpPr>
        <p:sp>
          <p:nvSpPr>
            <p:cNvPr id="32" name="Metin kutusu 31"/>
            <p:cNvSpPr txBox="1"/>
            <p:nvPr/>
          </p:nvSpPr>
          <p:spPr>
            <a:xfrm>
              <a:off x="2174522" y="3899238"/>
              <a:ext cx="1511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stCxn id="65" idx="1"/>
            <a:endCxn id="68" idx="1"/>
          </p:cNvCxnSpPr>
          <p:nvPr/>
        </p:nvCxnSpPr>
        <p:spPr>
          <a:xfrm>
            <a:off x="1655507" y="2256205"/>
            <a:ext cx="1428052" cy="2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Resim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94" y="1306358"/>
            <a:ext cx="304209" cy="302308"/>
          </a:xfrm>
          <a:prstGeom prst="rect">
            <a:avLst/>
          </a:prstGeom>
        </p:spPr>
      </p:pic>
      <p:pic>
        <p:nvPicPr>
          <p:cNvPr id="46" name="Resim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487" y="1545681"/>
            <a:ext cx="298286" cy="298286"/>
          </a:xfrm>
          <a:prstGeom prst="rect">
            <a:avLst/>
          </a:prstGeom>
        </p:spPr>
      </p:pic>
      <p:pic>
        <p:nvPicPr>
          <p:cNvPr id="47" name="Resim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15" y="1745160"/>
            <a:ext cx="238843" cy="249589"/>
          </a:xfrm>
          <a:prstGeom prst="rect">
            <a:avLst/>
          </a:prstGeom>
        </p:spPr>
      </p:pic>
      <p:pic>
        <p:nvPicPr>
          <p:cNvPr id="48" name="Resim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574" y="2352252"/>
            <a:ext cx="304209" cy="302308"/>
          </a:xfrm>
          <a:prstGeom prst="rect">
            <a:avLst/>
          </a:prstGeom>
        </p:spPr>
      </p:pic>
      <p:pic>
        <p:nvPicPr>
          <p:cNvPr id="49" name="Resim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67" y="2591575"/>
            <a:ext cx="298286" cy="298286"/>
          </a:xfrm>
          <a:prstGeom prst="rect">
            <a:avLst/>
          </a:prstGeom>
        </p:spPr>
      </p:pic>
      <p:pic>
        <p:nvPicPr>
          <p:cNvPr id="50" name="Resim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81" y="4054962"/>
            <a:ext cx="298286" cy="298286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09" y="4254441"/>
            <a:ext cx="238843" cy="249589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981" y="4948568"/>
            <a:ext cx="304209" cy="302308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902" y="5387370"/>
            <a:ext cx="238843" cy="249589"/>
          </a:xfrm>
          <a:prstGeom prst="rect">
            <a:avLst/>
          </a:prstGeom>
        </p:spPr>
      </p:pic>
      <p:grpSp>
        <p:nvGrpSpPr>
          <p:cNvPr id="9" name="Grup 8"/>
          <p:cNvGrpSpPr/>
          <p:nvPr/>
        </p:nvGrpSpPr>
        <p:grpSpPr>
          <a:xfrm>
            <a:off x="1458637" y="2036622"/>
            <a:ext cx="345944" cy="315630"/>
            <a:chOff x="1818290" y="2740718"/>
            <a:chExt cx="345944" cy="315630"/>
          </a:xfrm>
        </p:grpSpPr>
        <p:sp>
          <p:nvSpPr>
            <p:cNvPr id="3" name="Dikey Kaydırma 2"/>
            <p:cNvSpPr/>
            <p:nvPr/>
          </p:nvSpPr>
          <p:spPr>
            <a:xfrm>
              <a:off x="1818290" y="2740718"/>
              <a:ext cx="345944" cy="315630"/>
            </a:xfrm>
            <a:prstGeom prst="verticalScroll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375" y="2808498"/>
              <a:ext cx="213986" cy="2126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17" name="Dikey Kaydırma 16"/>
          <p:cNvSpPr/>
          <p:nvPr/>
        </p:nvSpPr>
        <p:spPr>
          <a:xfrm>
            <a:off x="2730394" y="4360478"/>
            <a:ext cx="1130985" cy="691613"/>
          </a:xfrm>
          <a:prstGeom prst="verticalScrol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000" dirty="0">
                <a:solidFill>
                  <a:srgbClr val="0070C0"/>
                </a:solidFill>
              </a:rPr>
              <a:t>DataNode-01</a:t>
            </a:r>
          </a:p>
          <a:p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</p:txBody>
      </p:sp>
      <p:pic>
        <p:nvPicPr>
          <p:cNvPr id="62" name="Resim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60" y="1294986"/>
            <a:ext cx="304209" cy="302308"/>
          </a:xfrm>
          <a:prstGeom prst="rect">
            <a:avLst/>
          </a:prstGeom>
        </p:spPr>
      </p:pic>
      <p:pic>
        <p:nvPicPr>
          <p:cNvPr id="63" name="Resim 62">
            <a:extLst>
              <a:ext uri="{FF2B5EF4-FFF2-40B4-BE49-F238E27FC236}">
                <a16:creationId xmlns:a16="http://schemas.microsoft.com/office/drawing/2014/main" id="{61B6B455-733F-408E-BF54-8E67AC891A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8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0.31237 -7.40741E-7 L 0.30873 0.03912 L 0.13229 0.27592 L 0.12969 0.36227 " pathEditMode="relative" ptsTypes="AAAAA">
                                      <p:cBhvr>
                                        <p:cTn id="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-0.00169 -0.09815 L 0.17565 -0.33102 L 0.17812 -0.38078 L 0.14427 -0.36782 L 0.05365 -0.36782 L -0.15326 -0.3794 " pathEditMode="relative" ptsTypes="AAAAAAA">
                                      <p:cBhvr>
                                        <p:cTn id="9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04792 -0.00579 L -0.31003 0.11574 L -0.37513 0.11875 L -0.46745 0.12315 L -0.67422 0.11574 " pathEditMode="relative" ptsTypes="AAAAAA">
                                      <p:cBhvr>
                                        <p:cTn id="13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5040</TotalTime>
  <Words>594</Words>
  <Application>Microsoft Office PowerPoint</Application>
  <PresentationFormat>Geniş ekran</PresentationFormat>
  <Paragraphs>144</Paragraphs>
  <Slides>14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Verdana</vt:lpstr>
      <vt:lpstr>Wingdings</vt:lpstr>
      <vt:lpstr>Office Teması</vt:lpstr>
      <vt:lpstr>Hadoop Distributed File System</vt:lpstr>
      <vt:lpstr>HDFS Nedir?</vt:lpstr>
      <vt:lpstr>HDFS Öne Çıkan Özellikler</vt:lpstr>
      <vt:lpstr>Mekanik Diskin Temel Yapısı</vt:lpstr>
      <vt:lpstr>HDFS Disk Blokları</vt:lpstr>
      <vt:lpstr>HDFS Nasıl Çalışır?</vt:lpstr>
      <vt:lpstr>        Hadoop           RDBMS</vt:lpstr>
      <vt:lpstr>Name Node ve DataNode</vt:lpstr>
      <vt:lpstr>HDFS Veri Okuma</vt:lpstr>
      <vt:lpstr>HDFS Veri Yazma</vt:lpstr>
      <vt:lpstr>HDFS Fault Tolerance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58</cp:revision>
  <dcterms:created xsi:type="dcterms:W3CDTF">2018-03-04T09:30:49Z</dcterms:created>
  <dcterms:modified xsi:type="dcterms:W3CDTF">2019-05-08T20:19:46Z</dcterms:modified>
</cp:coreProperties>
</file>