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MIu5LXxLOMF6NmqIeR/w24hhe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3C5A4B-74D7-451B-8D50-2C11E6613219}">
  <a:tblStyle styleId="{8A3C5A4B-74D7-451B-8D50-2C11E66132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f645f665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f645f66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f645f665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f645f66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f645f66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f645f6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type="title">
  <p:cSld name="TITLE">
    <p:spTree>
      <p:nvGrpSpPr>
        <p:cNvPr id="22" name="Shape 22"/>
        <p:cNvGrpSpPr/>
        <p:nvPr/>
      </p:nvGrpSpPr>
      <p:grpSpPr>
        <a:xfrm>
          <a:off x="0" y="0"/>
          <a:ext cx="0" cy="0"/>
          <a:chOff x="0" y="0"/>
          <a:chExt cx="0" cy="0"/>
        </a:xfrm>
      </p:grpSpPr>
      <p:grpSp>
        <p:nvGrpSpPr>
          <p:cNvPr id="23" name="Google Shape;23;p31"/>
          <p:cNvGrpSpPr/>
          <p:nvPr/>
        </p:nvGrpSpPr>
        <p:grpSpPr>
          <a:xfrm>
            <a:off x="0" y="-8467"/>
            <a:ext cx="12192000" cy="6866467"/>
            <a:chOff x="0" y="-8467"/>
            <a:chExt cx="12192000" cy="6866467"/>
          </a:xfrm>
        </p:grpSpPr>
        <p:cxnSp>
          <p:nvCxnSpPr>
            <p:cNvPr id="24" name="Google Shape;24;p3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 name="Google Shape;25;p3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6" name="Google Shape;26;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Google Shape;27;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30" name="Google Shape;30;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31" name="Google Shape;31;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32" name="Google Shape;32;p31"/>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1"/>
            <p:cNvSpPr/>
            <p:nvPr/>
          </p:nvSpPr>
          <p:spPr>
            <a:xfrm rot="10800000">
              <a:off x="0" y="0"/>
              <a:ext cx="842596" cy="5666154"/>
            </a:xfrm>
            <a:prstGeom prst="triangle">
              <a:avLst>
                <a:gd fmla="val 100000" name="adj"/>
              </a:avLst>
            </a:prstGeom>
            <a:solidFill>
              <a:srgbClr val="EA3C9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EA3C9E"/>
              </a:buClr>
              <a:buSzPts val="5400"/>
              <a:buFont typeface="Trebuchet MS"/>
              <a:buNone/>
              <a:defRPr sz="5400">
                <a:solidFill>
                  <a:srgbClr val="EA3C9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légende">
  <p:cSld name="Titre et légende">
    <p:spTree>
      <p:nvGrpSpPr>
        <p:cNvPr id="90" name="Shape 90"/>
        <p:cNvGrpSpPr/>
        <p:nvPr/>
      </p:nvGrpSpPr>
      <p:grpSpPr>
        <a:xfrm>
          <a:off x="0" y="0"/>
          <a:ext cx="0" cy="0"/>
          <a:chOff x="0" y="0"/>
          <a:chExt cx="0" cy="0"/>
        </a:xfrm>
      </p:grpSpPr>
      <p:sp>
        <p:nvSpPr>
          <p:cNvPr id="91" name="Google Shape;91;p4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tion avec légende">
  <p:cSld name="Citation avec légende">
    <p:spTree>
      <p:nvGrpSpPr>
        <p:cNvPr id="96" name="Shape 96"/>
        <p:cNvGrpSpPr/>
        <p:nvPr/>
      </p:nvGrpSpPr>
      <p:grpSpPr>
        <a:xfrm>
          <a:off x="0" y="0"/>
          <a:ext cx="0" cy="0"/>
          <a:chOff x="0" y="0"/>
          <a:chExt cx="0" cy="0"/>
        </a:xfrm>
      </p:grpSpPr>
      <p:sp>
        <p:nvSpPr>
          <p:cNvPr id="97" name="Google Shape;97;p4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103" name="Google Shape;103;p4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8000">
                <a:solidFill>
                  <a:schemeClr val="accent1"/>
                </a:solidFill>
                <a:latin typeface="Arial"/>
                <a:ea typeface="Arial"/>
                <a:cs typeface="Arial"/>
                <a:sym typeface="Arial"/>
              </a:rPr>
              <a:t>“</a:t>
            </a:r>
            <a:endParaRPr/>
          </a:p>
        </p:txBody>
      </p:sp>
      <p:sp>
        <p:nvSpPr>
          <p:cNvPr id="104" name="Google Shape;104;p4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rte nom">
  <p:cSld name="Carte nom">
    <p:spTree>
      <p:nvGrpSpPr>
        <p:cNvPr id="105" name="Shape 105"/>
        <p:cNvGrpSpPr/>
        <p:nvPr/>
      </p:nvGrpSpPr>
      <p:grpSpPr>
        <a:xfrm>
          <a:off x="0" y="0"/>
          <a:ext cx="0" cy="0"/>
          <a:chOff x="0" y="0"/>
          <a:chExt cx="0" cy="0"/>
        </a:xfrm>
      </p:grpSpPr>
      <p:sp>
        <p:nvSpPr>
          <p:cNvPr id="106" name="Google Shape;106;p4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rte nom citation">
  <p:cSld name="Carte nom citation">
    <p:spTree>
      <p:nvGrpSpPr>
        <p:cNvPr id="111" name="Shape 111"/>
        <p:cNvGrpSpPr/>
        <p:nvPr/>
      </p:nvGrpSpPr>
      <p:grpSpPr>
        <a:xfrm>
          <a:off x="0" y="0"/>
          <a:ext cx="0" cy="0"/>
          <a:chOff x="0" y="0"/>
          <a:chExt cx="0" cy="0"/>
        </a:xfrm>
      </p:grpSpPr>
      <p:sp>
        <p:nvSpPr>
          <p:cNvPr id="112" name="Google Shape;112;p4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118" name="Google Shape;118;p4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8000">
                <a:solidFill>
                  <a:schemeClr val="accent1"/>
                </a:solidFill>
                <a:latin typeface="Arial"/>
                <a:ea typeface="Arial"/>
                <a:cs typeface="Arial"/>
                <a:sym typeface="Arial"/>
              </a:rPr>
              <a:t>“</a:t>
            </a:r>
            <a:endParaRPr/>
          </a:p>
        </p:txBody>
      </p:sp>
      <p:sp>
        <p:nvSpPr>
          <p:cNvPr id="119" name="Google Shape;119;p4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rai ou faux">
  <p:cSld name="Vrai ou faux">
    <p:spTree>
      <p:nvGrpSpPr>
        <p:cNvPr id="120" name="Shape 120"/>
        <p:cNvGrpSpPr/>
        <p:nvPr/>
      </p:nvGrpSpPr>
      <p:grpSpPr>
        <a:xfrm>
          <a:off x="0" y="0"/>
          <a:ext cx="0" cy="0"/>
          <a:chOff x="0" y="0"/>
          <a:chExt cx="0" cy="0"/>
        </a:xfrm>
      </p:grpSpPr>
      <p:sp>
        <p:nvSpPr>
          <p:cNvPr id="121" name="Google Shape;121;p4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33" name="Shape 133"/>
        <p:cNvGrpSpPr/>
        <p:nvPr/>
      </p:nvGrpSpPr>
      <p:grpSpPr>
        <a:xfrm>
          <a:off x="0" y="0"/>
          <a:ext cx="0" cy="0"/>
          <a:chOff x="0" y="0"/>
          <a:chExt cx="0" cy="0"/>
        </a:xfrm>
      </p:grpSpPr>
      <p:sp>
        <p:nvSpPr>
          <p:cNvPr id="134" name="Google Shape;134;p4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39" name="Shape 39"/>
        <p:cNvGrpSpPr/>
        <p:nvPr/>
      </p:nvGrpSpPr>
      <p:grpSpPr>
        <a:xfrm>
          <a:off x="0" y="0"/>
          <a:ext cx="0" cy="0"/>
          <a:chOff x="0" y="0"/>
          <a:chExt cx="0" cy="0"/>
        </a:xfrm>
      </p:grpSpPr>
      <p:sp>
        <p:nvSpPr>
          <p:cNvPr id="40" name="Google Shape;40;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45" name="Shape 45"/>
        <p:cNvGrpSpPr/>
        <p:nvPr/>
      </p:nvGrpSpPr>
      <p:grpSpPr>
        <a:xfrm>
          <a:off x="0" y="0"/>
          <a:ext cx="0" cy="0"/>
          <a:chOff x="0" y="0"/>
          <a:chExt cx="0" cy="0"/>
        </a:xfrm>
      </p:grpSpPr>
      <p:sp>
        <p:nvSpPr>
          <p:cNvPr id="46" name="Google Shape;46;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3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52" name="Shape 52"/>
        <p:cNvGrpSpPr/>
        <p:nvPr/>
      </p:nvGrpSpPr>
      <p:grpSpPr>
        <a:xfrm>
          <a:off x="0" y="0"/>
          <a:ext cx="0" cy="0"/>
          <a:chOff x="0" y="0"/>
          <a:chExt cx="0" cy="0"/>
        </a:xfrm>
      </p:grpSpPr>
      <p:sp>
        <p:nvSpPr>
          <p:cNvPr id="53" name="Google Shape;53;p3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5" name="Google Shape;5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58" name="Shape 58"/>
        <p:cNvGrpSpPr/>
        <p:nvPr/>
      </p:nvGrpSpPr>
      <p:grpSpPr>
        <a:xfrm>
          <a:off x="0" y="0"/>
          <a:ext cx="0" cy="0"/>
          <a:chOff x="0" y="0"/>
          <a:chExt cx="0" cy="0"/>
        </a:xfrm>
      </p:grpSpPr>
      <p:sp>
        <p:nvSpPr>
          <p:cNvPr id="59" name="Google Shape;5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67" name="Shape 67"/>
        <p:cNvGrpSpPr/>
        <p:nvPr/>
      </p:nvGrpSpPr>
      <p:grpSpPr>
        <a:xfrm>
          <a:off x="0" y="0"/>
          <a:ext cx="0" cy="0"/>
          <a:chOff x="0" y="0"/>
          <a:chExt cx="0" cy="0"/>
        </a:xfrm>
      </p:grpSpPr>
      <p:sp>
        <p:nvSpPr>
          <p:cNvPr id="68" name="Google Shape;6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EA3C9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72" name="Shape 72"/>
        <p:cNvGrpSpPr/>
        <p:nvPr/>
      </p:nvGrpSpPr>
      <p:grpSpPr>
        <a:xfrm>
          <a:off x="0" y="0"/>
          <a:ext cx="0" cy="0"/>
          <a:chOff x="0" y="0"/>
          <a:chExt cx="0" cy="0"/>
        </a:xfrm>
      </p:grpSpPr>
      <p:sp>
        <p:nvSpPr>
          <p:cNvPr id="73" name="Google Shape;7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76" name="Shape 76"/>
        <p:cNvGrpSpPr/>
        <p:nvPr/>
      </p:nvGrpSpPr>
      <p:grpSpPr>
        <a:xfrm>
          <a:off x="0" y="0"/>
          <a:ext cx="0" cy="0"/>
          <a:chOff x="0" y="0"/>
          <a:chExt cx="0" cy="0"/>
        </a:xfrm>
      </p:grpSpPr>
      <p:sp>
        <p:nvSpPr>
          <p:cNvPr id="77" name="Google Shape;77;p3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83" name="Shape 83"/>
        <p:cNvGrpSpPr/>
        <p:nvPr/>
      </p:nvGrpSpPr>
      <p:grpSpPr>
        <a:xfrm>
          <a:off x="0" y="0"/>
          <a:ext cx="0" cy="0"/>
          <a:chOff x="0" y="0"/>
          <a:chExt cx="0" cy="0"/>
        </a:xfrm>
      </p:grpSpPr>
      <p:sp>
        <p:nvSpPr>
          <p:cNvPr id="84" name="Google Shape;84;p3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A3C9E"/>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30"/>
          <p:cNvGrpSpPr/>
          <p:nvPr/>
        </p:nvGrpSpPr>
        <p:grpSpPr>
          <a:xfrm>
            <a:off x="0" y="-8467"/>
            <a:ext cx="12192000" cy="6866467"/>
            <a:chOff x="0" y="-8467"/>
            <a:chExt cx="12192000" cy="6866467"/>
          </a:xfrm>
        </p:grpSpPr>
        <p:cxnSp>
          <p:nvCxnSpPr>
            <p:cNvPr id="7" name="Google Shape;7;p3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3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0"/>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13" name="Google Shape;13;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14" name="Google Shape;14;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15" name="Google Shape;15;p30"/>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0"/>
            <p:cNvSpPr/>
            <p:nvPr/>
          </p:nvSpPr>
          <p:spPr>
            <a:xfrm>
              <a:off x="0" y="4013200"/>
              <a:ext cx="448733" cy="2844800"/>
            </a:xfrm>
            <a:prstGeom prst="triangle">
              <a:avLst>
                <a:gd fmla="val 0" name="adj"/>
              </a:avLst>
            </a:prstGeom>
            <a:solidFill>
              <a:srgbClr val="EA3C9E">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3C9E"/>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EA3C9E"/>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EA3C9E"/>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EA3C9E"/>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EA3C9E"/>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EA3C9E"/>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EA3C9E"/>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EA3C9E"/>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1678393"/>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Drone inspecteur </a:t>
            </a:r>
            <a:endParaRPr/>
          </a:p>
        </p:txBody>
      </p:sp>
      <p:sp>
        <p:nvSpPr>
          <p:cNvPr id="144" name="Google Shape;144;p1"/>
          <p:cNvSpPr txBox="1"/>
          <p:nvPr/>
        </p:nvSpPr>
        <p:spPr>
          <a:xfrm>
            <a:off x="824753" y="5486400"/>
            <a:ext cx="302110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u="none" cap="none" strike="noStrike">
                <a:solidFill>
                  <a:schemeClr val="dk1"/>
                </a:solidFill>
                <a:latin typeface="Trebuchet MS"/>
                <a:ea typeface="Trebuchet MS"/>
                <a:cs typeface="Trebuchet MS"/>
                <a:sym typeface="Trebuchet MS"/>
              </a:rPr>
              <a:t>Éleve 1 : Mario Ye </a:t>
            </a:r>
            <a:r>
              <a:rPr b="0" i="0" lang="fr-FR" sz="1800" u="none" cap="none" strike="noStrike">
                <a:solidFill>
                  <a:srgbClr val="FF0000"/>
                </a:solidFill>
                <a:latin typeface="Trebuchet MS"/>
                <a:ea typeface="Trebuchet MS"/>
                <a:cs typeface="Trebuchet MS"/>
                <a:sym typeface="Trebuchet MS"/>
              </a:rPr>
              <a:t>*</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Éleve 2 : Jules Martinage </a:t>
            </a:r>
            <a:r>
              <a:rPr lang="fr-FR" sz="1800">
                <a:solidFill>
                  <a:srgbClr val="FF0000"/>
                </a:solidFill>
                <a:latin typeface="Trebuchet MS"/>
                <a:ea typeface="Trebuchet MS"/>
                <a:cs typeface="Trebuchet MS"/>
                <a:sym typeface="Trebuchet MS"/>
              </a:rPr>
              <a:t>**</a:t>
            </a:r>
            <a:endParaRPr/>
          </a:p>
          <a:p>
            <a:pPr indent="0" lvl="0" marL="0" marR="0" rtl="0" algn="l">
              <a:spcBef>
                <a:spcPts val="0"/>
              </a:spcBef>
              <a:spcAft>
                <a:spcPts val="0"/>
              </a:spcAft>
              <a:buNone/>
            </a:pPr>
            <a:r>
              <a:rPr lang="fr-FR" sz="1800">
                <a:solidFill>
                  <a:schemeClr val="dk1"/>
                </a:solidFill>
                <a:latin typeface="Trebuchet MS"/>
                <a:ea typeface="Trebuchet MS"/>
                <a:cs typeface="Trebuchet MS"/>
                <a:sym typeface="Trebuchet MS"/>
              </a:rPr>
              <a:t>Éleve 3 : Rufis Mosengo </a:t>
            </a:r>
            <a:r>
              <a:rPr lang="fr-FR" sz="1800">
                <a:solidFill>
                  <a:srgbClr val="FF0000"/>
                </a:solidFill>
                <a:latin typeface="Trebuchet MS"/>
                <a:ea typeface="Trebuchet MS"/>
                <a:cs typeface="Trebuchet MS"/>
                <a:sym typeface="Trebuchet MS"/>
              </a:rPr>
              <a:t>***</a:t>
            </a:r>
            <a:endParaRPr sz="1800">
              <a:solidFill>
                <a:srgbClr val="FF0000"/>
              </a:solidFill>
              <a:latin typeface="Trebuchet MS"/>
              <a:ea typeface="Trebuchet MS"/>
              <a:cs typeface="Trebuchet MS"/>
              <a:sym typeface="Trebuchet MS"/>
            </a:endParaRPr>
          </a:p>
        </p:txBody>
      </p:sp>
      <p:sp>
        <p:nvSpPr>
          <p:cNvPr id="145" name="Google Shape;145;p1"/>
          <p:cNvSpPr txBox="1"/>
          <p:nvPr/>
        </p:nvSpPr>
        <p:spPr>
          <a:xfrm>
            <a:off x="5853953" y="5624899"/>
            <a:ext cx="3021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800">
                <a:solidFill>
                  <a:srgbClr val="FF0000"/>
                </a:solidFill>
                <a:latin typeface="Trebuchet MS"/>
                <a:ea typeface="Trebuchet MS"/>
                <a:cs typeface="Trebuchet MS"/>
                <a:sym typeface="Trebuchet MS"/>
              </a:rPr>
              <a:t>  </a:t>
            </a:r>
            <a:endParaRPr b="1" i="1" sz="1800">
              <a:solidFill>
                <a:srgbClr val="FF0000"/>
              </a:solidFill>
              <a:latin typeface="Trebuchet MS"/>
              <a:ea typeface="Trebuchet MS"/>
              <a:cs typeface="Trebuchet MS"/>
              <a:sym typeface="Trebuchet MS"/>
            </a:endParaRPr>
          </a:p>
        </p:txBody>
      </p:sp>
      <p:pic>
        <p:nvPicPr>
          <p:cNvPr descr="Résultat de recherche d'images pour &quot;drone inspecteur&quot;" id="146" name="Google Shape;146;p1"/>
          <p:cNvPicPr preferRelativeResize="0"/>
          <p:nvPr/>
        </p:nvPicPr>
        <p:blipFill rotWithShape="1">
          <a:blip r:embed="rId3">
            <a:alphaModFix/>
          </a:blip>
          <a:srcRect b="0" l="0" r="0" t="0"/>
          <a:stretch/>
        </p:blipFill>
        <p:spPr>
          <a:xfrm>
            <a:off x="3322022" y="-812331"/>
            <a:ext cx="4137025" cy="4137026"/>
          </a:xfrm>
          <a:prstGeom prst="rect">
            <a:avLst/>
          </a:prstGeom>
          <a:noFill/>
          <a:ln>
            <a:noFill/>
          </a:ln>
        </p:spPr>
      </p:pic>
      <p:pic>
        <p:nvPicPr>
          <p:cNvPr descr="Résultat de recherche d'images pour &quot;drone inspecteur&quot;" id="147" name="Google Shape;147;p1"/>
          <p:cNvPicPr preferRelativeResize="0"/>
          <p:nvPr/>
        </p:nvPicPr>
        <p:blipFill rotWithShape="1">
          <a:blip r:embed="rId4">
            <a:alphaModFix/>
          </a:blip>
          <a:srcRect b="0" l="0" r="0" t="0"/>
          <a:stretch/>
        </p:blipFill>
        <p:spPr>
          <a:xfrm>
            <a:off x="4080846" y="3324695"/>
            <a:ext cx="2619375" cy="1743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i="1" lang="fr-FR" u="sng">
                <a:solidFill>
                  <a:srgbClr val="FF0000"/>
                </a:solidFill>
              </a:rPr>
              <a:t>Diagramme d’exigence </a:t>
            </a:r>
            <a:r>
              <a:rPr b="1" i="1" lang="fr-FR">
                <a:solidFill>
                  <a:srgbClr val="FF0000"/>
                </a:solidFill>
              </a:rPr>
              <a:t>***</a:t>
            </a:r>
            <a:endParaRPr b="1" i="1">
              <a:solidFill>
                <a:srgbClr val="FF0000"/>
              </a:solidFill>
            </a:endParaRPr>
          </a:p>
        </p:txBody>
      </p:sp>
      <p:pic>
        <p:nvPicPr>
          <p:cNvPr id="199" name="Google Shape;199;p11"/>
          <p:cNvPicPr preferRelativeResize="0"/>
          <p:nvPr>
            <p:ph idx="1" type="body"/>
          </p:nvPr>
        </p:nvPicPr>
        <p:blipFill rotWithShape="1">
          <a:blip r:embed="rId3">
            <a:alphaModFix/>
          </a:blip>
          <a:srcRect b="3368" l="1402" r="28865" t="158"/>
          <a:stretch/>
        </p:blipFill>
        <p:spPr>
          <a:xfrm>
            <a:off x="1658472" y="1270000"/>
            <a:ext cx="5642963" cy="558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Architecture fonctionnelle</a:t>
            </a:r>
            <a:endParaRPr/>
          </a:p>
        </p:txBody>
      </p:sp>
      <p:sp>
        <p:nvSpPr>
          <p:cNvPr id="205" name="Google Shape;205;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fr-FR" u="sng">
                <a:solidFill>
                  <a:srgbClr val="FF0000"/>
                </a:solidFill>
              </a:rPr>
              <a:t>Diagramme fonctionnelle </a:t>
            </a:r>
            <a:endParaRPr/>
          </a:p>
          <a:p>
            <a:pPr indent="0" lvl="0" marL="0" rtl="0" algn="r">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g7f645f6651_0_7"/>
          <p:cNvPicPr preferRelativeResize="0"/>
          <p:nvPr/>
        </p:nvPicPr>
        <p:blipFill>
          <a:blip r:embed="rId3">
            <a:alphaModFix/>
          </a:blip>
          <a:stretch>
            <a:fillRect/>
          </a:stretch>
        </p:blipFill>
        <p:spPr>
          <a:xfrm>
            <a:off x="2271713" y="1328738"/>
            <a:ext cx="7648575"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Principes généraux de motorisation de drone</a:t>
            </a:r>
            <a:endParaRPr b="1" i="1" u="sng">
              <a:solidFill>
                <a:srgbClr val="FF0000"/>
              </a:solidFill>
            </a:endParaRPr>
          </a:p>
        </p:txBody>
      </p:sp>
      <p:sp>
        <p:nvSpPr>
          <p:cNvPr id="216" name="Google Shape;216;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720"/>
              <a:buNone/>
            </a:pPr>
            <a:r>
              <a:rPr b="1" lang="fr-FR" sz="3400" u="sng">
                <a:solidFill>
                  <a:srgbClr val="FF0000"/>
                </a:solidFill>
                <a:latin typeface="Trebuchet MS"/>
                <a:ea typeface="Trebuchet MS"/>
                <a:cs typeface="Trebuchet MS"/>
                <a:sym typeface="Trebuchet MS"/>
              </a:rPr>
              <a:t>Quelle différence entre un moteur brushed et un moteur brushless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lang="fr-FR" sz="3600" u="sng" cap="none">
                <a:solidFill>
                  <a:srgbClr val="FF0000"/>
                </a:solidFill>
              </a:rPr>
              <a:t>FONCTIONNEMENT  DU MOTEUR BRUSHED </a:t>
            </a:r>
            <a:br>
              <a:rPr b="1" lang="fr-FR" sz="3240" cap="none"/>
            </a:br>
            <a:endParaRPr sz="3240"/>
          </a:p>
        </p:txBody>
      </p:sp>
      <p:sp>
        <p:nvSpPr>
          <p:cNvPr id="222" name="Google Shape;2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fr-FR"/>
              <a:t>Plusieurs appellations sont possibles pour le moteur brushed : </a:t>
            </a:r>
            <a:r>
              <a:rPr lang="fr-FR" u="sng"/>
              <a:t>moteur à charbon</a:t>
            </a:r>
            <a:r>
              <a:rPr lang="fr-FR"/>
              <a:t> ou </a:t>
            </a:r>
            <a:r>
              <a:rPr lang="fr-FR" u="sng"/>
              <a:t>moteur à balai </a:t>
            </a:r>
            <a:r>
              <a:rPr lang="fr-FR"/>
              <a:t>ou </a:t>
            </a:r>
            <a:r>
              <a:rPr lang="fr-FR" u="sng"/>
              <a:t>moteur à courant continu</a:t>
            </a:r>
            <a:r>
              <a:rPr lang="fr-FR"/>
              <a:t>.</a:t>
            </a:r>
            <a:br>
              <a:rPr lang="fr-FR"/>
            </a:br>
            <a:endParaRPr/>
          </a:p>
          <a:p>
            <a:pPr indent="-342900" lvl="0" marL="342900" rtl="0" algn="l">
              <a:spcBef>
                <a:spcPts val="1000"/>
              </a:spcBef>
              <a:spcAft>
                <a:spcPts val="0"/>
              </a:spcAft>
              <a:buSzPts val="1440"/>
              <a:buChar char="►"/>
            </a:pPr>
            <a:r>
              <a:rPr lang="fr-FR"/>
              <a:t>Le moteur brushed est très couramment utilisé sur de nombreux appareils électrique équipés d’un moteur ou lorsqu’il est impératif d’en faire varier la vitesse. Les moteurs brushed ou moteurs à charbon se refroidissent à l'air, d'où les trous sur toutes ses faces. Ce type de moteur est d’ancienne génération, donc il repose sur un fonctionnement simple.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sp>
        <p:nvSpPr>
          <p:cNvPr id="228" name="Google Shape;228;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fr-FR"/>
              <a:t> </a:t>
            </a:r>
            <a:r>
              <a:rPr lang="fr-FR" u="sng"/>
              <a:t>Composition d’un moteur électrique: </a:t>
            </a:r>
            <a:endParaRPr/>
          </a:p>
          <a:p>
            <a:pPr indent="0" lvl="0" marL="0" rtl="0" algn="l">
              <a:spcBef>
                <a:spcPts val="1000"/>
              </a:spcBef>
              <a:spcAft>
                <a:spcPts val="0"/>
              </a:spcAft>
              <a:buSzPts val="1440"/>
              <a:buNone/>
            </a:pPr>
            <a:r>
              <a:rPr lang="fr-FR"/>
              <a:t>-Une  partie fixe appelée stator </a:t>
            </a:r>
            <a:endParaRPr/>
          </a:p>
          <a:p>
            <a:pPr indent="0" lvl="0" marL="0" rtl="0" algn="l">
              <a:spcBef>
                <a:spcPts val="1000"/>
              </a:spcBef>
              <a:spcAft>
                <a:spcPts val="0"/>
              </a:spcAft>
              <a:buSzPts val="1440"/>
              <a:buNone/>
            </a:pPr>
            <a:r>
              <a:rPr lang="fr-FR"/>
              <a:t>-Une partie mobile (qui tourne), appelée rotors</a:t>
            </a:r>
            <a:endParaRPr/>
          </a:p>
          <a:p>
            <a:pPr indent="0" lvl="0" marL="0" rtl="0" algn="l">
              <a:spcBef>
                <a:spcPts val="1000"/>
              </a:spcBef>
              <a:spcAft>
                <a:spcPts val="0"/>
              </a:spcAft>
              <a:buSzPts val="1440"/>
              <a:buNone/>
            </a:pPr>
            <a:r>
              <a:rPr lang="fr-FR"/>
              <a:t>-Des aimants et des bobines.</a:t>
            </a:r>
            <a:endParaRPr/>
          </a:p>
        </p:txBody>
      </p:sp>
      <p:pic>
        <p:nvPicPr>
          <p:cNvPr descr="Résultat de recherche d'images pour &quot;moteur a charbon&quot;" id="229" name="Google Shape;229;p14"/>
          <p:cNvPicPr preferRelativeResize="0"/>
          <p:nvPr>
            <p:ph idx="2" type="body"/>
          </p:nvPr>
        </p:nvPicPr>
        <p:blipFill rotWithShape="1">
          <a:blip r:embed="rId3">
            <a:alphaModFix/>
          </a:blip>
          <a:srcRect b="0" l="0" r="0" t="0"/>
          <a:stretch/>
        </p:blipFill>
        <p:spPr>
          <a:xfrm>
            <a:off x="5696721" y="2866535"/>
            <a:ext cx="3577281" cy="2468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000"/>
              <a:buFont typeface="Trebuchet MS"/>
              <a:buNone/>
            </a:pPr>
            <a:r>
              <a:rPr b="1" lang="fr-FR" sz="4000" u="sng">
                <a:solidFill>
                  <a:srgbClr val="FF0000"/>
                </a:solidFill>
              </a:rPr>
              <a:t>Ce qu'il faut retenir sur le moteur brushed</a:t>
            </a:r>
            <a:endParaRPr b="1" sz="4000">
              <a:solidFill>
                <a:srgbClr val="FF0000"/>
              </a:solidFill>
            </a:endParaRPr>
          </a:p>
        </p:txBody>
      </p:sp>
      <p:sp>
        <p:nvSpPr>
          <p:cNvPr id="235" name="Google Shape;235;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fr-FR"/>
              <a:t>Moteur très économique par son prix et facile à contrôler.</a:t>
            </a:r>
            <a:endParaRPr/>
          </a:p>
          <a:p>
            <a:pPr indent="-342900" lvl="0" marL="342900" rtl="0" algn="l">
              <a:spcBef>
                <a:spcPts val="1000"/>
              </a:spcBef>
              <a:spcAft>
                <a:spcPts val="0"/>
              </a:spcAft>
              <a:buSzPts val="1440"/>
              <a:buChar char="►"/>
            </a:pPr>
            <a:r>
              <a:rPr lang="fr-FR"/>
              <a:t>Défaut principal: la présence des balais, qui engendrent des frottements, des parasites, et limitent la durée de vie du moteur par leur usure.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4000"/>
              <a:buFont typeface="Trebuchet MS"/>
              <a:buNone/>
            </a:pPr>
            <a:r>
              <a:rPr b="1" lang="fr-FR" sz="4000" u="sng" cap="none">
                <a:solidFill>
                  <a:srgbClr val="FF0000"/>
                </a:solidFill>
              </a:rPr>
              <a:t>FONCTIONNEMENT  DU MOTEUR BRUSHLESS</a:t>
            </a:r>
            <a:endParaRPr sz="4000"/>
          </a:p>
        </p:txBody>
      </p:sp>
      <p:sp>
        <p:nvSpPr>
          <p:cNvPr id="241" name="Google Shape;241;p1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fr-FR"/>
              <a:t>Un moteur brushless comporte les mêmes éléments qu’un moteur à courant continu, excepté le collecteur, mais l’emplacement des bobines et des aimants permanents sont inversés. Le rotor est composé d’un ou plusieurs aimants permanents, et le stator de plusieurs bobinages. Le moteur brushless s'apparente à un moteur triphasé (en apparence).</a:t>
            </a:r>
            <a:br>
              <a:rPr lang="fr-FR"/>
            </a:br>
            <a:endParaRPr/>
          </a:p>
        </p:txBody>
      </p:sp>
      <p:pic>
        <p:nvPicPr>
          <p:cNvPr descr="Résultat de recherche d'images pour &quot;moteur brushless schema&quot;" id="242" name="Google Shape;242;p16"/>
          <p:cNvPicPr preferRelativeResize="0"/>
          <p:nvPr>
            <p:ph idx="2" type="body"/>
          </p:nvPr>
        </p:nvPicPr>
        <p:blipFill rotWithShape="1">
          <a:blip r:embed="rId3">
            <a:alphaModFix/>
          </a:blip>
          <a:srcRect b="0" l="0" r="0" t="0"/>
          <a:stretch/>
        </p:blipFill>
        <p:spPr>
          <a:xfrm>
            <a:off x="8354197" y="3048794"/>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lang="fr-FR" u="sng">
                <a:solidFill>
                  <a:srgbClr val="FF0000"/>
                </a:solidFill>
              </a:rPr>
              <a:t>Ce qu'il faut retenir sur le moteur brushless</a:t>
            </a:r>
            <a:endParaRPr/>
          </a:p>
        </p:txBody>
      </p:sp>
      <p:sp>
        <p:nvSpPr>
          <p:cNvPr id="248" name="Google Shape;248;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fr-FR"/>
              <a:t>Longue durée de vie</a:t>
            </a:r>
            <a:endParaRPr/>
          </a:p>
          <a:p>
            <a:pPr indent="-342900" lvl="0" marL="342900" rtl="0" algn="l">
              <a:spcBef>
                <a:spcPts val="1000"/>
              </a:spcBef>
              <a:spcAft>
                <a:spcPts val="0"/>
              </a:spcAft>
              <a:buSzPts val="1440"/>
              <a:buChar char="►"/>
            </a:pPr>
            <a:r>
              <a:rPr lang="fr-FR"/>
              <a:t>Progressivité sur l’accélération sur certains moteurs</a:t>
            </a:r>
            <a:endParaRPr/>
          </a:p>
          <a:p>
            <a:pPr indent="-342900" lvl="0" marL="342900" rtl="0" algn="l">
              <a:spcBef>
                <a:spcPts val="1000"/>
              </a:spcBef>
              <a:spcAft>
                <a:spcPts val="0"/>
              </a:spcAft>
              <a:buSzPts val="1440"/>
              <a:buChar char="►"/>
            </a:pPr>
            <a:r>
              <a:rPr lang="fr-FR"/>
              <a:t>Beaucoup de couple</a:t>
            </a:r>
            <a:endParaRPr/>
          </a:p>
          <a:p>
            <a:pPr indent="-342900" lvl="0" marL="342900" rtl="0" algn="l">
              <a:spcBef>
                <a:spcPts val="1000"/>
              </a:spcBef>
              <a:spcAft>
                <a:spcPts val="0"/>
              </a:spcAft>
              <a:buSzPts val="1440"/>
              <a:buChar char="►"/>
            </a:pPr>
            <a:r>
              <a:rPr lang="fr-FR"/>
              <a:t>Vitesse de pointe extrême sur certains moteurs</a:t>
            </a:r>
            <a:endParaRPr/>
          </a:p>
          <a:p>
            <a:pPr indent="-342900" lvl="0" marL="342900" rtl="0" algn="l">
              <a:spcBef>
                <a:spcPts val="1000"/>
              </a:spcBef>
              <a:spcAft>
                <a:spcPts val="0"/>
              </a:spcAft>
              <a:buSzPts val="1440"/>
              <a:buChar char="►"/>
            </a:pPr>
            <a:r>
              <a:rPr lang="fr-FR"/>
              <a:t>Accélération de folie</a:t>
            </a:r>
            <a:endParaRPr/>
          </a:p>
          <a:p>
            <a:pPr indent="-342900" lvl="0" marL="342900" rtl="0" algn="l">
              <a:spcBef>
                <a:spcPts val="1000"/>
              </a:spcBef>
              <a:spcAft>
                <a:spcPts val="0"/>
              </a:spcAft>
              <a:buSzPts val="1440"/>
              <a:buChar char="►"/>
            </a:pPr>
            <a:r>
              <a:rPr lang="fr-FR"/>
              <a:t>Très cher par rapport à un moteur brushed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000"/>
              <a:buFont typeface="Trebuchet MS"/>
              <a:buNone/>
            </a:pPr>
            <a:r>
              <a:rPr b="1" lang="fr-FR" sz="4000" u="sng">
                <a:solidFill>
                  <a:srgbClr val="FF0000"/>
                </a:solidFill>
              </a:rPr>
              <a:t>Quel type de moteur choisir ?</a:t>
            </a:r>
            <a:endParaRPr b="1" sz="4000" u="sng">
              <a:solidFill>
                <a:srgbClr val="FF0000"/>
              </a:solidFill>
            </a:endParaRPr>
          </a:p>
        </p:txBody>
      </p:sp>
      <p:sp>
        <p:nvSpPr>
          <p:cNvPr id="254" name="Google Shape;254;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fr-FR"/>
              <a:t>Pour notre projet on choisira un moteur brushless:</a:t>
            </a:r>
            <a:endParaRPr/>
          </a:p>
          <a:p>
            <a:pPr indent="-342900" lvl="0" marL="342900" rtl="0" algn="l">
              <a:spcBef>
                <a:spcPts val="1000"/>
              </a:spcBef>
              <a:spcAft>
                <a:spcPts val="0"/>
              </a:spcAft>
              <a:buSzPts val="1440"/>
              <a:buChar char="►"/>
            </a:pPr>
            <a:r>
              <a:rPr lang="fr-FR"/>
              <a:t>De meilleures performances.</a:t>
            </a:r>
            <a:endParaRPr/>
          </a:p>
          <a:p>
            <a:pPr indent="-342900" lvl="0" marL="342900" rtl="0" algn="l">
              <a:spcBef>
                <a:spcPts val="1000"/>
              </a:spcBef>
              <a:spcAft>
                <a:spcPts val="0"/>
              </a:spcAft>
              <a:buSzPts val="1440"/>
              <a:buChar char="►"/>
            </a:pPr>
            <a:r>
              <a:rPr lang="fr-FR"/>
              <a:t>Une consommation en énergie réduite, pour une meilleure autonomie.</a:t>
            </a:r>
            <a:endParaRPr/>
          </a:p>
          <a:p>
            <a:pPr indent="-342900" lvl="0" marL="342900" rtl="0" algn="l">
              <a:spcBef>
                <a:spcPts val="1000"/>
              </a:spcBef>
              <a:spcAft>
                <a:spcPts val="0"/>
              </a:spcAft>
              <a:buSzPts val="1440"/>
              <a:buChar char="►"/>
            </a:pPr>
            <a:r>
              <a:rPr lang="fr-FR"/>
              <a:t>Une diminution de l’entretien du moteur.</a:t>
            </a:r>
            <a:endParaRPr/>
          </a:p>
          <a:p>
            <a:pPr indent="-342900" lvl="0" marL="342900" rtl="0" algn="l">
              <a:spcBef>
                <a:spcPts val="1000"/>
              </a:spcBef>
              <a:spcAft>
                <a:spcPts val="0"/>
              </a:spcAft>
              <a:buSzPts val="1440"/>
              <a:buChar char="►"/>
            </a:pPr>
            <a:r>
              <a:rPr lang="fr-FR"/>
              <a:t>Un véhicule silencieux.</a:t>
            </a:r>
            <a:endParaRPr/>
          </a:p>
          <a:p>
            <a:pPr indent="-342900" lvl="0" marL="342900" rtl="0" algn="l">
              <a:spcBef>
                <a:spcPts val="1000"/>
              </a:spcBef>
              <a:spcAft>
                <a:spcPts val="0"/>
              </a:spcAft>
              <a:buSzPts val="1440"/>
              <a:buChar char="►"/>
            </a:pPr>
            <a:r>
              <a:rPr lang="fr-FR"/>
              <a:t>Une durée de vie considérablement augmentée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i="1" lang="fr-FR" u="sng">
                <a:solidFill>
                  <a:srgbClr val="FF0000"/>
                </a:solidFill>
              </a:rPr>
              <a:t>Carte mémoire</a:t>
            </a:r>
            <a:endParaRPr/>
          </a:p>
        </p:txBody>
      </p:sp>
      <p:pic>
        <p:nvPicPr>
          <p:cNvPr id="153" name="Google Shape;153;p2"/>
          <p:cNvPicPr preferRelativeResize="0"/>
          <p:nvPr/>
        </p:nvPicPr>
        <p:blipFill>
          <a:blip r:embed="rId3">
            <a:alphaModFix/>
          </a:blip>
          <a:stretch>
            <a:fillRect/>
          </a:stretch>
        </p:blipFill>
        <p:spPr>
          <a:xfrm>
            <a:off x="1722863" y="1838325"/>
            <a:ext cx="6505575" cy="318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19"/>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Sources d’alimentation possibles </a:t>
            </a:r>
            <a:endParaRPr i="1" u="sng"/>
          </a:p>
        </p:txBody>
      </p:sp>
      <p:sp>
        <p:nvSpPr>
          <p:cNvPr id="260" name="Google Shape;260;p19"/>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7f645f6651_0_17"/>
          <p:cNvSpPr txBox="1"/>
          <p:nvPr>
            <p:ph type="ctrTitle"/>
          </p:nvPr>
        </p:nvSpPr>
        <p:spPr>
          <a:xfrm>
            <a:off x="1507067" y="2404534"/>
            <a:ext cx="7767000" cy="1646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
        <p:nvSpPr>
          <p:cNvPr id="266" name="Google Shape;266;g7f645f6651_0_17"/>
          <p:cNvSpPr txBox="1"/>
          <p:nvPr>
            <p:ph idx="1" type="subTitle"/>
          </p:nvPr>
        </p:nvSpPr>
        <p:spPr>
          <a:xfrm>
            <a:off x="1507067" y="4050833"/>
            <a:ext cx="7767000" cy="109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Architecture du système et diagrammes SYSML </a:t>
            </a:r>
            <a:endParaRPr/>
          </a:p>
        </p:txBody>
      </p:sp>
      <p:sp>
        <p:nvSpPr>
          <p:cNvPr id="272" name="Google Shape;272;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i="1" lang="fr-FR" u="sng">
                <a:solidFill>
                  <a:srgbClr val="FF0000"/>
                </a:solidFill>
              </a:rPr>
              <a:t>Définition des blocs, blocs internes, états et séquences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sp>
        <p:nvSpPr>
          <p:cNvPr id="278" name="Google Shape;278;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sp>
        <p:nvSpPr>
          <p:cNvPr id="284" name="Google Shape;284;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sp>
        <p:nvSpPr>
          <p:cNvPr id="290" name="Google Shape;290;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Solutions de propulsion contrôlée </a:t>
            </a:r>
            <a:endParaRPr b="1" i="1" u="sng">
              <a:solidFill>
                <a:srgbClr val="FF0000"/>
              </a:solidFill>
            </a:endParaRPr>
          </a:p>
        </p:txBody>
      </p:sp>
      <p:sp>
        <p:nvSpPr>
          <p:cNvPr id="296" name="Google Shape;296;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fr-FR" u="sng">
                <a:solidFill>
                  <a:srgbClr val="FF0000"/>
                </a:solidFill>
              </a:rPr>
              <a:t>Liste et justification du choix retenu</a:t>
            </a:r>
            <a:endParaRPr b="1" u="sng">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lang="fr-FR" u="sng">
                <a:solidFill>
                  <a:srgbClr val="FF0000"/>
                </a:solidFill>
              </a:rPr>
              <a:t>Moteur </a:t>
            </a:r>
            <a:r>
              <a:rPr b="1" i="1" lang="fr-FR" u="sng">
                <a:solidFill>
                  <a:srgbClr val="FF0000"/>
                </a:solidFill>
              </a:rPr>
              <a:t>brushless</a:t>
            </a:r>
            <a:endParaRPr b="1" u="sng">
              <a:solidFill>
                <a:srgbClr val="FF0000"/>
              </a:solidFill>
            </a:endParaRPr>
          </a:p>
        </p:txBody>
      </p:sp>
      <p:graphicFrame>
        <p:nvGraphicFramePr>
          <p:cNvPr id="302" name="Google Shape;302;p25"/>
          <p:cNvGraphicFramePr/>
          <p:nvPr/>
        </p:nvGraphicFramePr>
        <p:xfrm>
          <a:off x="738447" y="1825625"/>
          <a:ext cx="3000000" cy="3000000"/>
        </p:xfrm>
        <a:graphic>
          <a:graphicData uri="http://schemas.openxmlformats.org/drawingml/2006/table">
            <a:tbl>
              <a:tblPr bandRow="1" firstRow="1">
                <a:noFill/>
                <a:tableStyleId>{8A3C5A4B-74D7-451B-8D50-2C11E6613219}</a:tableStyleId>
              </a:tblPr>
              <a:tblGrid>
                <a:gridCol w="5180225"/>
              </a:tblGrid>
              <a:tr h="945100">
                <a:tc>
                  <a:txBody>
                    <a:bodyPr/>
                    <a:lstStyle/>
                    <a:p>
                      <a:pPr indent="0" lvl="0" marL="0" marR="0" rtl="0" algn="ctr">
                        <a:spcBef>
                          <a:spcPts val="0"/>
                        </a:spcBef>
                        <a:spcAft>
                          <a:spcPts val="0"/>
                        </a:spcAft>
                        <a:buNone/>
                      </a:pPr>
                      <a:r>
                        <a:rPr b="0" i="0" lang="fr-FR" sz="1800">
                          <a:solidFill>
                            <a:schemeClr val="lt1"/>
                          </a:solidFill>
                          <a:latin typeface="Trebuchet MS"/>
                          <a:ea typeface="Trebuchet MS"/>
                          <a:cs typeface="Trebuchet MS"/>
                          <a:sym typeface="Trebuchet MS"/>
                        </a:rPr>
                        <a:t>Leopard 2835 kv830 (10*5 hélices recommandes)</a:t>
                      </a:r>
                      <a:endParaRPr/>
                    </a:p>
                    <a:p>
                      <a:pPr indent="0" lvl="0" marL="0" marR="0" rtl="0" algn="ctr">
                        <a:spcBef>
                          <a:spcPts val="0"/>
                        </a:spcBef>
                        <a:spcAft>
                          <a:spcPts val="0"/>
                        </a:spcAft>
                        <a:buNone/>
                      </a:pPr>
                      <a:r>
                        <a:rPr b="0" i="0" lang="fr-FR" sz="1800">
                          <a:solidFill>
                            <a:schemeClr val="lt1"/>
                          </a:solidFill>
                          <a:latin typeface="Trebuchet MS"/>
                          <a:ea typeface="Trebuchet MS"/>
                          <a:cs typeface="Trebuchet MS"/>
                          <a:sym typeface="Trebuchet MS"/>
                        </a:rPr>
                        <a:t>Référence : </a:t>
                      </a:r>
                      <a:r>
                        <a:rPr b="1" i="0" lang="fr-FR" sz="1800">
                          <a:solidFill>
                            <a:schemeClr val="lt1"/>
                          </a:solidFill>
                          <a:latin typeface="Trebuchet MS"/>
                          <a:ea typeface="Trebuchet MS"/>
                          <a:cs typeface="Trebuchet MS"/>
                          <a:sym typeface="Trebuchet MS"/>
                        </a:rPr>
                        <a:t>LC2835-10T</a:t>
                      </a:r>
                      <a:endParaRPr b="0" i="0"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sz="1800"/>
                    </a:p>
                  </a:txBody>
                  <a:tcPr marT="45725" marB="45725" marR="90125" marL="90125"/>
                </a:tc>
              </a:tr>
              <a:tr h="3833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Courant max : 22A</a:t>
                      </a:r>
                      <a:endParaRPr sz="1800"/>
                    </a:p>
                  </a:txBody>
                  <a:tcPr marT="45725" marB="45725" marR="90125" marL="90125"/>
                </a:tc>
              </a:tr>
              <a:tr h="3833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Voltage : Lipo 2-4S</a:t>
                      </a:r>
                      <a:endParaRPr sz="1800"/>
                    </a:p>
                  </a:txBody>
                  <a:tcPr marT="45725" marB="45725" marR="90125" marL="90125"/>
                </a:tc>
              </a:tr>
              <a:tr h="3833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Puissance max : 270W</a:t>
                      </a:r>
                      <a:endParaRPr sz="1800"/>
                    </a:p>
                  </a:txBody>
                  <a:tcPr marT="45725" marB="45725" marR="90125" marL="90125"/>
                </a:tc>
              </a:tr>
              <a:tr h="3833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Taille : 27.8*35 mm</a:t>
                      </a:r>
                      <a:endParaRPr sz="1800"/>
                    </a:p>
                  </a:txBody>
                  <a:tcPr marT="45725" marB="45725" marR="90125" marL="90125"/>
                </a:tc>
              </a:tr>
              <a:tr h="3833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Diamètre axe : 4 mm</a:t>
                      </a:r>
                      <a:endParaRPr sz="1800"/>
                    </a:p>
                  </a:txBody>
                  <a:tcPr marT="45725" marB="45725" marR="90125" marL="90125"/>
                </a:tc>
              </a:tr>
              <a:tr h="64007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Poids : 68gr</a:t>
                      </a:r>
                      <a:endParaRPr/>
                    </a:p>
                    <a:p>
                      <a:pPr indent="0" lvl="0" marL="0" marR="0" rtl="0" algn="ctr">
                        <a:spcBef>
                          <a:spcPts val="0"/>
                        </a:spcBef>
                        <a:spcAft>
                          <a:spcPts val="0"/>
                        </a:spcAft>
                        <a:buNone/>
                      </a:pPr>
                      <a:r>
                        <a:t/>
                      </a:r>
                      <a:endParaRPr sz="1800"/>
                    </a:p>
                  </a:txBody>
                  <a:tcPr marT="45725" marB="45725" marR="90125" marL="90125"/>
                </a:tc>
              </a:tr>
              <a:tr h="914400">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Prix : 23,99 €</a:t>
                      </a:r>
                      <a:endParaRPr/>
                    </a:p>
                    <a:p>
                      <a:pPr indent="0" lvl="0" marL="0" marR="0" rtl="0" algn="ctr">
                        <a:spcBef>
                          <a:spcPts val="0"/>
                        </a:spcBef>
                        <a:spcAft>
                          <a:spcPts val="0"/>
                        </a:spcAft>
                        <a:buNone/>
                      </a:pPr>
                      <a:br>
                        <a:rPr b="0" i="0" lang="fr-FR" sz="1800">
                          <a:solidFill>
                            <a:schemeClr val="dk1"/>
                          </a:solidFill>
                          <a:latin typeface="Trebuchet MS"/>
                          <a:ea typeface="Trebuchet MS"/>
                          <a:cs typeface="Trebuchet MS"/>
                          <a:sym typeface="Trebuchet MS"/>
                        </a:rPr>
                      </a:br>
                      <a:endParaRPr sz="1800"/>
                    </a:p>
                  </a:txBody>
                  <a:tcPr marT="45725" marB="45725" marR="90125" marL="90125"/>
                </a:tc>
              </a:tr>
            </a:tbl>
          </a:graphicData>
        </a:graphic>
      </p:graphicFrame>
      <p:pic>
        <p:nvPicPr>
          <p:cNvPr descr="https://www.onlylipo.com/1364-tm_thickbox_default/leopard-2835-kv830.jpg" id="303" name="Google Shape;303;p25"/>
          <p:cNvPicPr preferRelativeResize="0"/>
          <p:nvPr>
            <p:ph idx="2" type="body"/>
          </p:nvPr>
        </p:nvPicPr>
        <p:blipFill rotWithShape="1">
          <a:blip r:embed="rId3">
            <a:alphaModFix/>
          </a:blip>
          <a:srcRect b="0" l="0" r="0" t="0"/>
          <a:stretch/>
        </p:blipFill>
        <p:spPr>
          <a:xfrm>
            <a:off x="6587331" y="1825625"/>
            <a:ext cx="4351338" cy="43513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graphicFrame>
        <p:nvGraphicFramePr>
          <p:cNvPr id="309" name="Google Shape;309;p26"/>
          <p:cNvGraphicFramePr/>
          <p:nvPr/>
        </p:nvGraphicFramePr>
        <p:xfrm>
          <a:off x="838201" y="1793363"/>
          <a:ext cx="3000000" cy="3000000"/>
        </p:xfrm>
        <a:graphic>
          <a:graphicData uri="http://schemas.openxmlformats.org/drawingml/2006/table">
            <a:tbl>
              <a:tblPr bandRow="1" firstRow="1">
                <a:noFill/>
                <a:tableStyleId>{8A3C5A4B-74D7-451B-8D50-2C11E6613219}</a:tableStyleId>
              </a:tblPr>
              <a:tblGrid>
                <a:gridCol w="5113700"/>
              </a:tblGrid>
              <a:tr h="895425">
                <a:tc>
                  <a:txBody>
                    <a:bodyPr/>
                    <a:lstStyle/>
                    <a:p>
                      <a:pPr indent="0" lvl="0" marL="0" marR="0" rtl="0" algn="ctr">
                        <a:spcBef>
                          <a:spcPts val="0"/>
                        </a:spcBef>
                        <a:spcAft>
                          <a:spcPts val="0"/>
                        </a:spcAft>
                        <a:buNone/>
                      </a:pPr>
                      <a:r>
                        <a:rPr b="0" i="0" lang="fr-FR" sz="1800">
                          <a:solidFill>
                            <a:schemeClr val="lt1"/>
                          </a:solidFill>
                          <a:latin typeface="Trebuchet MS"/>
                          <a:ea typeface="Trebuchet MS"/>
                          <a:cs typeface="Trebuchet MS"/>
                          <a:sym typeface="Trebuchet MS"/>
                        </a:rPr>
                        <a:t>Leopard 3542 kv920 3S (10*5 hélices recommandes)</a:t>
                      </a:r>
                      <a:endParaRPr/>
                    </a:p>
                    <a:p>
                      <a:pPr indent="0" lvl="0" marL="0" marR="0" rtl="0" algn="ctr">
                        <a:spcBef>
                          <a:spcPts val="0"/>
                        </a:spcBef>
                        <a:spcAft>
                          <a:spcPts val="0"/>
                        </a:spcAft>
                        <a:buNone/>
                      </a:pPr>
                      <a:r>
                        <a:rPr b="0" i="0" lang="fr-FR" sz="1800">
                          <a:solidFill>
                            <a:schemeClr val="lt1"/>
                          </a:solidFill>
                          <a:latin typeface="Trebuchet MS"/>
                          <a:ea typeface="Trebuchet MS"/>
                          <a:cs typeface="Trebuchet MS"/>
                          <a:sym typeface="Trebuchet MS"/>
                        </a:rPr>
                        <a:t>Référence : </a:t>
                      </a:r>
                      <a:r>
                        <a:rPr b="1" i="0" lang="fr-FR" sz="1800">
                          <a:solidFill>
                            <a:schemeClr val="lt1"/>
                          </a:solidFill>
                          <a:latin typeface="Trebuchet MS"/>
                          <a:ea typeface="Trebuchet MS"/>
                          <a:cs typeface="Trebuchet MS"/>
                          <a:sym typeface="Trebuchet MS"/>
                        </a:rPr>
                        <a:t>LC3542-6T</a:t>
                      </a:r>
                      <a:endParaRPr b="0" i="0"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sz="1800"/>
                    </a:p>
                  </a:txBody>
                  <a:tcPr marT="45725" marB="45725" marR="91450" marL="91450"/>
                </a:tc>
              </a:tr>
              <a:tr h="471525">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Courant max : 45A</a:t>
                      </a:r>
                      <a:endParaRPr/>
                    </a:p>
                  </a:txBody>
                  <a:tcPr marT="45725" marB="45725" marR="91450" marL="91450"/>
                </a:tc>
              </a:tr>
              <a:tr h="4715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Voltage : Lipo 3-4S</a:t>
                      </a:r>
                      <a:endParaRPr/>
                    </a:p>
                  </a:txBody>
                  <a:tcPr marT="45725" marB="45725" marR="91450" marL="91450"/>
                </a:tc>
              </a:tr>
              <a:tr h="4715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Puissance max : 620W</a:t>
                      </a:r>
                      <a:endParaRPr/>
                    </a:p>
                  </a:txBody>
                  <a:tcPr marT="45725" marB="45725" marR="91450" marL="91450"/>
                </a:tc>
              </a:tr>
              <a:tr h="4715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Taille : 35*41.2 mm</a:t>
                      </a:r>
                      <a:endParaRPr/>
                    </a:p>
                  </a:txBody>
                  <a:tcPr marT="45725" marB="45725" marR="91450" marL="91450"/>
                </a:tc>
              </a:tr>
              <a:tr h="4715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Diamètre axe : 5 mm</a:t>
                      </a:r>
                      <a:endParaRPr/>
                    </a:p>
                  </a:txBody>
                  <a:tcPr marT="45725" marB="45725" marR="91450" marL="91450"/>
                </a:tc>
              </a:tr>
              <a:tr h="4715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Poids : 135gr</a:t>
                      </a:r>
                      <a:endParaRPr/>
                    </a:p>
                  </a:txBody>
                  <a:tcPr marT="45725" marB="45725" marR="91450" marL="91450"/>
                </a:tc>
              </a:tr>
              <a:tr h="626800">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Prix : 34,99 €</a:t>
                      </a:r>
                      <a:endParaRPr/>
                    </a:p>
                    <a:p>
                      <a:pPr indent="0" lvl="0" marL="0" marR="0" rtl="0" algn="ctr">
                        <a:lnSpc>
                          <a:spcPct val="100000"/>
                        </a:lnSpc>
                        <a:spcBef>
                          <a:spcPts val="0"/>
                        </a:spcBef>
                        <a:spcAft>
                          <a:spcPts val="0"/>
                        </a:spcAft>
                        <a:buClr>
                          <a:schemeClr val="dk1"/>
                        </a:buClr>
                        <a:buSzPts val="1800"/>
                        <a:buFont typeface="Trebuchet MS"/>
                        <a:buNone/>
                      </a:pPr>
                      <a:r>
                        <a:t/>
                      </a:r>
                      <a:endParaRPr b="0" i="0" sz="1800">
                        <a:solidFill>
                          <a:schemeClr val="dk1"/>
                        </a:solidFill>
                        <a:latin typeface="Trebuchet MS"/>
                        <a:ea typeface="Trebuchet MS"/>
                        <a:cs typeface="Trebuchet MS"/>
                        <a:sym typeface="Trebuchet MS"/>
                      </a:endParaRPr>
                    </a:p>
                  </a:txBody>
                  <a:tcPr marT="45725" marB="45725" marR="91450" marL="91450"/>
                </a:tc>
              </a:tr>
            </a:tbl>
          </a:graphicData>
        </a:graphic>
      </p:graphicFrame>
      <p:pic>
        <p:nvPicPr>
          <p:cNvPr descr="https://www.onlylipo.com/1364-tm_thickbox_default/leopard-2835-kv830.jpg" id="310" name="Google Shape;310;p26"/>
          <p:cNvPicPr preferRelativeResize="0"/>
          <p:nvPr>
            <p:ph idx="2" type="body"/>
          </p:nvPr>
        </p:nvPicPr>
        <p:blipFill rotWithShape="1">
          <a:blip r:embed="rId3">
            <a:alphaModFix/>
          </a:blip>
          <a:srcRect b="0" l="0" r="0" t="0"/>
          <a:stretch/>
        </p:blipFill>
        <p:spPr>
          <a:xfrm>
            <a:off x="6587331" y="1825625"/>
            <a:ext cx="4351338" cy="43513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A3C9E"/>
              </a:buClr>
              <a:buSzPts val="3600"/>
              <a:buFont typeface="Trebuchet MS"/>
              <a:buNone/>
            </a:pPr>
            <a:r>
              <a:t/>
            </a:r>
            <a:endParaRPr/>
          </a:p>
        </p:txBody>
      </p:sp>
      <p:graphicFrame>
        <p:nvGraphicFramePr>
          <p:cNvPr id="316" name="Google Shape;316;p27"/>
          <p:cNvGraphicFramePr/>
          <p:nvPr/>
        </p:nvGraphicFramePr>
        <p:xfrm>
          <a:off x="838197" y="1825626"/>
          <a:ext cx="3000000" cy="3000000"/>
        </p:xfrm>
        <a:graphic>
          <a:graphicData uri="http://schemas.openxmlformats.org/drawingml/2006/table">
            <a:tbl>
              <a:tblPr bandRow="1" firstRow="1">
                <a:noFill/>
                <a:tableStyleId>{8A3C5A4B-74D7-451B-8D50-2C11E6613219}</a:tableStyleId>
              </a:tblPr>
              <a:tblGrid>
                <a:gridCol w="5238400"/>
              </a:tblGrid>
              <a:tr h="909550">
                <a:tc>
                  <a:txBody>
                    <a:bodyPr/>
                    <a:lstStyle/>
                    <a:p>
                      <a:pPr indent="0" lvl="0" marL="0" marR="0" rtl="0" algn="ctr">
                        <a:lnSpc>
                          <a:spcPct val="100000"/>
                        </a:lnSpc>
                        <a:spcBef>
                          <a:spcPts val="0"/>
                        </a:spcBef>
                        <a:spcAft>
                          <a:spcPts val="0"/>
                        </a:spcAft>
                        <a:buClr>
                          <a:schemeClr val="lt1"/>
                        </a:buClr>
                        <a:buSzPts val="1800"/>
                        <a:buFont typeface="Trebuchet MS"/>
                        <a:buNone/>
                      </a:pPr>
                      <a:r>
                        <a:rPr b="1" i="0" lang="fr-FR" sz="1800">
                          <a:solidFill>
                            <a:schemeClr val="lt1"/>
                          </a:solidFill>
                          <a:latin typeface="Trebuchet MS"/>
                          <a:ea typeface="Trebuchet MS"/>
                          <a:cs typeface="Trebuchet MS"/>
                          <a:sym typeface="Trebuchet MS"/>
                        </a:rPr>
                        <a:t>Moteur Brushless MN2212 V2.0 - T-Motor 780 - 920 Kv</a:t>
                      </a:r>
                      <a:endParaRPr b="1" i="0" sz="1800">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ts val="1800"/>
                        <a:buFont typeface="Trebuchet MS"/>
                        <a:buNone/>
                      </a:pPr>
                      <a:r>
                        <a:rPr b="0" i="0" lang="fr-FR" sz="1800">
                          <a:solidFill>
                            <a:schemeClr val="lt1"/>
                          </a:solidFill>
                          <a:latin typeface="Trebuchet MS"/>
                          <a:ea typeface="Trebuchet MS"/>
                          <a:cs typeface="Trebuchet MS"/>
                          <a:sym typeface="Trebuchet MS"/>
                        </a:rPr>
                        <a:t>Référence : AR0040417</a:t>
                      </a:r>
                      <a:endParaRPr sz="1800"/>
                    </a:p>
                  </a:txBody>
                  <a:tcPr marT="45725" marB="45725" marR="91450" marL="91450"/>
                </a:tc>
              </a:tr>
              <a:tr h="382925">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Nombre de Kv : 780 ou 920 Kv au choix</a:t>
                      </a:r>
                      <a:endParaRPr sz="1800"/>
                    </a:p>
                  </a:txBody>
                  <a:tcPr marT="45725" marB="45725" marR="91450" marL="91450"/>
                </a:tc>
              </a:tr>
              <a:tr h="382925">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Dimension2212Voltage : 2-4S</a:t>
                      </a:r>
                      <a:endParaRPr sz="1800"/>
                    </a:p>
                  </a:txBody>
                  <a:tcPr marT="45725" marB="45725" marR="91450" marL="91450"/>
                </a:tc>
              </a:tr>
              <a:tr h="38292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Voltage : 2-4S</a:t>
                      </a:r>
                      <a:endParaRPr sz="1800"/>
                    </a:p>
                  </a:txBody>
                  <a:tcPr marT="45725" marB="45725" marR="91450" marL="91450"/>
                </a:tc>
              </a:tr>
              <a:tr h="63667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Diamètre de l'axe : 4mm</a:t>
                      </a:r>
                      <a:endParaRPr sz="1800"/>
                    </a:p>
                    <a:p>
                      <a:pPr indent="0" lvl="0" marL="0" marR="0" rtl="0" algn="ctr">
                        <a:spcBef>
                          <a:spcPts val="0"/>
                        </a:spcBef>
                        <a:spcAft>
                          <a:spcPts val="0"/>
                        </a:spcAft>
                        <a:buNone/>
                      </a:pPr>
                      <a:r>
                        <a:t/>
                      </a:r>
                      <a:endParaRPr sz="1800"/>
                    </a:p>
                  </a:txBody>
                  <a:tcPr marT="45725" marB="45725" marR="91450" marL="91450"/>
                </a:tc>
              </a:tr>
              <a:tr h="63667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Hélices conseillées : Hélices 9545</a:t>
                      </a:r>
                      <a:endParaRPr sz="1800"/>
                    </a:p>
                    <a:p>
                      <a:pPr indent="0" lvl="0" marL="0" marR="0" rtl="0" algn="ctr">
                        <a:spcBef>
                          <a:spcPts val="0"/>
                        </a:spcBef>
                        <a:spcAft>
                          <a:spcPts val="0"/>
                        </a:spcAft>
                        <a:buNone/>
                      </a:pPr>
                      <a:r>
                        <a:t/>
                      </a:r>
                      <a:endParaRPr sz="1800"/>
                    </a:p>
                  </a:txBody>
                  <a:tcPr marT="45725" marB="45725" marR="91450" marL="91450"/>
                </a:tc>
              </a:tr>
              <a:tr h="636675">
                <a:tc>
                  <a:txBody>
                    <a:bodyPr/>
                    <a:lstStyle/>
                    <a:p>
                      <a:pPr indent="0" lvl="0" marL="0" marR="0" rtl="0" algn="ctr">
                        <a:lnSpc>
                          <a:spcPct val="100000"/>
                        </a:lnSpc>
                        <a:spcBef>
                          <a:spcPts val="0"/>
                        </a:spcBef>
                        <a:spcAft>
                          <a:spcPts val="0"/>
                        </a:spcAft>
                        <a:buClr>
                          <a:schemeClr val="dk1"/>
                        </a:buClr>
                        <a:buSzPts val="1800"/>
                        <a:buFont typeface="Trebuchet MS"/>
                        <a:buNone/>
                      </a:pPr>
                      <a:r>
                        <a:rPr b="0" i="0" lang="fr-FR" sz="1800">
                          <a:solidFill>
                            <a:schemeClr val="dk1"/>
                          </a:solidFill>
                          <a:latin typeface="Trebuchet MS"/>
                          <a:ea typeface="Trebuchet MS"/>
                          <a:cs typeface="Trebuchet MS"/>
                          <a:sym typeface="Trebuchet MS"/>
                        </a:rPr>
                        <a:t>ESC conseillé : ESC 20A</a:t>
                      </a:r>
                      <a:endParaRPr sz="1800"/>
                    </a:p>
                    <a:p>
                      <a:pPr indent="0" lvl="0" marL="0" marR="0" rtl="0" algn="ctr">
                        <a:spcBef>
                          <a:spcPts val="0"/>
                        </a:spcBef>
                        <a:spcAft>
                          <a:spcPts val="0"/>
                        </a:spcAft>
                        <a:buNone/>
                      </a:pPr>
                      <a:r>
                        <a:t/>
                      </a:r>
                      <a:endParaRPr sz="1800"/>
                    </a:p>
                  </a:txBody>
                  <a:tcPr marT="45725" marB="45725" marR="91450" marL="91450"/>
                </a:tc>
              </a:tr>
              <a:tr h="382925">
                <a:tc>
                  <a:txBody>
                    <a:bodyPr/>
                    <a:lstStyle/>
                    <a:p>
                      <a:pPr indent="0" lvl="0" marL="0" marR="0" rtl="0" algn="ctr">
                        <a:spcBef>
                          <a:spcPts val="0"/>
                        </a:spcBef>
                        <a:spcAft>
                          <a:spcPts val="0"/>
                        </a:spcAft>
                        <a:buNone/>
                      </a:pPr>
                      <a:r>
                        <a:rPr b="0" i="0" lang="fr-FR" sz="1800">
                          <a:solidFill>
                            <a:schemeClr val="dk1"/>
                          </a:solidFill>
                          <a:latin typeface="Trebuchet MS"/>
                          <a:ea typeface="Trebuchet MS"/>
                          <a:cs typeface="Trebuchet MS"/>
                          <a:sym typeface="Trebuchet MS"/>
                        </a:rPr>
                        <a:t>Prix : 27,90 €</a:t>
                      </a:r>
                      <a:endParaRPr sz="1800"/>
                    </a:p>
                  </a:txBody>
                  <a:tcPr marT="45725" marB="45725" marR="91450" marL="91450"/>
                </a:tc>
              </a:tr>
            </a:tbl>
          </a:graphicData>
        </a:graphic>
      </p:graphicFrame>
      <p:pic>
        <p:nvPicPr>
          <p:cNvPr descr="Moteur Brushless MN2212 V2.0 - T-Motor" id="317" name="Google Shape;317;p27"/>
          <p:cNvPicPr preferRelativeResize="0"/>
          <p:nvPr>
            <p:ph idx="2" type="body"/>
          </p:nvPr>
        </p:nvPicPr>
        <p:blipFill rotWithShape="1">
          <a:blip r:embed="rId3">
            <a:alphaModFix/>
          </a:blip>
          <a:srcRect b="0" l="0" r="0" t="0"/>
          <a:stretch/>
        </p:blipFill>
        <p:spPr>
          <a:xfrm>
            <a:off x="6172200" y="1825625"/>
            <a:ext cx="5181600" cy="4351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i="1" lang="fr-FR" u="sng">
                <a:solidFill>
                  <a:srgbClr val="FF0000"/>
                </a:solidFill>
              </a:rPr>
              <a:t>Planning du projet</a:t>
            </a:r>
            <a:endParaRPr b="1" i="1" u="sng">
              <a:solidFill>
                <a:srgbClr val="FF0000"/>
              </a:solidFill>
            </a:endParaRPr>
          </a:p>
        </p:txBody>
      </p:sp>
      <p:sp>
        <p:nvSpPr>
          <p:cNvPr id="159" name="Google Shape;159;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Chaine d’information et d’énergie</a:t>
            </a:r>
            <a:endParaRPr b="1" i="1" u="sng">
              <a:solidFill>
                <a:srgbClr val="FF0000"/>
              </a:solidFill>
            </a:endParaRPr>
          </a:p>
        </p:txBody>
      </p:sp>
      <p:sp>
        <p:nvSpPr>
          <p:cNvPr id="323" name="Google Shape;323;p2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29"/>
          <p:cNvPicPr preferRelativeResize="0"/>
          <p:nvPr/>
        </p:nvPicPr>
        <p:blipFill>
          <a:blip r:embed="rId3">
            <a:alphaModFix/>
          </a:blip>
          <a:stretch>
            <a:fillRect/>
          </a:stretch>
        </p:blipFill>
        <p:spPr>
          <a:xfrm>
            <a:off x="3017238" y="152400"/>
            <a:ext cx="6157536" cy="6553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Cahier des charges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g7f645f6651_0_0"/>
          <p:cNvPicPr preferRelativeResize="0"/>
          <p:nvPr/>
        </p:nvPicPr>
        <p:blipFill>
          <a:blip r:embed="rId3">
            <a:alphaModFix/>
          </a:blip>
          <a:stretch>
            <a:fillRect/>
          </a:stretch>
        </p:blipFill>
        <p:spPr>
          <a:xfrm>
            <a:off x="2843200" y="171450"/>
            <a:ext cx="6505575" cy="651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5"/>
          <p:cNvSpPr txBox="1"/>
          <p:nvPr>
            <p:ph type="title"/>
          </p:nvPr>
        </p:nvSpPr>
        <p:spPr>
          <a:xfrm>
            <a:off x="650439" y="143435"/>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600"/>
              <a:buFont typeface="Trebuchet MS"/>
              <a:buNone/>
            </a:pPr>
            <a:r>
              <a:rPr b="1" i="1" lang="fr-FR" u="sng">
                <a:solidFill>
                  <a:srgbClr val="FF0000"/>
                </a:solidFill>
              </a:rPr>
              <a:t>Fonctions et critères de l’objet</a:t>
            </a:r>
            <a:endParaRPr/>
          </a:p>
        </p:txBody>
      </p:sp>
      <p:graphicFrame>
        <p:nvGraphicFramePr>
          <p:cNvPr id="175" name="Google Shape;175;p5"/>
          <p:cNvGraphicFramePr/>
          <p:nvPr/>
        </p:nvGraphicFramePr>
        <p:xfrm>
          <a:off x="642808" y="914400"/>
          <a:ext cx="3000000" cy="3000000"/>
        </p:xfrm>
        <a:graphic>
          <a:graphicData uri="http://schemas.openxmlformats.org/drawingml/2006/table">
            <a:tbl>
              <a:tblPr bandRow="1" firstRow="1">
                <a:noFill/>
                <a:tableStyleId>{8A3C5A4B-74D7-451B-8D50-2C11E6613219}</a:tableStyleId>
              </a:tblPr>
              <a:tblGrid>
                <a:gridCol w="2822825"/>
                <a:gridCol w="2822825"/>
                <a:gridCol w="2822825"/>
              </a:tblGrid>
              <a:tr h="344550">
                <a:tc>
                  <a:txBody>
                    <a:bodyPr/>
                    <a:lstStyle/>
                    <a:p>
                      <a:pPr indent="0" lvl="0" marL="0" marR="0" rtl="0" algn="ctr">
                        <a:spcBef>
                          <a:spcPts val="0"/>
                        </a:spcBef>
                        <a:spcAft>
                          <a:spcPts val="0"/>
                        </a:spcAft>
                        <a:buNone/>
                      </a:pPr>
                      <a:r>
                        <a:rPr lang="fr-FR" sz="1800" u="none" cap="none" strike="noStrike"/>
                        <a:t>Fonctions</a:t>
                      </a:r>
                      <a:endParaRPr sz="1800" u="none" cap="none" strike="noStrike"/>
                    </a:p>
                  </a:txBody>
                  <a:tcPr marT="45725" marB="45725" marR="91450" marL="91450"/>
                </a:tc>
                <a:tc>
                  <a:txBody>
                    <a:bodyPr/>
                    <a:lstStyle/>
                    <a:p>
                      <a:pPr indent="0" lvl="0" marL="0" marR="0" rtl="0" algn="ctr">
                        <a:spcBef>
                          <a:spcPts val="0"/>
                        </a:spcBef>
                        <a:spcAft>
                          <a:spcPts val="0"/>
                        </a:spcAft>
                        <a:buNone/>
                      </a:pPr>
                      <a:r>
                        <a:rPr lang="fr-FR" sz="1800" u="none" cap="none" strike="noStrike"/>
                        <a:t>Descriptions</a:t>
                      </a:r>
                      <a:endParaRPr sz="1800" u="none" cap="none" strike="noStrike"/>
                    </a:p>
                  </a:txBody>
                  <a:tcPr marT="45725" marB="45725" marR="91450" marL="91450"/>
                </a:tc>
                <a:tc>
                  <a:txBody>
                    <a:bodyPr/>
                    <a:lstStyle/>
                    <a:p>
                      <a:pPr indent="0" lvl="0" marL="0" marR="0" rtl="0" algn="ctr">
                        <a:spcBef>
                          <a:spcPts val="0"/>
                        </a:spcBef>
                        <a:spcAft>
                          <a:spcPts val="0"/>
                        </a:spcAft>
                        <a:buNone/>
                      </a:pPr>
                      <a:r>
                        <a:rPr lang="fr-FR" sz="1800" u="none" cap="none" strike="noStrike"/>
                        <a:t>Critères</a:t>
                      </a:r>
                      <a:endParaRPr sz="1800" u="none" cap="none" strike="noStrike"/>
                    </a:p>
                  </a:txBody>
                  <a:tcPr marT="45725" marB="45725" marR="91450" marL="91450"/>
                </a:tc>
              </a:tr>
              <a:tr h="488100">
                <a:tc>
                  <a:txBody>
                    <a:bodyPr/>
                    <a:lstStyle/>
                    <a:p>
                      <a:pPr indent="0" lvl="0" marL="0" marR="0" rtl="0" algn="ctr">
                        <a:spcBef>
                          <a:spcPts val="0"/>
                        </a:spcBef>
                        <a:spcAft>
                          <a:spcPts val="0"/>
                        </a:spcAft>
                        <a:buNone/>
                      </a:pPr>
                      <a:r>
                        <a:rPr lang="fr-FR" sz="1400" u="none" cap="none" strike="noStrike"/>
                        <a:t>FP1</a:t>
                      </a:r>
                      <a:endParaRPr/>
                    </a:p>
                  </a:txBody>
                  <a:tcPr marT="45725" marB="45725" marR="91450" marL="91450"/>
                </a:tc>
                <a:tc>
                  <a:txBody>
                    <a:bodyPr/>
                    <a:lstStyle/>
                    <a:p>
                      <a:pPr indent="0" lvl="0" marL="0" marR="0" rtl="0" algn="l">
                        <a:spcBef>
                          <a:spcPts val="0"/>
                        </a:spcBef>
                        <a:spcAft>
                          <a:spcPts val="0"/>
                        </a:spcAft>
                        <a:buNone/>
                      </a:pPr>
                      <a:r>
                        <a:rPr lang="fr-FR" sz="1400" u="none" cap="none" strike="noStrike"/>
                        <a:t>Voler stablement</a:t>
                      </a:r>
                      <a:endParaRPr sz="1400"/>
                    </a:p>
                  </a:txBody>
                  <a:tcPr marT="45725" marB="45725" marR="91450" marL="91450"/>
                </a:tc>
                <a:tc>
                  <a:txBody>
                    <a:bodyPr/>
                    <a:lstStyle/>
                    <a:p>
                      <a:pPr indent="0" lvl="0" marL="0" marR="0" rtl="0" algn="l">
                        <a:spcBef>
                          <a:spcPts val="0"/>
                        </a:spcBef>
                        <a:spcAft>
                          <a:spcPts val="0"/>
                        </a:spcAft>
                        <a:buNone/>
                      </a:pPr>
                      <a:r>
                        <a:rPr lang="fr-FR" sz="1400"/>
                        <a:t>Avoir un vol stationnaire</a:t>
                      </a:r>
                      <a:r>
                        <a:rPr lang="fr-FR" sz="1400"/>
                        <a:t> le plus stable possible</a:t>
                      </a:r>
                      <a:endParaRPr sz="1400"/>
                    </a:p>
                  </a:txBody>
                  <a:tcPr marT="45725" marB="45725" marR="91450" marL="91450"/>
                </a:tc>
              </a:tr>
              <a:tr h="488100">
                <a:tc>
                  <a:txBody>
                    <a:bodyPr/>
                    <a:lstStyle/>
                    <a:p>
                      <a:pPr indent="0" lvl="0" marL="0" marR="0" rtl="0" algn="ctr">
                        <a:spcBef>
                          <a:spcPts val="0"/>
                        </a:spcBef>
                        <a:spcAft>
                          <a:spcPts val="0"/>
                        </a:spcAft>
                        <a:buNone/>
                      </a:pPr>
                      <a:r>
                        <a:rPr lang="fr-FR" sz="1400"/>
                        <a:t>FP2</a:t>
                      </a:r>
                      <a:endParaRPr sz="1400"/>
                    </a:p>
                  </a:txBody>
                  <a:tcPr marT="45725" marB="45725" marR="91450" marL="91450"/>
                </a:tc>
                <a:tc>
                  <a:txBody>
                    <a:bodyPr/>
                    <a:lstStyle/>
                    <a:p>
                      <a:pPr indent="0" lvl="0" marL="0" marR="0" rtl="0" algn="l">
                        <a:spcBef>
                          <a:spcPts val="0"/>
                        </a:spcBef>
                        <a:spcAft>
                          <a:spcPts val="0"/>
                        </a:spcAft>
                        <a:buNone/>
                      </a:pPr>
                      <a:r>
                        <a:rPr lang="fr-FR" sz="1400"/>
                        <a:t>Capturer des images fixes ou mobiles (vidéo) </a:t>
                      </a:r>
                      <a:endParaRPr sz="1400"/>
                    </a:p>
                  </a:txBody>
                  <a:tcPr marT="45725" marB="45725" marR="91450" marL="91450"/>
                </a:tc>
                <a:tc>
                  <a:txBody>
                    <a:bodyPr/>
                    <a:lstStyle/>
                    <a:p>
                      <a:pPr indent="0" lvl="0" marL="0" marR="0" rtl="0" algn="l">
                        <a:spcBef>
                          <a:spcPts val="0"/>
                        </a:spcBef>
                        <a:spcAft>
                          <a:spcPts val="0"/>
                        </a:spcAft>
                        <a:buNone/>
                      </a:pPr>
                      <a:r>
                        <a:rPr lang="fr-FR" sz="1400"/>
                        <a:t>Soulever</a:t>
                      </a:r>
                      <a:r>
                        <a:rPr lang="fr-FR" sz="1400"/>
                        <a:t> la charge embarquée</a:t>
                      </a:r>
                      <a:endParaRPr sz="1400"/>
                    </a:p>
                  </a:txBody>
                  <a:tcPr marT="45725" marB="45725" marR="91450" marL="91450"/>
                </a:tc>
              </a:tr>
              <a:tr h="488100">
                <a:tc>
                  <a:txBody>
                    <a:bodyPr/>
                    <a:lstStyle/>
                    <a:p>
                      <a:pPr indent="0" lvl="0" marL="0" marR="0" rtl="0" algn="ctr">
                        <a:spcBef>
                          <a:spcPts val="0"/>
                        </a:spcBef>
                        <a:spcAft>
                          <a:spcPts val="0"/>
                        </a:spcAft>
                        <a:buNone/>
                      </a:pPr>
                      <a:r>
                        <a:rPr lang="fr-FR" sz="1400"/>
                        <a:t>FC1</a:t>
                      </a:r>
                      <a:endParaRPr sz="1400"/>
                    </a:p>
                  </a:txBody>
                  <a:tcPr marT="45725" marB="45725" marR="91450" marL="91450"/>
                </a:tc>
                <a:tc>
                  <a:txBody>
                    <a:bodyPr/>
                    <a:lstStyle/>
                    <a:p>
                      <a:pPr indent="0" lvl="0" marL="0" marR="0" rtl="0" algn="l">
                        <a:spcBef>
                          <a:spcPts val="0"/>
                        </a:spcBef>
                        <a:spcAft>
                          <a:spcPts val="0"/>
                        </a:spcAft>
                        <a:buNone/>
                      </a:pPr>
                      <a:r>
                        <a:rPr lang="fr-FR" sz="1400"/>
                        <a:t>Utiliser facilement</a:t>
                      </a:r>
                      <a:endParaRPr sz="1400"/>
                    </a:p>
                  </a:txBody>
                  <a:tcPr marT="45725" marB="45725" marR="91450" marL="91450"/>
                </a:tc>
                <a:tc>
                  <a:txBody>
                    <a:bodyPr/>
                    <a:lstStyle/>
                    <a:p>
                      <a:pPr indent="0" lvl="0" marL="0" marR="0" rtl="0" algn="l">
                        <a:spcBef>
                          <a:spcPts val="0"/>
                        </a:spcBef>
                        <a:spcAft>
                          <a:spcPts val="0"/>
                        </a:spcAft>
                        <a:buNone/>
                      </a:pPr>
                      <a:r>
                        <a:rPr lang="fr-FR" sz="1400"/>
                        <a:t>-Charger facilement la batterie</a:t>
                      </a:r>
                      <a:endParaRPr/>
                    </a:p>
                    <a:p>
                      <a:pPr indent="0" lvl="0" marL="0" marR="0" rtl="0" algn="l">
                        <a:spcBef>
                          <a:spcPts val="0"/>
                        </a:spcBef>
                        <a:spcAft>
                          <a:spcPts val="0"/>
                        </a:spcAft>
                        <a:buNone/>
                      </a:pPr>
                      <a:r>
                        <a:rPr lang="fr-FR" sz="1400"/>
                        <a:t>-Fixer et</a:t>
                      </a:r>
                      <a:r>
                        <a:rPr lang="fr-FR" sz="1400"/>
                        <a:t> démonter la camera</a:t>
                      </a:r>
                      <a:endParaRPr/>
                    </a:p>
                  </a:txBody>
                  <a:tcPr marT="45725" marB="45725" marR="91450" marL="91450"/>
                </a:tc>
              </a:tr>
              <a:tr h="488100">
                <a:tc>
                  <a:txBody>
                    <a:bodyPr/>
                    <a:lstStyle/>
                    <a:p>
                      <a:pPr indent="0" lvl="0" marL="0" marR="0" rtl="0" algn="ctr">
                        <a:spcBef>
                          <a:spcPts val="0"/>
                        </a:spcBef>
                        <a:spcAft>
                          <a:spcPts val="0"/>
                        </a:spcAft>
                        <a:buNone/>
                      </a:pPr>
                      <a:r>
                        <a:rPr lang="fr-FR" sz="1400"/>
                        <a:t>FC2</a:t>
                      </a:r>
                      <a:endParaRPr sz="1400"/>
                    </a:p>
                  </a:txBody>
                  <a:tcPr marT="45725" marB="45725" marR="91450" marL="91450"/>
                </a:tc>
                <a:tc>
                  <a:txBody>
                    <a:bodyPr/>
                    <a:lstStyle/>
                    <a:p>
                      <a:pPr indent="0" lvl="0" marL="0" marR="0" rtl="0" algn="l">
                        <a:spcBef>
                          <a:spcPts val="0"/>
                        </a:spcBef>
                        <a:spcAft>
                          <a:spcPts val="0"/>
                        </a:spcAft>
                        <a:buNone/>
                      </a:pPr>
                      <a:r>
                        <a:rPr lang="fr-FR" sz="1400"/>
                        <a:t>Respecter le prix fixé pour le prototype</a:t>
                      </a:r>
                      <a:endParaRPr sz="1400"/>
                    </a:p>
                  </a:txBody>
                  <a:tcPr marT="45725" marB="45725" marR="91450" marL="91450"/>
                </a:tc>
                <a:tc>
                  <a:txBody>
                    <a:bodyPr/>
                    <a:lstStyle/>
                    <a:p>
                      <a:pPr indent="0" lvl="0" marL="0" marR="0" rtl="0" algn="l">
                        <a:spcBef>
                          <a:spcPts val="0"/>
                        </a:spcBef>
                        <a:spcAft>
                          <a:spcPts val="0"/>
                        </a:spcAft>
                        <a:buNone/>
                      </a:pPr>
                      <a:r>
                        <a:rPr lang="fr-FR" sz="1400"/>
                        <a:t>Couts des achats inferieur ou égal a 300 EURO</a:t>
                      </a:r>
                      <a:r>
                        <a:rPr lang="fr-FR" sz="1400"/>
                        <a:t>  </a:t>
                      </a:r>
                      <a:endParaRPr sz="1400"/>
                    </a:p>
                  </a:txBody>
                  <a:tcPr marT="45725" marB="45725" marR="91450" marL="91450"/>
                </a:tc>
              </a:tr>
              <a:tr h="488100">
                <a:tc>
                  <a:txBody>
                    <a:bodyPr/>
                    <a:lstStyle/>
                    <a:p>
                      <a:pPr indent="0" lvl="0" marL="0" marR="0" rtl="0" algn="ctr">
                        <a:spcBef>
                          <a:spcPts val="0"/>
                        </a:spcBef>
                        <a:spcAft>
                          <a:spcPts val="0"/>
                        </a:spcAft>
                        <a:buNone/>
                      </a:pPr>
                      <a:r>
                        <a:rPr lang="fr-FR" sz="1400"/>
                        <a:t>FC3</a:t>
                      </a:r>
                      <a:endParaRPr sz="1400"/>
                    </a:p>
                  </a:txBody>
                  <a:tcPr marT="45725" marB="45725" marR="91450" marL="91450"/>
                </a:tc>
                <a:tc>
                  <a:txBody>
                    <a:bodyPr/>
                    <a:lstStyle/>
                    <a:p>
                      <a:pPr indent="0" lvl="0" marL="0" marR="0" rtl="0" algn="l">
                        <a:spcBef>
                          <a:spcPts val="0"/>
                        </a:spcBef>
                        <a:spcAft>
                          <a:spcPts val="0"/>
                        </a:spcAft>
                        <a:buNone/>
                      </a:pPr>
                      <a:r>
                        <a:rPr lang="fr-FR" sz="1400"/>
                        <a:t>Voler durant un certain temps</a:t>
                      </a:r>
                      <a:endParaRPr sz="1400"/>
                    </a:p>
                  </a:txBody>
                  <a:tcPr marT="45725" marB="45725" marR="91450" marL="91450"/>
                </a:tc>
                <a:tc>
                  <a:txBody>
                    <a:bodyPr/>
                    <a:lstStyle/>
                    <a:p>
                      <a:pPr indent="0" lvl="0" marL="0" marR="0" rtl="0" algn="l">
                        <a:spcBef>
                          <a:spcPts val="0"/>
                        </a:spcBef>
                        <a:spcAft>
                          <a:spcPts val="0"/>
                        </a:spcAft>
                        <a:buNone/>
                      </a:pPr>
                      <a:r>
                        <a:rPr lang="fr-FR" sz="1400"/>
                        <a:t>Temps de vol maximum 10 minutes hors charge ou 5 minutes en charge</a:t>
                      </a:r>
                      <a:endParaRPr sz="1400"/>
                    </a:p>
                  </a:txBody>
                  <a:tcPr marT="45725" marB="45725" marR="91450" marL="91450"/>
                </a:tc>
              </a:tr>
              <a:tr h="1091050">
                <a:tc>
                  <a:txBody>
                    <a:bodyPr/>
                    <a:lstStyle/>
                    <a:p>
                      <a:pPr indent="0" lvl="0" marL="0" marR="0" rtl="0" algn="ctr">
                        <a:spcBef>
                          <a:spcPts val="0"/>
                        </a:spcBef>
                        <a:spcAft>
                          <a:spcPts val="0"/>
                        </a:spcAft>
                        <a:buNone/>
                      </a:pPr>
                      <a:r>
                        <a:rPr lang="fr-FR" sz="1400"/>
                        <a:t>FC4</a:t>
                      </a:r>
                      <a:endParaRPr sz="1400"/>
                    </a:p>
                  </a:txBody>
                  <a:tcPr marT="45725" marB="45725" marR="91450" marL="91450"/>
                </a:tc>
                <a:tc>
                  <a:txBody>
                    <a:bodyPr/>
                    <a:lstStyle/>
                    <a:p>
                      <a:pPr indent="0" lvl="0" marL="0" marR="0" rtl="0" algn="l">
                        <a:spcBef>
                          <a:spcPts val="0"/>
                        </a:spcBef>
                        <a:spcAft>
                          <a:spcPts val="0"/>
                        </a:spcAft>
                        <a:buNone/>
                      </a:pPr>
                      <a:r>
                        <a:rPr lang="fr-FR" sz="1400"/>
                        <a:t>Résister au milieu environnant</a:t>
                      </a:r>
                      <a:endParaRPr sz="1400"/>
                    </a:p>
                  </a:txBody>
                  <a:tcPr marT="45725" marB="45725" marR="91450" marL="91450"/>
                </a:tc>
                <a:tc>
                  <a:txBody>
                    <a:bodyPr/>
                    <a:lstStyle/>
                    <a:p>
                      <a:pPr indent="0" lvl="0" marL="0" marR="0" rtl="0" algn="l">
                        <a:spcBef>
                          <a:spcPts val="0"/>
                        </a:spcBef>
                        <a:spcAft>
                          <a:spcPts val="0"/>
                        </a:spcAft>
                        <a:buNone/>
                      </a:pPr>
                      <a:r>
                        <a:rPr lang="fr-FR" sz="1400"/>
                        <a:t>-Petits chocs(chute d’une hauteur de 2 mètres)</a:t>
                      </a:r>
                      <a:endParaRPr/>
                    </a:p>
                    <a:p>
                      <a:pPr indent="0" lvl="0" marL="0" marR="0" rtl="0" algn="l">
                        <a:spcBef>
                          <a:spcPts val="0"/>
                        </a:spcBef>
                        <a:spcAft>
                          <a:spcPts val="0"/>
                        </a:spcAft>
                        <a:buNone/>
                      </a:pPr>
                      <a:r>
                        <a:rPr lang="fr-FR" sz="1400"/>
                        <a:t>-Durée</a:t>
                      </a:r>
                      <a:r>
                        <a:rPr lang="fr-FR" sz="1400"/>
                        <a:t> de vie (50 heures de vol)</a:t>
                      </a:r>
                      <a:endParaRPr/>
                    </a:p>
                    <a:p>
                      <a:pPr indent="0" lvl="0" marL="0" marR="0" rtl="0" algn="l">
                        <a:spcBef>
                          <a:spcPts val="0"/>
                        </a:spcBef>
                        <a:spcAft>
                          <a:spcPts val="0"/>
                        </a:spcAft>
                        <a:buNone/>
                      </a:pPr>
                      <a:r>
                        <a:rPr lang="fr-FR" sz="1400"/>
                        <a:t>-Humidité</a:t>
                      </a:r>
                      <a:endParaRPr/>
                    </a:p>
                    <a:p>
                      <a:pPr indent="0" lvl="0" marL="0" marR="0" rtl="0" algn="l">
                        <a:spcBef>
                          <a:spcPts val="0"/>
                        </a:spcBef>
                        <a:spcAft>
                          <a:spcPts val="0"/>
                        </a:spcAft>
                        <a:buNone/>
                      </a:pPr>
                      <a:r>
                        <a:rPr lang="fr-FR" sz="1400"/>
                        <a:t>-Température (de 5°C à 35°C)</a:t>
                      </a:r>
                      <a:endParaRPr sz="1400"/>
                    </a:p>
                  </a:txBody>
                  <a:tcPr marT="45725" marB="45725" marR="91450" marL="91450"/>
                </a:tc>
              </a:tr>
              <a:tr h="423650">
                <a:tc>
                  <a:txBody>
                    <a:bodyPr/>
                    <a:lstStyle/>
                    <a:p>
                      <a:pPr indent="0" lvl="0" marL="0" marR="0" rtl="0" algn="ctr">
                        <a:spcBef>
                          <a:spcPts val="0"/>
                        </a:spcBef>
                        <a:spcAft>
                          <a:spcPts val="0"/>
                        </a:spcAft>
                        <a:buNone/>
                      </a:pPr>
                      <a:r>
                        <a:rPr lang="fr-FR" sz="1400"/>
                        <a:t>FC5</a:t>
                      </a:r>
                      <a:endParaRPr sz="1400"/>
                    </a:p>
                  </a:txBody>
                  <a:tcPr marT="45725" marB="45725" marR="91450" marL="91450"/>
                </a:tc>
                <a:tc>
                  <a:txBody>
                    <a:bodyPr/>
                    <a:lstStyle/>
                    <a:p>
                      <a:pPr indent="0" lvl="0" marL="0" marR="0" rtl="0" algn="l">
                        <a:spcBef>
                          <a:spcPts val="0"/>
                        </a:spcBef>
                        <a:spcAft>
                          <a:spcPts val="0"/>
                        </a:spcAft>
                        <a:buNone/>
                      </a:pPr>
                      <a:r>
                        <a:rPr lang="fr-FR" sz="1200"/>
                        <a:t>Respecter les normes de vol en vigueur</a:t>
                      </a:r>
                      <a:endParaRPr sz="1200"/>
                    </a:p>
                  </a:txBody>
                  <a:tcPr marT="45725" marB="45725" marR="91450" marL="91450"/>
                </a:tc>
                <a:tc>
                  <a:txBody>
                    <a:bodyPr/>
                    <a:lstStyle/>
                    <a:p>
                      <a:pPr indent="0" lvl="0" marL="0" marR="0" rtl="0" algn="l">
                        <a:spcBef>
                          <a:spcPts val="0"/>
                        </a:spcBef>
                        <a:spcAft>
                          <a:spcPts val="0"/>
                        </a:spcAft>
                        <a:buNone/>
                      </a:pPr>
                      <a:r>
                        <a:rPr lang="fr-FR" sz="1400"/>
                        <a:t>Norme européenne (U.E) </a:t>
                      </a:r>
                      <a:endParaRPr sz="1400"/>
                    </a:p>
                  </a:txBody>
                  <a:tcPr marT="45725" marB="45725" marR="91450" marL="91450"/>
                </a:tc>
              </a:tr>
              <a:tr h="890075">
                <a:tc>
                  <a:txBody>
                    <a:bodyPr/>
                    <a:lstStyle/>
                    <a:p>
                      <a:pPr indent="0" lvl="0" marL="0" marR="0" rtl="0" algn="ctr">
                        <a:spcBef>
                          <a:spcPts val="0"/>
                        </a:spcBef>
                        <a:spcAft>
                          <a:spcPts val="0"/>
                        </a:spcAft>
                        <a:buNone/>
                      </a:pPr>
                      <a:r>
                        <a:rPr lang="fr-FR" sz="1400"/>
                        <a:t>FC6</a:t>
                      </a:r>
                      <a:endParaRPr sz="1400"/>
                    </a:p>
                  </a:txBody>
                  <a:tcPr marT="45725" marB="45725" marR="91450" marL="91450"/>
                </a:tc>
                <a:tc>
                  <a:txBody>
                    <a:bodyPr/>
                    <a:lstStyle/>
                    <a:p>
                      <a:pPr indent="0" lvl="0" marL="0" marR="0" rtl="0" algn="l">
                        <a:spcBef>
                          <a:spcPts val="0"/>
                        </a:spcBef>
                        <a:spcAft>
                          <a:spcPts val="0"/>
                        </a:spcAft>
                        <a:buNone/>
                      </a:pPr>
                      <a:r>
                        <a:rPr lang="fr-FR" sz="1400"/>
                        <a:t>Assurer la sécurité de l'utilisateur </a:t>
                      </a:r>
                      <a:endParaRPr sz="1400"/>
                    </a:p>
                  </a:txBody>
                  <a:tcPr marT="45725" marB="45725" marR="91450" marL="91450"/>
                </a:tc>
                <a:tc>
                  <a:txBody>
                    <a:bodyPr/>
                    <a:lstStyle/>
                    <a:p>
                      <a:pPr indent="0" lvl="0" marL="0" marR="0" rtl="0" algn="l">
                        <a:spcBef>
                          <a:spcPts val="0"/>
                        </a:spcBef>
                        <a:spcAft>
                          <a:spcPts val="0"/>
                        </a:spcAft>
                        <a:buNone/>
                      </a:pPr>
                      <a:r>
                        <a:rPr lang="fr-FR" sz="1400"/>
                        <a:t>En cas de perte des signaux de la télécommande retour automatique au point de départ. Protéger les mains des utilisateurs.</a:t>
                      </a:r>
                      <a:endParaRPr sz="14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5400"/>
              <a:buFont typeface="Trebuchet MS"/>
              <a:buNone/>
            </a:pPr>
            <a:r>
              <a:rPr b="1" i="1" lang="fr-FR" u="sng">
                <a:solidFill>
                  <a:srgbClr val="FF0000"/>
                </a:solidFill>
              </a:rPr>
              <a:t>Planning et Analyse Fonctionnelle</a:t>
            </a:r>
            <a:endParaRPr/>
          </a:p>
        </p:txBody>
      </p:sp>
      <p:sp>
        <p:nvSpPr>
          <p:cNvPr id="181" name="Google Shape;181;p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fr-FR" u="sng">
                <a:solidFill>
                  <a:srgbClr val="FF0000"/>
                </a:solidFill>
              </a:rPr>
              <a:t>Diagrammes SYSML de cas d’usage et des exigences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000"/>
              <a:buFont typeface="Trebuchet MS"/>
              <a:buNone/>
            </a:pPr>
            <a:r>
              <a:rPr b="1" lang="fr-FR" sz="4000" u="sng">
                <a:solidFill>
                  <a:srgbClr val="FF0000"/>
                </a:solidFill>
              </a:rPr>
              <a:t>Diagramme de cas d’utilisation </a:t>
            </a:r>
            <a:r>
              <a:rPr b="1" lang="fr-FR" sz="4000">
                <a:solidFill>
                  <a:srgbClr val="FF0000"/>
                </a:solidFill>
              </a:rPr>
              <a:t>*</a:t>
            </a:r>
            <a:endParaRPr b="1" sz="4000">
              <a:solidFill>
                <a:srgbClr val="FF0000"/>
              </a:solidFill>
            </a:endParaRPr>
          </a:p>
        </p:txBody>
      </p:sp>
      <p:pic>
        <p:nvPicPr>
          <p:cNvPr id="187" name="Google Shape;187;p9"/>
          <p:cNvPicPr preferRelativeResize="0"/>
          <p:nvPr>
            <p:ph idx="1" type="body"/>
          </p:nvPr>
        </p:nvPicPr>
        <p:blipFill rotWithShape="1">
          <a:blip r:embed="rId3">
            <a:alphaModFix/>
          </a:blip>
          <a:srcRect b="23723" l="15886" r="25952" t="2469"/>
          <a:stretch/>
        </p:blipFill>
        <p:spPr>
          <a:xfrm>
            <a:off x="1390536" y="1356659"/>
            <a:ext cx="7170264" cy="5402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860"/>
              <a:buFont typeface="Trebuchet MS"/>
              <a:buNone/>
            </a:pPr>
            <a:r>
              <a:rPr b="1" lang="fr-FR" sz="4860" u="sng">
                <a:solidFill>
                  <a:srgbClr val="FF0000"/>
                </a:solidFill>
              </a:rPr>
              <a:t>Diagramme de séquence </a:t>
            </a:r>
            <a:r>
              <a:rPr b="1" lang="fr-FR" sz="4860">
                <a:solidFill>
                  <a:srgbClr val="FF0000"/>
                </a:solidFill>
              </a:rPr>
              <a:t>**</a:t>
            </a:r>
            <a:endParaRPr b="1" sz="4860">
              <a:solidFill>
                <a:srgbClr val="FF0000"/>
              </a:solidFill>
            </a:endParaRPr>
          </a:p>
        </p:txBody>
      </p:sp>
      <p:pic>
        <p:nvPicPr>
          <p:cNvPr id="193" name="Google Shape;193;p10"/>
          <p:cNvPicPr preferRelativeResize="0"/>
          <p:nvPr>
            <p:ph idx="1" type="body"/>
          </p:nvPr>
        </p:nvPicPr>
        <p:blipFill rotWithShape="1">
          <a:blip r:embed="rId3">
            <a:alphaModFix/>
          </a:blip>
          <a:srcRect b="30135" l="13567" r="50211" t="7486"/>
          <a:stretch/>
        </p:blipFill>
        <p:spPr>
          <a:xfrm>
            <a:off x="2295220" y="2043953"/>
            <a:ext cx="5360895" cy="44823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te">
  <a:themeElements>
    <a:clrScheme name="Facette">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