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69" r:id="rId6"/>
    <p:sldId id="273" r:id="rId7"/>
    <p:sldId id="284" r:id="rId8"/>
    <p:sldId id="285" r:id="rId9"/>
    <p:sldId id="278" r:id="rId10"/>
    <p:sldId id="279" r:id="rId11"/>
    <p:sldId id="287" r:id="rId12"/>
    <p:sldId id="282" r:id="rId13"/>
    <p:sldId id="291" r:id="rId14"/>
    <p:sldId id="288" r:id="rId15"/>
    <p:sldId id="293" r:id="rId16"/>
    <p:sldId id="294" r:id="rId17"/>
    <p:sldId id="289" r:id="rId18"/>
    <p:sldId id="263" r:id="rId19"/>
    <p:sldId id="268" r:id="rId20"/>
    <p:sldId id="286" r:id="rId21"/>
    <p:sldId id="29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Plebani" initials="AP" lastIdx="1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07:34:28.0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0:05:05.4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150 1,'0'1,"0"0,0 0,-1 0,1 1,0-1,-1 0,1 0,-1 0,1 0,-1 0,0 0,1 0,-1 0,0 0,0 0,0 0,1 0,-1-1,0 1,0 0,0-1,0 1,-1 0,1-1,0 0,0 1,0-1,0 1,0-1,-1 0,1 0,-2 0,-51 2,19-1,3 9,36-6,19 1,-22-5,0 0,1 0,-1 0,1 0,-1 1,1-1,-1 0,0 1,1-1,-1 1,0-1,1 1,-1-1,0 1,0 0,1 0,-1 0,0 0,0-1,0 2,0-1,0 0,0 0,-1 0,2 2,-3-1,1-1,-1 1,0-1,0 1,0-1,0 0,-1 1,1-1,0 0,-1 0,1 0,0 0,-1 0,0 0,1 0,-1 0,1-1,-1 1,0-1,-2 1,-25 14,31-12,17-8,-10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0:05:07.2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12,'0'-3,"0"-2,0 1,0 4,0 5,0 2,2 2,1-2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0:05:11.15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51 69,'-3'-1,"1"0,-1 0,0-1,0 1,1-1,-1 0,1 0,-1 0,1 0,0 0,0 0,0-1,-2-2,2 4,1 0,0 0,0 0,0-1,0 1,0 0,0-1,0 1,1 0,-1-1,0 1,1-1,-1 1,1-1,-1 1,1-1,0 0,0 1,0-1,0 1,0-1,0 0,0 1,0-1,1-2,0 4,0 0,-1 0,1 0,-1 0,1 0,0 0,-1 0,1 1,-1-1,1 0,-1 0,1 1,-1-1,1 0,-1 1,1-1,-1 0,1 1,-1-1,0 1,1-1,-1 1,0-1,1 1,-1-1,0 1,0-1,1 1,-1-1,0 1,0 0,0-1,0 1,0-1,0 1,0 0,0 0,8 24,-7 51,-1-134,0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11CA-A263-4F96-B226-07DCDCF3992A}" type="datetimeFigureOut">
              <a:rPr lang="it-IT" smtClean="0"/>
              <a:t>15/10/2021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D343F-E243-45F5-9C23-E925BF1379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38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6D93F-A654-454E-ADFB-26521D54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EEE5F4-AF81-4D56-B6CE-2F7D96B4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29C561-518D-44D4-A2FD-AE6BB6B8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19C6-BF8E-4962-BA81-6A23337A4B60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202ABA-9C56-4794-B793-3768C0E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285303-2C88-4C67-A53B-5F6F4755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9CFD9-0CB0-460E-BD56-34EFB2F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D1A302-F461-4BE5-BC24-87332FE3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344CD5-1C5F-4859-B0FD-3C05DD3D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5B2D-A09E-4EF3-AB12-3BFAC9ECF055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E24EA-7974-4E39-B72A-AC777585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0560CC-EDD3-41EB-8912-03B1B41B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2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B2B64F-93D6-4964-8ADC-82AE0EA0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D694CF-DEC7-439A-B28B-ED5EB95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48CC0-C8B3-420B-B7A2-0369F7A9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50FB-2544-427C-B7B4-7380D56F1226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4FC8E1-9F55-4161-8770-FFE8A27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03947C-4B64-4521-8A22-F5578BC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9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FAC8E-7CEF-46E5-ADE5-4DFE6BD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33E935-6E76-411C-A9E8-852D9BD2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BAA878-34A7-4869-8D3C-BD71D60A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8E0F-5013-410F-95CD-7554DAE9EBDC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19F3CB-7E63-4F80-B9D2-7ACF0155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183E27-0353-4BFA-B489-8B2DC6C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18F34-0992-47B6-91FA-908B83B2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FACF7D-A504-4425-AD93-8D812131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FB958-DFF2-43AC-864D-3CAE3DE6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08F7-4A9D-4E12-A300-42AB0CDFAECA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860556-0ADC-4B47-968C-1F8F05F4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7438EB-0837-4AA2-909A-D0865553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1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991C6-3915-42AF-9821-3372DA10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5A8994-5B02-4B86-BD66-D157D7E5F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E4009F-EBAA-4107-AC9A-DDA0566D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036D90-5C66-4F26-8E60-5ACFAB3F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1464-BD1B-4ECE-B678-413E40FB643A}" type="datetime1">
              <a:rPr lang="it-IT" smtClean="0"/>
              <a:t>15/10/2021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2DD4A8-519A-4D30-AA97-8850038D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03AE5-C54A-46EB-9FB1-F4218C0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0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36993-1418-4C3C-89AA-36C686D7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03A408-AE56-4709-8FA0-AA6EDF07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9D370F-588E-4B20-A2D4-EDD09E77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EF35685-0691-4AC0-8707-6D04092A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1721C96-A815-4C66-B64D-AB047FAA7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7E88DD-3C43-419E-AEC5-F8FCBE0E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A14A-18CD-483E-A0A0-E7EC9FD7DCF0}" type="datetime1">
              <a:rPr lang="it-IT" smtClean="0"/>
              <a:t>15/10/2021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7519A8B-8BDC-4DF4-984B-4CB03B60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1E9754-E0B0-441A-8620-B9692F0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44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768AE-7A4A-4307-9CED-BA1F6488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7F2118-9D4A-418B-90F6-509A6590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6AA0-6F82-419A-846E-20862E3D9859}" type="datetime1">
              <a:rPr lang="it-IT" smtClean="0"/>
              <a:t>15/10/2021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AC3A05-4994-4866-81E9-57D9FA1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3D4871-B2B8-421F-9C11-2284E33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8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CF9E3F-7546-4CFB-BF9F-57D8C26F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8E0D-653F-45A6-A192-AD9975731370}" type="datetime1">
              <a:rPr lang="it-IT" smtClean="0"/>
              <a:t>15/10/2021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E5780E-960A-4F3F-9AD1-A927F609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A644CB-23D2-47A6-A1F5-9E38917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5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043FD-20E0-47E2-B3A8-FC59E514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D4E9A-51A0-430F-B0F6-7A42118F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D8364F-8D6C-4A6D-9663-8B8B08F3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C54F6D-5CF0-412E-A875-C919A6B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0FC0-AB63-4944-9F75-5C67010671BD}" type="datetime1">
              <a:rPr lang="it-IT" smtClean="0"/>
              <a:t>15/10/2021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D8A7CC-CFFA-4114-936B-28A000E5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DC9057-FC56-4794-BD2C-29343C2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6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D9F318-5EF3-4EA1-881D-558D820C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29EAF04-47CC-44DF-81BD-3025E4F6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AFB453-8F72-4013-A18F-CFD20135C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28FB28-AF26-418D-8374-A08AD29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4DCE-F42C-4C90-A56A-F06678D3F4AF}" type="datetime1">
              <a:rPr lang="it-IT" smtClean="0"/>
              <a:t>15/10/2021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22B5E4-E01D-49E2-AEF0-F2DA3B66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5DF1F-3D7E-4B7D-9AC1-E922CDE9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6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5A96271-8A22-400B-92C7-E9FDDD02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58D1FF-6248-454F-8836-EB4E7FA0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AD4F08-112E-4A02-BC49-4E9CAF22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F023-EC48-4BC6-8283-26AA229BE465}" type="datetime1">
              <a:rPr lang="it-IT" smtClean="0"/>
              <a:t>15/10/2021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91FBE6-3967-476F-BF9F-D2C4032DA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A1F8C6-D757-491B-951F-002532BB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2BAF-B433-4F0E-B828-4660FB5C2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87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1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NULL"/><Relationship Id="rId4" Type="http://schemas.openxmlformats.org/officeDocument/2006/relationships/image" Target="../media/image42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spirehep.net/literature/1707108" TargetMode="External"/><Relationship Id="rId5" Type="http://schemas.openxmlformats.org/officeDocument/2006/relationships/hyperlink" Target="https://link.springer.com/article/10.1007/JHEP07(2020)124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2C447-018E-4CDB-B547-7A456B66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931"/>
            <a:ext cx="9144000" cy="238760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Optimisation</a:t>
            </a:r>
            <a:r>
              <a:rPr lang="it-IT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of the event </a:t>
            </a:r>
            <a:r>
              <a:rPr lang="it-IT" sz="4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selection</a:t>
            </a:r>
            <a:r>
              <a:rPr lang="it-IT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for the single top quark production in </a:t>
            </a:r>
            <a:r>
              <a:rPr lang="it-IT" sz="4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association</a:t>
            </a:r>
            <a:r>
              <a:rPr lang="it-IT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with a Z </a:t>
            </a:r>
            <a:r>
              <a:rPr lang="it-IT" sz="4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boson</a:t>
            </a:r>
            <a:r>
              <a:rPr lang="it-IT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sz="4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</a:t>
            </a:r>
            <a:r>
              <a:rPr lang="it-IT" sz="4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the ATLAS detector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3A2715-6204-4A95-B67D-8526EEAF1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3893" y="4599995"/>
            <a:ext cx="1818075" cy="1797056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="" xmlns:a16="http://schemas.microsoft.com/office/drawing/2014/main" id="{879679ED-0FCC-4DF0-A1BD-27B2B5E62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930" y="5133462"/>
            <a:ext cx="4397115" cy="7301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Relatore: Dott. </a:t>
            </a:r>
            <a:r>
              <a:rPr lang="it-IT" sz="20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ssa</a:t>
            </a:r>
            <a:r>
              <a:rPr lang="it-IT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Lidia Dell’Asta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Correlatore: Prof. Marcello Fanti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C713642-5F5C-442B-A88A-F9C1C88176A7}"/>
              </a:ext>
            </a:extLst>
          </p:cNvPr>
          <p:cNvSpPr txBox="1"/>
          <p:nvPr/>
        </p:nvSpPr>
        <p:spPr>
          <a:xfrm>
            <a:off x="4682792" y="3584332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Tesi di Laurea di: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Alberto Plebani </a:t>
            </a:r>
          </a:p>
          <a:p>
            <a:pPr algn="ctr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693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5DDDFF-5514-48D8-9BE4-FA19A526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765" y="1521597"/>
            <a:ext cx="6030733" cy="408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B95BE5C-3A90-404E-8FF3-DD5E7EAA06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L</a:t>
                </a:r>
                <a:r>
                  <a:rPr lang="it-IT" dirty="0" err="1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epton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B80C3"/>
                            </a:solidFill>
                            <a:latin typeface="Cambria Math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it-IT" dirty="0" err="1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threshold</a:t>
                </a:r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study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95BE5C-3A90-404E-8FF3-DD5E7EAA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CABD45-38E5-4FE8-B0B1-C264B6119EC5}"/>
              </a:ext>
            </a:extLst>
          </p:cNvPr>
          <p:cNvSpPr txBox="1"/>
          <p:nvPr/>
        </p:nvSpPr>
        <p:spPr>
          <a:xfrm>
            <a:off x="452925" y="4354621"/>
            <a:ext cx="376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Event yields for </a:t>
            </a:r>
            <a:r>
              <a:rPr lang="it-IT" sz="14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</a:t>
            </a:r>
            <a:r>
              <a:rPr lang="it-IT" sz="14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4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different</a:t>
            </a:r>
            <a:r>
              <a:rPr lang="it-IT" sz="14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4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cuts</a:t>
            </a:r>
            <a:r>
              <a:rPr lang="it-IT" sz="14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with </a:t>
            </a:r>
            <a:r>
              <a:rPr lang="it-IT" sz="1400" i="1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PLV</a:t>
            </a:r>
            <a:endParaRPr lang="it-IT" dirty="0">
              <a:solidFill>
                <a:srgbClr val="0B80C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2BFEED-5E3F-469B-B28A-C1D0937B7A86}"/>
              </a:ext>
            </a:extLst>
          </p:cNvPr>
          <p:cNvSpPr txBox="1"/>
          <p:nvPr/>
        </p:nvSpPr>
        <p:spPr>
          <a:xfrm>
            <a:off x="297200" y="4935104"/>
            <a:ext cx="58967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Cutting at 15 GeV on the third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lepton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gives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best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signal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significance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while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keeping the non-prompt backgrounds under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A66178-A01F-4934-BA0E-C22E42015C4B}"/>
              </a:ext>
            </a:extLst>
          </p:cNvPr>
          <p:cNvSpPr txBox="1"/>
          <p:nvPr/>
        </p:nvSpPr>
        <p:spPr>
          <a:xfrm>
            <a:off x="7957883" y="1521411"/>
            <a:ext cx="5896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 GeV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cut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third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lepton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52920F5-63BA-43D7-8FF7-37B61E41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78" y="1460481"/>
            <a:ext cx="5732045" cy="28864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8D107A-CB30-4578-AA96-234690C1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35" y="6356350"/>
            <a:ext cx="2743200" cy="365125"/>
          </a:xfrm>
        </p:spPr>
        <p:txBody>
          <a:bodyPr/>
          <a:lstStyle/>
          <a:p>
            <a:fld id="{D55D2BAF-B433-4F0E-B828-4660FB5C2403}" type="slidenum">
              <a:rPr lang="it-IT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fld>
            <a:endParaRPr lang="it-IT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5BEB71E-D333-4D69-B6E1-6AFBAEBCF028}"/>
              </a:ext>
            </a:extLst>
          </p:cNvPr>
          <p:cNvSpPr/>
          <p:nvPr/>
        </p:nvSpPr>
        <p:spPr>
          <a:xfrm>
            <a:off x="6983895" y="3232381"/>
            <a:ext cx="779489" cy="1363605"/>
          </a:xfrm>
          <a:prstGeom prst="ellipse">
            <a:avLst/>
          </a:prstGeom>
          <a:noFill/>
          <a:ln w="18000">
            <a:solidFill>
              <a:srgbClr val="008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8C3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789D4F-47AD-4A76-9620-389611E72F83}"/>
              </a:ext>
            </a:extLst>
          </p:cNvPr>
          <p:cNvSpPr/>
          <p:nvPr/>
        </p:nvSpPr>
        <p:spPr>
          <a:xfrm>
            <a:off x="1842052" y="1402270"/>
            <a:ext cx="1014016" cy="3002898"/>
          </a:xfrm>
          <a:prstGeom prst="rect">
            <a:avLst/>
          </a:prstGeom>
          <a:solidFill>
            <a:schemeClr val="bg1">
              <a:alpha val="5000"/>
            </a:schemeClr>
          </a:solidFill>
          <a:ln w="36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5B2D9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5E0BAC3-5A2E-4609-BD84-7A88CA0ECD03}"/>
              </a:ext>
            </a:extLst>
          </p:cNvPr>
          <p:cNvSpPr/>
          <p:nvPr/>
        </p:nvSpPr>
        <p:spPr>
          <a:xfrm>
            <a:off x="2913821" y="1402270"/>
            <a:ext cx="1014016" cy="3002898"/>
          </a:xfrm>
          <a:prstGeom prst="rect">
            <a:avLst/>
          </a:prstGeom>
          <a:solidFill>
            <a:schemeClr val="bg1">
              <a:alpha val="5000"/>
            </a:schemeClr>
          </a:solidFill>
          <a:ln w="36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5B2D9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6AC0467-2822-4140-BE95-62987E912258}"/>
              </a:ext>
            </a:extLst>
          </p:cNvPr>
          <p:cNvSpPr/>
          <p:nvPr/>
        </p:nvSpPr>
        <p:spPr>
          <a:xfrm>
            <a:off x="964546" y="2076229"/>
            <a:ext cx="5141843" cy="2403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642E8CA-C786-47FE-936A-082BA45C173B}"/>
              </a:ext>
            </a:extLst>
          </p:cNvPr>
          <p:cNvSpPr/>
          <p:nvPr/>
        </p:nvSpPr>
        <p:spPr>
          <a:xfrm>
            <a:off x="1008351" y="3366250"/>
            <a:ext cx="5141843" cy="2403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3CE03107-73AB-4BDD-8492-F3A1951D80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844" y="1828603"/>
            <a:ext cx="6393292" cy="4359896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5127F-66AF-412A-B14A-F77B030C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Data/MC agreement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20E4C2CF-69A3-4738-9699-510748D0D9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64626" y="1828603"/>
                <a:ext cx="5420139" cy="291567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Background scaling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factors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extracted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from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previous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Good data/MC agreement</a:t>
                </a: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20E4C2CF-69A3-4738-9699-510748D0D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64626" y="1828603"/>
                <a:ext cx="5420139" cy="2915675"/>
              </a:xfrm>
              <a:blipFill>
                <a:blip r:embed="rId3"/>
                <a:stretch>
                  <a:fillRect l="-2025" t="-3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E0547F99-78DB-4E55-93F1-CF6A5CE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11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6EBBE2-396E-44A6-AC6E-6CCA6A014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54" y="3708410"/>
            <a:ext cx="3458778" cy="24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F066E-DB2C-4813-8CB7-5D4052CF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Conclusions</a:t>
            </a:r>
            <a:endParaRPr lang="it-IT" dirty="0">
              <a:solidFill>
                <a:srgbClr val="0B80C3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BDB5A9C-4848-4D4B-8500-39C10A675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188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Optimisation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event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selection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future tZq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measurements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in order to reduce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statistical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uncertainty</a:t>
                </a: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Goals: </a:t>
                </a: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High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efficiency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High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rejection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backgrounds</a:t>
                </a:r>
              </a:p>
              <a:p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According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to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studies, the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better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selection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WP: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b="1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PLVTight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both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electrons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muons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(new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prescription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Thresholds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b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28-20-15 GeV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(new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prescription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  <a:endParaRPr lang="it-IT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-tagging WP: </a:t>
                </a:r>
                <a:r>
                  <a:rPr lang="it-IT" b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70%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in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previous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  <a:endParaRPr lang="it-IT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Number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jets: </a:t>
                </a:r>
                <a:r>
                  <a:rPr lang="it-IT" b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or </a:t>
                </a:r>
                <a:r>
                  <a:rPr lang="it-IT" b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in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previous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selection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aiming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statistical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uncertainty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10%</a:t>
                </a:r>
              </a:p>
              <a:p>
                <a:pPr lvl="1"/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457200" lvl="1" indent="0">
                  <a:buNone/>
                </a:pP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B5A9C-4848-4D4B-8500-39C10A675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18800" cy="5032375"/>
              </a:xfrm>
              <a:blipFill>
                <a:blip r:embed="rId2"/>
                <a:stretch>
                  <a:fillRect l="-1024" t="-2058" r="-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2EA913-FE1E-4F10-B12C-CF02976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86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C22D7A-480F-4310-B3DA-632207A2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13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1513009-8C68-46BF-AE1E-DA51D8F5AA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431442"/>
            <a:ext cx="10730948" cy="4346506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Thank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for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your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attention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it-IT" sz="28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Alberto Plebani</a:t>
            </a:r>
          </a:p>
        </p:txBody>
      </p:sp>
    </p:spTree>
    <p:extLst>
      <p:ext uri="{BB962C8B-B14F-4D97-AF65-F5344CB8AC3E}">
        <p14:creationId xmlns:p14="http://schemas.microsoft.com/office/powerpoint/2010/main" val="20254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4D272-4C75-45A0-B16A-A6A48D2F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65125"/>
            <a:ext cx="11622155" cy="1325563"/>
          </a:xfrm>
        </p:spPr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Non-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resonant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Feynman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diagram</a:t>
            </a:r>
            <a:endParaRPr lang="it-IT" dirty="0">
              <a:solidFill>
                <a:srgbClr val="0B80C3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BFF617A-CDA5-4DA0-8178-1E9B82F38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7319" y="1825625"/>
            <a:ext cx="855736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56DCA5-2016-449D-919D-C89E38F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42D2E-F59F-4202-A432-08CBFC02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Final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states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BRs</a:t>
            </a:r>
            <a:endParaRPr lang="it-IT" dirty="0">
              <a:solidFill>
                <a:srgbClr val="0B80C3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5BC569C4-C0A1-4384-B9BB-6A7AF7A96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charged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𝑙𝑙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𝑙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BR = 3.3%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Without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BR = 2.2%</a:t>
                </a:r>
                <a:endParaRPr lang="it-IT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charged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𝑙𝑙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𝑞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BR = 6.8%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Without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BR = 5.3%</a:t>
                </a: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charged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𝑍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or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Z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𝜈</m:t>
                    </m:r>
                    <m:acc>
                      <m:accPr>
                        <m:chr m:val="̅"/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m:rPr>
                        <m:nor/>
                      </m:rPr>
                      <a:rPr lang="it-IT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𝑊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𝑙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BR = 29.6%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Without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BR = 22.8%</a:t>
                </a: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0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charged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𝑍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or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Z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𝜈</m:t>
                    </m:r>
                    <m:acc>
                      <m:accPr>
                        <m:chr m:val="̅"/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𝑊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𝑞</m:t>
                    </m:r>
                    <m:sSup>
                      <m:sSupPr>
                        <m:ctrlPr>
                          <a:rPr lang="it-IT" i="1">
                            <a:latin typeface="Cambria Math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BR = 60.5%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C569C4-C0A1-4384-B9BB-6A7AF7A96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4D83B4-1195-44FA-8CA2-CF129C90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7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09E6A628-075B-4EAF-829C-625932331D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B80C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B80C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rgbClr val="0B80C3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E6A628-075B-4EAF-829C-625932331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A67435-1552-4D26-A4FD-7FEAB34A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16</a:t>
            </a:fld>
            <a:endParaRPr lang="it-IT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331A92E0-6FD6-4D60-9378-796C746A9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10" y="1825625"/>
            <a:ext cx="6416379" cy="4351338"/>
          </a:xfrm>
        </p:spPr>
      </p:pic>
    </p:spTree>
    <p:extLst>
      <p:ext uri="{BB962C8B-B14F-4D97-AF65-F5344CB8AC3E}">
        <p14:creationId xmlns:p14="http://schemas.microsoft.com/office/powerpoint/2010/main" val="25282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5CA875-DF76-48C6-B61F-889AF03A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-tagging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AAD9B387-586D-4068-B5DB-6844A20B3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68548" cy="4351338"/>
              </a:xfrm>
            </p:spPr>
            <p:txBody>
              <a:bodyPr>
                <a:normAutofit/>
              </a:bodyPr>
              <a:lstStyle/>
              <a:p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-jets: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Hadronic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jets from a 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-quark </a:t>
                </a:r>
              </a:p>
              <a:p>
                <a:pPr lvl="2"/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hadron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lifetime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longer</a:t>
                </a: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2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Secondary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vertex</a:t>
                </a:r>
              </a:p>
              <a:p>
                <a:r>
                  <a:rPr lang="en-GB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-tagging:</a:t>
                </a: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Reconstructed in the ID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it-IT" i="1" dirty="0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Series of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algorithms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-jets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identification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based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on:</a:t>
                </a:r>
              </a:p>
              <a:p>
                <a:pPr lvl="2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Vertex information</a:t>
                </a:r>
              </a:p>
              <a:p>
                <a:pPr lvl="2"/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Tracks information (impact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parameter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lvl="2"/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AD9B387-586D-4068-B5DB-6844A20B3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68548" cy="4351338"/>
              </a:xfrm>
              <a:blipFill>
                <a:blip r:embed="rId2"/>
                <a:stretch>
                  <a:fillRect l="-162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5A8D8B-9BF8-4F76-A6AB-E818D82D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17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0438CDA-CA4F-4499-9379-4225C8DE3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36" y="1690688"/>
            <a:ext cx="3803555" cy="38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D9791-37B0-48BB-BD51-E4276F9E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-tagging WP study</a:t>
            </a:r>
            <a:endParaRPr lang="it-IT" i="1" dirty="0">
              <a:solidFill>
                <a:srgbClr val="0B80C3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8212875-80C2-4AB2-9B81-DC2ACB793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245" y="1522969"/>
            <a:ext cx="5646004" cy="3209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6E3A96-3020-4B8E-92AE-1A748C46114B}"/>
              </a:ext>
            </a:extLst>
          </p:cNvPr>
          <p:cNvSpPr txBox="1"/>
          <p:nvPr/>
        </p:nvSpPr>
        <p:spPr>
          <a:xfrm>
            <a:off x="838200" y="5143107"/>
            <a:ext cx="463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 on 70% and 77%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efficiency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b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it-IT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-tagging WP  to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effects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had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the Diboson samples [VV(V)]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7D5619-807E-4D06-B119-017B9BB02FEC}"/>
              </a:ext>
            </a:extLst>
          </p:cNvPr>
          <p:cNvSpPr txBox="1"/>
          <p:nvPr/>
        </p:nvSpPr>
        <p:spPr>
          <a:xfrm>
            <a:off x="7060557" y="3616452"/>
            <a:ext cx="431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77%: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Double the events for c-jets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Light-jets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times more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5%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increase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the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signal</a:t>
            </a:r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Lower S/B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ratios</a:t>
            </a:r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E94538-63B7-49E3-801E-901BB106031E}"/>
              </a:ext>
            </a:extLst>
          </p:cNvPr>
          <p:cNvSpPr txBox="1"/>
          <p:nvPr/>
        </p:nvSpPr>
        <p:spPr>
          <a:xfrm>
            <a:off x="7166574" y="5143107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  <a:endParaRPr lang="it-IT" dirty="0">
              <a:solidFill>
                <a:srgbClr val="0B80C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70% </a:t>
            </a:r>
            <a:r>
              <a:rPr lang="it-IT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tagging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WP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endParaRPr lang="it-IT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55EF0E-E281-405E-9CFB-6D3561F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18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92128FE-525E-4DBA-A095-BE6F93D55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0557" y="1522969"/>
            <a:ext cx="4804370" cy="14071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C85546-9754-4606-9B53-E642ECEE8479}"/>
              </a:ext>
            </a:extLst>
          </p:cNvPr>
          <p:cNvSpPr/>
          <p:nvPr/>
        </p:nvSpPr>
        <p:spPr>
          <a:xfrm>
            <a:off x="4611757" y="1750206"/>
            <a:ext cx="860238" cy="30868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985D38F-1513-4B8A-A2C0-643E5D11EC7D}"/>
              </a:ext>
            </a:extLst>
          </p:cNvPr>
          <p:cNvSpPr/>
          <p:nvPr/>
        </p:nvSpPr>
        <p:spPr>
          <a:xfrm>
            <a:off x="5603107" y="1750205"/>
            <a:ext cx="860238" cy="3086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34283A-526A-4CA0-B91F-FEFEBDF2D196}"/>
              </a:ext>
            </a:extLst>
          </p:cNvPr>
          <p:cNvSpPr/>
          <p:nvPr/>
        </p:nvSpPr>
        <p:spPr>
          <a:xfrm>
            <a:off x="1578163" y="2276981"/>
            <a:ext cx="5141843" cy="2120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1528151-33FB-4D69-BE70-249C75C2CF6C}"/>
              </a:ext>
            </a:extLst>
          </p:cNvPr>
          <p:cNvSpPr/>
          <p:nvPr/>
        </p:nvSpPr>
        <p:spPr>
          <a:xfrm>
            <a:off x="1578163" y="3616452"/>
            <a:ext cx="5141843" cy="2120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7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D267888-4798-440D-92C9-9D2BD281D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i="1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b</a:t>
                </a:r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-tagging </a:t>
                </a:r>
                <a:r>
                  <a:rPr lang="it-IT" dirty="0" err="1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analysis</a:t>
                </a:r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, plots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 smtClean="0">
                            <a:solidFill>
                              <a:srgbClr val="0B80C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it-IT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it-IT" i="1" smtClean="0">
                                <a:solidFill>
                                  <a:srgbClr val="0B80C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rgbClr val="0B80C3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rgbClr val="0B80C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it-IT" i="1" smtClean="0">
                                    <a:solidFill>
                                      <a:srgbClr val="0B80C3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it-IT" i="1" dirty="0">
                  <a:solidFill>
                    <a:srgbClr val="0B80C3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267888-4798-440D-92C9-9D2BD281D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FD385D0-042B-4BA6-B92D-01747C7F17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2758"/>
            <a:ext cx="6373335" cy="4322146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0D97EB-458C-4D32-9F04-0A4B8ACB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19</a:t>
            </a:fld>
            <a:endParaRPr lang="it-IT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2E26551E-FC7E-4C07-9F16-A8D294E6F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02759"/>
            <a:ext cx="6373333" cy="43221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1C8713C0-312F-45BD-8100-3248EC559BD0}"/>
                  </a:ext>
                </a:extLst>
              </p14:cNvPr>
              <p14:cNvContentPartPr/>
              <p14:nvPr/>
            </p14:nvContentPartPr>
            <p14:xfrm>
              <a:off x="3346920" y="301625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8713C0-312F-45BD-8100-3248EC559B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280" y="30072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A805BF8C-005B-477A-B7C2-EB4F7024319A}"/>
                  </a:ext>
                </a:extLst>
              </p14:cNvPr>
              <p14:cNvContentPartPr/>
              <p14:nvPr/>
            </p14:nvContentPartPr>
            <p14:xfrm>
              <a:off x="3331965" y="3004950"/>
              <a:ext cx="54360" cy="3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5BF8C-005B-477A-B7C2-EB4F702431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3325" y="2996310"/>
                <a:ext cx="72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03710C7-7D2A-4626-9A5E-F84336834C04}"/>
                  </a:ext>
                </a:extLst>
              </p14:cNvPr>
              <p14:cNvContentPartPr/>
              <p14:nvPr/>
            </p14:nvContentPartPr>
            <p14:xfrm>
              <a:off x="3347805" y="2877150"/>
              <a:ext cx="2160" cy="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3710C7-7D2A-4626-9A5E-F84336834C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9165" y="2868150"/>
                <a:ext cx="19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7B3AA36D-5648-4027-878C-33267CE27C64}"/>
                  </a:ext>
                </a:extLst>
              </p14:cNvPr>
              <p14:cNvContentPartPr/>
              <p14:nvPr/>
            </p14:nvContentPartPr>
            <p14:xfrm>
              <a:off x="3339165" y="2870670"/>
              <a:ext cx="18720" cy="4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3AA36D-5648-4027-878C-33267CE27C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0525" y="2862030"/>
                <a:ext cx="3636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0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AD0AC-BC14-4C8C-8AD0-F8B44523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4619" cy="1325563"/>
          </a:xfrm>
        </p:spPr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</a:rPr>
              <a:t>The Standard Model and the top quark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0AC54C7-AEDF-4957-A6C0-CF6823A0D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1" y="1809922"/>
                <a:ext cx="5352017" cy="5048077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SM: gauge theory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describing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elementary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particles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(6 quarks and 6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),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their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interactions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mediated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by 4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vector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bosons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and a scalar (Higgs </a:t>
                </a:r>
                <a:r>
                  <a:rPr lang="it-IT" sz="24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boson</a:t>
                </a:r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r>
                  <a:rPr lang="it-IT" sz="24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Top quark:</a:t>
                </a:r>
              </a:p>
              <a:p>
                <a:pPr lvl="1"/>
                <a:r>
                  <a:rPr lang="it-IT" sz="20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Heaviest</a:t>
                </a:r>
                <a:r>
                  <a:rPr lang="it-IT" sz="20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0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particle</a:t>
                </a:r>
                <a:r>
                  <a:rPr lang="it-IT" sz="20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in the SM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=17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0.7  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Open Sans Light" panose="020B0306030504020204" pitchFamily="34" charset="0"/>
                </a:endParaRPr>
              </a:p>
              <a:p>
                <a:pPr lvl="2"/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Almost unitary coupling with Higgs boson</a:t>
                </a:r>
              </a:p>
              <a:p>
                <a:pPr lvl="1"/>
                <a:r>
                  <a:rPr lang="en-GB" sz="20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Decay: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𝑊𝑏</m:t>
                    </m:r>
                  </m:oMath>
                </a14:m>
                <a:r>
                  <a:rPr lang="en-GB" sz="20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(100%) with </a:t>
                </a:r>
                <a:r>
                  <a:rPr lang="it-IT" sz="2000" i="1" dirty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GB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 bound states because lifetime shorter than time it takes to form hadrons</a:t>
                </a:r>
              </a:p>
              <a:p>
                <a:endParaRPr lang="en-GB" sz="2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en-GB" sz="24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en-GB" sz="24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4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54C7-AEDF-4957-A6C0-CF6823A0D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1" y="1809922"/>
                <a:ext cx="5352017" cy="5048077"/>
              </a:xfrm>
              <a:blipFill>
                <a:blip r:embed="rId2"/>
                <a:stretch>
                  <a:fillRect l="-1481" t="-1691" r="-19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C43B3D7-926A-452B-AB22-F52D9F2B3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5" y="1709262"/>
            <a:ext cx="5489725" cy="412278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F994C14-29D4-444B-8746-99812430251C}"/>
              </a:ext>
            </a:extLst>
          </p:cNvPr>
          <p:cNvSpPr/>
          <p:nvPr/>
        </p:nvSpPr>
        <p:spPr>
          <a:xfrm>
            <a:off x="2916359" y="1690688"/>
            <a:ext cx="1138805" cy="1092269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71224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17AB35FF-325A-45A1-8A80-9ADC0117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68431-FA6D-4EE7-82AD-45337629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High jet </a:t>
            </a:r>
            <a:r>
              <a:rPr lang="it-IT" sz="4000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multiplicity</a:t>
            </a:r>
            <a:r>
              <a:rPr lang="it-IT" sz="4000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7001DD-CBE5-4179-BD06-21A4B1F2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741" y="1518587"/>
            <a:ext cx="6775717" cy="2504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C14E8F-36AE-49FB-AFA7-E803059675DC}"/>
              </a:ext>
            </a:extLst>
          </p:cNvPr>
          <p:cNvSpPr txBox="1"/>
          <p:nvPr/>
        </p:nvSpPr>
        <p:spPr>
          <a:xfrm>
            <a:off x="525043" y="1519162"/>
            <a:ext cx="4121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 nj1b (inclusive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region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IR): 2-8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hadronic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jets, 1 </a:t>
            </a:r>
            <a:r>
              <a:rPr lang="it-IT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 2j1b+3j1b (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exclusive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region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ER): sum up the events for SR 2j1b and </a:t>
            </a:r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3j1b.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Compared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nj1b,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lose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n&gt;3 events of nj1b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2079F03-93B7-4DA5-B556-1339A5BD1FFB}"/>
                  </a:ext>
                </a:extLst>
              </p:cNvPr>
              <p:cNvSpPr txBox="1"/>
              <p:nvPr/>
            </p:nvSpPr>
            <p:spPr>
              <a:xfrm>
                <a:off x="525043" y="4542738"/>
                <a:ext cx="51512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increases</a:t>
                </a:r>
                <a:r>
                  <a:rPr lang="it-IT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by </a:t>
                </a:r>
                <a:r>
                  <a:rPr lang="it-IT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almost</a:t>
                </a:r>
                <a:r>
                  <a:rPr lang="it-IT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20 events from ER to 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𝑡</m:t>
                        </m:r>
                      </m:e>
                    </m:acc>
                    <m:r>
                      <a:rPr lang="it-IT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𝑍</m:t>
                    </m:r>
                    <m:r>
                      <a:rPr lang="it-IT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+</m:t>
                    </m:r>
                    <m:r>
                      <a:rPr lang="it-IT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𝑡𝑊𝑍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b="0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increase</a:t>
                </a:r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by 80% </a:t>
                </a:r>
                <a:r>
                  <a:rPr lang="it-IT" b="0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when</a:t>
                </a:r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b="0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we</a:t>
                </a:r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b="0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consider</a:t>
                </a:r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up to </a:t>
                </a:r>
                <a:r>
                  <a:rPr lang="it-IT" b="0" dirty="0" err="1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eight</a:t>
                </a:r>
                <a:r>
                  <a:rPr lang="it-IT" b="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S/B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ratios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are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higher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the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exclusive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region</a:t>
                </a:r>
                <a:endParaRPr lang="it-IT" b="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79F03-93B7-4DA5-B556-1339A5BD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43" y="4542738"/>
                <a:ext cx="5151240" cy="1754326"/>
              </a:xfrm>
              <a:prstGeom prst="rect">
                <a:avLst/>
              </a:prstGeom>
              <a:blipFill>
                <a:blip r:embed="rId3"/>
                <a:stretch>
                  <a:fillRect l="-947" t="-1736" r="-710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CE3A56E-C0F5-4D40-8A05-771A406DCC91}"/>
              </a:ext>
            </a:extLst>
          </p:cNvPr>
          <p:cNvSpPr txBox="1"/>
          <p:nvPr/>
        </p:nvSpPr>
        <p:spPr>
          <a:xfrm>
            <a:off x="6775717" y="4542738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  <a:r>
              <a:rPr lang="it-IT" b="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IR for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amplifying</a:t>
            </a:r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signal</a:t>
            </a:r>
            <a:endParaRPr lang="it-IT" dirty="0">
              <a:solidFill>
                <a:srgbClr val="0B80C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E5B2F2-BE52-4657-8FE7-B1F7FFC9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20</a:t>
            </a:fld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66EE1BD-B8F6-41DA-8E8B-A163688D8F39}"/>
              </a:ext>
            </a:extLst>
          </p:cNvPr>
          <p:cNvSpPr/>
          <p:nvPr/>
        </p:nvSpPr>
        <p:spPr>
          <a:xfrm>
            <a:off x="5676283" y="2431685"/>
            <a:ext cx="6498806" cy="2985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06AA76A-9682-4970-93C3-85A1BB5F96BC}"/>
              </a:ext>
            </a:extLst>
          </p:cNvPr>
          <p:cNvSpPr/>
          <p:nvPr/>
        </p:nvSpPr>
        <p:spPr>
          <a:xfrm>
            <a:off x="9507050" y="1793971"/>
            <a:ext cx="1200707" cy="23328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2DDB56-C954-489B-93C9-35A4B1EE65FE}"/>
              </a:ext>
            </a:extLst>
          </p:cNvPr>
          <p:cNvSpPr/>
          <p:nvPr/>
        </p:nvSpPr>
        <p:spPr>
          <a:xfrm>
            <a:off x="10820941" y="1793523"/>
            <a:ext cx="1200708" cy="2332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4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AABB14-50E3-4968-816B-78FF2E6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Event yields with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4C39F0B-D711-4518-8DE9-50CE53F68E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8" y="2023371"/>
            <a:ext cx="5181600" cy="3955845"/>
          </a:xfr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BFB2D322-507E-4D07-B64A-91CB47C95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3232" y="2023371"/>
            <a:ext cx="5181600" cy="3955845"/>
          </a:xfr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4FB617-5F53-475B-838B-642AF2E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21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E37579-7C31-4D8C-A05B-2409F4E9089A}"/>
              </a:ext>
            </a:extLst>
          </p:cNvPr>
          <p:cNvSpPr txBox="1"/>
          <p:nvPr/>
        </p:nvSpPr>
        <p:spPr>
          <a:xfrm>
            <a:off x="2527257" y="165403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Before</a:t>
            </a:r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rescaling</a:t>
            </a:r>
            <a:endParaRPr lang="it-IT" dirty="0">
              <a:solidFill>
                <a:srgbClr val="0B80C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130C4D-78A3-449A-BE14-DEC08F12E34A}"/>
              </a:ext>
            </a:extLst>
          </p:cNvPr>
          <p:cNvSpPr txBox="1"/>
          <p:nvPr/>
        </p:nvSpPr>
        <p:spPr>
          <a:xfrm>
            <a:off x="8055745" y="162888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After </a:t>
            </a:r>
            <a:r>
              <a:rPr lang="it-IT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rescaling</a:t>
            </a:r>
            <a:endParaRPr lang="it-IT" dirty="0">
              <a:solidFill>
                <a:srgbClr val="0B80C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B39A14-75FC-4677-A798-329FD945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Top quark production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LHC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64B13BEC-A2D1-4808-81C9-5F70D714C4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2849" y="1690687"/>
                <a:ext cx="5181600" cy="503078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Strong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pair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production: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Dominant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process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≈830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pb</a:t>
                </a:r>
              </a:p>
              <a:p>
                <a:r>
                  <a:rPr lang="it-IT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Electroweak</a:t>
                </a:r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single top production:</a:t>
                </a:r>
              </a:p>
              <a:p>
                <a:pPr lvl="1"/>
                <a:r>
                  <a:rPr lang="it-IT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Smaller</a:t>
                </a:r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cross </a:t>
                </a:r>
                <a:r>
                  <a:rPr lang="it-IT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section</a:t>
                </a:r>
                <a:endParaRPr lang="it-IT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Associated Z </a:t>
                </a:r>
                <a:r>
                  <a:rPr lang="it-IT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boson</a:t>
                </a:r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production</a:t>
                </a:r>
                <a:r>
                  <a:rPr lang="en-GB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</a:p>
              <a:p>
                <a:pPr lvl="1"/>
                <a:r>
                  <a:rPr lang="en-GB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Rare processes, accessible thanks to the unprecedent amount of data collected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GB" b="0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𝑡𝑍𝑞</m:t>
                    </m:r>
                  </m:oMath>
                </a14:m>
                <a:r>
                  <a:rPr lang="en-GB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𝑡𝑊𝑍</m:t>
                    </m:r>
                  </m:oMath>
                </a14:m>
                <a:endParaRPr lang="en-GB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457200" lvl="1" indent="0">
                  <a:buNone/>
                </a:pP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B13BEC-A2D1-4808-81C9-5F70D714C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2849" y="1690687"/>
                <a:ext cx="5181600" cy="5030788"/>
              </a:xfrm>
              <a:blipFill>
                <a:blip r:embed="rId2"/>
                <a:stretch>
                  <a:fillRect l="-2118" t="-2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DC99FE9-1C9D-4133-8B28-3D6ED8F77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" y="1431109"/>
            <a:ext cx="6326836" cy="4750130"/>
          </a:xfrm>
        </p:spPr>
      </p:pic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F1110FE8-F2DB-42D5-A248-054FF13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3</a:t>
            </a:fld>
            <a:endParaRPr lang="it-IT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88E29A6-3701-4F76-93B8-04A1BDA17B02}"/>
              </a:ext>
            </a:extLst>
          </p:cNvPr>
          <p:cNvSpPr/>
          <p:nvPr/>
        </p:nvSpPr>
        <p:spPr>
          <a:xfrm>
            <a:off x="5486040" y="5646960"/>
            <a:ext cx="360000" cy="360000"/>
          </a:xfrm>
          <a:prstGeom prst="rect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114"/>
              </a:solidFill>
            </a:endParaRPr>
          </a:p>
        </p:txBody>
      </p:sp>
      <p:pic>
        <p:nvPicPr>
          <p:cNvPr id="36" name="Graphic 35" descr="Arrow Clockwise curve">
            <a:extLst>
              <a:ext uri="{FF2B5EF4-FFF2-40B4-BE49-F238E27FC236}">
                <a16:creationId xmlns="" xmlns:a16="http://schemas.microsoft.com/office/drawing/2014/main" id="{86C518E9-CDD5-409A-BF26-E6FA34181F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1836" y="5030483"/>
            <a:ext cx="651860" cy="65186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="" xmlns:a16="http://schemas.microsoft.com/office/drawing/2014/main" id="{0449CC43-2B32-4D69-8E47-F8E6FFD95E69}"/>
              </a:ext>
            </a:extLst>
          </p:cNvPr>
          <p:cNvSpPr/>
          <p:nvPr/>
        </p:nvSpPr>
        <p:spPr>
          <a:xfrm>
            <a:off x="702366" y="2080592"/>
            <a:ext cx="304800" cy="403168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71224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7B46D11C-B0CA-4576-8E5A-12F737280134}"/>
              </a:ext>
            </a:extLst>
          </p:cNvPr>
          <p:cNvSpPr/>
          <p:nvPr/>
        </p:nvSpPr>
        <p:spPr>
          <a:xfrm>
            <a:off x="5486040" y="4753968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179DBAEE-F25E-47EC-94C4-583969B27B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𝑡𝑍𝑞</m:t>
                    </m:r>
                  </m:oMath>
                </a14:m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it-IT" dirty="0" err="1">
                    <a:solidFill>
                      <a:srgbClr val="0B80C3"/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associated</a:t>
                </a:r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 production</a:t>
                </a:r>
                <a:endParaRPr lang="it-I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DBAEE-F25E-47EC-94C4-583969B27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A977040F-2065-4E08-A601-16CC416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AC99EC-1776-45DF-B3E0-3830EA76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9890" y="1938132"/>
            <a:ext cx="3892771" cy="1979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5FF4F9-009E-4FBF-8652-A018B4042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652" y="1899381"/>
            <a:ext cx="4377458" cy="1982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5742C4F-E9D9-4504-8401-B6FE10599C02}"/>
                  </a:ext>
                </a:extLst>
              </p:cNvPr>
              <p:cNvSpPr txBox="1"/>
              <p:nvPr/>
            </p:nvSpPr>
            <p:spPr>
              <a:xfrm>
                <a:off x="172278" y="3805681"/>
                <a:ext cx="12019722" cy="2949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Electroweak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process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small cross-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section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(102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fb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200" i="1" smtClean="0">
                            <a:latin typeface="Cambria Math"/>
                            <a:cs typeface="Open Sans SemiBold" panose="020B0706030804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Open Sans SemiBold" panose="020B0706030804020204" pitchFamily="34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= 13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TeV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NLO)</a:t>
                </a:r>
              </a:p>
              <a:p>
                <a:pPr marL="800100" lvl="1" indent="-34290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Sensitive to top-Z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coupling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background to </a:t>
                </a:r>
                <a14:m>
                  <m:oMath xmlns:m="http://schemas.openxmlformats.org/officeDocument/2006/math">
                    <m:r>
                      <a:rPr lang="it-IT" sz="220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𝑡𝐻𝑞</m:t>
                    </m:r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(t-H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Yukawa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coupling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 </a:t>
                </a:r>
              </a:p>
              <a:p>
                <a:pPr marL="800100" lvl="1" indent="-34290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Observed by ATLAS </a:t>
                </a:r>
                <a:r>
                  <a:rPr lang="en-US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</a:t>
                </a:r>
                <a:r>
                  <a:rPr lang="en-US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hlinkClick r:id="rId5"/>
                  </a:rPr>
                  <a:t>JHEP 07 (2020) 124</a:t>
                </a:r>
                <a:r>
                  <a:rPr lang="en-US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CMS (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hlinkClick r:id="rId6"/>
                  </a:rPr>
                  <a:t>Phys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hlinkClick r:id="rId6"/>
                  </a:rPr>
                  <a:t>. Rev. Lett. 122 (2019) 132003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800100" lvl="1" indent="-34290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Cross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section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measured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139 fb</a:t>
                </a:r>
                <a:r>
                  <a:rPr lang="it-IT" sz="2200" baseline="300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-1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97 ± 13 (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stat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.) ± 7 (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syst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.)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fb</a:t>
                </a:r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it-IT" sz="2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Trilepton</a:t>
                </a:r>
                <a:r>
                  <a:rPr lang="it-IT" sz="2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final</a:t>
                </a:r>
                <a:r>
                  <a:rPr lang="it-IT" sz="2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state (BR=2.17%): </a:t>
                </a:r>
              </a:p>
              <a:p>
                <a:pPr marL="800100" lvl="1" indent="-34290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1 neutrino, 1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hadronic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light jet and one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hadronic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jet from </a:t>
                </a:r>
                <a:r>
                  <a:rPr lang="it-IT" sz="22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-quark (</a:t>
                </a:r>
                <a:r>
                  <a:rPr lang="it-IT" sz="22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-jet)</a:t>
                </a:r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742C4F-E9D9-4504-8401-B6FE10599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8" y="3805681"/>
                <a:ext cx="12019722" cy="2949525"/>
              </a:xfrm>
              <a:prstGeom prst="rect">
                <a:avLst/>
              </a:prstGeom>
              <a:blipFill>
                <a:blip r:embed="rId7"/>
                <a:stretch>
                  <a:fillRect l="-761" t="-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A043D8F-135A-437F-97A0-1582FB6B70B4}"/>
                  </a:ext>
                </a:extLst>
              </p:cNvPr>
              <p:cNvSpPr txBox="1"/>
              <p:nvPr/>
            </p:nvSpPr>
            <p:spPr>
              <a:xfrm>
                <a:off x="334618" y="1368581"/>
                <a:ext cx="9722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80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𝑡𝑍𝑞</m:t>
                    </m:r>
                  </m:oMath>
                </a14:m>
                <a:r>
                  <a:rPr lang="it-IT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– single top production in </a:t>
                </a:r>
                <a:r>
                  <a:rPr lang="it-IT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association</a:t>
                </a:r>
                <a:r>
                  <a:rPr lang="it-IT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a Z </a:t>
                </a:r>
                <a:r>
                  <a:rPr lang="it-IT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boson</a:t>
                </a:r>
                <a:endParaRPr lang="it-IT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43D8F-135A-437F-97A0-1582FB6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8" y="1368581"/>
                <a:ext cx="9722533" cy="523220"/>
              </a:xfrm>
              <a:prstGeom prst="rect">
                <a:avLst/>
              </a:prstGeom>
              <a:blipFill>
                <a:blip r:embed="rId8"/>
                <a:stretch>
                  <a:fillRect t="-12941" r="-439" b="-32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DBAEE-F25E-47EC-94C4-583969B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Object of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my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analysis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73AA13C-985A-4D4B-B821-DF5635773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457"/>
                <a:ext cx="10515600" cy="5135377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Optimisation of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acceptance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retain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as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many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events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possible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little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background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possible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tweaking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Algorithms for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WPs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Thresholds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transverse momentum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Efficiencies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-jet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identification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-tagging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WPs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Number of jets</a:t>
                </a:r>
              </a:p>
              <a:p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 criterium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the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significance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𝑆</m:t>
                        </m:r>
                      </m:e>
                    </m:rad>
                  </m:oMath>
                </a14:m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These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results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will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facilitate: </a:t>
                </a: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reducing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statistical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uncertainty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on inclusive cross-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section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measurements</a:t>
                </a: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measuring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the 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differential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cross-</a:t>
                </a:r>
                <a:r>
                  <a:rPr lang="it-IT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section</a:t>
                </a:r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	</a:t>
                </a:r>
              </a:p>
              <a:p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A13C-985A-4D4B-B821-DF5635773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457"/>
                <a:ext cx="10515600" cy="5135377"/>
              </a:xfrm>
              <a:blipFill>
                <a:blip r:embed="rId2"/>
                <a:stretch>
                  <a:fillRect l="-928" t="-1779" r="-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3505A5-BEFE-459D-95D4-CE0A92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2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F12A2F7-5DE6-4F6E-AC12-9138995C8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68"/>
          <a:stretch/>
        </p:blipFill>
        <p:spPr>
          <a:xfrm>
            <a:off x="7513982" y="3449070"/>
            <a:ext cx="4412974" cy="3182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49AB6-D4CD-4CD5-BCB8-CEE9A1F0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Event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selection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it-IT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FAD1A3C-E5DE-4D98-91BC-A3B2C5F4E066}"/>
              </a:ext>
            </a:extLst>
          </p:cNvPr>
          <p:cNvSpPr txBox="1"/>
          <p:nvPr/>
        </p:nvSpPr>
        <p:spPr>
          <a:xfrm>
            <a:off x="576424" y="1548524"/>
            <a:ext cx="6076167" cy="369332"/>
          </a:xfrm>
          <a:prstGeom prst="rect">
            <a:avLst/>
          </a:prstGeom>
          <a:solidFill>
            <a:srgbClr val="0B80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Common </a:t>
            </a:r>
            <a:r>
              <a:rPr lang="it-IT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selections</a:t>
            </a:r>
            <a:r>
              <a:rPr lang="it-IT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8E04F4F-F795-4E96-A61E-F0E9AAE095B0}"/>
                  </a:ext>
                </a:extLst>
              </p:cNvPr>
              <p:cNvSpPr txBox="1"/>
              <p:nvPr/>
            </p:nvSpPr>
            <p:spPr>
              <a:xfrm>
                <a:off x="576423" y="2073178"/>
                <a:ext cx="60761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Exactly</a:t>
                </a:r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three leptons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𝑒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µ</m:t>
                    </m:r>
                  </m:oMath>
                </a14:m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 </a:t>
                </a:r>
                <a:b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GB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600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GB" sz="160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&gt;28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&gt;20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&gt;20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h𝑎𝑑𝑟𝑜𝑛𝑖𝑐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𝑗𝑒𝑡𝑠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&gt;35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it-IT" sz="16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Efficiency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for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identifying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6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-jets = 70%</a:t>
                </a:r>
              </a:p>
              <a:p>
                <a:pPr algn="ctr"/>
                <a:endParaRPr lang="it-IT" i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04F4F-F795-4E96-A61E-F0E9AAE0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3" y="2073178"/>
                <a:ext cx="6076167" cy="1661993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="" xmlns:a16="http://schemas.microsoft.com/office/drawing/2014/main" id="{4F9FB154-530C-4470-8BC8-2F64600DF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391758"/>
                  </p:ext>
                </p:extLst>
              </p:nvPr>
            </p:nvGraphicFramePr>
            <p:xfrm>
              <a:off x="576421" y="3808968"/>
              <a:ext cx="6076170" cy="2217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8085">
                      <a:extLst>
                        <a:ext uri="{9D8B030D-6E8A-4147-A177-3AD203B41FA5}">
                          <a16:colId xmlns="" xmlns:a16="http://schemas.microsoft.com/office/drawing/2014/main" val="64408602"/>
                        </a:ext>
                      </a:extLst>
                    </a:gridCol>
                    <a:gridCol w="3038085">
                      <a:extLst>
                        <a:ext uri="{9D8B030D-6E8A-4147-A177-3AD203B41FA5}">
                          <a16:colId xmlns="" xmlns:a16="http://schemas.microsoft.com/office/drawing/2014/main" val="2275734113"/>
                        </a:ext>
                      </a:extLst>
                    </a:gridCol>
                  </a:tblGrid>
                  <a:tr h="350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SR 2j1b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SR 3j1b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47423816"/>
                      </a:ext>
                    </a:extLst>
                  </a:tr>
                  <a:tr h="350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Exactly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1 OSSF* </a:t>
                          </a:r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pair</a:t>
                          </a:r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Exactly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1 OSSF </a:t>
                          </a:r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pair</a:t>
                          </a:r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27470875"/>
                      </a:ext>
                    </a:extLst>
                  </a:tr>
                  <a:tr h="3503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𝑙𝑙</m:t>
                                        </m:r>
                                      </m:sub>
                                    </m:sSub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𝐺𝑒𝑉</m:t>
                                </m:r>
                              </m:oMath>
                            </m:oMathPara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𝑙𝑙</m:t>
                                        </m:r>
                                      </m:sub>
                                    </m:sSub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𝐺𝑒𝑉</m:t>
                                </m:r>
                              </m:oMath>
                            </m:oMathPara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12370436"/>
                      </a:ext>
                    </a:extLst>
                  </a:tr>
                  <a:tr h="350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== 2 </a:t>
                          </a:r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hadronic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jets,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&lt;4.5</m:t>
                              </m:r>
                            </m:oMath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==</a:t>
                          </a:r>
                          <a:r>
                            <a:rPr lang="it-IT" baseline="0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3 </a:t>
                          </a:r>
                          <a:r>
                            <a:rPr lang="it-IT" baseline="0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hadronic</a:t>
                          </a:r>
                          <a:r>
                            <a:rPr lang="it-IT" baseline="0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jets,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&lt;4.5</m:t>
                              </m:r>
                            </m:oMath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11260684"/>
                      </a:ext>
                    </a:extLst>
                  </a:tr>
                  <a:tr h="4805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== 1 </a:t>
                          </a:r>
                          <a:r>
                            <a:rPr lang="it-IT" i="1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b</a:t>
                          </a:r>
                          <a:r>
                            <a:rPr lang="it-IT" i="0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-jet,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oMath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== 1 </a:t>
                          </a:r>
                          <a:r>
                            <a:rPr lang="it-IT" i="1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b</a:t>
                          </a:r>
                          <a:r>
                            <a:rPr lang="it-IT" i="0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-jet,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oMath>
                          </a14:m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9132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F9FB154-530C-4470-8BC8-2F64600DF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391758"/>
                  </p:ext>
                </p:extLst>
              </p:nvPr>
            </p:nvGraphicFramePr>
            <p:xfrm>
              <a:off x="576421" y="3808968"/>
              <a:ext cx="6076170" cy="19436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8085">
                      <a:extLst>
                        <a:ext uri="{9D8B030D-6E8A-4147-A177-3AD203B41FA5}">
                          <a16:colId xmlns:a16="http://schemas.microsoft.com/office/drawing/2014/main" val="64408602"/>
                        </a:ext>
                      </a:extLst>
                    </a:gridCol>
                    <a:gridCol w="3038085">
                      <a:extLst>
                        <a:ext uri="{9D8B030D-6E8A-4147-A177-3AD203B41FA5}">
                          <a16:colId xmlns:a16="http://schemas.microsoft.com/office/drawing/2014/main" val="22757341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SR 2j1b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SR 3j1b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423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Exactly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1 OSSF* </a:t>
                          </a:r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pair</a:t>
                          </a:r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Exactly</a:t>
                          </a:r>
                          <a:r>
                            <a:rPr lang="it-IT" dirty="0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 1 OSSF </a:t>
                          </a:r>
                          <a:r>
                            <a:rPr lang="it-IT" dirty="0" err="1">
                              <a:latin typeface="Open Sans Light" panose="020B0306030504020204" pitchFamily="34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a:t>pair</a:t>
                          </a:r>
                          <a:endParaRPr lang="it-IT" dirty="0">
                            <a:latin typeface="Open Sans Light" panose="020B0306030504020204" pitchFamily="34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470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204918" r="-100802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200" t="-204918" r="-802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3704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310000" r="-100802" b="-1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200" t="-310000" r="-802" b="-1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260684"/>
                      </a:ext>
                    </a:extLst>
                  </a:tr>
                  <a:tr h="4805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" t="-311392" r="-10080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200" t="-311392" r="-80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32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DCC0F7C5-FE77-4E5A-92EE-3B917007C01F}"/>
                  </a:ext>
                </a:extLst>
              </p:cNvPr>
              <p:cNvSpPr txBox="1"/>
              <p:nvPr/>
            </p:nvSpPr>
            <p:spPr>
              <a:xfrm>
                <a:off x="7513982" y="1076447"/>
                <a:ext cx="4293704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tZq background </a:t>
                </a:r>
                <a:r>
                  <a:rPr lang="it-IT" sz="1600" dirty="0" err="1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categories</a:t>
                </a:r>
                <a:r>
                  <a:rPr lang="it-IT" sz="1600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Processes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three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prompt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Diboson (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WZ+jets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),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ttZ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Reduce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using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tighter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b-tagging WP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Processes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two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prompt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one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additional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non-prompt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it-IT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𝑡𝑊</m:t>
                    </m:r>
                  </m:oMath>
                </a14:m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+jets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Reduce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using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</a:t>
                </a:r>
                <a:r>
                  <a:rPr lang="it-IT" sz="16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6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requirements</a:t>
                </a:r>
                <a:endParaRPr lang="it-IT" sz="16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endParaRPr lang="it-IT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C0F7C5-FE77-4E5A-92EE-3B917007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82" y="1076447"/>
                <a:ext cx="4293704" cy="2339102"/>
              </a:xfrm>
              <a:prstGeom prst="rect">
                <a:avLst/>
              </a:prstGeom>
              <a:blipFill rotWithShape="1">
                <a:blip r:embed="rId5"/>
                <a:stretch>
                  <a:fillRect l="-852" t="-783" b="-13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4CCE26E-46CF-4642-AF5A-361CF97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4487" y="6310312"/>
            <a:ext cx="2743200" cy="365125"/>
          </a:xfrm>
        </p:spPr>
        <p:txBody>
          <a:bodyPr/>
          <a:lstStyle/>
          <a:p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87FD91-6F22-43B1-A535-71C9F5EF8304}"/>
              </a:ext>
            </a:extLst>
          </p:cNvPr>
          <p:cNvSpPr txBox="1"/>
          <p:nvPr/>
        </p:nvSpPr>
        <p:spPr>
          <a:xfrm>
            <a:off x="838200" y="6492875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*OSSF = Opposite </a:t>
            </a:r>
            <a:r>
              <a:rPr lang="it-IT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</a:t>
            </a:r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Same</a:t>
            </a:r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Flavour</a:t>
            </a:r>
            <a:endParaRPr lang="it-IT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5AAE7E-CE93-4D88-B9B8-5EF5EF55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Lepton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isolation</a:t>
            </a:r>
            <a:endParaRPr lang="it-IT" dirty="0">
              <a:solidFill>
                <a:srgbClr val="0B80C3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F662365-E3DE-4675-8E67-3996C8FD7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005" y="1493990"/>
                <a:ext cx="11405447" cy="3642105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“S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tandard</a:t>
                </a:r>
                <a:r>
                  <a:rPr lang="en-GB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”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WPs</a:t>
                </a:r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r>
                  <a:rPr lang="it-IT" sz="1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</a:t>
                </a:r>
                <a:r>
                  <a:rPr lang="it-IT" sz="1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isolated</a:t>
                </a:r>
                <a:r>
                  <a:rPr lang="it-IT" sz="1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if</a:t>
                </a:r>
                <a:r>
                  <a:rPr lang="it-IT" sz="1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&lt;0.3</m:t>
                        </m:r>
                      </m:e>
                    </m:d>
                  </m:oMath>
                </a14:m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b="0" i="1" smtClean="0">
                            <a:latin typeface="Cambria Math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𝑇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</a:t>
                </a:r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less</a:t>
                </a:r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than</a:t>
                </a:r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 </a:t>
                </a:r>
                <a:r>
                  <a:rPr lang="it-IT" sz="18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given</a:t>
                </a:r>
                <a:r>
                  <a:rPr lang="it-IT" sz="18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8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threshold</a:t>
                </a:r>
                <a:endParaRPr lang="it-IT" sz="18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Multi variate technique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based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WPs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(‘’MVA’’) </a:t>
                </a:r>
                <a:r>
                  <a:rPr lang="en-GB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using additional variables</a:t>
                </a:r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higher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rejection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non-prompt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leptons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low-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latin typeface="Cambria Math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𝑇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with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lower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sz="22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22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efficiency</a:t>
                </a:r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lvl="1"/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2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it-IT" sz="2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62365-E3DE-4675-8E67-3996C8FD7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005" y="1493990"/>
                <a:ext cx="11405447" cy="3642105"/>
              </a:xfrm>
              <a:blipFill>
                <a:blip r:embed="rId2"/>
                <a:stretch>
                  <a:fillRect l="-588" t="-20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32ACAF-0CB4-447B-951C-BAC1A55C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B4B8C93-EEE6-498A-88F0-071A19FDF0C8}"/>
                  </a:ext>
                </a:extLst>
              </p:cNvPr>
              <p:cNvSpPr txBox="1"/>
              <p:nvPr/>
            </p:nvSpPr>
            <p:spPr>
              <a:xfrm>
                <a:off x="9434796" y="1791051"/>
                <a:ext cx="2702022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it-IT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it-IT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B8C93-EEE6-498A-88F0-071A19FD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96" y="1791051"/>
                <a:ext cx="2702022" cy="427746"/>
              </a:xfrm>
              <a:prstGeom prst="rect">
                <a:avLst/>
              </a:prstGeom>
              <a:blipFill>
                <a:blip r:embed="rId3"/>
                <a:stretch>
                  <a:fillRect l="-2032" r="-903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0">
            <a:extLst>
              <a:ext uri="{FF2B5EF4-FFF2-40B4-BE49-F238E27FC236}">
                <a16:creationId xmlns="" xmlns:a16="http://schemas.microsoft.com/office/drawing/2014/main" id="{1F7A3CC4-2738-47F6-9AF5-88421C3D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290"/>
            <a:ext cx="4740965" cy="355829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="" xmlns:a16="http://schemas.microsoft.com/office/drawing/2014/main" id="{781CF2A3-C978-4744-A0DE-2D65D56A0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6" y="3277289"/>
            <a:ext cx="4740965" cy="3558296"/>
          </a:xfrm>
          <a:prstGeom prst="rect">
            <a:avLst/>
          </a:prstGeom>
        </p:spPr>
      </p:pic>
      <p:sp>
        <p:nvSpPr>
          <p:cNvPr id="11" name="Slide Number Placeholder 11">
            <a:extLst>
              <a:ext uri="{FF2B5EF4-FFF2-40B4-BE49-F238E27FC236}">
                <a16:creationId xmlns="" xmlns:a16="http://schemas.microsoft.com/office/drawing/2014/main" id="{7A00D9F0-1EF2-4365-8EA8-D15339D9F51D}"/>
              </a:ext>
            </a:extLst>
          </p:cNvPr>
          <p:cNvSpPr txBox="1">
            <a:spLocks/>
          </p:cNvSpPr>
          <p:nvPr/>
        </p:nvSpPr>
        <p:spPr>
          <a:xfrm>
            <a:off x="8479780" y="6406129"/>
            <a:ext cx="1910032" cy="25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10A851A-AA52-4576-AF7C-08975B632F36}"/>
              </a:ext>
            </a:extLst>
          </p:cNvPr>
          <p:cNvSpPr txBox="1"/>
          <p:nvPr/>
        </p:nvSpPr>
        <p:spPr>
          <a:xfrm>
            <a:off x="2154392" y="3315042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Non-prompt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muons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391CE56-F9AC-4C89-9438-D70404E62268}"/>
              </a:ext>
            </a:extLst>
          </p:cNvPr>
          <p:cNvSpPr txBox="1"/>
          <p:nvPr/>
        </p:nvSpPr>
        <p:spPr>
          <a:xfrm>
            <a:off x="7824968" y="331504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Prompt </a:t>
            </a:r>
            <a:r>
              <a:rPr lang="it-IT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muons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="" xmlns:a16="http://schemas.microsoft.com/office/drawing/2014/main" id="{07E8353D-336C-4D44-B2A1-8DCD77DD5F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0900" y="3598507"/>
            <a:ext cx="439310" cy="439310"/>
          </a:xfrm>
          <a:prstGeom prst="rect">
            <a:avLst/>
          </a:prstGeom>
        </p:spPr>
      </p:pic>
      <p:pic>
        <p:nvPicPr>
          <p:cNvPr id="23" name="Graphic 22" descr="Line arrow Straight">
            <a:extLst>
              <a:ext uri="{FF2B5EF4-FFF2-40B4-BE49-F238E27FC236}">
                <a16:creationId xmlns="" xmlns:a16="http://schemas.microsoft.com/office/drawing/2014/main" id="{16B4691A-A91D-4829-8480-5AFCBAE21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0900" y="4064031"/>
            <a:ext cx="439310" cy="439310"/>
          </a:xfrm>
          <a:prstGeom prst="rect">
            <a:avLst/>
          </a:prstGeom>
        </p:spPr>
      </p:pic>
      <p:pic>
        <p:nvPicPr>
          <p:cNvPr id="24" name="Graphic 23" descr="Line arrow Straight">
            <a:extLst>
              <a:ext uri="{FF2B5EF4-FFF2-40B4-BE49-F238E27FC236}">
                <a16:creationId xmlns="" xmlns:a16="http://schemas.microsoft.com/office/drawing/2014/main" id="{EF75A839-B4AA-47CE-AFD5-2BF9D6753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0057" y="5450331"/>
            <a:ext cx="439310" cy="439310"/>
          </a:xfrm>
          <a:prstGeom prst="rect">
            <a:avLst/>
          </a:prstGeom>
        </p:spPr>
      </p:pic>
      <p:pic>
        <p:nvPicPr>
          <p:cNvPr id="25" name="Graphic 24" descr="Line arrow Straight">
            <a:extLst>
              <a:ext uri="{FF2B5EF4-FFF2-40B4-BE49-F238E27FC236}">
                <a16:creationId xmlns="" xmlns:a16="http://schemas.microsoft.com/office/drawing/2014/main" id="{4241B5BD-9D57-4217-BCAF-57C152A068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9957" y="5917040"/>
            <a:ext cx="439310" cy="4393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E33B6D9-827A-4A31-A981-57637A947110}"/>
              </a:ext>
            </a:extLst>
          </p:cNvPr>
          <p:cNvSpPr txBox="1"/>
          <p:nvPr/>
        </p:nvSpPr>
        <p:spPr>
          <a:xfrm>
            <a:off x="4309120" y="364178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878CDBE-7403-4A1C-A657-CA564D357F3D}"/>
              </a:ext>
            </a:extLst>
          </p:cNvPr>
          <p:cNvSpPr txBox="1"/>
          <p:nvPr/>
        </p:nvSpPr>
        <p:spPr>
          <a:xfrm>
            <a:off x="4162091" y="403226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B770AD6-6C87-4519-81DA-D790F75BE0B1}"/>
              </a:ext>
            </a:extLst>
          </p:cNvPr>
          <p:cNvSpPr txBox="1"/>
          <p:nvPr/>
        </p:nvSpPr>
        <p:spPr>
          <a:xfrm>
            <a:off x="10969267" y="595449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C7796EA-AB0E-4D8A-9A86-52BAD284FF10}"/>
              </a:ext>
            </a:extLst>
          </p:cNvPr>
          <p:cNvSpPr txBox="1"/>
          <p:nvPr/>
        </p:nvSpPr>
        <p:spPr>
          <a:xfrm>
            <a:off x="10642651" y="53726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MVA</a:t>
            </a:r>
          </a:p>
        </p:txBody>
      </p:sp>
    </p:spTree>
    <p:extLst>
      <p:ext uri="{BB962C8B-B14F-4D97-AF65-F5344CB8AC3E}">
        <p14:creationId xmlns:p14="http://schemas.microsoft.com/office/powerpoint/2010/main" val="3250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F1EE6-994D-4D5F-9D5E-A5F9B6A7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Lepton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it-IT" dirty="0" err="1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isolation</a:t>
            </a:r>
            <a:r>
              <a:rPr lang="it-IT" dirty="0">
                <a:solidFill>
                  <a:srgbClr val="0B80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WP study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912DD7-F45E-4093-BB29-75D435994069}"/>
              </a:ext>
            </a:extLst>
          </p:cNvPr>
          <p:cNvSpPr txBox="1"/>
          <p:nvPr/>
        </p:nvSpPr>
        <p:spPr>
          <a:xfrm>
            <a:off x="5397661" y="1533819"/>
            <a:ext cx="679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Event yields for </a:t>
            </a:r>
            <a:r>
              <a:rPr lang="it-IT" sz="16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</a:t>
            </a:r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combinations</a:t>
            </a:r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6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</a:t>
            </a:r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common </a:t>
            </a:r>
            <a:r>
              <a:rPr lang="it-IT" sz="16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selection</a:t>
            </a:r>
            <a:r>
              <a:rPr lang="it-IT" sz="16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(slide 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BE44C47-A525-4F42-BEEE-FAAAE5682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661" y="1872373"/>
            <a:ext cx="6425877" cy="241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9E35E6-9B7D-4D7D-AA25-772C1AD25586}"/>
              </a:ext>
            </a:extLst>
          </p:cNvPr>
          <p:cNvSpPr txBox="1"/>
          <p:nvPr/>
        </p:nvSpPr>
        <p:spPr>
          <a:xfrm>
            <a:off x="7460974" y="5378923"/>
            <a:ext cx="46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1FAFA0-DF30-4326-882A-62BAF30C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01592D7A-2132-4B8A-B15C-4C2317B80EC7}"/>
                  </a:ext>
                </a:extLst>
              </p:cNvPr>
              <p:cNvSpPr txBox="1"/>
              <p:nvPr/>
            </p:nvSpPr>
            <p:spPr>
              <a:xfrm>
                <a:off x="838200" y="1374940"/>
                <a:ext cx="4272229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Isolation WP </a:t>
                </a:r>
                <a:r>
                  <a:rPr lang="it-IT" dirty="0" err="1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combinations</a:t>
                </a:r>
                <a:r>
                  <a:rPr lang="it-IT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 err="1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tested</a:t>
                </a:r>
                <a:r>
                  <a:rPr lang="it-IT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</a:p>
              <a:p>
                <a:endParaRPr lang="it-IT" dirty="0">
                  <a:solidFill>
                    <a:srgbClr val="0B80C3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Default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Gradient (e),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FCTight_TrackOnly_FixedRad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b="0" i="1" dirty="0">
                    <a:latin typeface="Open Sans Light" panose="020B0306030504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Pflow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PFlowTight_FixedCut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 err="1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TightTrack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TightTrackOnly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 and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TightTrackOnly_VarRad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b="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PLV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PLVTight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(e 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b="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PLImprovedTight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PLIV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 </a:t>
                </a:r>
                <a:r>
                  <a:rPr lang="it-IT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PLImprovedVeryTight</a:t>
                </a:r>
                <a:r>
                  <a:rPr lang="it-IT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(e</a:t>
                </a:r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i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92D7A-2132-4B8A-B15C-4C2317B8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4940"/>
                <a:ext cx="4272229" cy="3477875"/>
              </a:xfrm>
              <a:prstGeom prst="rect">
                <a:avLst/>
              </a:prstGeom>
              <a:blipFill>
                <a:blip r:embed="rId3"/>
                <a:stretch>
                  <a:fillRect l="-1286" t="-10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5EBBEC-A375-4305-AC91-0C76CEC4B21C}"/>
              </a:ext>
            </a:extLst>
          </p:cNvPr>
          <p:cNvSpPr txBox="1"/>
          <p:nvPr/>
        </p:nvSpPr>
        <p:spPr>
          <a:xfrm rot="16200000">
            <a:off x="-214889" y="23893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5A0B0C6-01B4-4F2B-B274-F8EB2F9777E1}"/>
              </a:ext>
            </a:extLst>
          </p:cNvPr>
          <p:cNvSpPr txBox="1"/>
          <p:nvPr/>
        </p:nvSpPr>
        <p:spPr>
          <a:xfrm>
            <a:off x="409017" y="1617993"/>
            <a:ext cx="12324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0D7EB0D-E1B9-4B49-90B8-FDDCF8262A85}"/>
              </a:ext>
            </a:extLst>
          </p:cNvPr>
          <p:cNvSpPr txBox="1"/>
          <p:nvPr/>
        </p:nvSpPr>
        <p:spPr>
          <a:xfrm>
            <a:off x="590614" y="3195804"/>
            <a:ext cx="869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E874589-8FCE-45B9-8FE5-5689E7F4BBDF}"/>
              </a:ext>
            </a:extLst>
          </p:cNvPr>
          <p:cNvSpPr txBox="1"/>
          <p:nvPr/>
        </p:nvSpPr>
        <p:spPr>
          <a:xfrm>
            <a:off x="6709391" y="4508997"/>
            <a:ext cx="24320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00" dirty="0" err="1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  <a:r>
              <a:rPr lang="it-IT" sz="1700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PLV</a:t>
            </a:r>
            <a:r>
              <a:rPr lang="it-IT" sz="1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7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sz="1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7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sz="1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WP</a:t>
            </a:r>
            <a:endParaRPr lang="it-IT" sz="1700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0AD0C6-258B-4811-960B-5A0EBE103103}"/>
              </a:ext>
            </a:extLst>
          </p:cNvPr>
          <p:cNvSpPr/>
          <p:nvPr/>
        </p:nvSpPr>
        <p:spPr>
          <a:xfrm>
            <a:off x="6709391" y="1818887"/>
            <a:ext cx="900000" cy="2520000"/>
          </a:xfrm>
          <a:prstGeom prst="rect">
            <a:avLst/>
          </a:prstGeom>
          <a:solidFill>
            <a:schemeClr val="bg1">
              <a:alpha val="5000"/>
            </a:schemeClr>
          </a:solidFill>
          <a:ln w="36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5B2D9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7EB2C8F-6E86-4D4B-BAED-415B421CC6F0}"/>
              </a:ext>
            </a:extLst>
          </p:cNvPr>
          <p:cNvSpPr/>
          <p:nvPr/>
        </p:nvSpPr>
        <p:spPr>
          <a:xfrm>
            <a:off x="9266464" y="1818887"/>
            <a:ext cx="900000" cy="2520000"/>
          </a:xfrm>
          <a:prstGeom prst="rect">
            <a:avLst/>
          </a:prstGeom>
          <a:noFill/>
          <a:ln w="36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5B2D9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8BDB508-FF00-4AD0-A12F-B120D2EE0BC1}"/>
              </a:ext>
            </a:extLst>
          </p:cNvPr>
          <p:cNvSpPr/>
          <p:nvPr/>
        </p:nvSpPr>
        <p:spPr>
          <a:xfrm>
            <a:off x="5910882" y="2384852"/>
            <a:ext cx="5912655" cy="210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6D3602-E8D8-4660-A587-0911ACE8ED81}"/>
              </a:ext>
            </a:extLst>
          </p:cNvPr>
          <p:cNvSpPr/>
          <p:nvPr/>
        </p:nvSpPr>
        <p:spPr>
          <a:xfrm>
            <a:off x="5910882" y="3447591"/>
            <a:ext cx="5912655" cy="210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F7A5DE33-004F-42BE-B5F2-9113939A96E7}"/>
                  </a:ext>
                </a:extLst>
              </p:cNvPr>
              <p:cNvSpPr txBox="1"/>
              <p:nvPr/>
            </p:nvSpPr>
            <p:spPr>
              <a:xfrm>
                <a:off x="838200" y="4296141"/>
                <a:ext cx="5257800" cy="246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rgbClr val="0B80C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Results:</a:t>
                </a:r>
                <a:endParaRPr lang="it-IT" sz="1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PLV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: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GB" sz="1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Better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significance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it-IT" sz="17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it-IT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rad>
                  </m:oMath>
                </a14:m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Less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non-prompt backgrounds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than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Standard </a:t>
                </a:r>
                <a:r>
                  <a:rPr lang="it-IT" sz="1700" i="1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WPs</a:t>
                </a:r>
                <a:endParaRPr lang="it-IT" sz="1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 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and </a:t>
                </a: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PLIV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Lowest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amount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non-prompt backgrounds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Lower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signal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significance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ratios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than</a:t>
                </a:r>
                <a:r>
                  <a:rPr lang="it-IT" sz="17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it-IT" sz="1700" i="1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PLV</a:t>
                </a:r>
                <a:endParaRPr lang="it-IT" sz="1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A5DE33-004F-42BE-B5F2-9113939A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6141"/>
                <a:ext cx="5257800" cy="2469266"/>
              </a:xfrm>
              <a:prstGeom prst="rect">
                <a:avLst/>
              </a:prstGeom>
              <a:blipFill rotWithShape="1">
                <a:blip r:embed="rId4"/>
                <a:stretch>
                  <a:fillRect l="-812" t="-741"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B0CEF1-A07B-4589-A882-80F674321A13}"/>
              </a:ext>
            </a:extLst>
          </p:cNvPr>
          <p:cNvSpPr txBox="1"/>
          <p:nvPr/>
        </p:nvSpPr>
        <p:spPr>
          <a:xfrm rot="16200000">
            <a:off x="-2801763" y="683221"/>
            <a:ext cx="62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9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1" grpId="0" animBg="1"/>
      <p:bldP spid="18" grpId="0" animBg="1"/>
      <p:bldP spid="22" grpId="0" animBg="1"/>
      <p:bldP spid="23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A74A2B7-7BE3-4754-9587-328D6778A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04" y="1815151"/>
            <a:ext cx="6203104" cy="4206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9A65720-E081-4B92-BC9F-ADFFAE87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151"/>
            <a:ext cx="6203104" cy="4206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D267888-4798-440D-92C9-9D2BD281D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Common </a:t>
                </a:r>
                <a:r>
                  <a:rPr lang="it-IT" dirty="0" err="1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selection</a:t>
                </a:r>
                <a:r>
                  <a:rPr lang="it-IT" dirty="0">
                    <a:solidFill>
                      <a:srgbClr val="0B80C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B80C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B80C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B80C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solidFill>
                          <a:srgbClr val="0B80C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rgbClr val="0B80C3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267888-4798-440D-92C9-9D2BD281D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B0E543F-076E-4032-B811-C4E380BC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BAF-B433-4F0E-B828-4660FB5C2403}" type="slidenum">
              <a:rPr lang="it-IT" smtClean="0"/>
              <a:t>9</a:t>
            </a:fld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1F2DA14-AE73-457E-B28D-A352117ACF5D}"/>
              </a:ext>
            </a:extLst>
          </p:cNvPr>
          <p:cNvSpPr/>
          <p:nvPr/>
        </p:nvSpPr>
        <p:spPr>
          <a:xfrm>
            <a:off x="1015671" y="3101009"/>
            <a:ext cx="732885" cy="1145516"/>
          </a:xfrm>
          <a:prstGeom prst="ellipse">
            <a:avLst/>
          </a:prstGeom>
          <a:noFill/>
          <a:ln w="18000">
            <a:solidFill>
              <a:srgbClr val="008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8C3A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4F72060-1E4A-4C69-A962-797209BEC710}"/>
              </a:ext>
            </a:extLst>
          </p:cNvPr>
          <p:cNvSpPr/>
          <p:nvPr/>
        </p:nvSpPr>
        <p:spPr>
          <a:xfrm>
            <a:off x="7316568" y="3101009"/>
            <a:ext cx="798865" cy="1439331"/>
          </a:xfrm>
          <a:prstGeom prst="ellipse">
            <a:avLst/>
          </a:prstGeom>
          <a:noFill/>
          <a:ln w="18000">
            <a:solidFill>
              <a:srgbClr val="008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8C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0AA471-11CD-4C80-A1E6-B33269D6E316}"/>
              </a:ext>
            </a:extLst>
          </p:cNvPr>
          <p:cNvSpPr txBox="1"/>
          <p:nvPr/>
        </p:nvSpPr>
        <p:spPr>
          <a:xfrm>
            <a:off x="2399052" y="181515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 WP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40BF9F-ACEF-40AF-974F-E2996751CFAD}"/>
              </a:ext>
            </a:extLst>
          </p:cNvPr>
          <p:cNvSpPr txBox="1"/>
          <p:nvPr/>
        </p:nvSpPr>
        <p:spPr>
          <a:xfrm>
            <a:off x="8798556" y="181515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B80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MVA WP</a:t>
            </a:r>
          </a:p>
        </p:txBody>
      </p:sp>
    </p:spTree>
    <p:extLst>
      <p:ext uri="{BB962C8B-B14F-4D97-AF65-F5344CB8AC3E}">
        <p14:creationId xmlns:p14="http://schemas.microsoft.com/office/powerpoint/2010/main" val="34878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1265</Words>
  <Application>Microsoft Office PowerPoint</Application>
  <PresentationFormat>Personalizzato</PresentationFormat>
  <Paragraphs>202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Office Theme</vt:lpstr>
      <vt:lpstr>Optimisation of the event selection for the single top quark production in association with a Z boson at the ATLAS detector</vt:lpstr>
      <vt:lpstr>The Standard Model and the top quark </vt:lpstr>
      <vt:lpstr>Top quark production at LHC</vt:lpstr>
      <vt:lpstr>tZq associated production</vt:lpstr>
      <vt:lpstr>Object of my analysis</vt:lpstr>
      <vt:lpstr>Event selection </vt:lpstr>
      <vt:lpstr>Lepton isolation</vt:lpstr>
      <vt:lpstr>Lepton isolation WP study</vt:lpstr>
      <vt:lpstr>Common selection, p_T (l_3)</vt:lpstr>
      <vt:lpstr>Lepton p_T threshold study</vt:lpstr>
      <vt:lpstr>Data/MC agreement</vt:lpstr>
      <vt:lpstr>Conclusions</vt:lpstr>
      <vt:lpstr>Thank you for your attention  Alberto Plebani</vt:lpstr>
      <vt:lpstr>Non-resonant Feynman diagram</vt:lpstr>
      <vt:lpstr>Final states BRs</vt:lpstr>
      <vt:lpstr>Plot for p_T (l_1)</vt:lpstr>
      <vt:lpstr>b-tagging</vt:lpstr>
      <vt:lpstr>b-tagging WP study</vt:lpstr>
      <vt:lpstr>b-tagging analysis, plots for |η(j_f )|</vt:lpstr>
      <vt:lpstr>High jet multiplicity SR</vt:lpstr>
      <vt:lpstr>Event yields with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of the event selection for the tZq process at the ATLAS Experiment</dc:title>
  <dc:creator>Alberto Plebani</dc:creator>
  <cp:lastModifiedBy>fisica</cp:lastModifiedBy>
  <cp:revision>142</cp:revision>
  <dcterms:created xsi:type="dcterms:W3CDTF">2021-09-17T14:21:13Z</dcterms:created>
  <dcterms:modified xsi:type="dcterms:W3CDTF">2021-10-15T07:04:30Z</dcterms:modified>
</cp:coreProperties>
</file>