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Cambria Math" panose="02040503050406030204" pitchFamily="18" charset="0"/>
      <p:regular r:id="rId14"/>
    </p:embeddedFont>
    <p:embeddedFont>
      <p:font typeface="TT Commons Pro" panose="020B0604020202020204" charset="0"/>
      <p:regular r:id="rId15"/>
    </p:embeddedFont>
    <p:embeddedFont>
      <p:font typeface="TT Commons Pro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544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4535762" y="1028700"/>
            <a:ext cx="1915881" cy="1856010"/>
          </a:xfrm>
          <a:prstGeom prst="rect">
            <a:avLst/>
          </a:prstGeom>
        </p:spPr>
      </p:pic>
      <p:pic>
        <p:nvPicPr>
          <p:cNvPr id="3" name="Picture 3"/>
          <p:cNvPicPr>
            <a:picLocks noChangeAspect="1"/>
          </p:cNvPicPr>
          <p:nvPr/>
        </p:nvPicPr>
        <p:blipFill>
          <a:blip r:embed="rId3"/>
          <a:srcRect/>
          <a:stretch>
            <a:fillRect/>
          </a:stretch>
        </p:blipFill>
        <p:spPr>
          <a:xfrm>
            <a:off x="342406" y="1028700"/>
            <a:ext cx="4403352" cy="1856010"/>
          </a:xfrm>
          <a:prstGeom prst="rect">
            <a:avLst/>
          </a:prstGeom>
        </p:spPr>
      </p:pic>
      <p:grpSp>
        <p:nvGrpSpPr>
          <p:cNvPr id="4" name="Group 4"/>
          <p:cNvGrpSpPr/>
          <p:nvPr/>
        </p:nvGrpSpPr>
        <p:grpSpPr>
          <a:xfrm>
            <a:off x="2706008" y="4186863"/>
            <a:ext cx="12875983" cy="4063881"/>
            <a:chOff x="0" y="0"/>
            <a:chExt cx="17167978" cy="5418508"/>
          </a:xfrm>
        </p:grpSpPr>
        <p:sp>
          <p:nvSpPr>
            <p:cNvPr id="5" name="TextBox 5"/>
            <p:cNvSpPr txBox="1"/>
            <p:nvPr/>
          </p:nvSpPr>
          <p:spPr>
            <a:xfrm>
              <a:off x="0" y="114300"/>
              <a:ext cx="17167978" cy="4436739"/>
            </a:xfrm>
            <a:prstGeom prst="rect">
              <a:avLst/>
            </a:prstGeom>
          </p:spPr>
          <p:txBody>
            <a:bodyPr lIns="0" tIns="0" rIns="0" bIns="0" rtlCol="0" anchor="t">
              <a:spAutoFit/>
            </a:bodyPr>
            <a:lstStyle/>
            <a:p>
              <a:pPr algn="ctr">
                <a:lnSpc>
                  <a:spcPts val="8583"/>
                </a:lnSpc>
              </a:pPr>
              <a:r>
                <a:rPr lang="en-US" sz="8174">
                  <a:solidFill>
                    <a:srgbClr val="84E1A1"/>
                  </a:solidFill>
                  <a:latin typeface="TT Commons Pro Bold"/>
                </a:rPr>
                <a:t>Curve fitting in Machine Learning and data</a:t>
              </a:r>
            </a:p>
            <a:p>
              <a:pPr algn="ctr">
                <a:lnSpc>
                  <a:spcPts val="8583"/>
                </a:lnSpc>
              </a:pPr>
              <a:endParaRPr lang="en-US" sz="8174">
                <a:solidFill>
                  <a:srgbClr val="84E1A1"/>
                </a:solidFill>
                <a:latin typeface="TT Commons Pro Bold"/>
              </a:endParaRPr>
            </a:p>
          </p:txBody>
        </p:sp>
        <p:sp>
          <p:nvSpPr>
            <p:cNvPr id="6" name="TextBox 6"/>
            <p:cNvSpPr txBox="1"/>
            <p:nvPr/>
          </p:nvSpPr>
          <p:spPr>
            <a:xfrm>
              <a:off x="0" y="4705258"/>
              <a:ext cx="17167978" cy="716387"/>
            </a:xfrm>
            <a:prstGeom prst="rect">
              <a:avLst/>
            </a:prstGeom>
          </p:spPr>
          <p:txBody>
            <a:bodyPr lIns="0" tIns="0" rIns="0" bIns="0" rtlCol="0" anchor="t">
              <a:spAutoFit/>
            </a:bodyPr>
            <a:lstStyle/>
            <a:p>
              <a:pPr marL="0" lvl="0" indent="0" algn="l">
                <a:lnSpc>
                  <a:spcPts val="4542"/>
                </a:lnSpc>
                <a:spcBef>
                  <a:spcPct val="0"/>
                </a:spcBef>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0C7FF"/>
        </a:solidFill>
        <a:effectLst/>
      </p:bgPr>
    </p:bg>
    <p:spTree>
      <p:nvGrpSpPr>
        <p:cNvPr id="1" name=""/>
        <p:cNvGrpSpPr/>
        <p:nvPr/>
      </p:nvGrpSpPr>
      <p:grpSpPr>
        <a:xfrm>
          <a:off x="0" y="0"/>
          <a:ext cx="0" cy="0"/>
          <a:chOff x="0" y="0"/>
          <a:chExt cx="0" cy="0"/>
        </a:xfrm>
      </p:grpSpPr>
      <p:sp>
        <p:nvSpPr>
          <p:cNvPr id="2" name="TextBox 2"/>
          <p:cNvSpPr txBox="1"/>
          <p:nvPr/>
        </p:nvSpPr>
        <p:spPr>
          <a:xfrm>
            <a:off x="2328496" y="528121"/>
            <a:ext cx="13631009" cy="1115854"/>
          </a:xfrm>
          <a:prstGeom prst="rect">
            <a:avLst/>
          </a:prstGeom>
        </p:spPr>
        <p:txBody>
          <a:bodyPr lIns="0" tIns="0" rIns="0" bIns="0" rtlCol="0" anchor="t">
            <a:spAutoFit/>
          </a:bodyPr>
          <a:lstStyle/>
          <a:p>
            <a:pPr algn="ctr">
              <a:lnSpc>
                <a:spcPts val="8478"/>
              </a:lnSpc>
            </a:pPr>
            <a:r>
              <a:rPr lang="en-US" sz="8075">
                <a:solidFill>
                  <a:srgbClr val="185449"/>
                </a:solidFill>
                <a:latin typeface="TT Commons Pro Bold"/>
              </a:rPr>
              <a:t>Definition</a:t>
            </a:r>
          </a:p>
        </p:txBody>
      </p:sp>
      <p:sp>
        <p:nvSpPr>
          <p:cNvPr id="3" name="TextBox 3"/>
          <p:cNvSpPr txBox="1"/>
          <p:nvPr/>
        </p:nvSpPr>
        <p:spPr>
          <a:xfrm>
            <a:off x="1028700" y="2453774"/>
            <a:ext cx="16230600" cy="1650142"/>
          </a:xfrm>
          <a:prstGeom prst="rect">
            <a:avLst/>
          </a:prstGeom>
        </p:spPr>
        <p:txBody>
          <a:bodyPr lIns="0" tIns="0" rIns="0" bIns="0" rtlCol="0" anchor="t">
            <a:spAutoFit/>
          </a:bodyPr>
          <a:lstStyle/>
          <a:p>
            <a:pPr algn="just">
              <a:lnSpc>
                <a:spcPts val="4327"/>
              </a:lnSpc>
            </a:pPr>
            <a:r>
              <a:rPr lang="en-US" sz="4121">
                <a:solidFill>
                  <a:srgbClr val="185449"/>
                </a:solidFill>
                <a:latin typeface="TT Commons Pro"/>
              </a:rPr>
              <a:t>Curve fitting is the process of constructing a curve, or mathematical function, that has the best fit to a series of data points, possibly subject to constraints.</a:t>
            </a:r>
          </a:p>
        </p:txBody>
      </p:sp>
      <p:sp>
        <p:nvSpPr>
          <p:cNvPr id="4" name="TextBox 4"/>
          <p:cNvSpPr txBox="1"/>
          <p:nvPr/>
        </p:nvSpPr>
        <p:spPr>
          <a:xfrm>
            <a:off x="2328496" y="5257800"/>
            <a:ext cx="13631009" cy="1115854"/>
          </a:xfrm>
          <a:prstGeom prst="rect">
            <a:avLst/>
          </a:prstGeom>
        </p:spPr>
        <p:txBody>
          <a:bodyPr lIns="0" tIns="0" rIns="0" bIns="0" rtlCol="0" anchor="t">
            <a:spAutoFit/>
          </a:bodyPr>
          <a:lstStyle/>
          <a:p>
            <a:pPr algn="ctr">
              <a:lnSpc>
                <a:spcPts val="8478"/>
              </a:lnSpc>
            </a:pPr>
            <a:r>
              <a:rPr lang="en-US" sz="8075">
                <a:solidFill>
                  <a:srgbClr val="185449"/>
                </a:solidFill>
                <a:latin typeface="TT Commons Pro Bold"/>
              </a:rPr>
              <a:t>But why ?</a:t>
            </a:r>
          </a:p>
        </p:txBody>
      </p:sp>
      <p:sp>
        <p:nvSpPr>
          <p:cNvPr id="5" name="TextBox 5"/>
          <p:cNvSpPr txBox="1"/>
          <p:nvPr/>
        </p:nvSpPr>
        <p:spPr>
          <a:xfrm>
            <a:off x="1028700" y="7452569"/>
            <a:ext cx="16230600" cy="1107217"/>
          </a:xfrm>
          <a:prstGeom prst="rect">
            <a:avLst/>
          </a:prstGeom>
        </p:spPr>
        <p:txBody>
          <a:bodyPr lIns="0" tIns="0" rIns="0" bIns="0" rtlCol="0" anchor="t">
            <a:spAutoFit/>
          </a:bodyPr>
          <a:lstStyle/>
          <a:p>
            <a:pPr algn="just">
              <a:lnSpc>
                <a:spcPts val="4327"/>
              </a:lnSpc>
            </a:pPr>
            <a:r>
              <a:rPr lang="en-US" sz="4121">
                <a:solidFill>
                  <a:srgbClr val="185449"/>
                </a:solidFill>
                <a:latin typeface="TT Commons Pro"/>
              </a:rPr>
              <a:t>Ideally, it will capture the trend in the data and allow us to make predictions of how the data series will behave in the future.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9E66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872" b="872"/>
          <a:stretch>
            <a:fillRect/>
          </a:stretch>
        </p:blipFill>
        <p:spPr>
          <a:xfrm>
            <a:off x="696045" y="2393504"/>
            <a:ext cx="5143380" cy="2258617"/>
          </a:xfrm>
          <a:prstGeom prst="rect">
            <a:avLst/>
          </a:prstGeom>
        </p:spPr>
      </p:pic>
      <p:pic>
        <p:nvPicPr>
          <p:cNvPr id="3" name="Picture 3"/>
          <p:cNvPicPr>
            <a:picLocks noChangeAspect="1"/>
          </p:cNvPicPr>
          <p:nvPr/>
        </p:nvPicPr>
        <p:blipFill>
          <a:blip r:embed="rId3"/>
          <a:srcRect/>
          <a:stretch>
            <a:fillRect/>
          </a:stretch>
        </p:blipFill>
        <p:spPr>
          <a:xfrm>
            <a:off x="696045" y="5143500"/>
            <a:ext cx="6107002" cy="2043551"/>
          </a:xfrm>
          <a:prstGeom prst="rect">
            <a:avLst/>
          </a:prstGeom>
        </p:spPr>
      </p:pic>
      <p:pic>
        <p:nvPicPr>
          <p:cNvPr id="4" name="Picture 4"/>
          <p:cNvPicPr>
            <a:picLocks noChangeAspect="1"/>
          </p:cNvPicPr>
          <p:nvPr/>
        </p:nvPicPr>
        <p:blipFill>
          <a:blip r:embed="rId4"/>
          <a:srcRect/>
          <a:stretch>
            <a:fillRect/>
          </a:stretch>
        </p:blipFill>
        <p:spPr>
          <a:xfrm>
            <a:off x="9538415" y="3872443"/>
            <a:ext cx="7272896" cy="2542115"/>
          </a:xfrm>
          <a:prstGeom prst="rect">
            <a:avLst/>
          </a:prstGeom>
        </p:spPr>
      </p:pic>
      <p:sp>
        <p:nvSpPr>
          <p:cNvPr id="5" name="TextBox 5"/>
          <p:cNvSpPr txBox="1"/>
          <p:nvPr/>
        </p:nvSpPr>
        <p:spPr>
          <a:xfrm>
            <a:off x="5277381" y="154932"/>
            <a:ext cx="7733237" cy="1238250"/>
          </a:xfrm>
          <a:prstGeom prst="rect">
            <a:avLst/>
          </a:prstGeom>
        </p:spPr>
        <p:txBody>
          <a:bodyPr lIns="0" tIns="0" rIns="0" bIns="0" rtlCol="0" anchor="t">
            <a:spAutoFit/>
          </a:bodyPr>
          <a:lstStyle/>
          <a:p>
            <a:pPr marL="0" lvl="0" indent="0" algn="ctr">
              <a:lnSpc>
                <a:spcPts val="9712"/>
              </a:lnSpc>
              <a:spcBef>
                <a:spcPct val="0"/>
              </a:spcBef>
            </a:pPr>
            <a:r>
              <a:rPr lang="en-US" sz="8093">
                <a:solidFill>
                  <a:srgbClr val="000000"/>
                </a:solidFill>
                <a:latin typeface="TT Commons Pro Bold"/>
              </a:rPr>
              <a:t>How to do this ?</a:t>
            </a:r>
          </a:p>
        </p:txBody>
      </p:sp>
      <p:sp>
        <p:nvSpPr>
          <p:cNvPr id="6" name="TextBox 6"/>
          <p:cNvSpPr txBox="1"/>
          <p:nvPr/>
        </p:nvSpPr>
        <p:spPr>
          <a:xfrm>
            <a:off x="696045" y="1674059"/>
            <a:ext cx="5910128" cy="476250"/>
          </a:xfrm>
          <a:prstGeom prst="rect">
            <a:avLst/>
          </a:prstGeom>
        </p:spPr>
        <p:txBody>
          <a:bodyPr lIns="0" tIns="0" rIns="0" bIns="0" rtlCol="0" anchor="t">
            <a:spAutoFit/>
          </a:bodyPr>
          <a:lstStyle/>
          <a:p>
            <a:pPr algn="just">
              <a:lnSpc>
                <a:spcPts val="3899"/>
              </a:lnSpc>
            </a:pPr>
            <a:r>
              <a:rPr lang="en-US" sz="2999">
                <a:solidFill>
                  <a:srgbClr val="000000"/>
                </a:solidFill>
                <a:latin typeface="TT Commons Pro"/>
              </a:rPr>
              <a:t>Now let's imagine having this data :</a:t>
            </a:r>
          </a:p>
        </p:txBody>
      </p:sp>
      <p:sp>
        <p:nvSpPr>
          <p:cNvPr id="7" name="TextBox 7"/>
          <p:cNvSpPr txBox="1"/>
          <p:nvPr/>
        </p:nvSpPr>
        <p:spPr>
          <a:xfrm>
            <a:off x="9538415" y="1674059"/>
            <a:ext cx="7272896" cy="2059335"/>
          </a:xfrm>
          <a:prstGeom prst="rect">
            <a:avLst/>
          </a:prstGeom>
        </p:spPr>
        <p:txBody>
          <a:bodyPr lIns="0" tIns="0" rIns="0" bIns="0" rtlCol="0" anchor="t">
            <a:spAutoFit/>
          </a:bodyPr>
          <a:lstStyle/>
          <a:p>
            <a:pPr algn="just">
              <a:lnSpc>
                <a:spcPts val="2726"/>
              </a:lnSpc>
            </a:pPr>
            <a:r>
              <a:rPr lang="en-US" sz="2097" dirty="0">
                <a:solidFill>
                  <a:srgbClr val="000000"/>
                </a:solidFill>
                <a:latin typeface="TT Commons Pro"/>
              </a:rPr>
              <a:t>We now want to find the equation closest to our points in its entirety. We will therefore look for the minimum error between our given points and the points found using the equation.</a:t>
            </a:r>
          </a:p>
          <a:p>
            <a:pPr algn="just">
              <a:lnSpc>
                <a:spcPts val="2726"/>
              </a:lnSpc>
            </a:pPr>
            <a:endParaRPr lang="en-US" sz="2097" dirty="0">
              <a:solidFill>
                <a:srgbClr val="000000"/>
              </a:solidFill>
              <a:latin typeface="TT Commons Pro"/>
            </a:endParaRPr>
          </a:p>
          <a:p>
            <a:pPr algn="just">
              <a:lnSpc>
                <a:spcPts val="2726"/>
              </a:lnSpc>
            </a:pPr>
            <a:r>
              <a:rPr lang="en-US" sz="2097" dirty="0">
                <a:solidFill>
                  <a:srgbClr val="000000"/>
                </a:solidFill>
                <a:latin typeface="TT Commons Pro"/>
              </a:rPr>
              <a:t>We will calculate R</a:t>
            </a:r>
            <a:r>
              <a:rPr lang="en-US" sz="2097" baseline="30000" dirty="0">
                <a:solidFill>
                  <a:srgbClr val="000000"/>
                </a:solidFill>
                <a:latin typeface="TT Commons Pro"/>
              </a:rPr>
              <a:t>2</a:t>
            </a:r>
            <a:r>
              <a:rPr lang="en-US" sz="2097" dirty="0">
                <a:solidFill>
                  <a:srgbClr val="000000"/>
                </a:solidFill>
                <a:latin typeface="TT Commons Pro"/>
              </a:rPr>
              <a:t> which is computed from the sum of the squares of the distances of the points from the best-fit curve.</a:t>
            </a:r>
          </a:p>
        </p:txBody>
      </p:sp>
      <p:sp>
        <p:nvSpPr>
          <p:cNvPr id="8" name="TextBox 8"/>
          <p:cNvSpPr txBox="1"/>
          <p:nvPr/>
        </p:nvSpPr>
        <p:spPr>
          <a:xfrm>
            <a:off x="9538415" y="6450336"/>
            <a:ext cx="3797998" cy="1284807"/>
          </a:xfrm>
          <a:prstGeom prst="rect">
            <a:avLst/>
          </a:prstGeom>
        </p:spPr>
        <p:txBody>
          <a:bodyPr lIns="0" tIns="0" rIns="0" bIns="0" rtlCol="0" anchor="t">
            <a:spAutoFit/>
          </a:bodyPr>
          <a:lstStyle/>
          <a:p>
            <a:pPr algn="just">
              <a:lnSpc>
                <a:spcPts val="2059"/>
              </a:lnSpc>
            </a:pPr>
            <a:r>
              <a:rPr lang="en-US" sz="1584">
                <a:solidFill>
                  <a:srgbClr val="000000"/>
                </a:solidFill>
                <a:latin typeface="TT Commons Pro"/>
              </a:rPr>
              <a:t>The left panel shows a horizontal line at the mean of all Y values, and vertical lines showing how far each point is from the mean of all Y values, this is the sum of the square of these distances (SStot)</a:t>
            </a:r>
          </a:p>
        </p:txBody>
      </p:sp>
      <p:sp>
        <p:nvSpPr>
          <p:cNvPr id="9" name="TextBox 9"/>
          <p:cNvSpPr txBox="1"/>
          <p:nvPr/>
        </p:nvSpPr>
        <p:spPr>
          <a:xfrm>
            <a:off x="13672283" y="6450336"/>
            <a:ext cx="3139028" cy="1027632"/>
          </a:xfrm>
          <a:prstGeom prst="rect">
            <a:avLst/>
          </a:prstGeom>
        </p:spPr>
        <p:txBody>
          <a:bodyPr lIns="0" tIns="0" rIns="0" bIns="0" rtlCol="0" anchor="t">
            <a:spAutoFit/>
          </a:bodyPr>
          <a:lstStyle/>
          <a:p>
            <a:pPr algn="just">
              <a:lnSpc>
                <a:spcPts val="2059"/>
              </a:lnSpc>
            </a:pPr>
            <a:r>
              <a:rPr lang="en-US" sz="1584">
                <a:solidFill>
                  <a:srgbClr val="000000"/>
                </a:solidFill>
                <a:latin typeface="TT Commons Pro"/>
              </a:rPr>
              <a:t>The right panel shows the vertical distance of each point from the best-fit curve, the sum of squares of these distances (SSres).</a:t>
            </a:r>
          </a:p>
        </p:txBody>
      </p:sp>
      <p:sp>
        <p:nvSpPr>
          <p:cNvPr id="10" name="TextBox 10"/>
          <p:cNvSpPr txBox="1"/>
          <p:nvPr/>
        </p:nvSpPr>
        <p:spPr>
          <a:xfrm>
            <a:off x="10869970" y="8330782"/>
            <a:ext cx="5604625" cy="503586"/>
          </a:xfrm>
          <a:prstGeom prst="rect">
            <a:avLst/>
          </a:prstGeom>
        </p:spPr>
        <p:txBody>
          <a:bodyPr lIns="0" tIns="0" rIns="0" bIns="0" rtlCol="0" anchor="t">
            <a:spAutoFit/>
          </a:bodyPr>
          <a:lstStyle/>
          <a:p>
            <a:pPr algn="just">
              <a:lnSpc>
                <a:spcPts val="4026"/>
              </a:lnSpc>
            </a:pPr>
            <a:r>
              <a:rPr lang="en-US" sz="3097">
                <a:solidFill>
                  <a:srgbClr val="FF1616"/>
                </a:solidFill>
                <a:latin typeface="TT Commons Pro"/>
              </a:rPr>
              <a:t>R2 is :  1.0 - (SSresiduals/SStotal)</a:t>
            </a:r>
          </a:p>
        </p:txBody>
      </p:sp>
      <p:sp>
        <p:nvSpPr>
          <p:cNvPr id="11" name="TextBox 11"/>
          <p:cNvSpPr txBox="1"/>
          <p:nvPr/>
        </p:nvSpPr>
        <p:spPr>
          <a:xfrm>
            <a:off x="10215827" y="8940770"/>
            <a:ext cx="6912911" cy="317530"/>
          </a:xfrm>
          <a:prstGeom prst="rect">
            <a:avLst/>
          </a:prstGeom>
        </p:spPr>
        <p:txBody>
          <a:bodyPr lIns="0" tIns="0" rIns="0" bIns="0" rtlCol="0" anchor="t">
            <a:spAutoFit/>
          </a:bodyPr>
          <a:lstStyle/>
          <a:p>
            <a:pPr algn="just">
              <a:lnSpc>
                <a:spcPts val="2596"/>
              </a:lnSpc>
            </a:pPr>
            <a:r>
              <a:rPr lang="en-US" sz="1997">
                <a:solidFill>
                  <a:srgbClr val="000000"/>
                </a:solidFill>
                <a:latin typeface="TT Commons Pro"/>
              </a:rPr>
              <a:t>This will equal 1 for a perfect fit and tend towards 0 for a bad fit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9E66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864543" y="3042260"/>
            <a:ext cx="12558914" cy="4202480"/>
          </a:xfrm>
          <a:prstGeom prst="rect">
            <a:avLst/>
          </a:prstGeom>
        </p:spPr>
      </p:pic>
      <p:sp>
        <p:nvSpPr>
          <p:cNvPr id="3" name="TextBox 3"/>
          <p:cNvSpPr txBox="1"/>
          <p:nvPr/>
        </p:nvSpPr>
        <p:spPr>
          <a:xfrm>
            <a:off x="4808866" y="205622"/>
            <a:ext cx="8670269" cy="1238250"/>
          </a:xfrm>
          <a:prstGeom prst="rect">
            <a:avLst/>
          </a:prstGeom>
        </p:spPr>
        <p:txBody>
          <a:bodyPr lIns="0" tIns="0" rIns="0" bIns="0" rtlCol="0" anchor="t">
            <a:spAutoFit/>
          </a:bodyPr>
          <a:lstStyle/>
          <a:p>
            <a:pPr marL="0" lvl="0" indent="0" algn="l">
              <a:lnSpc>
                <a:spcPts val="9712"/>
              </a:lnSpc>
              <a:spcBef>
                <a:spcPct val="0"/>
              </a:spcBef>
            </a:pPr>
            <a:r>
              <a:rPr lang="en-US" sz="8093">
                <a:solidFill>
                  <a:srgbClr val="000000"/>
                </a:solidFill>
                <a:latin typeface="TT Commons Pro Bold"/>
              </a:rPr>
              <a:t>Linear Regression</a:t>
            </a:r>
          </a:p>
        </p:txBody>
      </p:sp>
      <mc:AlternateContent xmlns:mc="http://schemas.openxmlformats.org/markup-compatibility/2006" xmlns:a14="http://schemas.microsoft.com/office/drawing/2010/main">
        <mc:Choice Requires="a14">
          <p:sp>
            <p:nvSpPr>
              <p:cNvPr id="4" name="TextBox 4"/>
              <p:cNvSpPr txBox="1"/>
              <p:nvPr/>
            </p:nvSpPr>
            <p:spPr>
              <a:xfrm>
                <a:off x="1642702" y="1809997"/>
                <a:ext cx="15002595" cy="990600"/>
              </a:xfrm>
              <a:prstGeom prst="rect">
                <a:avLst/>
              </a:prstGeom>
            </p:spPr>
            <p:txBody>
              <a:bodyPr lIns="0" tIns="0" rIns="0" bIns="0" rtlCol="0" anchor="t">
                <a:spAutoFit/>
              </a:bodyPr>
              <a:lstStyle/>
              <a:p>
                <a:pPr algn="just">
                  <a:lnSpc>
                    <a:spcPts val="3900"/>
                  </a:lnSpc>
                </a:pPr>
                <a:r>
                  <a:rPr lang="en-US" sz="3000" dirty="0">
                    <a:solidFill>
                      <a:srgbClr val="000000"/>
                    </a:solidFill>
                    <a:latin typeface="TT Commons Pro"/>
                  </a:rPr>
                  <a:t>Linear regression represent the function : </a:t>
                </a:r>
                <a14:m>
                  <m:oMath xmlns:m="http://schemas.openxmlformats.org/officeDocument/2006/math">
                    <m:r>
                      <a:rPr lang="en-US" sz="3000" i="1" dirty="0" smtClean="0">
                        <a:solidFill>
                          <a:srgbClr val="000000"/>
                        </a:solidFill>
                        <a:latin typeface="Cambria Math" panose="02040503050406030204" pitchFamily="18" charset="0"/>
                      </a:rPr>
                      <m:t>𝑦</m:t>
                    </m:r>
                    <m:r>
                      <a:rPr lang="en-US" sz="3000" i="1" dirty="0" smtClean="0">
                        <a:solidFill>
                          <a:srgbClr val="000000"/>
                        </a:solidFill>
                        <a:latin typeface="Cambria Math" panose="02040503050406030204" pitchFamily="18" charset="0"/>
                      </a:rPr>
                      <m:t> = </m:t>
                    </m:r>
                    <m:r>
                      <a:rPr lang="en-US" sz="3000" i="1" dirty="0" smtClean="0">
                        <a:solidFill>
                          <a:srgbClr val="000000"/>
                        </a:solidFill>
                        <a:latin typeface="Cambria Math" panose="02040503050406030204" pitchFamily="18" charset="0"/>
                      </a:rPr>
                      <m:t>𝑎𝑥</m:t>
                    </m:r>
                    <m:r>
                      <a:rPr lang="en-US" sz="3000" i="1" dirty="0" smtClean="0">
                        <a:solidFill>
                          <a:srgbClr val="000000"/>
                        </a:solidFill>
                        <a:latin typeface="Cambria Math" panose="02040503050406030204" pitchFamily="18" charset="0"/>
                      </a:rPr>
                      <m:t>+ </m:t>
                    </m:r>
                    <m:r>
                      <a:rPr lang="en-US" sz="3000" i="1" dirty="0" smtClean="0">
                        <a:solidFill>
                          <a:srgbClr val="000000"/>
                        </a:solidFill>
                        <a:latin typeface="Cambria Math" panose="02040503050406030204" pitchFamily="18" charset="0"/>
                      </a:rPr>
                      <m:t>𝑏</m:t>
                    </m:r>
                    <m:r>
                      <a:rPr lang="en-US" sz="3000" i="1" dirty="0" smtClean="0">
                        <a:solidFill>
                          <a:srgbClr val="000000"/>
                        </a:solidFill>
                        <a:latin typeface="Cambria Math" panose="02040503050406030204" pitchFamily="18" charset="0"/>
                      </a:rPr>
                      <m:t> </m:t>
                    </m:r>
                  </m:oMath>
                </a14:m>
                <a:r>
                  <a:rPr lang="en-US" sz="3000" dirty="0">
                    <a:solidFill>
                      <a:srgbClr val="000000"/>
                    </a:solidFill>
                    <a:latin typeface="TT Commons Pro"/>
                  </a:rPr>
                  <a:t>which is represented with a straight line. So we will try to find the </a:t>
                </a:r>
                <a:r>
                  <a:rPr lang="en-US" sz="3000" dirty="0">
                    <a:solidFill>
                      <a:srgbClr val="000000"/>
                    </a:solidFill>
                    <a:latin typeface="TT Commons Pro Bold"/>
                  </a:rPr>
                  <a:t>a</a:t>
                </a:r>
                <a:r>
                  <a:rPr lang="en-US" sz="3000" dirty="0">
                    <a:solidFill>
                      <a:srgbClr val="000000"/>
                    </a:solidFill>
                    <a:latin typeface="TT Commons Pro"/>
                  </a:rPr>
                  <a:t> and </a:t>
                </a:r>
                <a:r>
                  <a:rPr lang="en-US" sz="3000" dirty="0">
                    <a:solidFill>
                      <a:srgbClr val="000000"/>
                    </a:solidFill>
                    <a:latin typeface="TT Commons Pro Bold"/>
                  </a:rPr>
                  <a:t>b</a:t>
                </a:r>
                <a:r>
                  <a:rPr lang="en-US" sz="3000" dirty="0">
                    <a:solidFill>
                      <a:srgbClr val="000000"/>
                    </a:solidFill>
                    <a:latin typeface="TT Commons Pro"/>
                  </a:rPr>
                  <a:t> values with </a:t>
                </a:r>
                <a:r>
                  <a:rPr lang="en-US" sz="3000" dirty="0">
                    <a:solidFill>
                      <a:srgbClr val="000000"/>
                    </a:solidFill>
                    <a:latin typeface="TT Commons Pro Bold"/>
                  </a:rPr>
                  <a:t>x</a:t>
                </a:r>
                <a:r>
                  <a:rPr lang="en-US" sz="3000" dirty="0">
                    <a:solidFill>
                      <a:srgbClr val="000000"/>
                    </a:solidFill>
                    <a:latin typeface="TT Commons Pro"/>
                  </a:rPr>
                  <a:t> values to find the best fit (R2).</a:t>
                </a:r>
              </a:p>
            </p:txBody>
          </p:sp>
        </mc:Choice>
        <mc:Fallback xmlns="">
          <p:sp>
            <p:nvSpPr>
              <p:cNvPr id="4" name="TextBox 4"/>
              <p:cNvSpPr txBox="1">
                <a:spLocks noRot="1" noChangeAspect="1" noMove="1" noResize="1" noEditPoints="1" noAdjustHandles="1" noChangeArrowheads="1" noChangeShapeType="1" noTextEdit="1"/>
              </p:cNvSpPr>
              <p:nvPr/>
            </p:nvSpPr>
            <p:spPr>
              <a:xfrm>
                <a:off x="1642702" y="1809997"/>
                <a:ext cx="15002595" cy="990600"/>
              </a:xfrm>
              <a:prstGeom prst="rect">
                <a:avLst/>
              </a:prstGeom>
              <a:blipFill>
                <a:blip r:embed="rId3"/>
                <a:stretch>
                  <a:fillRect l="-1543" t="-12346" r="-1543" b="-2037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TextBox 5"/>
              <p:cNvSpPr txBox="1"/>
              <p:nvPr/>
            </p:nvSpPr>
            <p:spPr>
              <a:xfrm>
                <a:off x="6128767" y="7500362"/>
                <a:ext cx="6030466" cy="2476500"/>
              </a:xfrm>
              <a:prstGeom prst="rect">
                <a:avLst/>
              </a:prstGeom>
            </p:spPr>
            <p:txBody>
              <a:bodyPr lIns="0" tIns="0" rIns="0" bIns="0" rtlCol="0" anchor="t">
                <a:spAutoFit/>
              </a:bodyPr>
              <a:lstStyle/>
              <a:p>
                <a:pPr algn="just">
                  <a:lnSpc>
                    <a:spcPts val="3900"/>
                  </a:lnSpc>
                </a:pPr>
                <a:r>
                  <a:rPr lang="en-US" sz="3000" dirty="0">
                    <a:solidFill>
                      <a:srgbClr val="000000"/>
                    </a:solidFill>
                    <a:latin typeface="TT Commons Pro"/>
                  </a:rPr>
                  <a:t>This is the best fit that we can have with linear regression : </a:t>
                </a:r>
              </a:p>
              <a:p>
                <a:pPr algn="ctr">
                  <a:lnSpc>
                    <a:spcPts val="3900"/>
                  </a:lnSpc>
                </a:pPr>
                <a:endParaRPr lang="en-US" sz="3000" dirty="0">
                  <a:solidFill>
                    <a:srgbClr val="000000"/>
                  </a:solidFill>
                  <a:latin typeface="TT Commons Pro"/>
                </a:endParaRPr>
              </a:p>
              <a:p>
                <a:pPr algn="ctr">
                  <a:lnSpc>
                    <a:spcPts val="3900"/>
                  </a:lnSpc>
                </a:pPr>
                <a14:m>
                  <m:oMathPara xmlns:m="http://schemas.openxmlformats.org/officeDocument/2006/math">
                    <m:oMathParaPr>
                      <m:jc m:val="centerGroup"/>
                    </m:oMathParaPr>
                    <m:oMath xmlns:m="http://schemas.openxmlformats.org/officeDocument/2006/math">
                      <m:r>
                        <a:rPr lang="en-US" sz="3000" i="1" dirty="0" smtClean="0">
                          <a:solidFill>
                            <a:srgbClr val="000000"/>
                          </a:solidFill>
                          <a:latin typeface="Cambria Math" panose="02040503050406030204" pitchFamily="18" charset="0"/>
                        </a:rPr>
                        <m:t>𝑦</m:t>
                      </m:r>
                      <m:r>
                        <a:rPr lang="en-US" sz="3000" i="1" dirty="0" smtClean="0">
                          <a:solidFill>
                            <a:srgbClr val="000000"/>
                          </a:solidFill>
                          <a:latin typeface="Cambria Math" panose="02040503050406030204" pitchFamily="18" charset="0"/>
                        </a:rPr>
                        <m:t> = 1.78</m:t>
                      </m:r>
                      <m:r>
                        <a:rPr lang="en-US" sz="3000" i="1" dirty="0" smtClean="0">
                          <a:solidFill>
                            <a:srgbClr val="000000"/>
                          </a:solidFill>
                          <a:latin typeface="Cambria Math" panose="02040503050406030204" pitchFamily="18" charset="0"/>
                        </a:rPr>
                        <m:t>𝑥</m:t>
                      </m:r>
                      <m:r>
                        <a:rPr lang="en-US" sz="3000" i="1" dirty="0" smtClean="0">
                          <a:solidFill>
                            <a:srgbClr val="000000"/>
                          </a:solidFill>
                          <a:latin typeface="Cambria Math" panose="02040503050406030204" pitchFamily="18" charset="0"/>
                        </a:rPr>
                        <m:t> − 1.5 </m:t>
                      </m:r>
                    </m:oMath>
                  </m:oMathPara>
                </a14:m>
                <a:endParaRPr lang="en-US" sz="3000" dirty="0">
                  <a:solidFill>
                    <a:srgbClr val="000000"/>
                  </a:solidFill>
                  <a:latin typeface="TT Commons Pro Bold"/>
                </a:endParaRPr>
              </a:p>
              <a:p>
                <a:pPr algn="ctr">
                  <a:lnSpc>
                    <a:spcPts val="3900"/>
                  </a:lnSpc>
                </a:pPr>
                <a:r>
                  <a:rPr lang="en-US" sz="3000" dirty="0">
                    <a:solidFill>
                      <a:srgbClr val="000000"/>
                    </a:solidFill>
                    <a:latin typeface="TT Commons Pro Bold"/>
                  </a:rPr>
                  <a:t>R</a:t>
                </a:r>
                <a:r>
                  <a:rPr lang="en-US" sz="3000" baseline="30000" dirty="0">
                    <a:solidFill>
                      <a:srgbClr val="000000"/>
                    </a:solidFill>
                    <a:latin typeface="TT Commons Pro Bold"/>
                  </a:rPr>
                  <a:t>2</a:t>
                </a:r>
                <a:r>
                  <a:rPr lang="en-US" sz="3000" dirty="0">
                    <a:solidFill>
                      <a:srgbClr val="000000"/>
                    </a:solidFill>
                    <a:latin typeface="TT Commons Pro Bold"/>
                  </a:rPr>
                  <a:t> = 0.8872</a:t>
                </a:r>
              </a:p>
            </p:txBody>
          </p:sp>
        </mc:Choice>
        <mc:Fallback xmlns="">
          <p:sp>
            <p:nvSpPr>
              <p:cNvPr id="5" name="TextBox 5"/>
              <p:cNvSpPr txBox="1">
                <a:spLocks noRot="1" noChangeAspect="1" noMove="1" noResize="1" noEditPoints="1" noAdjustHandles="1" noChangeArrowheads="1" noChangeShapeType="1" noTextEdit="1"/>
              </p:cNvSpPr>
              <p:nvPr/>
            </p:nvSpPr>
            <p:spPr>
              <a:xfrm>
                <a:off x="6128767" y="7500362"/>
                <a:ext cx="6030466" cy="2476500"/>
              </a:xfrm>
              <a:prstGeom prst="rect">
                <a:avLst/>
              </a:prstGeom>
              <a:blipFill>
                <a:blip r:embed="rId4"/>
                <a:stretch>
                  <a:fillRect l="-3838" t="-4668" r="-3838" b="-8108"/>
                </a:stretch>
              </a:blipFill>
            </p:spPr>
            <p:txBody>
              <a:bodyPr/>
              <a:lstStyle/>
              <a:p>
                <a:r>
                  <a:rPr lang="fr-FR">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544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521800" y="5146389"/>
            <a:ext cx="5221031" cy="1763261"/>
          </a:xfrm>
          <a:prstGeom prst="rect">
            <a:avLst/>
          </a:prstGeom>
        </p:spPr>
      </p:pic>
      <p:pic>
        <p:nvPicPr>
          <p:cNvPr id="3" name="Picture 3"/>
          <p:cNvPicPr>
            <a:picLocks noChangeAspect="1"/>
          </p:cNvPicPr>
          <p:nvPr/>
        </p:nvPicPr>
        <p:blipFill>
          <a:blip r:embed="rId3"/>
          <a:srcRect/>
          <a:stretch>
            <a:fillRect/>
          </a:stretch>
        </p:blipFill>
        <p:spPr>
          <a:xfrm>
            <a:off x="6525648" y="5143500"/>
            <a:ext cx="5236703" cy="1760372"/>
          </a:xfrm>
          <a:prstGeom prst="rect">
            <a:avLst/>
          </a:prstGeom>
        </p:spPr>
      </p:pic>
      <p:pic>
        <p:nvPicPr>
          <p:cNvPr id="4" name="Picture 4"/>
          <p:cNvPicPr>
            <a:picLocks noChangeAspect="1"/>
          </p:cNvPicPr>
          <p:nvPr/>
        </p:nvPicPr>
        <p:blipFill>
          <a:blip r:embed="rId4"/>
          <a:srcRect/>
          <a:stretch>
            <a:fillRect/>
          </a:stretch>
        </p:blipFill>
        <p:spPr>
          <a:xfrm>
            <a:off x="12521282" y="5146389"/>
            <a:ext cx="5285163" cy="1760372"/>
          </a:xfrm>
          <a:prstGeom prst="rect">
            <a:avLst/>
          </a:prstGeom>
        </p:spPr>
      </p:pic>
      <p:sp>
        <p:nvSpPr>
          <p:cNvPr id="5" name="TextBox 5"/>
          <p:cNvSpPr txBox="1"/>
          <p:nvPr/>
        </p:nvSpPr>
        <p:spPr>
          <a:xfrm>
            <a:off x="3730393" y="265145"/>
            <a:ext cx="10827215" cy="1219200"/>
          </a:xfrm>
          <a:prstGeom prst="rect">
            <a:avLst/>
          </a:prstGeom>
        </p:spPr>
        <p:txBody>
          <a:bodyPr lIns="0" tIns="0" rIns="0" bIns="0" rtlCol="0" anchor="t">
            <a:spAutoFit/>
          </a:bodyPr>
          <a:lstStyle/>
          <a:p>
            <a:pPr marL="0" lvl="0" indent="0" algn="l">
              <a:lnSpc>
                <a:spcPts val="9630"/>
              </a:lnSpc>
              <a:spcBef>
                <a:spcPct val="0"/>
              </a:spcBef>
            </a:pPr>
            <a:r>
              <a:rPr lang="en-US" sz="8025">
                <a:solidFill>
                  <a:srgbClr val="84E1A1"/>
                </a:solidFill>
                <a:latin typeface="TT Commons Pro Bold"/>
              </a:rPr>
              <a:t>Polynomial regression</a:t>
            </a:r>
          </a:p>
        </p:txBody>
      </p:sp>
      <mc:AlternateContent xmlns:mc="http://schemas.openxmlformats.org/markup-compatibility/2006" xmlns:a14="http://schemas.microsoft.com/office/drawing/2010/main">
        <mc:Choice Requires="a14">
          <p:sp>
            <p:nvSpPr>
              <p:cNvPr id="6" name="TextBox 6"/>
              <p:cNvSpPr txBox="1"/>
              <p:nvPr/>
            </p:nvSpPr>
            <p:spPr>
              <a:xfrm>
                <a:off x="1028700" y="1640185"/>
                <a:ext cx="15629489" cy="2746906"/>
              </a:xfrm>
              <a:prstGeom prst="rect">
                <a:avLst/>
              </a:prstGeom>
            </p:spPr>
            <p:txBody>
              <a:bodyPr lIns="0" tIns="0" rIns="0" bIns="0" rtlCol="0" anchor="t">
                <a:spAutoFit/>
              </a:bodyPr>
              <a:lstStyle/>
              <a:p>
                <a:pPr algn="just">
                  <a:lnSpc>
                    <a:spcPts val="3599"/>
                  </a:lnSpc>
                </a:pPr>
                <a:r>
                  <a:rPr lang="en-US" sz="2999" dirty="0">
                    <a:solidFill>
                      <a:srgbClr val="84E1A1"/>
                    </a:solidFill>
                    <a:latin typeface="TT Commons Pro"/>
                  </a:rPr>
                  <a:t>The polynomial regression can have many forms, where x belongs to our data :</a:t>
                </a:r>
              </a:p>
              <a:p>
                <a:pPr algn="just">
                  <a:lnSpc>
                    <a:spcPts val="3599"/>
                  </a:lnSpc>
                </a:pPr>
                <a:r>
                  <a:rPr lang="en-US" sz="2999" dirty="0">
                    <a:solidFill>
                      <a:srgbClr val="84E1A1"/>
                    </a:solidFill>
                    <a:latin typeface="TT Commons Pro"/>
                  </a:rPr>
                  <a:t> </a:t>
                </a:r>
              </a:p>
              <a:p>
                <a:pPr marL="647698" lvl="1" indent="-323849" algn="just">
                  <a:lnSpc>
                    <a:spcPts val="3599"/>
                  </a:lnSpc>
                  <a:buFont typeface="Arial"/>
                  <a:buChar char="•"/>
                </a:pPr>
                <a14:m>
                  <m:oMath xmlns:m="http://schemas.openxmlformats.org/officeDocument/2006/math">
                    <m:r>
                      <a:rPr lang="en-US" sz="2999" i="1" dirty="0" smtClean="0">
                        <a:solidFill>
                          <a:srgbClr val="84E1A1"/>
                        </a:solidFill>
                        <a:latin typeface="Cambria Math" panose="02040503050406030204" pitchFamily="18" charset="0"/>
                      </a:rPr>
                      <m:t>𝑦</m:t>
                    </m:r>
                    <m:r>
                      <a:rPr lang="en-US" sz="2999" i="1" dirty="0" smtClean="0">
                        <a:solidFill>
                          <a:srgbClr val="84E1A1"/>
                        </a:solidFill>
                        <a:latin typeface="Cambria Math" panose="02040503050406030204" pitchFamily="18" charset="0"/>
                      </a:rPr>
                      <m:t> = </m:t>
                    </m:r>
                    <m:r>
                      <a:rPr lang="en-US" sz="2999" i="1" dirty="0" smtClean="0">
                        <a:solidFill>
                          <a:srgbClr val="84E1A1"/>
                        </a:solidFill>
                        <a:latin typeface="Cambria Math" panose="02040503050406030204" pitchFamily="18" charset="0"/>
                      </a:rPr>
                      <m:t>𝑎</m:t>
                    </m:r>
                    <m:r>
                      <a:rPr lang="en-US" sz="2999" i="1" dirty="0" smtClean="0">
                        <a:solidFill>
                          <a:srgbClr val="84E1A1"/>
                        </a:solidFill>
                        <a:latin typeface="Cambria Math" panose="02040503050406030204" pitchFamily="18" charset="0"/>
                      </a:rPr>
                      <m:t> + </m:t>
                    </m:r>
                    <m:r>
                      <a:rPr lang="en-US" sz="2999" i="1" dirty="0" smtClean="0">
                        <a:solidFill>
                          <a:srgbClr val="84E1A1"/>
                        </a:solidFill>
                        <a:latin typeface="Cambria Math" panose="02040503050406030204" pitchFamily="18" charset="0"/>
                      </a:rPr>
                      <m:t>𝑏𝑥</m:t>
                    </m:r>
                    <m:r>
                      <a:rPr lang="en-US" sz="2999" i="1" dirty="0" smtClean="0">
                        <a:solidFill>
                          <a:srgbClr val="84E1A1"/>
                        </a:solidFill>
                        <a:latin typeface="Cambria Math" panose="02040503050406030204" pitchFamily="18" charset="0"/>
                      </a:rPr>
                      <m:t> + </m:t>
                    </m:r>
                    <m:r>
                      <a:rPr lang="en-US" sz="2999" i="1" dirty="0" smtClean="0">
                        <a:solidFill>
                          <a:srgbClr val="84E1A1"/>
                        </a:solidFill>
                        <a:latin typeface="Cambria Math" panose="02040503050406030204" pitchFamily="18" charset="0"/>
                      </a:rPr>
                      <m:t>𝑐𝑥</m:t>
                    </m:r>
                    <m:r>
                      <a:rPr lang="en-US" sz="2999" i="1" dirty="0" smtClean="0">
                        <a:solidFill>
                          <a:srgbClr val="84E1A1"/>
                        </a:solidFill>
                        <a:latin typeface="Cambria Math" panose="02040503050406030204" pitchFamily="18" charset="0"/>
                      </a:rPr>
                      <m:t>2</m:t>
                    </m:r>
                  </m:oMath>
                </a14:m>
                <a:r>
                  <a:rPr lang="en-US" sz="2999" dirty="0">
                    <a:solidFill>
                      <a:srgbClr val="84E1A1"/>
                    </a:solidFill>
                    <a:latin typeface="TT Commons Pro"/>
                  </a:rPr>
                  <a:t>                            (Quadratic regression)</a:t>
                </a:r>
              </a:p>
              <a:p>
                <a:pPr marL="647698" lvl="1" indent="-323849" algn="just">
                  <a:lnSpc>
                    <a:spcPts val="3599"/>
                  </a:lnSpc>
                  <a:buFont typeface="Arial"/>
                  <a:buChar char="•"/>
                </a:pPr>
                <a14:m>
                  <m:oMath xmlns:m="http://schemas.openxmlformats.org/officeDocument/2006/math">
                    <m:r>
                      <a:rPr lang="en-US" sz="2999" i="1" dirty="0" smtClean="0">
                        <a:solidFill>
                          <a:srgbClr val="84E1A1"/>
                        </a:solidFill>
                        <a:latin typeface="Cambria Math" panose="02040503050406030204" pitchFamily="18" charset="0"/>
                      </a:rPr>
                      <m:t>𝑦</m:t>
                    </m:r>
                    <m:r>
                      <a:rPr lang="en-US" sz="2999" i="1" dirty="0" smtClean="0">
                        <a:solidFill>
                          <a:srgbClr val="84E1A1"/>
                        </a:solidFill>
                        <a:latin typeface="Cambria Math" panose="02040503050406030204" pitchFamily="18" charset="0"/>
                      </a:rPr>
                      <m:t> = </m:t>
                    </m:r>
                    <m:r>
                      <a:rPr lang="en-US" sz="2999" i="1" dirty="0" smtClean="0">
                        <a:solidFill>
                          <a:srgbClr val="84E1A1"/>
                        </a:solidFill>
                        <a:latin typeface="Cambria Math" panose="02040503050406030204" pitchFamily="18" charset="0"/>
                      </a:rPr>
                      <m:t>𝑎</m:t>
                    </m:r>
                    <m:r>
                      <a:rPr lang="en-US" sz="2999" i="1" dirty="0" smtClean="0">
                        <a:solidFill>
                          <a:srgbClr val="84E1A1"/>
                        </a:solidFill>
                        <a:latin typeface="Cambria Math" panose="02040503050406030204" pitchFamily="18" charset="0"/>
                      </a:rPr>
                      <m:t> + </m:t>
                    </m:r>
                    <m:r>
                      <a:rPr lang="en-US" sz="2999" i="1" dirty="0" smtClean="0">
                        <a:solidFill>
                          <a:srgbClr val="84E1A1"/>
                        </a:solidFill>
                        <a:latin typeface="Cambria Math" panose="02040503050406030204" pitchFamily="18" charset="0"/>
                      </a:rPr>
                      <m:t>𝑏𝑥</m:t>
                    </m:r>
                    <m:r>
                      <a:rPr lang="en-US" sz="2999" i="1" dirty="0" smtClean="0">
                        <a:solidFill>
                          <a:srgbClr val="84E1A1"/>
                        </a:solidFill>
                        <a:latin typeface="Cambria Math" panose="02040503050406030204" pitchFamily="18" charset="0"/>
                      </a:rPr>
                      <m:t> + </m:t>
                    </m:r>
                    <m:r>
                      <a:rPr lang="en-US" sz="2999" i="1" dirty="0" smtClean="0">
                        <a:solidFill>
                          <a:srgbClr val="84E1A1"/>
                        </a:solidFill>
                        <a:latin typeface="Cambria Math" panose="02040503050406030204" pitchFamily="18" charset="0"/>
                      </a:rPr>
                      <m:t>𝑐𝑥</m:t>
                    </m:r>
                    <m:r>
                      <a:rPr lang="en-US" sz="2999" i="1" dirty="0" smtClean="0">
                        <a:solidFill>
                          <a:srgbClr val="84E1A1"/>
                        </a:solidFill>
                        <a:latin typeface="Cambria Math" panose="02040503050406030204" pitchFamily="18" charset="0"/>
                      </a:rPr>
                      <m:t>2 + </m:t>
                    </m:r>
                    <m:r>
                      <a:rPr lang="en-US" sz="2999" i="1" dirty="0" smtClean="0">
                        <a:solidFill>
                          <a:srgbClr val="84E1A1"/>
                        </a:solidFill>
                        <a:latin typeface="Cambria Math" panose="02040503050406030204" pitchFamily="18" charset="0"/>
                      </a:rPr>
                      <m:t>𝑑𝑥</m:t>
                    </m:r>
                    <m:r>
                      <a:rPr lang="en-US" sz="2999" i="1" dirty="0" smtClean="0">
                        <a:solidFill>
                          <a:srgbClr val="84E1A1"/>
                        </a:solidFill>
                        <a:latin typeface="Cambria Math" panose="02040503050406030204" pitchFamily="18" charset="0"/>
                      </a:rPr>
                      <m:t>3               </m:t>
                    </m:r>
                  </m:oMath>
                </a14:m>
                <a:r>
                  <a:rPr lang="en-US" sz="2999" dirty="0">
                    <a:solidFill>
                      <a:srgbClr val="84E1A1"/>
                    </a:solidFill>
                    <a:latin typeface="TT Commons Pro"/>
                  </a:rPr>
                  <a:t>(Cubic Regression)</a:t>
                </a:r>
              </a:p>
              <a:p>
                <a:pPr marL="647698" lvl="1" indent="-323849" algn="just">
                  <a:lnSpc>
                    <a:spcPts val="3599"/>
                  </a:lnSpc>
                  <a:buFont typeface="Arial"/>
                  <a:buChar char="•"/>
                </a:pPr>
                <a14:m>
                  <m:oMath xmlns:m="http://schemas.openxmlformats.org/officeDocument/2006/math">
                    <m:r>
                      <a:rPr lang="en-US" sz="2999" i="1" dirty="0" smtClean="0">
                        <a:solidFill>
                          <a:srgbClr val="84E1A1"/>
                        </a:solidFill>
                        <a:latin typeface="Cambria Math" panose="02040503050406030204" pitchFamily="18" charset="0"/>
                      </a:rPr>
                      <m:t>𝑦</m:t>
                    </m:r>
                    <m:r>
                      <a:rPr lang="en-US" sz="2999" i="1" dirty="0" smtClean="0">
                        <a:solidFill>
                          <a:srgbClr val="84E1A1"/>
                        </a:solidFill>
                        <a:latin typeface="Cambria Math" panose="02040503050406030204" pitchFamily="18" charset="0"/>
                      </a:rPr>
                      <m:t> = </m:t>
                    </m:r>
                    <m:r>
                      <a:rPr lang="en-US" sz="2999" i="1" dirty="0" smtClean="0">
                        <a:solidFill>
                          <a:srgbClr val="84E1A1"/>
                        </a:solidFill>
                        <a:latin typeface="Cambria Math" panose="02040503050406030204" pitchFamily="18" charset="0"/>
                      </a:rPr>
                      <m:t>𝑎</m:t>
                    </m:r>
                    <m:r>
                      <a:rPr lang="en-US" sz="2999" i="1" dirty="0" smtClean="0">
                        <a:solidFill>
                          <a:srgbClr val="84E1A1"/>
                        </a:solidFill>
                        <a:latin typeface="Cambria Math" panose="02040503050406030204" pitchFamily="18" charset="0"/>
                      </a:rPr>
                      <m:t> + </m:t>
                    </m:r>
                    <m:r>
                      <a:rPr lang="en-US" sz="2999" i="1" dirty="0" smtClean="0">
                        <a:solidFill>
                          <a:srgbClr val="84E1A1"/>
                        </a:solidFill>
                        <a:latin typeface="Cambria Math" panose="02040503050406030204" pitchFamily="18" charset="0"/>
                      </a:rPr>
                      <m:t>𝑏𝑥</m:t>
                    </m:r>
                    <m:r>
                      <a:rPr lang="en-US" sz="2999" i="1" dirty="0" smtClean="0">
                        <a:solidFill>
                          <a:srgbClr val="84E1A1"/>
                        </a:solidFill>
                        <a:latin typeface="Cambria Math" panose="02040503050406030204" pitchFamily="18" charset="0"/>
                      </a:rPr>
                      <m:t> + </m:t>
                    </m:r>
                    <m:r>
                      <a:rPr lang="en-US" sz="2999" i="1" dirty="0" smtClean="0">
                        <a:solidFill>
                          <a:srgbClr val="84E1A1"/>
                        </a:solidFill>
                        <a:latin typeface="Cambria Math" panose="02040503050406030204" pitchFamily="18" charset="0"/>
                      </a:rPr>
                      <m:t>𝑐𝑥</m:t>
                    </m:r>
                    <m:r>
                      <a:rPr lang="en-US" sz="2999" i="1" dirty="0" smtClean="0">
                        <a:solidFill>
                          <a:srgbClr val="84E1A1"/>
                        </a:solidFill>
                        <a:latin typeface="Cambria Math" panose="02040503050406030204" pitchFamily="18" charset="0"/>
                      </a:rPr>
                      <m:t>2 + </m:t>
                    </m:r>
                    <m:r>
                      <a:rPr lang="en-US" sz="2999" i="1" dirty="0" smtClean="0">
                        <a:solidFill>
                          <a:srgbClr val="84E1A1"/>
                        </a:solidFill>
                        <a:latin typeface="Cambria Math" panose="02040503050406030204" pitchFamily="18" charset="0"/>
                      </a:rPr>
                      <m:t>𝑑𝑥</m:t>
                    </m:r>
                    <m:r>
                      <a:rPr lang="en-US" sz="2999" i="1" dirty="0" smtClean="0">
                        <a:solidFill>
                          <a:srgbClr val="84E1A1"/>
                        </a:solidFill>
                        <a:latin typeface="Cambria Math" panose="02040503050406030204" pitchFamily="18" charset="0"/>
                      </a:rPr>
                      <m:t>3 + </m:t>
                    </m:r>
                    <m:r>
                      <a:rPr lang="en-US" sz="2999" i="1" dirty="0" smtClean="0">
                        <a:solidFill>
                          <a:srgbClr val="84E1A1"/>
                        </a:solidFill>
                        <a:latin typeface="Cambria Math" panose="02040503050406030204" pitchFamily="18" charset="0"/>
                      </a:rPr>
                      <m:t>𝑒𝑥</m:t>
                    </m:r>
                    <m:r>
                      <a:rPr lang="en-US" sz="2999" i="1" dirty="0" smtClean="0">
                        <a:solidFill>
                          <a:srgbClr val="84E1A1"/>
                        </a:solidFill>
                        <a:latin typeface="Cambria Math" panose="02040503050406030204" pitchFamily="18" charset="0"/>
                      </a:rPr>
                      <m:t>4 </m:t>
                    </m:r>
                  </m:oMath>
                </a14:m>
                <a:r>
                  <a:rPr lang="en-US" sz="2999" dirty="0">
                    <a:solidFill>
                      <a:srgbClr val="84E1A1"/>
                    </a:solidFill>
                    <a:latin typeface="TT Commons Pro"/>
                  </a:rPr>
                  <a:t>(Quartic Regression)</a:t>
                </a:r>
              </a:p>
              <a:p>
                <a:pPr marL="647698" lvl="1" indent="-323849" algn="just">
                  <a:lnSpc>
                    <a:spcPts val="3599"/>
                  </a:lnSpc>
                  <a:buFont typeface="Arial"/>
                  <a:buChar char="•"/>
                </a:pPr>
                <a:r>
                  <a:rPr lang="en-US" sz="2999" dirty="0">
                    <a:solidFill>
                      <a:srgbClr val="84E1A1"/>
                    </a:solidFill>
                    <a:latin typeface="TT Commons Pro"/>
                  </a:rPr>
                  <a:t>...</a:t>
                </a:r>
              </a:p>
            </p:txBody>
          </p:sp>
        </mc:Choice>
        <mc:Fallback xmlns="">
          <p:sp>
            <p:nvSpPr>
              <p:cNvPr id="6" name="TextBox 6"/>
              <p:cNvSpPr txBox="1">
                <a:spLocks noRot="1" noChangeAspect="1" noMove="1" noResize="1" noEditPoints="1" noAdjustHandles="1" noChangeArrowheads="1" noChangeShapeType="1" noTextEdit="1"/>
              </p:cNvSpPr>
              <p:nvPr/>
            </p:nvSpPr>
            <p:spPr>
              <a:xfrm>
                <a:off x="1028700" y="1640185"/>
                <a:ext cx="15629489" cy="2746906"/>
              </a:xfrm>
              <a:prstGeom prst="rect">
                <a:avLst/>
              </a:prstGeom>
              <a:blipFill>
                <a:blip r:embed="rId5"/>
                <a:stretch>
                  <a:fillRect l="-1482" t="-5100" b="-709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TextBox 7"/>
              <p:cNvSpPr txBox="1"/>
              <p:nvPr/>
            </p:nvSpPr>
            <p:spPr>
              <a:xfrm>
                <a:off x="12521282" y="7566000"/>
                <a:ext cx="5513952" cy="1792798"/>
              </a:xfrm>
              <a:prstGeom prst="rect">
                <a:avLst/>
              </a:prstGeom>
            </p:spPr>
            <p:txBody>
              <a:bodyPr wrap="square" lIns="0" tIns="0" rIns="0" bIns="0" rtlCol="0" anchor="t">
                <a:spAutoFit/>
              </a:bodyPr>
              <a:lstStyle/>
              <a:p>
                <a:pPr algn="ctr">
                  <a:lnSpc>
                    <a:spcPts val="3600"/>
                  </a:lnSpc>
                </a:pPr>
                <a:r>
                  <a:rPr lang="en-US" sz="2000" dirty="0">
                    <a:solidFill>
                      <a:srgbClr val="84E1A1"/>
                    </a:solidFill>
                    <a:latin typeface="TT Commons Pro"/>
                  </a:rPr>
                  <a:t>Best fit with Quartic Regression :</a:t>
                </a:r>
              </a:p>
              <a:p>
                <a:pPr algn="ctr">
                  <a:lnSpc>
                    <a:spcPts val="3600"/>
                  </a:lnSpc>
                </a:pPr>
                <a:endParaRPr lang="en-US" sz="2000" dirty="0">
                  <a:solidFill>
                    <a:srgbClr val="84E1A1"/>
                  </a:solidFill>
                  <a:latin typeface="TT Commons Pro"/>
                </a:endParaRPr>
              </a:p>
              <a:p>
                <a:pPr algn="ctr">
                  <a:lnSpc>
                    <a:spcPts val="3600"/>
                  </a:lnSpc>
                </a:pPr>
                <a14:m>
                  <m:oMathPara xmlns:m="http://schemas.openxmlformats.org/officeDocument/2006/math">
                    <m:oMathParaPr>
                      <m:jc m:val="centerGroup"/>
                    </m:oMathParaPr>
                    <m:oMath xmlns:m="http://schemas.openxmlformats.org/officeDocument/2006/math">
                      <m:r>
                        <a:rPr lang="en-US" sz="1600" i="1" dirty="0" smtClean="0">
                          <a:solidFill>
                            <a:srgbClr val="84E1A1"/>
                          </a:solidFill>
                          <a:latin typeface="Cambria Math" panose="02040503050406030204" pitchFamily="18" charset="0"/>
                        </a:rPr>
                        <m:t>𝑦</m:t>
                      </m:r>
                      <m:r>
                        <a:rPr lang="en-US" sz="1600" i="1" dirty="0" smtClean="0">
                          <a:solidFill>
                            <a:srgbClr val="84E1A1"/>
                          </a:solidFill>
                          <a:latin typeface="Cambria Math" panose="02040503050406030204" pitchFamily="18" charset="0"/>
                        </a:rPr>
                        <m:t> = −5 + 13.0667</m:t>
                      </m:r>
                      <m:r>
                        <a:rPr lang="en-US" sz="1600" i="1" dirty="0" smtClean="0">
                          <a:solidFill>
                            <a:srgbClr val="84E1A1"/>
                          </a:solidFill>
                          <a:latin typeface="Cambria Math" panose="02040503050406030204" pitchFamily="18" charset="0"/>
                        </a:rPr>
                        <m:t>𝑥</m:t>
                      </m:r>
                      <m:r>
                        <a:rPr lang="en-US" sz="1600" i="1" dirty="0" smtClean="0">
                          <a:solidFill>
                            <a:srgbClr val="84E1A1"/>
                          </a:solidFill>
                          <a:latin typeface="Cambria Math" panose="02040503050406030204" pitchFamily="18" charset="0"/>
                        </a:rPr>
                        <m:t> − 9.7167</m:t>
                      </m:r>
                      <m:r>
                        <a:rPr lang="en-US" sz="1600" i="1" dirty="0" smtClean="0">
                          <a:solidFill>
                            <a:srgbClr val="84E1A1"/>
                          </a:solidFill>
                          <a:latin typeface="Cambria Math" panose="02040503050406030204" pitchFamily="18" charset="0"/>
                        </a:rPr>
                        <m:t>𝑥</m:t>
                      </m:r>
                      <m:r>
                        <a:rPr lang="en-US" sz="1600" i="1" dirty="0" smtClean="0">
                          <a:solidFill>
                            <a:srgbClr val="84E1A1"/>
                          </a:solidFill>
                          <a:latin typeface="Cambria Math" panose="02040503050406030204" pitchFamily="18" charset="0"/>
                        </a:rPr>
                        <m:t>2 + 2.9333</m:t>
                      </m:r>
                      <m:r>
                        <a:rPr lang="en-US" sz="1600" i="1" dirty="0" smtClean="0">
                          <a:solidFill>
                            <a:srgbClr val="84E1A1"/>
                          </a:solidFill>
                          <a:latin typeface="Cambria Math" panose="02040503050406030204" pitchFamily="18" charset="0"/>
                        </a:rPr>
                        <m:t>𝑥</m:t>
                      </m:r>
                      <m:r>
                        <a:rPr lang="en-US" sz="1600" i="1" dirty="0" smtClean="0">
                          <a:solidFill>
                            <a:srgbClr val="84E1A1"/>
                          </a:solidFill>
                          <a:latin typeface="Cambria Math" panose="02040503050406030204" pitchFamily="18" charset="0"/>
                        </a:rPr>
                        <m:t>3 − 0.2833</m:t>
                      </m:r>
                      <m:r>
                        <a:rPr lang="en-US" sz="1600" i="1" dirty="0" smtClean="0">
                          <a:solidFill>
                            <a:srgbClr val="84E1A1"/>
                          </a:solidFill>
                          <a:latin typeface="Cambria Math" panose="02040503050406030204" pitchFamily="18" charset="0"/>
                        </a:rPr>
                        <m:t>𝑥</m:t>
                      </m:r>
                      <m:r>
                        <a:rPr lang="en-US" sz="1600" i="1" dirty="0" smtClean="0">
                          <a:solidFill>
                            <a:srgbClr val="84E1A1"/>
                          </a:solidFill>
                          <a:latin typeface="Cambria Math" panose="02040503050406030204" pitchFamily="18" charset="0"/>
                        </a:rPr>
                        <m:t>4</m:t>
                      </m:r>
                    </m:oMath>
                  </m:oMathPara>
                </a14:m>
                <a:endParaRPr lang="en-US" sz="1600" dirty="0">
                  <a:solidFill>
                    <a:srgbClr val="84E1A1"/>
                  </a:solidFill>
                  <a:latin typeface="TT Commons Pro Bold"/>
                </a:endParaRPr>
              </a:p>
              <a:p>
                <a:pPr algn="ctr">
                  <a:lnSpc>
                    <a:spcPts val="3600"/>
                  </a:lnSpc>
                </a:pPr>
                <a:r>
                  <a:rPr lang="en-US" sz="2000" dirty="0">
                    <a:solidFill>
                      <a:srgbClr val="84E1A1"/>
                    </a:solidFill>
                    <a:latin typeface="TT Commons Pro Bold"/>
                  </a:rPr>
                  <a:t>R</a:t>
                </a:r>
                <a:r>
                  <a:rPr lang="en-US" sz="2000" baseline="30000" dirty="0">
                    <a:solidFill>
                      <a:srgbClr val="84E1A1"/>
                    </a:solidFill>
                    <a:latin typeface="TT Commons Pro Bold"/>
                  </a:rPr>
                  <a:t>2</a:t>
                </a:r>
                <a:r>
                  <a:rPr lang="en-US" sz="2000" dirty="0">
                    <a:solidFill>
                      <a:srgbClr val="84E1A1"/>
                    </a:solidFill>
                    <a:latin typeface="TT Commons Pro Bold"/>
                  </a:rPr>
                  <a:t> = 1 </a:t>
                </a:r>
                <a:r>
                  <a:rPr lang="en-US" sz="2000" dirty="0">
                    <a:solidFill>
                      <a:srgbClr val="84E1A1"/>
                    </a:solidFill>
                    <a:latin typeface="TT Commons Pro"/>
                  </a:rPr>
                  <a:t>(Perfect Fit)</a:t>
                </a:r>
              </a:p>
            </p:txBody>
          </p:sp>
        </mc:Choice>
        <mc:Fallback xmlns="">
          <p:sp>
            <p:nvSpPr>
              <p:cNvPr id="7" name="TextBox 7"/>
              <p:cNvSpPr txBox="1">
                <a:spLocks noRot="1" noChangeAspect="1" noMove="1" noResize="1" noEditPoints="1" noAdjustHandles="1" noChangeArrowheads="1" noChangeShapeType="1" noTextEdit="1"/>
              </p:cNvSpPr>
              <p:nvPr/>
            </p:nvSpPr>
            <p:spPr>
              <a:xfrm>
                <a:off x="12521282" y="7566000"/>
                <a:ext cx="5513952" cy="1792798"/>
              </a:xfrm>
              <a:prstGeom prst="rect">
                <a:avLst/>
              </a:prstGeom>
              <a:blipFill>
                <a:blip r:embed="rId6"/>
                <a:stretch>
                  <a:fillRect b="-782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TextBox 8"/>
              <p:cNvSpPr txBox="1"/>
              <p:nvPr/>
            </p:nvSpPr>
            <p:spPr>
              <a:xfrm>
                <a:off x="6525648" y="7566000"/>
                <a:ext cx="5513952" cy="1792798"/>
              </a:xfrm>
              <a:prstGeom prst="rect">
                <a:avLst/>
              </a:prstGeom>
            </p:spPr>
            <p:txBody>
              <a:bodyPr wrap="square" lIns="0" tIns="0" rIns="0" bIns="0" rtlCol="0" anchor="t">
                <a:spAutoFit/>
              </a:bodyPr>
              <a:lstStyle/>
              <a:p>
                <a:pPr algn="ctr">
                  <a:lnSpc>
                    <a:spcPts val="3600"/>
                  </a:lnSpc>
                </a:pPr>
                <a:r>
                  <a:rPr lang="en-US" sz="2000" dirty="0">
                    <a:solidFill>
                      <a:srgbClr val="84E1A1"/>
                    </a:solidFill>
                    <a:latin typeface="TT Commons Pro"/>
                  </a:rPr>
                  <a:t>Best fit with Cubic Regression :</a:t>
                </a:r>
              </a:p>
              <a:p>
                <a:pPr algn="ctr">
                  <a:lnSpc>
                    <a:spcPts val="3600"/>
                  </a:lnSpc>
                </a:pPr>
                <a:endParaRPr lang="en-US" sz="2000" dirty="0">
                  <a:solidFill>
                    <a:srgbClr val="84E1A1"/>
                  </a:solidFill>
                  <a:latin typeface="TT Commons Pro"/>
                </a:endParaRPr>
              </a:p>
              <a:p>
                <a:pPr algn="ctr">
                  <a:lnSpc>
                    <a:spcPts val="3600"/>
                  </a:lnSpc>
                </a:pPr>
                <a14:m>
                  <m:oMathPara xmlns:m="http://schemas.openxmlformats.org/officeDocument/2006/math">
                    <m:oMathParaPr>
                      <m:jc m:val="centerGroup"/>
                    </m:oMathParaPr>
                    <m:oMath xmlns:m="http://schemas.openxmlformats.org/officeDocument/2006/math">
                      <m:r>
                        <a:rPr lang="en-US" sz="2000" i="1" dirty="0" smtClean="0">
                          <a:solidFill>
                            <a:srgbClr val="84E1A1"/>
                          </a:solidFill>
                          <a:latin typeface="Cambria Math" panose="02040503050406030204" pitchFamily="18" charset="0"/>
                        </a:rPr>
                        <m:t>𝑦</m:t>
                      </m:r>
                      <m:r>
                        <a:rPr lang="en-US" sz="2000" i="1" dirty="0" smtClean="0">
                          <a:solidFill>
                            <a:srgbClr val="84E1A1"/>
                          </a:solidFill>
                          <a:latin typeface="Cambria Math" panose="02040503050406030204" pitchFamily="18" charset="0"/>
                        </a:rPr>
                        <m:t> = 7.24 − 10.0047</m:t>
                      </m:r>
                      <m:r>
                        <a:rPr lang="en-US" sz="2000" i="1" dirty="0" smtClean="0">
                          <a:solidFill>
                            <a:srgbClr val="84E1A1"/>
                          </a:solidFill>
                          <a:latin typeface="Cambria Math" panose="02040503050406030204" pitchFamily="18" charset="0"/>
                        </a:rPr>
                        <m:t>𝑥</m:t>
                      </m:r>
                      <m:r>
                        <a:rPr lang="en-US" sz="2000" i="1" dirty="0" smtClean="0">
                          <a:solidFill>
                            <a:srgbClr val="84E1A1"/>
                          </a:solidFill>
                          <a:latin typeface="Cambria Math" panose="02040503050406030204" pitchFamily="18" charset="0"/>
                        </a:rPr>
                        <m:t> + 4.3286</m:t>
                      </m:r>
                      <m:r>
                        <a:rPr lang="en-US" sz="2000" i="1" dirty="0" smtClean="0">
                          <a:solidFill>
                            <a:srgbClr val="84E1A1"/>
                          </a:solidFill>
                          <a:latin typeface="Cambria Math" panose="02040503050406030204" pitchFamily="18" charset="0"/>
                        </a:rPr>
                        <m:t>𝑥</m:t>
                      </m:r>
                      <m:r>
                        <a:rPr lang="en-US" sz="2000" i="1" dirty="0" smtClean="0">
                          <a:solidFill>
                            <a:srgbClr val="84E1A1"/>
                          </a:solidFill>
                          <a:latin typeface="Cambria Math" panose="02040503050406030204" pitchFamily="18" charset="0"/>
                        </a:rPr>
                        <m:t>2 − 0.4667</m:t>
                      </m:r>
                      <m:r>
                        <a:rPr lang="en-US" sz="2000" i="1" dirty="0" smtClean="0">
                          <a:solidFill>
                            <a:srgbClr val="84E1A1"/>
                          </a:solidFill>
                          <a:latin typeface="Cambria Math" panose="02040503050406030204" pitchFamily="18" charset="0"/>
                        </a:rPr>
                        <m:t>𝑥</m:t>
                      </m:r>
                      <m:r>
                        <a:rPr lang="en-US" sz="2000" i="1" dirty="0" smtClean="0">
                          <a:solidFill>
                            <a:srgbClr val="84E1A1"/>
                          </a:solidFill>
                          <a:latin typeface="Cambria Math" panose="02040503050406030204" pitchFamily="18" charset="0"/>
                        </a:rPr>
                        <m:t>3 </m:t>
                      </m:r>
                    </m:oMath>
                  </m:oMathPara>
                </a14:m>
                <a:endParaRPr lang="en-US" sz="2000" dirty="0">
                  <a:solidFill>
                    <a:srgbClr val="84E1A1"/>
                  </a:solidFill>
                  <a:latin typeface="TT Commons Pro Bold"/>
                </a:endParaRPr>
              </a:p>
              <a:p>
                <a:pPr algn="ctr">
                  <a:lnSpc>
                    <a:spcPts val="3600"/>
                  </a:lnSpc>
                </a:pPr>
                <a:r>
                  <a:rPr lang="en-US" sz="2000" dirty="0">
                    <a:solidFill>
                      <a:srgbClr val="84E1A1"/>
                    </a:solidFill>
                    <a:latin typeface="TT Commons Pro Bold"/>
                  </a:rPr>
                  <a:t>R</a:t>
                </a:r>
                <a:r>
                  <a:rPr lang="en-US" sz="2000" baseline="30000" dirty="0">
                    <a:solidFill>
                      <a:srgbClr val="84E1A1"/>
                    </a:solidFill>
                    <a:latin typeface="TT Commons Pro Bold"/>
                  </a:rPr>
                  <a:t>2</a:t>
                </a:r>
                <a:r>
                  <a:rPr lang="en-US" sz="2000" dirty="0">
                    <a:solidFill>
                      <a:srgbClr val="84E1A1"/>
                    </a:solidFill>
                    <a:latin typeface="TT Commons Pro Bold"/>
                  </a:rPr>
                  <a:t> = 0.9815</a:t>
                </a:r>
              </a:p>
            </p:txBody>
          </p:sp>
        </mc:Choice>
        <mc:Fallback xmlns="">
          <p:sp>
            <p:nvSpPr>
              <p:cNvPr id="8" name="TextBox 8"/>
              <p:cNvSpPr txBox="1">
                <a:spLocks noRot="1" noChangeAspect="1" noMove="1" noResize="1" noEditPoints="1" noAdjustHandles="1" noChangeArrowheads="1" noChangeShapeType="1" noTextEdit="1"/>
              </p:cNvSpPr>
              <p:nvPr/>
            </p:nvSpPr>
            <p:spPr>
              <a:xfrm>
                <a:off x="6525648" y="7566000"/>
                <a:ext cx="5513952" cy="1792798"/>
              </a:xfrm>
              <a:prstGeom prst="rect">
                <a:avLst/>
              </a:prstGeom>
              <a:blipFill>
                <a:blip r:embed="rId7"/>
                <a:stretch>
                  <a:fillRect l="-221" b="-782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 name="TextBox 9"/>
              <p:cNvSpPr txBox="1"/>
              <p:nvPr/>
            </p:nvSpPr>
            <p:spPr>
              <a:xfrm>
                <a:off x="521800" y="7566000"/>
                <a:ext cx="5285163" cy="1792798"/>
              </a:xfrm>
              <a:prstGeom prst="rect">
                <a:avLst/>
              </a:prstGeom>
            </p:spPr>
            <p:txBody>
              <a:bodyPr lIns="0" tIns="0" rIns="0" bIns="0" rtlCol="0" anchor="t">
                <a:spAutoFit/>
              </a:bodyPr>
              <a:lstStyle/>
              <a:p>
                <a:pPr algn="ctr">
                  <a:lnSpc>
                    <a:spcPts val="3600"/>
                  </a:lnSpc>
                </a:pPr>
                <a:r>
                  <a:rPr lang="en-US" sz="2000" dirty="0">
                    <a:solidFill>
                      <a:srgbClr val="84E1A1"/>
                    </a:solidFill>
                    <a:latin typeface="TT Commons Pro"/>
                  </a:rPr>
                  <a:t>Best fit with Quadratic Regression :</a:t>
                </a:r>
              </a:p>
              <a:p>
                <a:pPr algn="ctr">
                  <a:lnSpc>
                    <a:spcPts val="3600"/>
                  </a:lnSpc>
                </a:pPr>
                <a:endParaRPr lang="en-US" sz="2000" dirty="0">
                  <a:solidFill>
                    <a:srgbClr val="84E1A1"/>
                  </a:solidFill>
                  <a:latin typeface="TT Commons Pro"/>
                </a:endParaRPr>
              </a:p>
              <a:p>
                <a:pPr algn="ctr">
                  <a:lnSpc>
                    <a:spcPts val="3600"/>
                  </a:lnSpc>
                </a:pPr>
                <a14:m>
                  <m:oMath xmlns:m="http://schemas.openxmlformats.org/officeDocument/2006/math">
                    <m:r>
                      <a:rPr lang="en-US" sz="2000" i="1" dirty="0" smtClean="0">
                        <a:solidFill>
                          <a:srgbClr val="84E1A1"/>
                        </a:solidFill>
                        <a:latin typeface="Cambria Math" panose="02040503050406030204" pitchFamily="18" charset="0"/>
                      </a:rPr>
                      <m:t>𝑦</m:t>
                    </m:r>
                    <m:r>
                      <a:rPr lang="en-US" sz="2000" i="1" dirty="0" smtClean="0">
                        <a:solidFill>
                          <a:srgbClr val="84E1A1"/>
                        </a:solidFill>
                        <a:latin typeface="Cambria Math" panose="02040503050406030204" pitchFamily="18" charset="0"/>
                      </a:rPr>
                      <m:t> = −0.6 + 1.0086</m:t>
                    </m:r>
                    <m:r>
                      <a:rPr lang="en-US" sz="2000" i="1" dirty="0" smtClean="0">
                        <a:solidFill>
                          <a:srgbClr val="84E1A1"/>
                        </a:solidFill>
                        <a:latin typeface="Cambria Math" panose="02040503050406030204" pitchFamily="18" charset="0"/>
                      </a:rPr>
                      <m:t>𝑥</m:t>
                    </m:r>
                    <m:r>
                      <a:rPr lang="en-US" sz="2000" i="1" dirty="0" smtClean="0">
                        <a:solidFill>
                          <a:srgbClr val="84E1A1"/>
                        </a:solidFill>
                        <a:latin typeface="Cambria Math" panose="02040503050406030204" pitchFamily="18" charset="0"/>
                      </a:rPr>
                      <m:t> + 0.1286</m:t>
                    </m:r>
                    <m:r>
                      <a:rPr lang="en-US" sz="2000" i="1" dirty="0" smtClean="0">
                        <a:solidFill>
                          <a:srgbClr val="84E1A1"/>
                        </a:solidFill>
                        <a:latin typeface="Cambria Math" panose="02040503050406030204" pitchFamily="18" charset="0"/>
                      </a:rPr>
                      <m:t>𝑥</m:t>
                    </m:r>
                    <m:r>
                      <a:rPr lang="en-US" sz="2000" i="1" dirty="0" smtClean="0">
                        <a:solidFill>
                          <a:srgbClr val="84E1A1"/>
                        </a:solidFill>
                        <a:latin typeface="Cambria Math" panose="02040503050406030204" pitchFamily="18" charset="0"/>
                      </a:rPr>
                      <m:t>2</m:t>
                    </m:r>
                  </m:oMath>
                </a14:m>
                <a:r>
                  <a:rPr lang="en-US" sz="2000" dirty="0">
                    <a:solidFill>
                      <a:srgbClr val="84E1A1"/>
                    </a:solidFill>
                    <a:latin typeface="TT Commons Pro Bold"/>
                  </a:rPr>
                  <a:t> </a:t>
                </a:r>
              </a:p>
              <a:p>
                <a:pPr algn="ctr">
                  <a:lnSpc>
                    <a:spcPts val="3600"/>
                  </a:lnSpc>
                </a:pPr>
                <a:r>
                  <a:rPr lang="en-US" sz="2000" dirty="0">
                    <a:solidFill>
                      <a:srgbClr val="84E1A1"/>
                    </a:solidFill>
                    <a:latin typeface="TT Commons Pro Bold"/>
                  </a:rPr>
                  <a:t>R</a:t>
                </a:r>
                <a:r>
                  <a:rPr lang="en-US" sz="2000" baseline="30000" dirty="0">
                    <a:solidFill>
                      <a:srgbClr val="84E1A1"/>
                    </a:solidFill>
                    <a:latin typeface="TT Commons Pro Bold"/>
                  </a:rPr>
                  <a:t>2</a:t>
                </a:r>
                <a:r>
                  <a:rPr lang="en-US" sz="2000" dirty="0">
                    <a:solidFill>
                      <a:srgbClr val="84E1A1"/>
                    </a:solidFill>
                    <a:latin typeface="TT Commons Pro Bold"/>
                  </a:rPr>
                  <a:t> = 0.8937</a:t>
                </a:r>
              </a:p>
            </p:txBody>
          </p:sp>
        </mc:Choice>
        <mc:Fallback>
          <p:sp>
            <p:nvSpPr>
              <p:cNvPr id="9" name="TextBox 9"/>
              <p:cNvSpPr txBox="1">
                <a:spLocks noRot="1" noChangeAspect="1" noMove="1" noResize="1" noEditPoints="1" noAdjustHandles="1" noChangeArrowheads="1" noChangeShapeType="1" noTextEdit="1"/>
              </p:cNvSpPr>
              <p:nvPr/>
            </p:nvSpPr>
            <p:spPr>
              <a:xfrm>
                <a:off x="521800" y="7566000"/>
                <a:ext cx="5285163" cy="1792798"/>
              </a:xfrm>
              <a:prstGeom prst="rect">
                <a:avLst/>
              </a:prstGeom>
              <a:blipFill>
                <a:blip r:embed="rId8"/>
                <a:stretch>
                  <a:fillRect b="-7823"/>
                </a:stretch>
              </a:blipFill>
            </p:spPr>
            <p:txBody>
              <a:bodyPr/>
              <a:lstStyle/>
              <a:p>
                <a:r>
                  <a:rPr lang="fr-FR">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0C7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44385" y="3828330"/>
            <a:ext cx="5478298" cy="2784585"/>
          </a:xfrm>
          <a:prstGeom prst="rect">
            <a:avLst/>
          </a:prstGeom>
        </p:spPr>
      </p:pic>
      <p:pic>
        <p:nvPicPr>
          <p:cNvPr id="3" name="Picture 3"/>
          <p:cNvPicPr>
            <a:picLocks noChangeAspect="1"/>
          </p:cNvPicPr>
          <p:nvPr/>
        </p:nvPicPr>
        <p:blipFill>
          <a:blip r:embed="rId3"/>
          <a:srcRect/>
          <a:stretch>
            <a:fillRect/>
          </a:stretch>
        </p:blipFill>
        <p:spPr>
          <a:xfrm>
            <a:off x="6477568" y="3828330"/>
            <a:ext cx="5332863" cy="2784585"/>
          </a:xfrm>
          <a:prstGeom prst="rect">
            <a:avLst/>
          </a:prstGeom>
        </p:spPr>
      </p:pic>
      <p:pic>
        <p:nvPicPr>
          <p:cNvPr id="4" name="Picture 4"/>
          <p:cNvPicPr>
            <a:picLocks noChangeAspect="1"/>
          </p:cNvPicPr>
          <p:nvPr/>
        </p:nvPicPr>
        <p:blipFill>
          <a:blip r:embed="rId4"/>
          <a:srcRect/>
          <a:stretch>
            <a:fillRect/>
          </a:stretch>
        </p:blipFill>
        <p:spPr>
          <a:xfrm>
            <a:off x="12441176" y="3828330"/>
            <a:ext cx="5419880" cy="2784585"/>
          </a:xfrm>
          <a:prstGeom prst="rect">
            <a:avLst/>
          </a:prstGeom>
        </p:spPr>
      </p:pic>
      <p:sp>
        <p:nvSpPr>
          <p:cNvPr id="5" name="TextBox 5"/>
          <p:cNvSpPr txBox="1"/>
          <p:nvPr/>
        </p:nvSpPr>
        <p:spPr>
          <a:xfrm>
            <a:off x="4840111" y="175869"/>
            <a:ext cx="8607778" cy="12287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185449"/>
                </a:solidFill>
                <a:latin typeface="TT Commons Pro Bold"/>
              </a:rPr>
              <a:t>Other Fit Methods</a:t>
            </a:r>
          </a:p>
        </p:txBody>
      </p:sp>
      <p:sp>
        <p:nvSpPr>
          <p:cNvPr id="6" name="TextBox 6"/>
          <p:cNvSpPr txBox="1"/>
          <p:nvPr/>
        </p:nvSpPr>
        <p:spPr>
          <a:xfrm>
            <a:off x="1028700" y="1933353"/>
            <a:ext cx="16490110" cy="819150"/>
          </a:xfrm>
          <a:prstGeom prst="rect">
            <a:avLst/>
          </a:prstGeom>
        </p:spPr>
        <p:txBody>
          <a:bodyPr lIns="0" tIns="0" rIns="0" bIns="0" rtlCol="0" anchor="t">
            <a:spAutoFit/>
          </a:bodyPr>
          <a:lstStyle/>
          <a:p>
            <a:pPr algn="just">
              <a:lnSpc>
                <a:spcPts val="3150"/>
              </a:lnSpc>
            </a:pPr>
            <a:r>
              <a:rPr lang="en-US" sz="3000">
                <a:solidFill>
                  <a:srgbClr val="185449"/>
                </a:solidFill>
                <a:latin typeface="TT Commons Pro"/>
              </a:rPr>
              <a:t>We used some basic fit method because our data wasn't so complicated, but you may have to use more complicated methods that can be usefull to have a better R2 and fit better.</a:t>
            </a:r>
          </a:p>
        </p:txBody>
      </p:sp>
      <mc:AlternateContent xmlns:mc="http://schemas.openxmlformats.org/markup-compatibility/2006" xmlns:a14="http://schemas.microsoft.com/office/drawing/2010/main">
        <mc:Choice Requires="a14">
          <p:sp>
            <p:nvSpPr>
              <p:cNvPr id="7" name="TextBox 7"/>
              <p:cNvSpPr txBox="1"/>
              <p:nvPr/>
            </p:nvSpPr>
            <p:spPr>
              <a:xfrm>
                <a:off x="373167" y="7068459"/>
                <a:ext cx="5478298" cy="2462213"/>
              </a:xfrm>
              <a:prstGeom prst="rect">
                <a:avLst/>
              </a:prstGeom>
            </p:spPr>
            <p:txBody>
              <a:bodyPr lIns="0" tIns="0" rIns="0" bIns="0" rtlCol="0" anchor="t">
                <a:spAutoFit/>
              </a:bodyPr>
              <a:lstStyle/>
              <a:p>
                <a:pPr algn="ctr">
                  <a:lnSpc>
                    <a:spcPts val="3150"/>
                  </a:lnSpc>
                </a:pPr>
                <a:r>
                  <a:rPr lang="en-US" sz="3000" dirty="0">
                    <a:solidFill>
                      <a:srgbClr val="185449"/>
                    </a:solidFill>
                    <a:latin typeface="TT Commons Pro"/>
                  </a:rPr>
                  <a:t>4PL Symmetrical sigmoidal :</a:t>
                </a:r>
              </a:p>
              <a:p>
                <a:pPr algn="ctr">
                  <a:lnSpc>
                    <a:spcPts val="3150"/>
                  </a:lnSpc>
                </a:pPr>
                <a:endParaRPr lang="en-US" sz="3000" dirty="0">
                  <a:solidFill>
                    <a:srgbClr val="185449"/>
                  </a:solidFill>
                  <a:latin typeface="TT Commons Pro"/>
                </a:endParaRPr>
              </a:p>
              <a:p>
                <a:pPr algn="ctr">
                  <a:lnSpc>
                    <a:spcPts val="3150"/>
                  </a:lnSpc>
                </a:pPr>
                <a:endParaRPr lang="en-US" sz="3000" dirty="0">
                  <a:solidFill>
                    <a:srgbClr val="185449"/>
                  </a:solidFill>
                  <a:latin typeface="TT Commons Pro"/>
                </a:endParaRPr>
              </a:p>
              <a:p>
                <a:pPr algn="ctr">
                  <a:lnSpc>
                    <a:spcPts val="3150"/>
                  </a:lnSpc>
                </a:pPr>
                <a14:m>
                  <m:oMathPara xmlns:m="http://schemas.openxmlformats.org/officeDocument/2006/math">
                    <m:oMathParaPr>
                      <m:jc m:val="centerGroup"/>
                    </m:oMathParaPr>
                    <m:oMath xmlns:m="http://schemas.openxmlformats.org/officeDocument/2006/math">
                      <m:r>
                        <a:rPr lang="fr-FR" sz="3000" b="0" i="1" smtClean="0">
                          <a:solidFill>
                            <a:srgbClr val="185449"/>
                          </a:solidFill>
                          <a:latin typeface="Cambria Math" panose="02040503050406030204" pitchFamily="18" charset="0"/>
                        </a:rPr>
                        <m:t>𝑦</m:t>
                      </m:r>
                      <m:r>
                        <a:rPr lang="fr-FR" sz="3000" b="0" i="1" smtClean="0">
                          <a:solidFill>
                            <a:srgbClr val="185449"/>
                          </a:solidFill>
                          <a:latin typeface="Cambria Math" panose="02040503050406030204" pitchFamily="18" charset="0"/>
                        </a:rPr>
                        <m:t>= </m:t>
                      </m:r>
                      <m:r>
                        <a:rPr lang="fr-FR" sz="3000" b="0" i="1" smtClean="0">
                          <a:solidFill>
                            <a:srgbClr val="185449"/>
                          </a:solidFill>
                          <a:latin typeface="Cambria Math" panose="02040503050406030204" pitchFamily="18" charset="0"/>
                        </a:rPr>
                        <m:t>𝑑</m:t>
                      </m:r>
                      <m:r>
                        <a:rPr lang="fr-FR" sz="3000" b="0" i="1" smtClean="0">
                          <a:solidFill>
                            <a:srgbClr val="185449"/>
                          </a:solidFill>
                          <a:latin typeface="Cambria Math" panose="02040503050406030204" pitchFamily="18" charset="0"/>
                        </a:rPr>
                        <m:t>+</m:t>
                      </m:r>
                      <m:f>
                        <m:fPr>
                          <m:ctrlPr>
                            <a:rPr lang="fr-FR" sz="3000" i="1" smtClean="0">
                              <a:solidFill>
                                <a:srgbClr val="185449"/>
                              </a:solidFill>
                              <a:latin typeface="Cambria Math" panose="02040503050406030204" pitchFamily="18" charset="0"/>
                            </a:rPr>
                          </m:ctrlPr>
                        </m:fPr>
                        <m:num>
                          <m:r>
                            <a:rPr lang="fr-FR" sz="3000" b="0" i="1" smtClean="0">
                              <a:solidFill>
                                <a:srgbClr val="185449"/>
                              </a:solidFill>
                              <a:latin typeface="Cambria Math" panose="02040503050406030204" pitchFamily="18" charset="0"/>
                            </a:rPr>
                            <m:t>𝑎</m:t>
                          </m:r>
                          <m:r>
                            <a:rPr lang="fr-FR" sz="3000" b="0" i="1" smtClean="0">
                              <a:solidFill>
                                <a:srgbClr val="185449"/>
                              </a:solidFill>
                              <a:latin typeface="Cambria Math" panose="02040503050406030204" pitchFamily="18" charset="0"/>
                            </a:rPr>
                            <m:t>−</m:t>
                          </m:r>
                          <m:r>
                            <a:rPr lang="fr-FR" sz="3000" b="0" i="1" smtClean="0">
                              <a:solidFill>
                                <a:srgbClr val="185449"/>
                              </a:solidFill>
                              <a:latin typeface="Cambria Math" panose="02040503050406030204" pitchFamily="18" charset="0"/>
                            </a:rPr>
                            <m:t>𝑑</m:t>
                          </m:r>
                        </m:num>
                        <m:den>
                          <m:r>
                            <a:rPr lang="fr-FR" sz="3000" b="0" i="1" smtClean="0">
                              <a:solidFill>
                                <a:srgbClr val="185449"/>
                              </a:solidFill>
                              <a:latin typeface="Cambria Math" panose="02040503050406030204" pitchFamily="18" charset="0"/>
                            </a:rPr>
                            <m:t>1+</m:t>
                          </m:r>
                          <m:sSup>
                            <m:sSupPr>
                              <m:ctrlPr>
                                <a:rPr lang="fr-FR" sz="3000" i="1" smtClean="0">
                                  <a:solidFill>
                                    <a:srgbClr val="185449"/>
                                  </a:solidFill>
                                  <a:latin typeface="Cambria Math" panose="02040503050406030204" pitchFamily="18" charset="0"/>
                                </a:rPr>
                              </m:ctrlPr>
                            </m:sSupPr>
                            <m:e>
                              <m:r>
                                <a:rPr lang="fr-FR" sz="3000" b="0" i="1" smtClean="0">
                                  <a:solidFill>
                                    <a:srgbClr val="185449"/>
                                  </a:solidFill>
                                  <a:latin typeface="Cambria Math" panose="02040503050406030204" pitchFamily="18" charset="0"/>
                                </a:rPr>
                                <m:t>(</m:t>
                              </m:r>
                              <m:f>
                                <m:fPr>
                                  <m:ctrlPr>
                                    <a:rPr lang="fr-FR" sz="3000" i="1" smtClean="0">
                                      <a:solidFill>
                                        <a:srgbClr val="185449"/>
                                      </a:solidFill>
                                      <a:latin typeface="Cambria Math" panose="02040503050406030204" pitchFamily="18" charset="0"/>
                                    </a:rPr>
                                  </m:ctrlPr>
                                </m:fPr>
                                <m:num>
                                  <m:r>
                                    <a:rPr lang="fr-FR" sz="3000" b="0" i="1" smtClean="0">
                                      <a:solidFill>
                                        <a:srgbClr val="185449"/>
                                      </a:solidFill>
                                      <a:latin typeface="Cambria Math" panose="02040503050406030204" pitchFamily="18" charset="0"/>
                                    </a:rPr>
                                    <m:t>𝑥</m:t>
                                  </m:r>
                                </m:num>
                                <m:den>
                                  <m:r>
                                    <a:rPr lang="fr-FR" sz="3000" b="0" i="1" smtClean="0">
                                      <a:solidFill>
                                        <a:srgbClr val="185449"/>
                                      </a:solidFill>
                                      <a:latin typeface="Cambria Math" panose="02040503050406030204" pitchFamily="18" charset="0"/>
                                    </a:rPr>
                                    <m:t>𝑐</m:t>
                                  </m:r>
                                </m:den>
                              </m:f>
                              <m:r>
                                <a:rPr lang="fr-FR" sz="3000" b="0" i="1" smtClean="0">
                                  <a:solidFill>
                                    <a:srgbClr val="185449"/>
                                  </a:solidFill>
                                  <a:latin typeface="Cambria Math" panose="02040503050406030204" pitchFamily="18" charset="0"/>
                                </a:rPr>
                                <m:t>)</m:t>
                              </m:r>
                            </m:e>
                            <m:sup>
                              <m:r>
                                <a:rPr lang="fr-FR" sz="3000" b="0" i="1" smtClean="0">
                                  <a:solidFill>
                                    <a:srgbClr val="185449"/>
                                  </a:solidFill>
                                  <a:latin typeface="Cambria Math" panose="02040503050406030204" pitchFamily="18" charset="0"/>
                                </a:rPr>
                                <m:t>𝑏</m:t>
                              </m:r>
                            </m:sup>
                          </m:sSup>
                        </m:den>
                      </m:f>
                    </m:oMath>
                  </m:oMathPara>
                </a14:m>
                <a:endParaRPr lang="en-US" sz="3000" dirty="0">
                  <a:solidFill>
                    <a:srgbClr val="185449"/>
                  </a:solidFill>
                  <a:latin typeface="TT Commons Pro Bold"/>
                </a:endParaRPr>
              </a:p>
              <a:p>
                <a:pPr algn="ctr">
                  <a:lnSpc>
                    <a:spcPts val="3150"/>
                  </a:lnSpc>
                </a:pPr>
                <a:endParaRPr lang="en-US" sz="3000" dirty="0">
                  <a:solidFill>
                    <a:srgbClr val="185449"/>
                  </a:solidFill>
                  <a:latin typeface="TT Commons Pro Bold"/>
                </a:endParaRPr>
              </a:p>
              <a:p>
                <a:pPr algn="ctr">
                  <a:lnSpc>
                    <a:spcPts val="3150"/>
                  </a:lnSpc>
                </a:pPr>
                <a:r>
                  <a:rPr lang="en-US" sz="3000" dirty="0">
                    <a:solidFill>
                      <a:srgbClr val="185449"/>
                    </a:solidFill>
                    <a:latin typeface="TT Commons Pro Bold"/>
                  </a:rPr>
                  <a:t>R</a:t>
                </a:r>
                <a:r>
                  <a:rPr lang="en-US" sz="3000" baseline="30000" dirty="0">
                    <a:solidFill>
                      <a:srgbClr val="185449"/>
                    </a:solidFill>
                    <a:latin typeface="TT Commons Pro Bold"/>
                  </a:rPr>
                  <a:t>2</a:t>
                </a:r>
                <a:r>
                  <a:rPr lang="en-US" sz="3000" dirty="0">
                    <a:solidFill>
                      <a:srgbClr val="185449"/>
                    </a:solidFill>
                    <a:latin typeface="TT Commons Pro Bold"/>
                  </a:rPr>
                  <a:t> = 0.9994</a:t>
                </a:r>
              </a:p>
            </p:txBody>
          </p:sp>
        </mc:Choice>
        <mc:Fallback xmlns="">
          <p:sp>
            <p:nvSpPr>
              <p:cNvPr id="7" name="TextBox 7"/>
              <p:cNvSpPr txBox="1">
                <a:spLocks noRot="1" noChangeAspect="1" noMove="1" noResize="1" noEditPoints="1" noAdjustHandles="1" noChangeArrowheads="1" noChangeShapeType="1" noTextEdit="1"/>
              </p:cNvSpPr>
              <p:nvPr/>
            </p:nvSpPr>
            <p:spPr>
              <a:xfrm>
                <a:off x="373167" y="7068459"/>
                <a:ext cx="5478298" cy="2462213"/>
              </a:xfrm>
              <a:prstGeom prst="rect">
                <a:avLst/>
              </a:prstGeom>
              <a:blipFill>
                <a:blip r:embed="rId5"/>
                <a:stretch>
                  <a:fillRect t="-7196" b="-868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TextBox 8"/>
              <p:cNvSpPr txBox="1"/>
              <p:nvPr/>
            </p:nvSpPr>
            <p:spPr>
              <a:xfrm>
                <a:off x="6477568" y="7068459"/>
                <a:ext cx="5478298" cy="2462213"/>
              </a:xfrm>
              <a:prstGeom prst="rect">
                <a:avLst/>
              </a:prstGeom>
            </p:spPr>
            <p:txBody>
              <a:bodyPr lIns="0" tIns="0" rIns="0" bIns="0" rtlCol="0" anchor="t">
                <a:spAutoFit/>
              </a:bodyPr>
              <a:lstStyle/>
              <a:p>
                <a:pPr algn="ctr">
                  <a:lnSpc>
                    <a:spcPts val="3150"/>
                  </a:lnSpc>
                </a:pPr>
                <a:r>
                  <a:rPr lang="en-US" sz="3000" dirty="0">
                    <a:solidFill>
                      <a:srgbClr val="185449"/>
                    </a:solidFill>
                    <a:latin typeface="TT Commons Pro"/>
                  </a:rPr>
                  <a:t>Exponential function :</a:t>
                </a:r>
              </a:p>
              <a:p>
                <a:pPr algn="ctr">
                  <a:lnSpc>
                    <a:spcPts val="3150"/>
                  </a:lnSpc>
                </a:pPr>
                <a:endParaRPr lang="en-US" sz="3000" dirty="0">
                  <a:solidFill>
                    <a:srgbClr val="185449"/>
                  </a:solidFill>
                  <a:latin typeface="TT Commons Pro"/>
                </a:endParaRPr>
              </a:p>
              <a:p>
                <a:pPr algn="ctr">
                  <a:lnSpc>
                    <a:spcPts val="3150"/>
                  </a:lnSpc>
                </a:pPr>
                <a14:m>
                  <m:oMathPara xmlns:m="http://schemas.openxmlformats.org/officeDocument/2006/math">
                    <m:oMathParaPr>
                      <m:jc m:val="centerGroup"/>
                    </m:oMathParaPr>
                    <m:oMath xmlns:m="http://schemas.openxmlformats.org/officeDocument/2006/math">
                      <m:r>
                        <a:rPr lang="en-US" sz="3000" i="1" dirty="0" smtClean="0">
                          <a:solidFill>
                            <a:srgbClr val="185449"/>
                          </a:solidFill>
                          <a:latin typeface="Cambria Math" panose="02040503050406030204" pitchFamily="18" charset="0"/>
                        </a:rPr>
                        <m:t>𝑦</m:t>
                      </m:r>
                      <m:r>
                        <a:rPr lang="en-US" sz="3000" i="1" dirty="0" smtClean="0">
                          <a:solidFill>
                            <a:srgbClr val="185449"/>
                          </a:solidFill>
                          <a:latin typeface="Cambria Math" panose="02040503050406030204" pitchFamily="18" charset="0"/>
                        </a:rPr>
                        <m:t> = </m:t>
                      </m:r>
                      <m:r>
                        <a:rPr lang="en-US" sz="3000" i="1" dirty="0" smtClean="0">
                          <a:solidFill>
                            <a:srgbClr val="185449"/>
                          </a:solidFill>
                          <a:latin typeface="Cambria Math" panose="02040503050406030204" pitchFamily="18" charset="0"/>
                        </a:rPr>
                        <m:t>𝑎</m:t>
                      </m:r>
                      <m:r>
                        <a:rPr lang="en-US" sz="3000" i="1" dirty="0" smtClean="0">
                          <a:solidFill>
                            <a:srgbClr val="185449"/>
                          </a:solidFill>
                          <a:latin typeface="Cambria Math" panose="02040503050406030204" pitchFamily="18" charset="0"/>
                        </a:rPr>
                        <m:t> + </m:t>
                      </m:r>
                      <m:sSup>
                        <m:sSupPr>
                          <m:ctrlPr>
                            <a:rPr lang="en-US" sz="3000" i="1" dirty="0" smtClean="0">
                              <a:solidFill>
                                <a:srgbClr val="185449"/>
                              </a:solidFill>
                              <a:latin typeface="Cambria Math" panose="02040503050406030204" pitchFamily="18" charset="0"/>
                            </a:rPr>
                          </m:ctrlPr>
                        </m:sSupPr>
                        <m:e>
                          <m:r>
                            <a:rPr lang="fr-FR" sz="3000" b="0" i="1" dirty="0" smtClean="0">
                              <a:solidFill>
                                <a:srgbClr val="185449"/>
                              </a:solidFill>
                              <a:latin typeface="Cambria Math" panose="02040503050406030204" pitchFamily="18" charset="0"/>
                            </a:rPr>
                            <m:t>𝑏𝑒</m:t>
                          </m:r>
                        </m:e>
                        <m:sup>
                          <m:r>
                            <a:rPr lang="fr-FR" sz="3000" b="0" i="1" dirty="0" smtClean="0">
                              <a:solidFill>
                                <a:srgbClr val="185449"/>
                              </a:solidFill>
                              <a:latin typeface="Cambria Math" panose="02040503050406030204" pitchFamily="18" charset="0"/>
                            </a:rPr>
                            <m:t>−</m:t>
                          </m:r>
                          <m:r>
                            <a:rPr lang="fr-FR" sz="3000" b="0" i="1" dirty="0" smtClean="0">
                              <a:solidFill>
                                <a:srgbClr val="185449"/>
                              </a:solidFill>
                              <a:latin typeface="Cambria Math" panose="02040503050406030204" pitchFamily="18" charset="0"/>
                            </a:rPr>
                            <m:t>𝑐𝑥</m:t>
                          </m:r>
                        </m:sup>
                      </m:sSup>
                    </m:oMath>
                  </m:oMathPara>
                </a14:m>
                <a:endParaRPr lang="fr-FR" sz="3000" dirty="0">
                  <a:solidFill>
                    <a:srgbClr val="185449"/>
                  </a:solidFill>
                  <a:latin typeface="TT Commons Pro Bold"/>
                </a:endParaRPr>
              </a:p>
              <a:p>
                <a:pPr algn="ctr">
                  <a:lnSpc>
                    <a:spcPts val="3150"/>
                  </a:lnSpc>
                </a:pPr>
                <a:endParaRPr lang="fr-FR" sz="3000" dirty="0">
                  <a:solidFill>
                    <a:srgbClr val="185449"/>
                  </a:solidFill>
                  <a:latin typeface="TT Commons Pro Bold"/>
                </a:endParaRPr>
              </a:p>
              <a:p>
                <a:pPr algn="ctr">
                  <a:lnSpc>
                    <a:spcPts val="3150"/>
                  </a:lnSpc>
                </a:pPr>
                <a:endParaRPr lang="fr-FR" sz="3000" dirty="0">
                  <a:solidFill>
                    <a:srgbClr val="185449"/>
                  </a:solidFill>
                  <a:latin typeface="TT Commons Pro Bold"/>
                </a:endParaRPr>
              </a:p>
              <a:p>
                <a:pPr algn="ctr">
                  <a:lnSpc>
                    <a:spcPts val="3150"/>
                  </a:lnSpc>
                </a:pPr>
                <a:r>
                  <a:rPr lang="en-US" sz="3000" dirty="0">
                    <a:solidFill>
                      <a:srgbClr val="185449"/>
                    </a:solidFill>
                    <a:latin typeface="TT Commons Pro Bold"/>
                  </a:rPr>
                  <a:t>R</a:t>
                </a:r>
                <a:r>
                  <a:rPr lang="en-US" sz="3000" baseline="30000" dirty="0">
                    <a:solidFill>
                      <a:srgbClr val="185449"/>
                    </a:solidFill>
                    <a:latin typeface="TT Commons Pro Bold"/>
                  </a:rPr>
                  <a:t>2</a:t>
                </a:r>
                <a:r>
                  <a:rPr lang="en-US" sz="3000" dirty="0">
                    <a:solidFill>
                      <a:srgbClr val="185449"/>
                    </a:solidFill>
                    <a:latin typeface="TT Commons Pro Bold"/>
                  </a:rPr>
                  <a:t> = 0.8887</a:t>
                </a:r>
              </a:p>
            </p:txBody>
          </p:sp>
        </mc:Choice>
        <mc:Fallback xmlns="">
          <p:sp>
            <p:nvSpPr>
              <p:cNvPr id="8" name="TextBox 8"/>
              <p:cNvSpPr txBox="1">
                <a:spLocks noRot="1" noChangeAspect="1" noMove="1" noResize="1" noEditPoints="1" noAdjustHandles="1" noChangeArrowheads="1" noChangeShapeType="1" noTextEdit="1"/>
              </p:cNvSpPr>
              <p:nvPr/>
            </p:nvSpPr>
            <p:spPr>
              <a:xfrm>
                <a:off x="6477568" y="7068459"/>
                <a:ext cx="5478298" cy="2462213"/>
              </a:xfrm>
              <a:prstGeom prst="rect">
                <a:avLst/>
              </a:prstGeom>
              <a:blipFill>
                <a:blip r:embed="rId6"/>
                <a:stretch>
                  <a:fillRect t="-7196" b="-868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TextBox 9"/>
              <p:cNvSpPr txBox="1"/>
              <p:nvPr/>
            </p:nvSpPr>
            <p:spPr>
              <a:xfrm>
                <a:off x="12441176" y="7068459"/>
                <a:ext cx="5478298" cy="2872581"/>
              </a:xfrm>
              <a:prstGeom prst="rect">
                <a:avLst/>
              </a:prstGeom>
            </p:spPr>
            <p:txBody>
              <a:bodyPr lIns="0" tIns="0" rIns="0" bIns="0" rtlCol="0" anchor="t">
                <a:spAutoFit/>
              </a:bodyPr>
              <a:lstStyle/>
              <a:p>
                <a:pPr algn="ctr">
                  <a:lnSpc>
                    <a:spcPts val="3150"/>
                  </a:lnSpc>
                </a:pPr>
                <a:r>
                  <a:rPr lang="en-US" sz="3000" dirty="0">
                    <a:solidFill>
                      <a:srgbClr val="185449"/>
                    </a:solidFill>
                    <a:latin typeface="TT Commons Pro"/>
                  </a:rPr>
                  <a:t>Gaussian Bell function : </a:t>
                </a:r>
              </a:p>
              <a:p>
                <a:pPr algn="ctr">
                  <a:lnSpc>
                    <a:spcPts val="3150"/>
                  </a:lnSpc>
                </a:pPr>
                <a:endParaRPr lang="en-US" sz="3000" dirty="0">
                  <a:solidFill>
                    <a:srgbClr val="185449"/>
                  </a:solidFill>
                  <a:latin typeface="TT Commons Pro"/>
                </a:endParaRPr>
              </a:p>
              <a:p>
                <a:pPr algn="ctr">
                  <a:lnSpc>
                    <a:spcPts val="3150"/>
                  </a:lnSpc>
                </a:pPr>
                <a14:m>
                  <m:oMathPara xmlns:m="http://schemas.openxmlformats.org/officeDocument/2006/math">
                    <m:oMathParaPr>
                      <m:jc m:val="centerGroup"/>
                    </m:oMathParaPr>
                    <m:oMath xmlns:m="http://schemas.openxmlformats.org/officeDocument/2006/math">
                      <m:r>
                        <a:rPr lang="fr-FR" sz="3000" b="0" i="1" smtClean="0">
                          <a:solidFill>
                            <a:srgbClr val="185449"/>
                          </a:solidFill>
                          <a:latin typeface="Cambria Math" panose="02040503050406030204" pitchFamily="18" charset="0"/>
                        </a:rPr>
                        <m:t>𝑦</m:t>
                      </m:r>
                      <m:r>
                        <a:rPr lang="fr-FR" sz="3000" b="0" i="1" smtClean="0">
                          <a:solidFill>
                            <a:srgbClr val="185449"/>
                          </a:solidFill>
                          <a:latin typeface="Cambria Math" panose="02040503050406030204" pitchFamily="18" charset="0"/>
                        </a:rPr>
                        <m:t>=</m:t>
                      </m:r>
                      <m:r>
                        <a:rPr lang="fr-FR" sz="3000" b="0" i="1" smtClean="0">
                          <a:solidFill>
                            <a:srgbClr val="185449"/>
                          </a:solidFill>
                          <a:latin typeface="Cambria Math" panose="02040503050406030204" pitchFamily="18" charset="0"/>
                        </a:rPr>
                        <m:t>𝑎</m:t>
                      </m:r>
                      <m:sSup>
                        <m:sSupPr>
                          <m:ctrlPr>
                            <a:rPr lang="fr-FR" sz="3000" b="0" i="1" smtClean="0">
                              <a:solidFill>
                                <a:srgbClr val="185449"/>
                              </a:solidFill>
                              <a:latin typeface="Cambria Math" panose="02040503050406030204" pitchFamily="18" charset="0"/>
                            </a:rPr>
                          </m:ctrlPr>
                        </m:sSupPr>
                        <m:e>
                          <m:r>
                            <a:rPr lang="fr-FR" sz="3000" b="0" i="1" smtClean="0">
                              <a:solidFill>
                                <a:srgbClr val="185449"/>
                              </a:solidFill>
                              <a:latin typeface="Cambria Math" panose="02040503050406030204" pitchFamily="18" charset="0"/>
                            </a:rPr>
                            <m:t>𝑒</m:t>
                          </m:r>
                        </m:e>
                        <m:sup>
                          <m:r>
                            <a:rPr lang="fr-FR" sz="3000" b="0" i="1" smtClean="0">
                              <a:solidFill>
                                <a:srgbClr val="185449"/>
                              </a:solidFill>
                              <a:latin typeface="Cambria Math" panose="02040503050406030204" pitchFamily="18" charset="0"/>
                            </a:rPr>
                            <m:t>(−</m:t>
                          </m:r>
                          <m:f>
                            <m:fPr>
                              <m:ctrlPr>
                                <a:rPr lang="fr-FR" sz="3000" b="0" i="1" smtClean="0">
                                  <a:solidFill>
                                    <a:srgbClr val="185449"/>
                                  </a:solidFill>
                                  <a:latin typeface="Cambria Math" panose="02040503050406030204" pitchFamily="18" charset="0"/>
                                </a:rPr>
                              </m:ctrlPr>
                            </m:fPr>
                            <m:num>
                              <m:sSup>
                                <m:sSupPr>
                                  <m:ctrlPr>
                                    <a:rPr lang="fr-FR" sz="3000" b="0" i="1" smtClean="0">
                                      <a:solidFill>
                                        <a:srgbClr val="185449"/>
                                      </a:solidFill>
                                      <a:latin typeface="Cambria Math" panose="02040503050406030204" pitchFamily="18" charset="0"/>
                                    </a:rPr>
                                  </m:ctrlPr>
                                </m:sSupPr>
                                <m:e>
                                  <m:r>
                                    <a:rPr lang="fr-FR" sz="3000" b="0" i="1" smtClean="0">
                                      <a:solidFill>
                                        <a:srgbClr val="185449"/>
                                      </a:solidFill>
                                      <a:latin typeface="Cambria Math" panose="02040503050406030204" pitchFamily="18" charset="0"/>
                                    </a:rPr>
                                    <m:t>(</m:t>
                                  </m:r>
                                  <m:r>
                                    <a:rPr lang="fr-FR" sz="3000" b="0" i="1" smtClean="0">
                                      <a:solidFill>
                                        <a:srgbClr val="185449"/>
                                      </a:solidFill>
                                      <a:latin typeface="Cambria Math" panose="02040503050406030204" pitchFamily="18" charset="0"/>
                                    </a:rPr>
                                    <m:t>𝑥</m:t>
                                  </m:r>
                                  <m:r>
                                    <a:rPr lang="fr-FR" sz="3000" b="0" i="1" smtClean="0">
                                      <a:solidFill>
                                        <a:srgbClr val="185449"/>
                                      </a:solidFill>
                                      <a:latin typeface="Cambria Math" panose="02040503050406030204" pitchFamily="18" charset="0"/>
                                    </a:rPr>
                                    <m:t>−</m:t>
                                  </m:r>
                                  <m:r>
                                    <a:rPr lang="fr-FR" sz="3000" b="0" i="1" smtClean="0">
                                      <a:solidFill>
                                        <a:srgbClr val="185449"/>
                                      </a:solidFill>
                                      <a:latin typeface="Cambria Math" panose="02040503050406030204" pitchFamily="18" charset="0"/>
                                    </a:rPr>
                                    <m:t>𝑏</m:t>
                                  </m:r>
                                  <m:r>
                                    <a:rPr lang="fr-FR" sz="3000" b="0" i="1" smtClean="0">
                                      <a:solidFill>
                                        <a:srgbClr val="185449"/>
                                      </a:solidFill>
                                      <a:latin typeface="Cambria Math" panose="02040503050406030204" pitchFamily="18" charset="0"/>
                                    </a:rPr>
                                    <m:t>)</m:t>
                                  </m:r>
                                </m:e>
                                <m:sup>
                                  <m:r>
                                    <a:rPr lang="fr-FR" sz="3000" b="0" i="1" smtClean="0">
                                      <a:solidFill>
                                        <a:srgbClr val="185449"/>
                                      </a:solidFill>
                                      <a:latin typeface="Cambria Math" panose="02040503050406030204" pitchFamily="18" charset="0"/>
                                    </a:rPr>
                                    <m:t>2</m:t>
                                  </m:r>
                                </m:sup>
                              </m:sSup>
                            </m:num>
                            <m:den>
                              <m:r>
                                <a:rPr lang="fr-FR" sz="3000" b="0" i="1" smtClean="0">
                                  <a:solidFill>
                                    <a:srgbClr val="185449"/>
                                  </a:solidFill>
                                  <a:latin typeface="Cambria Math" panose="02040503050406030204" pitchFamily="18" charset="0"/>
                                </a:rPr>
                                <m:t>2</m:t>
                              </m:r>
                              <m:sSup>
                                <m:sSupPr>
                                  <m:ctrlPr>
                                    <a:rPr lang="fr-FR" sz="3000" b="0" i="1" smtClean="0">
                                      <a:solidFill>
                                        <a:srgbClr val="185449"/>
                                      </a:solidFill>
                                      <a:latin typeface="Cambria Math" panose="02040503050406030204" pitchFamily="18" charset="0"/>
                                    </a:rPr>
                                  </m:ctrlPr>
                                </m:sSupPr>
                                <m:e>
                                  <m:r>
                                    <a:rPr lang="fr-FR" sz="3000" b="0" i="1" smtClean="0">
                                      <a:solidFill>
                                        <a:srgbClr val="185449"/>
                                      </a:solidFill>
                                      <a:latin typeface="Cambria Math" panose="02040503050406030204" pitchFamily="18" charset="0"/>
                                    </a:rPr>
                                    <m:t>𝑐</m:t>
                                  </m:r>
                                </m:e>
                                <m:sup>
                                  <m:r>
                                    <a:rPr lang="fr-FR" sz="3000" b="0" i="1" smtClean="0">
                                      <a:solidFill>
                                        <a:srgbClr val="185449"/>
                                      </a:solidFill>
                                      <a:latin typeface="Cambria Math" panose="02040503050406030204" pitchFamily="18" charset="0"/>
                                    </a:rPr>
                                    <m:t>2</m:t>
                                  </m:r>
                                </m:sup>
                              </m:sSup>
                            </m:den>
                          </m:f>
                          <m:r>
                            <a:rPr lang="fr-FR" sz="3000" b="0" i="1" smtClean="0">
                              <a:solidFill>
                                <a:srgbClr val="185449"/>
                              </a:solidFill>
                              <a:latin typeface="Cambria Math" panose="02040503050406030204" pitchFamily="18" charset="0"/>
                            </a:rPr>
                            <m:t>)</m:t>
                          </m:r>
                        </m:sup>
                      </m:sSup>
                    </m:oMath>
                  </m:oMathPara>
                </a14:m>
                <a:endParaRPr lang="fr-FR" sz="3000" b="0" dirty="0">
                  <a:solidFill>
                    <a:srgbClr val="185449"/>
                  </a:solidFill>
                  <a:latin typeface="TT Commons Pro Bold"/>
                </a:endParaRPr>
              </a:p>
              <a:p>
                <a:pPr algn="ctr">
                  <a:lnSpc>
                    <a:spcPts val="3150"/>
                  </a:lnSpc>
                </a:pPr>
                <a:endParaRPr lang="en-US" sz="3000" dirty="0">
                  <a:solidFill>
                    <a:srgbClr val="185449"/>
                  </a:solidFill>
                  <a:latin typeface="TT Commons Pro Bold"/>
                </a:endParaRPr>
              </a:p>
              <a:p>
                <a:pPr algn="ctr">
                  <a:lnSpc>
                    <a:spcPts val="3150"/>
                  </a:lnSpc>
                </a:pPr>
                <a:endParaRPr lang="en-US" sz="3000" dirty="0">
                  <a:solidFill>
                    <a:srgbClr val="185449"/>
                  </a:solidFill>
                  <a:latin typeface="TT Commons Pro Bold"/>
                </a:endParaRPr>
              </a:p>
              <a:p>
                <a:pPr algn="ctr">
                  <a:lnSpc>
                    <a:spcPts val="3150"/>
                  </a:lnSpc>
                </a:pPr>
                <a:r>
                  <a:rPr lang="en-US" sz="3000" dirty="0">
                    <a:solidFill>
                      <a:srgbClr val="185449"/>
                    </a:solidFill>
                    <a:latin typeface="TT Commons Pro Bold"/>
                  </a:rPr>
                  <a:t>R</a:t>
                </a:r>
                <a:r>
                  <a:rPr lang="en-US" sz="3000" baseline="30000" dirty="0">
                    <a:solidFill>
                      <a:srgbClr val="185449"/>
                    </a:solidFill>
                    <a:latin typeface="TT Commons Pro Bold"/>
                  </a:rPr>
                  <a:t>2</a:t>
                </a:r>
                <a:r>
                  <a:rPr lang="en-US" sz="3000" dirty="0">
                    <a:solidFill>
                      <a:srgbClr val="185449"/>
                    </a:solidFill>
                    <a:latin typeface="TT Commons Pro Bold"/>
                  </a:rPr>
                  <a:t> = 0.9698</a:t>
                </a:r>
              </a:p>
              <a:p>
                <a:pPr algn="ctr">
                  <a:lnSpc>
                    <a:spcPts val="3150"/>
                  </a:lnSpc>
                </a:pPr>
                <a:endParaRPr lang="en-US" sz="3000" dirty="0">
                  <a:solidFill>
                    <a:srgbClr val="185449"/>
                  </a:solidFill>
                  <a:latin typeface="TT Commons Pro Bold"/>
                </a:endParaRPr>
              </a:p>
            </p:txBody>
          </p:sp>
        </mc:Choice>
        <mc:Fallback xmlns="">
          <p:sp>
            <p:nvSpPr>
              <p:cNvPr id="9" name="TextBox 9"/>
              <p:cNvSpPr txBox="1">
                <a:spLocks noRot="1" noChangeAspect="1" noMove="1" noResize="1" noEditPoints="1" noAdjustHandles="1" noChangeArrowheads="1" noChangeShapeType="1" noTextEdit="1"/>
              </p:cNvSpPr>
              <p:nvPr/>
            </p:nvSpPr>
            <p:spPr>
              <a:xfrm>
                <a:off x="12441176" y="7068459"/>
                <a:ext cx="5478298" cy="2872581"/>
              </a:xfrm>
              <a:prstGeom prst="rect">
                <a:avLst/>
              </a:prstGeom>
              <a:blipFill>
                <a:blip r:embed="rId7"/>
                <a:stretch>
                  <a:fillRect t="-6157"/>
                </a:stretch>
              </a:blipFill>
            </p:spPr>
            <p:txBody>
              <a:bodyPr/>
              <a:lstStyle/>
              <a:p>
                <a:r>
                  <a:rPr lang="fr-FR">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9E66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647842" y="3254284"/>
            <a:ext cx="8992316" cy="4640163"/>
          </a:xfrm>
          <a:prstGeom prst="rect">
            <a:avLst/>
          </a:prstGeom>
        </p:spPr>
      </p:pic>
      <p:sp>
        <p:nvSpPr>
          <p:cNvPr id="3" name="TextBox 3"/>
          <p:cNvSpPr txBox="1"/>
          <p:nvPr/>
        </p:nvSpPr>
        <p:spPr>
          <a:xfrm>
            <a:off x="6335576" y="404813"/>
            <a:ext cx="5616847" cy="1238250"/>
          </a:xfrm>
          <a:prstGeom prst="rect">
            <a:avLst/>
          </a:prstGeom>
        </p:spPr>
        <p:txBody>
          <a:bodyPr lIns="0" tIns="0" rIns="0" bIns="0" rtlCol="0" anchor="t">
            <a:spAutoFit/>
          </a:bodyPr>
          <a:lstStyle/>
          <a:p>
            <a:pPr marL="0" lvl="0" indent="0" algn="l">
              <a:lnSpc>
                <a:spcPts val="9712"/>
              </a:lnSpc>
              <a:spcBef>
                <a:spcPct val="0"/>
              </a:spcBef>
            </a:pPr>
            <a:r>
              <a:rPr lang="en-US" sz="8093">
                <a:solidFill>
                  <a:srgbClr val="000000"/>
                </a:solidFill>
                <a:latin typeface="TT Commons Pro Bold"/>
              </a:rPr>
              <a:t>Prediction</a:t>
            </a:r>
          </a:p>
        </p:txBody>
      </p:sp>
      <mc:AlternateContent xmlns:mc="http://schemas.openxmlformats.org/markup-compatibility/2006" xmlns:a14="http://schemas.microsoft.com/office/drawing/2010/main">
        <mc:Choice Requires="a14">
          <p:sp>
            <p:nvSpPr>
              <p:cNvPr id="4" name="TextBox 4"/>
              <p:cNvSpPr txBox="1"/>
              <p:nvPr/>
            </p:nvSpPr>
            <p:spPr>
              <a:xfrm>
                <a:off x="696045" y="1826129"/>
                <a:ext cx="16895911" cy="962025"/>
              </a:xfrm>
              <a:prstGeom prst="rect">
                <a:avLst/>
              </a:prstGeom>
            </p:spPr>
            <p:txBody>
              <a:bodyPr lIns="0" tIns="0" rIns="0" bIns="0" rtlCol="0" anchor="t">
                <a:spAutoFit/>
              </a:bodyPr>
              <a:lstStyle/>
              <a:p>
                <a:pPr algn="just">
                  <a:lnSpc>
                    <a:spcPts val="3899"/>
                  </a:lnSpc>
                </a:pPr>
                <a:r>
                  <a:rPr lang="en-US" sz="2999" dirty="0">
                    <a:solidFill>
                      <a:srgbClr val="000000"/>
                    </a:solidFill>
                    <a:latin typeface="TT Commons Pro"/>
                  </a:rPr>
                  <a:t>Once we have found our function, it is easy to make a prediction, just enter the </a:t>
                </a:r>
                <a14:m>
                  <m:oMath xmlns:m="http://schemas.openxmlformats.org/officeDocument/2006/math">
                    <m:r>
                      <a:rPr lang="en-US" sz="2999" b="1" i="1" dirty="0" smtClean="0">
                        <a:solidFill>
                          <a:srgbClr val="000000"/>
                        </a:solidFill>
                        <a:latin typeface="Cambria Math" panose="02040503050406030204" pitchFamily="18" charset="0"/>
                      </a:rPr>
                      <m:t>𝒙</m:t>
                    </m:r>
                  </m:oMath>
                </a14:m>
                <a:r>
                  <a:rPr lang="en-US" sz="2999" dirty="0">
                    <a:solidFill>
                      <a:srgbClr val="000000"/>
                    </a:solidFill>
                    <a:latin typeface="TT Commons Pro"/>
                  </a:rPr>
                  <a:t> of our dataset and get the value of </a:t>
                </a:r>
                <a14:m>
                  <m:oMath xmlns:m="http://schemas.openxmlformats.org/officeDocument/2006/math">
                    <m:r>
                      <a:rPr lang="en-US" sz="2999" b="1" i="1" dirty="0" smtClean="0">
                        <a:solidFill>
                          <a:srgbClr val="000000"/>
                        </a:solidFill>
                        <a:latin typeface="Cambria Math" panose="02040503050406030204" pitchFamily="18" charset="0"/>
                      </a:rPr>
                      <m:t>𝒚</m:t>
                    </m:r>
                  </m:oMath>
                </a14:m>
                <a:r>
                  <a:rPr lang="en-US" sz="2999" dirty="0">
                    <a:solidFill>
                      <a:srgbClr val="000000"/>
                    </a:solidFill>
                    <a:latin typeface="TT Commons Pro Bold"/>
                  </a:rPr>
                  <a:t> </a:t>
                </a:r>
                <a:r>
                  <a:rPr lang="en-US" sz="2999" dirty="0">
                    <a:solidFill>
                      <a:srgbClr val="000000"/>
                    </a:solidFill>
                    <a:latin typeface="TT Commons Pro"/>
                  </a:rPr>
                  <a:t>passed by the best function we have chosen.  </a:t>
                </a:r>
              </a:p>
            </p:txBody>
          </p:sp>
        </mc:Choice>
        <mc:Fallback xmlns="">
          <p:sp>
            <p:nvSpPr>
              <p:cNvPr id="4" name="TextBox 4"/>
              <p:cNvSpPr txBox="1">
                <a:spLocks noRot="1" noChangeAspect="1" noMove="1" noResize="1" noEditPoints="1" noAdjustHandles="1" noChangeArrowheads="1" noChangeShapeType="1" noTextEdit="1"/>
              </p:cNvSpPr>
              <p:nvPr/>
            </p:nvSpPr>
            <p:spPr>
              <a:xfrm>
                <a:off x="696045" y="1826129"/>
                <a:ext cx="16895911" cy="962025"/>
              </a:xfrm>
              <a:prstGeom prst="rect">
                <a:avLst/>
              </a:prstGeom>
              <a:blipFill>
                <a:blip r:embed="rId3"/>
                <a:stretch>
                  <a:fillRect l="-1335" t="-11465" r="-1371" b="-2293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TextBox 5"/>
              <p:cNvSpPr txBox="1"/>
              <p:nvPr/>
            </p:nvSpPr>
            <p:spPr>
              <a:xfrm>
                <a:off x="696045" y="8387715"/>
                <a:ext cx="16895911" cy="1467709"/>
              </a:xfrm>
              <a:prstGeom prst="rect">
                <a:avLst/>
              </a:prstGeom>
            </p:spPr>
            <p:txBody>
              <a:bodyPr lIns="0" tIns="0" rIns="0" bIns="0" rtlCol="0" anchor="t">
                <a:spAutoFit/>
              </a:bodyPr>
              <a:lstStyle/>
              <a:p>
                <a:pPr algn="ctr">
                  <a:lnSpc>
                    <a:spcPts val="3899"/>
                  </a:lnSpc>
                </a:pPr>
                <a:r>
                  <a:rPr lang="en-US" sz="2999" dirty="0">
                    <a:solidFill>
                      <a:srgbClr val="000000"/>
                    </a:solidFill>
                    <a:latin typeface="TT Commons Pro"/>
                  </a:rPr>
                  <a:t>With the Quartic function  : </a:t>
                </a:r>
                <a14:m>
                  <m:oMath xmlns:m="http://schemas.openxmlformats.org/officeDocument/2006/math">
                    <m:r>
                      <a:rPr lang="en-US" sz="2999" i="1" dirty="0" smtClean="0">
                        <a:solidFill>
                          <a:srgbClr val="000000"/>
                        </a:solidFill>
                        <a:latin typeface="Cambria Math" panose="02040503050406030204" pitchFamily="18" charset="0"/>
                      </a:rPr>
                      <m:t>𝑦</m:t>
                    </m:r>
                    <m:r>
                      <a:rPr lang="en-US" sz="2999" i="1" dirty="0" smtClean="0">
                        <a:solidFill>
                          <a:srgbClr val="000000"/>
                        </a:solidFill>
                        <a:latin typeface="Cambria Math" panose="02040503050406030204" pitchFamily="18" charset="0"/>
                      </a:rPr>
                      <m:t> = −5 + 13.0667∗</m:t>
                    </m:r>
                    <m:r>
                      <a:rPr lang="en-US" sz="2999" b="1" i="1" dirty="0" smtClean="0">
                        <a:solidFill>
                          <a:srgbClr val="000000"/>
                        </a:solidFill>
                        <a:latin typeface="Cambria Math" panose="02040503050406030204" pitchFamily="18" charset="0"/>
                      </a:rPr>
                      <m:t>𝟑</m:t>
                    </m:r>
                    <m:r>
                      <a:rPr lang="en-US" sz="2999" b="1" i="1" dirty="0" smtClean="0">
                        <a:solidFill>
                          <a:srgbClr val="000000"/>
                        </a:solidFill>
                        <a:latin typeface="Cambria Math" panose="02040503050406030204" pitchFamily="18" charset="0"/>
                      </a:rPr>
                      <m:t>.</m:t>
                    </m:r>
                    <m:r>
                      <a:rPr lang="en-US" sz="2999" b="1" i="1" dirty="0" smtClean="0">
                        <a:solidFill>
                          <a:srgbClr val="000000"/>
                        </a:solidFill>
                        <a:latin typeface="Cambria Math" panose="02040503050406030204" pitchFamily="18" charset="0"/>
                      </a:rPr>
                      <m:t>𝟓</m:t>
                    </m:r>
                    <m:r>
                      <a:rPr lang="en-US" sz="2999" i="1" dirty="0" smtClean="0">
                        <a:solidFill>
                          <a:srgbClr val="000000"/>
                        </a:solidFill>
                        <a:latin typeface="Cambria Math" panose="02040503050406030204" pitchFamily="18" charset="0"/>
                      </a:rPr>
                      <m:t> − 9.7167∗</m:t>
                    </m:r>
                    <m:r>
                      <a:rPr lang="en-US" sz="2999" b="1" i="1" dirty="0" smtClean="0">
                        <a:solidFill>
                          <a:srgbClr val="000000"/>
                        </a:solidFill>
                        <a:latin typeface="Cambria Math" panose="02040503050406030204" pitchFamily="18" charset="0"/>
                      </a:rPr>
                      <m:t>𝟑</m:t>
                    </m:r>
                    <m:r>
                      <a:rPr lang="en-US" sz="2999" b="1" i="1" dirty="0" smtClean="0">
                        <a:solidFill>
                          <a:srgbClr val="000000"/>
                        </a:solidFill>
                        <a:latin typeface="Cambria Math" panose="02040503050406030204" pitchFamily="18" charset="0"/>
                      </a:rPr>
                      <m:t>.</m:t>
                    </m:r>
                    <m:r>
                      <a:rPr lang="en-US" sz="2999" b="1" i="1" dirty="0" smtClean="0">
                        <a:solidFill>
                          <a:srgbClr val="000000"/>
                        </a:solidFill>
                        <a:latin typeface="Cambria Math" panose="02040503050406030204" pitchFamily="18" charset="0"/>
                      </a:rPr>
                      <m:t>𝟓</m:t>
                    </m:r>
                    <m:r>
                      <a:rPr lang="en-US" sz="2999" i="1" baseline="30000" dirty="0" smtClean="0">
                        <a:solidFill>
                          <a:srgbClr val="000000"/>
                        </a:solidFill>
                        <a:latin typeface="Cambria Math" panose="02040503050406030204" pitchFamily="18" charset="0"/>
                      </a:rPr>
                      <m:t>2 </m:t>
                    </m:r>
                    <m:r>
                      <a:rPr lang="en-US" sz="2999" i="1" dirty="0" smtClean="0">
                        <a:solidFill>
                          <a:srgbClr val="000000"/>
                        </a:solidFill>
                        <a:latin typeface="Cambria Math" panose="02040503050406030204" pitchFamily="18" charset="0"/>
                      </a:rPr>
                      <m:t>+ 2.9333∗</m:t>
                    </m:r>
                    <m:r>
                      <a:rPr lang="en-US" sz="2999" b="1" i="1" dirty="0" smtClean="0">
                        <a:solidFill>
                          <a:srgbClr val="000000"/>
                        </a:solidFill>
                        <a:latin typeface="Cambria Math" panose="02040503050406030204" pitchFamily="18" charset="0"/>
                      </a:rPr>
                      <m:t>𝟑</m:t>
                    </m:r>
                    <m:r>
                      <a:rPr lang="en-US" sz="2999" b="1" i="1" dirty="0" smtClean="0">
                        <a:solidFill>
                          <a:srgbClr val="000000"/>
                        </a:solidFill>
                        <a:latin typeface="Cambria Math" panose="02040503050406030204" pitchFamily="18" charset="0"/>
                      </a:rPr>
                      <m:t>.</m:t>
                    </m:r>
                    <m:r>
                      <a:rPr lang="en-US" sz="2999" b="1" i="1" dirty="0" smtClean="0">
                        <a:solidFill>
                          <a:srgbClr val="000000"/>
                        </a:solidFill>
                        <a:latin typeface="Cambria Math" panose="02040503050406030204" pitchFamily="18" charset="0"/>
                      </a:rPr>
                      <m:t>𝟓</m:t>
                    </m:r>
                    <m:r>
                      <a:rPr lang="en-US" sz="2999" i="1" baseline="30000" dirty="0" smtClean="0">
                        <a:solidFill>
                          <a:srgbClr val="000000"/>
                        </a:solidFill>
                        <a:latin typeface="Cambria Math" panose="02040503050406030204" pitchFamily="18" charset="0"/>
                      </a:rPr>
                      <m:t>3</m:t>
                    </m:r>
                    <m:r>
                      <a:rPr lang="en-US" sz="2999" i="1" dirty="0" smtClean="0">
                        <a:solidFill>
                          <a:srgbClr val="000000"/>
                        </a:solidFill>
                        <a:latin typeface="Cambria Math" panose="02040503050406030204" pitchFamily="18" charset="0"/>
                      </a:rPr>
                      <m:t> − 0.2833∗3.5</m:t>
                    </m:r>
                    <m:r>
                      <a:rPr lang="en-US" sz="2999" i="1" baseline="30000" dirty="0" smtClean="0">
                        <a:solidFill>
                          <a:srgbClr val="000000"/>
                        </a:solidFill>
                        <a:latin typeface="Cambria Math" panose="02040503050406030204" pitchFamily="18" charset="0"/>
                      </a:rPr>
                      <m:t>4</m:t>
                    </m:r>
                  </m:oMath>
                </a14:m>
                <a:endParaRPr lang="en-US" sz="2999" baseline="30000" dirty="0">
                  <a:solidFill>
                    <a:srgbClr val="000000"/>
                  </a:solidFill>
                  <a:latin typeface="TT Commons Pro"/>
                </a:endParaRPr>
              </a:p>
              <a:p>
                <a:pPr>
                  <a:lnSpc>
                    <a:spcPts val="3899"/>
                  </a:lnSpc>
                </a:pPr>
                <a:r>
                  <a:rPr lang="en-US" sz="2999" dirty="0">
                    <a:solidFill>
                      <a:srgbClr val="000000"/>
                    </a:solidFill>
                    <a:latin typeface="TT Commons Pro"/>
                  </a:rPr>
                  <a:t>                                                   </a:t>
                </a:r>
                <a14:m>
                  <m:oMath xmlns:m="http://schemas.openxmlformats.org/officeDocument/2006/math">
                    <m:r>
                      <a:rPr lang="en-US" sz="2999" b="1" i="1" dirty="0" smtClean="0">
                        <a:solidFill>
                          <a:srgbClr val="000000"/>
                        </a:solidFill>
                        <a:latin typeface="Cambria Math" panose="02040503050406030204" pitchFamily="18" charset="0"/>
                      </a:rPr>
                      <m:t>𝒚</m:t>
                    </m:r>
                    <m:r>
                      <a:rPr lang="en-US" sz="2999" b="1" i="1" dirty="0" smtClean="0">
                        <a:solidFill>
                          <a:srgbClr val="000000"/>
                        </a:solidFill>
                        <a:latin typeface="Cambria Math" panose="02040503050406030204" pitchFamily="18" charset="0"/>
                      </a:rPr>
                      <m:t> = </m:t>
                    </m:r>
                    <m:r>
                      <a:rPr lang="en-US" sz="2999" b="1" i="1" dirty="0" smtClean="0">
                        <a:solidFill>
                          <a:srgbClr val="000000"/>
                        </a:solidFill>
                        <a:latin typeface="Cambria Math" panose="02040503050406030204" pitchFamily="18" charset="0"/>
                      </a:rPr>
                      <m:t>𝟒</m:t>
                    </m:r>
                    <m:r>
                      <a:rPr lang="en-US" sz="2999" b="1" i="1" dirty="0" smtClean="0">
                        <a:solidFill>
                          <a:srgbClr val="000000"/>
                        </a:solidFill>
                        <a:latin typeface="Cambria Math" panose="02040503050406030204" pitchFamily="18" charset="0"/>
                      </a:rPr>
                      <m:t>.</m:t>
                    </m:r>
                    <m:r>
                      <a:rPr lang="en-US" sz="2999" b="1" i="1" dirty="0" smtClean="0">
                        <a:solidFill>
                          <a:srgbClr val="000000"/>
                        </a:solidFill>
                        <a:latin typeface="Cambria Math" panose="02040503050406030204" pitchFamily="18" charset="0"/>
                      </a:rPr>
                      <m:t>𝟗𝟓𝟑𝟏</m:t>
                    </m:r>
                  </m:oMath>
                </a14:m>
                <a:endParaRPr lang="en-US" sz="2999" b="1" dirty="0">
                  <a:solidFill>
                    <a:srgbClr val="000000"/>
                  </a:solidFill>
                  <a:latin typeface="TT Commons Pro Bold"/>
                </a:endParaRPr>
              </a:p>
            </p:txBody>
          </p:sp>
        </mc:Choice>
        <mc:Fallback>
          <p:sp>
            <p:nvSpPr>
              <p:cNvPr id="5" name="TextBox 5"/>
              <p:cNvSpPr txBox="1">
                <a:spLocks noRot="1" noChangeAspect="1" noMove="1" noResize="1" noEditPoints="1" noAdjustHandles="1" noChangeArrowheads="1" noChangeShapeType="1" noTextEdit="1"/>
              </p:cNvSpPr>
              <p:nvPr/>
            </p:nvSpPr>
            <p:spPr>
              <a:xfrm>
                <a:off x="696045" y="8387715"/>
                <a:ext cx="16895911" cy="1467709"/>
              </a:xfrm>
              <a:prstGeom prst="rect">
                <a:avLst/>
              </a:prstGeom>
              <a:blipFill>
                <a:blip r:embed="rId4"/>
                <a:stretch>
                  <a:fillRect t="-7469"/>
                </a:stretch>
              </a:blipFill>
            </p:spPr>
            <p:txBody>
              <a:bodyPr/>
              <a:lstStyle/>
              <a:p>
                <a:r>
                  <a:rPr lang="fr-FR">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85449"/>
        </a:solidFill>
        <a:effectLst/>
      </p:bgPr>
    </p:bg>
    <p:spTree>
      <p:nvGrpSpPr>
        <p:cNvPr id="1" name=""/>
        <p:cNvGrpSpPr/>
        <p:nvPr/>
      </p:nvGrpSpPr>
      <p:grpSpPr>
        <a:xfrm>
          <a:off x="0" y="0"/>
          <a:ext cx="0" cy="0"/>
          <a:chOff x="0" y="0"/>
          <a:chExt cx="0" cy="0"/>
        </a:xfrm>
      </p:grpSpPr>
      <p:sp>
        <p:nvSpPr>
          <p:cNvPr id="2" name="TextBox 2"/>
          <p:cNvSpPr txBox="1"/>
          <p:nvPr/>
        </p:nvSpPr>
        <p:spPr>
          <a:xfrm>
            <a:off x="6263526" y="266819"/>
            <a:ext cx="5760947" cy="1219200"/>
          </a:xfrm>
          <a:prstGeom prst="rect">
            <a:avLst/>
          </a:prstGeom>
        </p:spPr>
        <p:txBody>
          <a:bodyPr lIns="0" tIns="0" rIns="0" bIns="0" rtlCol="0" anchor="t">
            <a:spAutoFit/>
          </a:bodyPr>
          <a:lstStyle/>
          <a:p>
            <a:pPr marL="0" lvl="0" indent="0" algn="l">
              <a:lnSpc>
                <a:spcPts val="9630"/>
              </a:lnSpc>
              <a:spcBef>
                <a:spcPct val="0"/>
              </a:spcBef>
            </a:pPr>
            <a:r>
              <a:rPr lang="en-US" sz="8025">
                <a:solidFill>
                  <a:srgbClr val="84E1A1"/>
                </a:solidFill>
                <a:latin typeface="TT Commons Pro Bold"/>
              </a:rPr>
              <a:t>Conclusion</a:t>
            </a:r>
          </a:p>
        </p:txBody>
      </p:sp>
      <p:sp>
        <p:nvSpPr>
          <p:cNvPr id="3" name="TextBox 3"/>
          <p:cNvSpPr txBox="1"/>
          <p:nvPr/>
        </p:nvSpPr>
        <p:spPr>
          <a:xfrm>
            <a:off x="1028700" y="2223120"/>
            <a:ext cx="16456667" cy="3208571"/>
          </a:xfrm>
          <a:prstGeom prst="rect">
            <a:avLst/>
          </a:prstGeom>
        </p:spPr>
        <p:txBody>
          <a:bodyPr lIns="0" tIns="0" rIns="0" bIns="0" rtlCol="0" anchor="t">
            <a:spAutoFit/>
          </a:bodyPr>
          <a:lstStyle/>
          <a:p>
            <a:pPr algn="just">
              <a:lnSpc>
                <a:spcPts val="3599"/>
              </a:lnSpc>
            </a:pPr>
            <a:r>
              <a:rPr lang="en-US" sz="2999" dirty="0">
                <a:solidFill>
                  <a:srgbClr val="84E1A1"/>
                </a:solidFill>
                <a:latin typeface="TT Commons Pro"/>
              </a:rPr>
              <a:t>To conclude, we can assure two things :</a:t>
            </a:r>
          </a:p>
          <a:p>
            <a:pPr algn="just">
              <a:lnSpc>
                <a:spcPts val="3599"/>
              </a:lnSpc>
            </a:pPr>
            <a:endParaRPr lang="en-US" sz="2999" dirty="0">
              <a:solidFill>
                <a:srgbClr val="84E1A1"/>
              </a:solidFill>
              <a:latin typeface="TT Commons Pro"/>
            </a:endParaRPr>
          </a:p>
          <a:p>
            <a:pPr marL="647698" lvl="1" indent="-323849" algn="just">
              <a:lnSpc>
                <a:spcPts val="3599"/>
              </a:lnSpc>
              <a:buFont typeface="Arial"/>
              <a:buChar char="•"/>
            </a:pPr>
            <a:r>
              <a:rPr lang="en-US" sz="2999" dirty="0">
                <a:solidFill>
                  <a:srgbClr val="84E1A1"/>
                </a:solidFill>
                <a:latin typeface="TT Commons Pro"/>
              </a:rPr>
              <a:t>Each method corresponds to specific cases, a complex method may not correspond to a data set that may seem easy.   </a:t>
            </a:r>
          </a:p>
          <a:p>
            <a:pPr algn="just">
              <a:lnSpc>
                <a:spcPts val="3599"/>
              </a:lnSpc>
            </a:pPr>
            <a:endParaRPr lang="en-US" sz="2999" dirty="0">
              <a:solidFill>
                <a:srgbClr val="84E1A1"/>
              </a:solidFill>
              <a:latin typeface="TT Commons Pro"/>
            </a:endParaRPr>
          </a:p>
          <a:p>
            <a:pPr marL="647698" lvl="1" indent="-323849" algn="just">
              <a:lnSpc>
                <a:spcPts val="3599"/>
              </a:lnSpc>
              <a:buFont typeface="Arial"/>
              <a:buChar char="•"/>
            </a:pPr>
            <a:r>
              <a:rPr lang="en-US" sz="2999" dirty="0">
                <a:solidFill>
                  <a:srgbClr val="84E1A1"/>
                </a:solidFill>
                <a:latin typeface="TT Commons Pro"/>
              </a:rPr>
              <a:t>The choice of method can be based on a physical aspect of the data (which gives an idea) but it can also be done by comparing the R</a:t>
            </a:r>
            <a:r>
              <a:rPr lang="en-US" sz="2999" baseline="30000" dirty="0">
                <a:solidFill>
                  <a:srgbClr val="84E1A1"/>
                </a:solidFill>
                <a:latin typeface="TT Commons Pro"/>
              </a:rPr>
              <a:t>2</a:t>
            </a:r>
            <a:r>
              <a:rPr lang="en-US" sz="2999" dirty="0">
                <a:solidFill>
                  <a:srgbClr val="84E1A1"/>
                </a:solidFill>
                <a:latin typeface="TT Commons Pro"/>
              </a:rPr>
              <a:t>s and taking the best possible.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657</Words>
  <Application>Microsoft Office PowerPoint</Application>
  <PresentationFormat>Personnalisé</PresentationFormat>
  <Paragraphs>69</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TT Commons Pro Bold</vt:lpstr>
      <vt:lpstr>TT Commons Pro</vt:lpstr>
      <vt:lpstr>Calibri</vt:lpstr>
      <vt:lpstr>Cambria Math</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CurveFitting</dc:title>
  <cp:lastModifiedBy>Alexis PLESSIER</cp:lastModifiedBy>
  <cp:revision>12</cp:revision>
  <dcterms:created xsi:type="dcterms:W3CDTF">2006-08-16T00:00:00Z</dcterms:created>
  <dcterms:modified xsi:type="dcterms:W3CDTF">2022-03-21T20:20:52Z</dcterms:modified>
  <dc:identifier>DAE7nBryLXk</dc:identifier>
</cp:coreProperties>
</file>