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T Commons Pro" charset="1" panose="020B0103030102020204"/>
      <p:regular r:id="rId10"/>
    </p:embeddedFont>
    <p:embeddedFont>
      <p:font typeface="TT Commons Pro Bold" charset="1" panose="020B0103030102020204"/>
      <p:regular r:id="rId11"/>
    </p:embeddedFont>
    <p:embeddedFont>
      <p:font typeface="TT Commons Pro Italics" charset="1" panose="020B0103030102020204"/>
      <p:regular r:id="rId12"/>
    </p:embeddedFont>
    <p:embeddedFont>
      <p:font typeface="TT Commons Pro Bold Italics" charset="1" panose="020B010303010202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png" Type="http://schemas.openxmlformats.org/officeDocument/2006/relationships/image"/><Relationship Id="rId12" Target="../media/image20.png" Type="http://schemas.openxmlformats.org/officeDocument/2006/relationships/image"/><Relationship Id="rId13" Target="../media/image21.png" Type="http://schemas.openxmlformats.org/officeDocument/2006/relationships/image"/><Relationship Id="rId2" Target="../media/image10.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 Id="rId7" Target="../media/image15.png" Type="http://schemas.openxmlformats.org/officeDocument/2006/relationships/image"/><Relationship Id="rId8" Target="../media/image16.png" Type="http://schemas.openxmlformats.org/officeDocument/2006/relationships/image"/><Relationship Id="rId9"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 Id="rId6" Target="../media/image2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png" Type="http://schemas.openxmlformats.org/officeDocument/2006/relationships/image"/><Relationship Id="rId4" Target="../media/image29.png" Type="http://schemas.openxmlformats.org/officeDocument/2006/relationships/image"/><Relationship Id="rId5" Target="../media/image3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85449"/>
        </a:solidFill>
      </p:bgPr>
    </p:bg>
    <p:spTree>
      <p:nvGrpSpPr>
        <p:cNvPr id="1" name=""/>
        <p:cNvGrpSpPr/>
        <p:nvPr/>
      </p:nvGrpSpPr>
      <p:grpSpPr>
        <a:xfrm>
          <a:off x="0" y="0"/>
          <a:ext cx="0" cy="0"/>
          <a:chOff x="0" y="0"/>
          <a:chExt cx="0" cy="0"/>
        </a:xfrm>
      </p:grpSpPr>
      <p:grpSp>
        <p:nvGrpSpPr>
          <p:cNvPr name="Group 2" id="2"/>
          <p:cNvGrpSpPr/>
          <p:nvPr/>
        </p:nvGrpSpPr>
        <p:grpSpPr>
          <a:xfrm rot="0">
            <a:off x="4745758" y="765937"/>
            <a:ext cx="12875983" cy="4076680"/>
            <a:chOff x="0" y="0"/>
            <a:chExt cx="17167978" cy="5435574"/>
          </a:xfrm>
        </p:grpSpPr>
        <p:sp>
          <p:nvSpPr>
            <p:cNvPr name="TextBox 3" id="3"/>
            <p:cNvSpPr txBox="true"/>
            <p:nvPr/>
          </p:nvSpPr>
          <p:spPr>
            <a:xfrm rot="0">
              <a:off x="0" y="114300"/>
              <a:ext cx="17167978" cy="4453804"/>
            </a:xfrm>
            <a:prstGeom prst="rect">
              <a:avLst/>
            </a:prstGeom>
          </p:spPr>
          <p:txBody>
            <a:bodyPr anchor="t" rtlCol="false" tIns="0" lIns="0" bIns="0" rIns="0">
              <a:spAutoFit/>
            </a:bodyPr>
            <a:lstStyle/>
            <a:p>
              <a:pPr>
                <a:lnSpc>
                  <a:spcPts val="8583"/>
                </a:lnSpc>
              </a:pPr>
              <a:r>
                <a:rPr lang="en-US" sz="8174">
                  <a:solidFill>
                    <a:srgbClr val="84E1A1"/>
                  </a:solidFill>
                  <a:latin typeface="TT Commons Pro Bold"/>
                </a:rPr>
                <a:t>Présentation de l'étude de prédiction de maladies cardio-vasculaires</a:t>
              </a:r>
            </a:p>
          </p:txBody>
        </p:sp>
        <p:sp>
          <p:nvSpPr>
            <p:cNvPr name="TextBox 4" id="4"/>
            <p:cNvSpPr txBox="true"/>
            <p:nvPr/>
          </p:nvSpPr>
          <p:spPr>
            <a:xfrm rot="0">
              <a:off x="0" y="4722323"/>
              <a:ext cx="17167978" cy="716387"/>
            </a:xfrm>
            <a:prstGeom prst="rect">
              <a:avLst/>
            </a:prstGeom>
          </p:spPr>
          <p:txBody>
            <a:bodyPr anchor="t" rtlCol="false" tIns="0" lIns="0" bIns="0" rIns="0">
              <a:spAutoFit/>
            </a:bodyPr>
            <a:lstStyle/>
            <a:p>
              <a:pPr algn="l" marL="0" indent="0" lvl="0">
                <a:lnSpc>
                  <a:spcPts val="4542"/>
                </a:lnSpc>
                <a:spcBef>
                  <a:spcPct val="0"/>
                </a:spcBef>
              </a:pPr>
            </a:p>
          </p:txBody>
        </p:sp>
      </p:grpSp>
      <p:pic>
        <p:nvPicPr>
          <p:cNvPr name="Picture 5" id="5"/>
          <p:cNvPicPr>
            <a:picLocks noChangeAspect="true"/>
          </p:cNvPicPr>
          <p:nvPr/>
        </p:nvPicPr>
        <p:blipFill>
          <a:blip r:embed="rId2"/>
          <a:srcRect l="0" t="0" r="0" b="0"/>
          <a:stretch>
            <a:fillRect/>
          </a:stretch>
        </p:blipFill>
        <p:spPr>
          <a:xfrm flipH="false" flipV="false" rot="0">
            <a:off x="1028700" y="1028700"/>
            <a:ext cx="2723538" cy="2638427"/>
          </a:xfrm>
          <a:prstGeom prst="rect">
            <a:avLst/>
          </a:prstGeom>
        </p:spPr>
      </p:pic>
      <p:grpSp>
        <p:nvGrpSpPr>
          <p:cNvPr name="Group 6" id="6"/>
          <p:cNvGrpSpPr/>
          <p:nvPr/>
        </p:nvGrpSpPr>
        <p:grpSpPr>
          <a:xfrm rot="0">
            <a:off x="621757" y="7704466"/>
            <a:ext cx="4124001" cy="1553834"/>
            <a:chOff x="0" y="0"/>
            <a:chExt cx="5498667" cy="2071779"/>
          </a:xfrm>
        </p:grpSpPr>
        <p:sp>
          <p:nvSpPr>
            <p:cNvPr name="TextBox 7" id="7"/>
            <p:cNvSpPr txBox="true"/>
            <p:nvPr/>
          </p:nvSpPr>
          <p:spPr>
            <a:xfrm rot="0">
              <a:off x="25751" y="0"/>
              <a:ext cx="4520577" cy="492282"/>
            </a:xfrm>
            <a:prstGeom prst="rect">
              <a:avLst/>
            </a:prstGeom>
          </p:spPr>
          <p:txBody>
            <a:bodyPr anchor="t" rtlCol="false" tIns="0" lIns="0" bIns="0" rIns="0">
              <a:spAutoFit/>
            </a:bodyPr>
            <a:lstStyle/>
            <a:p>
              <a:pPr>
                <a:lnSpc>
                  <a:spcPts val="2907"/>
                </a:lnSpc>
              </a:pPr>
              <a:r>
                <a:rPr lang="en-US" sz="2423">
                  <a:solidFill>
                    <a:srgbClr val="84E1A1"/>
                  </a:solidFill>
                  <a:latin typeface="TT Commons Pro Bold"/>
                </a:rPr>
                <a:t>Alexis PLESSIER</a:t>
              </a:r>
            </a:p>
          </p:txBody>
        </p:sp>
        <p:sp>
          <p:nvSpPr>
            <p:cNvPr name="TextBox 8" id="8"/>
            <p:cNvSpPr txBox="true"/>
            <p:nvPr/>
          </p:nvSpPr>
          <p:spPr>
            <a:xfrm rot="0">
              <a:off x="25751" y="646126"/>
              <a:ext cx="4520577" cy="492282"/>
            </a:xfrm>
            <a:prstGeom prst="rect">
              <a:avLst/>
            </a:prstGeom>
          </p:spPr>
          <p:txBody>
            <a:bodyPr anchor="t" rtlCol="false" tIns="0" lIns="0" bIns="0" rIns="0">
              <a:spAutoFit/>
            </a:bodyPr>
            <a:lstStyle/>
            <a:p>
              <a:pPr>
                <a:lnSpc>
                  <a:spcPts val="2907"/>
                </a:lnSpc>
              </a:pPr>
              <a:r>
                <a:rPr lang="en-US" sz="2423">
                  <a:solidFill>
                    <a:srgbClr val="FFFFFF"/>
                  </a:solidFill>
                  <a:latin typeface="TT Commons Pro"/>
                </a:rPr>
                <a:t>M1 Informatique</a:t>
              </a:r>
            </a:p>
          </p:txBody>
        </p:sp>
        <p:sp>
          <p:nvSpPr>
            <p:cNvPr name="TextBox 9" id="9"/>
            <p:cNvSpPr txBox="true"/>
            <p:nvPr/>
          </p:nvSpPr>
          <p:spPr>
            <a:xfrm rot="0">
              <a:off x="0" y="1555227"/>
              <a:ext cx="5498667" cy="516552"/>
            </a:xfrm>
            <a:prstGeom prst="rect">
              <a:avLst/>
            </a:prstGeom>
          </p:spPr>
          <p:txBody>
            <a:bodyPr anchor="t" rtlCol="false" tIns="0" lIns="0" bIns="0" rIns="0">
              <a:spAutoFit/>
            </a:bodyPr>
            <a:lstStyle/>
            <a:p>
              <a:pPr>
                <a:lnSpc>
                  <a:spcPts val="3230"/>
                </a:lnSpc>
              </a:pPr>
              <a:r>
                <a:rPr lang="en-US" sz="2307">
                  <a:solidFill>
                    <a:srgbClr val="FFFFFF"/>
                  </a:solidFill>
                  <a:latin typeface="TT Commons Pro"/>
                </a:rPr>
                <a:t>Le 5 décembre 2021 </a:t>
              </a:r>
            </a:p>
          </p:txBody>
        </p:sp>
      </p:grpSp>
      <p:sp>
        <p:nvSpPr>
          <p:cNvPr name="TextBox 10" id="10"/>
          <p:cNvSpPr txBox="true"/>
          <p:nvPr/>
        </p:nvSpPr>
        <p:spPr>
          <a:xfrm rot="0">
            <a:off x="5108199" y="7557136"/>
            <a:ext cx="12151101" cy="1089899"/>
          </a:xfrm>
          <a:prstGeom prst="rect">
            <a:avLst/>
          </a:prstGeom>
        </p:spPr>
        <p:txBody>
          <a:bodyPr anchor="t" rtlCol="false" tIns="0" lIns="0" bIns="0" rIns="0">
            <a:spAutoFit/>
          </a:bodyPr>
          <a:lstStyle/>
          <a:p>
            <a:pPr>
              <a:lnSpc>
                <a:spcPts val="4215"/>
              </a:lnSpc>
            </a:pPr>
            <a:r>
              <a:rPr lang="en-US" sz="4014">
                <a:solidFill>
                  <a:srgbClr val="84E1A1"/>
                </a:solidFill>
                <a:latin typeface="TT Commons Pro Bold"/>
              </a:rPr>
              <a:t>Problématique :</a:t>
            </a:r>
            <a:r>
              <a:rPr lang="en-US" sz="4014">
                <a:solidFill>
                  <a:srgbClr val="84E1A1"/>
                </a:solidFill>
                <a:latin typeface="TT Commons Pro"/>
              </a:rPr>
              <a:t> Peut-on obtenir un taux de prédiction assez élevé pour l'appliquer en milieu médical ?</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C9E66A"/>
        </a:solidFill>
      </p:bgPr>
    </p:bg>
    <p:spTree>
      <p:nvGrpSpPr>
        <p:cNvPr id="1" name=""/>
        <p:cNvGrpSpPr/>
        <p:nvPr/>
      </p:nvGrpSpPr>
      <p:grpSpPr>
        <a:xfrm>
          <a:off x="0" y="0"/>
          <a:ext cx="0" cy="0"/>
          <a:chOff x="0" y="0"/>
          <a:chExt cx="0" cy="0"/>
        </a:xfrm>
      </p:grpSpPr>
      <p:sp>
        <p:nvSpPr>
          <p:cNvPr name="TextBox 2" id="2"/>
          <p:cNvSpPr txBox="true"/>
          <p:nvPr/>
        </p:nvSpPr>
        <p:spPr>
          <a:xfrm rot="0">
            <a:off x="6391388" y="179163"/>
            <a:ext cx="5505223" cy="1243013"/>
          </a:xfrm>
          <a:prstGeom prst="rect">
            <a:avLst/>
          </a:prstGeom>
        </p:spPr>
        <p:txBody>
          <a:bodyPr anchor="t" rtlCol="false" tIns="0" lIns="0" bIns="0" rIns="0">
            <a:spAutoFit/>
          </a:bodyPr>
          <a:lstStyle/>
          <a:p>
            <a:pPr algn="l" marL="0" indent="0" lvl="0">
              <a:lnSpc>
                <a:spcPts val="9712"/>
              </a:lnSpc>
              <a:spcBef>
                <a:spcPct val="0"/>
              </a:spcBef>
            </a:pPr>
            <a:r>
              <a:rPr lang="en-US" sz="8093">
                <a:solidFill>
                  <a:srgbClr val="000000"/>
                </a:solidFill>
                <a:latin typeface="TT Commons Pro Bold"/>
              </a:rPr>
              <a:t>Conclusion</a:t>
            </a:r>
          </a:p>
        </p:txBody>
      </p:sp>
      <p:sp>
        <p:nvSpPr>
          <p:cNvPr name="TextBox 3" id="3"/>
          <p:cNvSpPr txBox="true"/>
          <p:nvPr/>
        </p:nvSpPr>
        <p:spPr>
          <a:xfrm rot="0">
            <a:off x="696045" y="2560926"/>
            <a:ext cx="16895911" cy="5797788"/>
          </a:xfrm>
          <a:prstGeom prst="rect">
            <a:avLst/>
          </a:prstGeom>
        </p:spPr>
        <p:txBody>
          <a:bodyPr anchor="t" rtlCol="false" tIns="0" lIns="0" bIns="0" rIns="0">
            <a:spAutoFit/>
          </a:bodyPr>
          <a:lstStyle/>
          <a:p>
            <a:pPr algn="just">
              <a:lnSpc>
                <a:spcPts val="3509"/>
              </a:lnSpc>
            </a:pPr>
            <a:r>
              <a:rPr lang="en-US" sz="2699">
                <a:solidFill>
                  <a:srgbClr val="000000"/>
                </a:solidFill>
                <a:latin typeface="TT Commons Pro"/>
              </a:rPr>
              <a:t>Tout au long de ce projet, je me suis rendu compte que chaque étape était primordiale à la bonne compréhension du problème et à son analyse. Le pré-Processing est l'une des plus importantes et n'est pas à sous-estimer, pour l'exemple, j'ai développé le même modèle sans normalisation des données et la précision obtenue était de </a:t>
            </a:r>
            <a:r>
              <a:rPr lang="en-US" sz="2699">
                <a:solidFill>
                  <a:srgbClr val="000000"/>
                </a:solidFill>
                <a:latin typeface="TT Commons Pro Bold"/>
              </a:rPr>
              <a:t>74%</a:t>
            </a:r>
            <a:r>
              <a:rPr lang="en-US" sz="2699">
                <a:solidFill>
                  <a:srgbClr val="000000"/>
                </a:solidFill>
                <a:latin typeface="TT Commons Pro"/>
              </a:rPr>
              <a:t>.</a:t>
            </a:r>
          </a:p>
          <a:p>
            <a:pPr algn="just">
              <a:lnSpc>
                <a:spcPts val="3509"/>
              </a:lnSpc>
            </a:pPr>
          </a:p>
          <a:p>
            <a:pPr algn="just">
              <a:lnSpc>
                <a:spcPts val="3509"/>
              </a:lnSpc>
            </a:pPr>
            <a:r>
              <a:rPr lang="en-US" sz="2699">
                <a:solidFill>
                  <a:srgbClr val="000000"/>
                </a:solidFill>
                <a:latin typeface="TT Commons Pro"/>
              </a:rPr>
              <a:t>Au-delà de la préparation des données, il est important d'avoir une visualisation de l'apprentissage que l'on fait pour être sûr de la solidité de notre modèle.</a:t>
            </a:r>
          </a:p>
          <a:p>
            <a:pPr algn="just">
              <a:lnSpc>
                <a:spcPts val="3509"/>
              </a:lnSpc>
            </a:pPr>
          </a:p>
          <a:p>
            <a:pPr algn="just">
              <a:lnSpc>
                <a:spcPts val="3509"/>
              </a:lnSpc>
            </a:pPr>
            <a:r>
              <a:rPr lang="en-US" sz="2699">
                <a:solidFill>
                  <a:srgbClr val="000000"/>
                </a:solidFill>
                <a:latin typeface="TT Commons Pro"/>
              </a:rPr>
              <a:t>Pour répondre à la question, notre modèle entrainé à une précision de </a:t>
            </a:r>
            <a:r>
              <a:rPr lang="en-US" sz="2699">
                <a:solidFill>
                  <a:srgbClr val="000000"/>
                </a:solidFill>
                <a:latin typeface="TT Commons Pro Bold"/>
              </a:rPr>
              <a:t>91,3%</a:t>
            </a:r>
            <a:r>
              <a:rPr lang="en-US" sz="2699">
                <a:solidFill>
                  <a:srgbClr val="000000"/>
                </a:solidFill>
                <a:latin typeface="TT Commons Pro"/>
              </a:rPr>
              <a:t>. Ce résultat est très bon dans certains cas, mais il faut remettre du contexte à ce nombre. Le thème principal ici est </a:t>
            </a:r>
            <a:r>
              <a:rPr lang="en-US" sz="2699">
                <a:solidFill>
                  <a:srgbClr val="000000"/>
                </a:solidFill>
                <a:latin typeface="TT Commons Pro Bold"/>
              </a:rPr>
              <a:t>la santé d'un être vivant</a:t>
            </a:r>
            <a:r>
              <a:rPr lang="en-US" sz="2699">
                <a:solidFill>
                  <a:srgbClr val="000000"/>
                </a:solidFill>
                <a:latin typeface="TT Commons Pro"/>
              </a:rPr>
              <a:t>, nous ne pouvons pas prendre le risque de détecter une maladie inexistante à 1 personne sur 10 comme nous ne pouvons pas passer à coter d'une maladie d'une personne sur 10. Même un taux de précision de </a:t>
            </a:r>
            <a:r>
              <a:rPr lang="en-US" sz="2699">
                <a:solidFill>
                  <a:srgbClr val="000000"/>
                </a:solidFill>
                <a:latin typeface="TT Commons Pro Italics"/>
              </a:rPr>
              <a:t>98%</a:t>
            </a:r>
            <a:r>
              <a:rPr lang="en-US" sz="2699">
                <a:solidFill>
                  <a:srgbClr val="000000"/>
                </a:solidFill>
                <a:latin typeface="TT Commons Pro"/>
              </a:rPr>
              <a:t> serait trop faible, car le sujet étudié est trop important pour la prédiction seule actuellement. Cependant, il peut servir à indiquer ou épauler des professionnels de la santé, c'est une possibilité.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0C7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138027" y="3302603"/>
            <a:ext cx="15121273" cy="2986451"/>
          </a:xfrm>
          <a:prstGeom prst="rect">
            <a:avLst/>
          </a:prstGeom>
        </p:spPr>
      </p:pic>
      <p:sp>
        <p:nvSpPr>
          <p:cNvPr name="TextBox 3" id="3"/>
          <p:cNvSpPr txBox="true"/>
          <p:nvPr/>
        </p:nvSpPr>
        <p:spPr>
          <a:xfrm rot="0">
            <a:off x="2328496" y="527724"/>
            <a:ext cx="13631009" cy="1116251"/>
          </a:xfrm>
          <a:prstGeom prst="rect">
            <a:avLst/>
          </a:prstGeom>
        </p:spPr>
        <p:txBody>
          <a:bodyPr anchor="t" rtlCol="false" tIns="0" lIns="0" bIns="0" rIns="0">
            <a:spAutoFit/>
          </a:bodyPr>
          <a:lstStyle/>
          <a:p>
            <a:pPr algn="ctr">
              <a:lnSpc>
                <a:spcPts val="8478"/>
              </a:lnSpc>
            </a:pPr>
            <a:r>
              <a:rPr lang="en-US" sz="8075">
                <a:solidFill>
                  <a:srgbClr val="185449"/>
                </a:solidFill>
                <a:latin typeface="TT Commons Pro Bold"/>
              </a:rPr>
              <a:t>Présentation du DataSet</a:t>
            </a:r>
          </a:p>
        </p:txBody>
      </p:sp>
      <p:sp>
        <p:nvSpPr>
          <p:cNvPr name="TextBox 4" id="4"/>
          <p:cNvSpPr txBox="true"/>
          <p:nvPr/>
        </p:nvSpPr>
        <p:spPr>
          <a:xfrm rot="0">
            <a:off x="4374461" y="1672551"/>
            <a:ext cx="9539077" cy="1226774"/>
          </a:xfrm>
          <a:prstGeom prst="rect">
            <a:avLst/>
          </a:prstGeom>
        </p:spPr>
        <p:txBody>
          <a:bodyPr anchor="t" rtlCol="false" tIns="0" lIns="0" bIns="0" rIns="0">
            <a:spAutoFit/>
          </a:bodyPr>
          <a:lstStyle/>
          <a:p>
            <a:pPr algn="just">
              <a:lnSpc>
                <a:spcPts val="2386"/>
              </a:lnSpc>
            </a:pPr>
            <a:r>
              <a:rPr lang="en-US" sz="2272">
                <a:solidFill>
                  <a:srgbClr val="185449"/>
                </a:solidFill>
                <a:latin typeface="TT Commons Pro"/>
              </a:rPr>
              <a:t>Le DataSet résulte d'une étude faite par plusieurs Hôpitaux autour du monde afin d'établir un lien entre certaines données et la présence de maladies cardio-vasculaires. Il contient 11 indicateurs et 918 observations ainsi que la présence ou non d'une maladie et est formé comme ci-dessous</a:t>
            </a:r>
          </a:p>
        </p:txBody>
      </p:sp>
      <p:sp>
        <p:nvSpPr>
          <p:cNvPr name="TextBox 5" id="5"/>
          <p:cNvSpPr txBox="true"/>
          <p:nvPr/>
        </p:nvSpPr>
        <p:spPr>
          <a:xfrm rot="0">
            <a:off x="4294050" y="6317629"/>
            <a:ext cx="10809228" cy="363779"/>
          </a:xfrm>
          <a:prstGeom prst="rect">
            <a:avLst/>
          </a:prstGeom>
        </p:spPr>
        <p:txBody>
          <a:bodyPr anchor="t" rtlCol="false" tIns="0" lIns="0" bIns="0" rIns="0">
            <a:spAutoFit/>
          </a:bodyPr>
          <a:lstStyle/>
          <a:p>
            <a:pPr algn="ctr">
              <a:lnSpc>
                <a:spcPts val="2703"/>
              </a:lnSpc>
            </a:pPr>
            <a:r>
              <a:rPr lang="en-US" sz="2575">
                <a:solidFill>
                  <a:srgbClr val="185449"/>
                </a:solidFill>
                <a:latin typeface="TT Commons Pro Bold"/>
              </a:rPr>
              <a:t>DataSet : </a:t>
            </a:r>
            <a:r>
              <a:rPr lang="en-US" sz="2575">
                <a:solidFill>
                  <a:srgbClr val="185449"/>
                </a:solidFill>
                <a:latin typeface="TT Commons Pro"/>
              </a:rPr>
              <a:t>https://www.kaggle.com/fedesoriano/heart-failure-prediction</a:t>
            </a:r>
          </a:p>
        </p:txBody>
      </p:sp>
      <p:sp>
        <p:nvSpPr>
          <p:cNvPr name="TextBox 6" id="6"/>
          <p:cNvSpPr txBox="true"/>
          <p:nvPr/>
        </p:nvSpPr>
        <p:spPr>
          <a:xfrm rot="0">
            <a:off x="820339" y="7684056"/>
            <a:ext cx="6880139" cy="2080263"/>
          </a:xfrm>
          <a:prstGeom prst="rect">
            <a:avLst/>
          </a:prstGeom>
        </p:spPr>
        <p:txBody>
          <a:bodyPr anchor="t" rtlCol="false" tIns="0" lIns="0" bIns="0" rIns="0">
            <a:spAutoFit/>
          </a:bodyPr>
          <a:lstStyle/>
          <a:p>
            <a:pPr algn="just">
              <a:lnSpc>
                <a:spcPts val="2703"/>
              </a:lnSpc>
            </a:pPr>
            <a:r>
              <a:rPr lang="en-US" sz="2575">
                <a:solidFill>
                  <a:srgbClr val="185449"/>
                </a:solidFill>
                <a:latin typeface="TT Commons Pro Bold"/>
              </a:rPr>
              <a:t>Âge : </a:t>
            </a:r>
            <a:r>
              <a:rPr lang="en-US" sz="2575">
                <a:solidFill>
                  <a:srgbClr val="185449"/>
                </a:solidFill>
                <a:latin typeface="TT Commons Pro"/>
              </a:rPr>
              <a:t>Âge du patient</a:t>
            </a:r>
          </a:p>
          <a:p>
            <a:pPr algn="just">
              <a:lnSpc>
                <a:spcPts val="2703"/>
              </a:lnSpc>
            </a:pPr>
            <a:r>
              <a:rPr lang="en-US" sz="2575">
                <a:solidFill>
                  <a:srgbClr val="185449"/>
                </a:solidFill>
                <a:latin typeface="TT Commons Pro Bold"/>
              </a:rPr>
              <a:t>Sex : </a:t>
            </a:r>
            <a:r>
              <a:rPr lang="en-US" sz="2575">
                <a:solidFill>
                  <a:srgbClr val="185449"/>
                </a:solidFill>
                <a:latin typeface="TT Commons Pro"/>
              </a:rPr>
              <a:t>Sexe du patient</a:t>
            </a:r>
          </a:p>
          <a:p>
            <a:pPr algn="just">
              <a:lnSpc>
                <a:spcPts val="2703"/>
              </a:lnSpc>
            </a:pPr>
            <a:r>
              <a:rPr lang="en-US" sz="2575">
                <a:solidFill>
                  <a:srgbClr val="185449"/>
                </a:solidFill>
                <a:latin typeface="TT Commons Pro Bold"/>
              </a:rPr>
              <a:t>ChestPainType :</a:t>
            </a:r>
            <a:r>
              <a:rPr lang="en-US" sz="2575">
                <a:solidFill>
                  <a:srgbClr val="185449"/>
                </a:solidFill>
                <a:latin typeface="TT Commons Pro"/>
              </a:rPr>
              <a:t> Type de douleur thoracique</a:t>
            </a:r>
          </a:p>
          <a:p>
            <a:pPr algn="just">
              <a:lnSpc>
                <a:spcPts val="2703"/>
              </a:lnSpc>
            </a:pPr>
            <a:r>
              <a:rPr lang="en-US" sz="2575">
                <a:solidFill>
                  <a:srgbClr val="185449"/>
                </a:solidFill>
                <a:latin typeface="TT Commons Pro Bold"/>
              </a:rPr>
              <a:t>RestingBP :</a:t>
            </a:r>
            <a:r>
              <a:rPr lang="en-US" sz="2575">
                <a:solidFill>
                  <a:srgbClr val="185449"/>
                </a:solidFill>
                <a:latin typeface="TT Commons Pro"/>
              </a:rPr>
              <a:t> Battement du cœur au repos (/min)</a:t>
            </a:r>
          </a:p>
          <a:p>
            <a:pPr algn="just">
              <a:lnSpc>
                <a:spcPts val="2703"/>
              </a:lnSpc>
            </a:pPr>
            <a:r>
              <a:rPr lang="en-US" sz="2575">
                <a:solidFill>
                  <a:srgbClr val="185449"/>
                </a:solidFill>
                <a:latin typeface="TT Commons Pro Bold"/>
              </a:rPr>
              <a:t>Cholestérol : </a:t>
            </a:r>
            <a:r>
              <a:rPr lang="en-US" sz="2575">
                <a:solidFill>
                  <a:srgbClr val="185449"/>
                </a:solidFill>
                <a:latin typeface="TT Commons Pro"/>
              </a:rPr>
              <a:t>Taux de cholestérol (mm/dl)</a:t>
            </a:r>
          </a:p>
          <a:p>
            <a:pPr algn="just">
              <a:lnSpc>
                <a:spcPts val="2703"/>
              </a:lnSpc>
            </a:pPr>
            <a:r>
              <a:rPr lang="en-US" sz="2575">
                <a:solidFill>
                  <a:srgbClr val="185449"/>
                </a:solidFill>
                <a:latin typeface="TT Commons Pro Bold"/>
              </a:rPr>
              <a:t>FastingBS :</a:t>
            </a:r>
            <a:r>
              <a:rPr lang="en-US" sz="2575">
                <a:solidFill>
                  <a:srgbClr val="185449"/>
                </a:solidFill>
                <a:latin typeface="TT Commons Pro"/>
              </a:rPr>
              <a:t>  Glycémie à jeun (mg/dl)</a:t>
            </a:r>
          </a:p>
        </p:txBody>
      </p:sp>
      <p:sp>
        <p:nvSpPr>
          <p:cNvPr name="TextBox 7" id="7"/>
          <p:cNvSpPr txBox="true"/>
          <p:nvPr/>
        </p:nvSpPr>
        <p:spPr>
          <a:xfrm rot="0">
            <a:off x="9079366" y="7684056"/>
            <a:ext cx="8398196" cy="2080263"/>
          </a:xfrm>
          <a:prstGeom prst="rect">
            <a:avLst/>
          </a:prstGeom>
        </p:spPr>
        <p:txBody>
          <a:bodyPr anchor="t" rtlCol="false" tIns="0" lIns="0" bIns="0" rIns="0">
            <a:spAutoFit/>
          </a:bodyPr>
          <a:lstStyle/>
          <a:p>
            <a:pPr>
              <a:lnSpc>
                <a:spcPts val="2703"/>
              </a:lnSpc>
            </a:pPr>
            <a:r>
              <a:rPr lang="en-US" sz="2575">
                <a:solidFill>
                  <a:srgbClr val="185449"/>
                </a:solidFill>
                <a:latin typeface="TT Commons Pro Bold"/>
              </a:rPr>
              <a:t>RestingECG : </a:t>
            </a:r>
            <a:r>
              <a:rPr lang="en-US" sz="2575">
                <a:solidFill>
                  <a:srgbClr val="185449"/>
                </a:solidFill>
                <a:latin typeface="TT Commons Pro"/>
              </a:rPr>
              <a:t>Électrocardiogramme au repos</a:t>
            </a:r>
          </a:p>
          <a:p>
            <a:pPr>
              <a:lnSpc>
                <a:spcPts val="2703"/>
              </a:lnSpc>
            </a:pPr>
            <a:r>
              <a:rPr lang="en-US" sz="2575">
                <a:solidFill>
                  <a:srgbClr val="185449"/>
                </a:solidFill>
                <a:latin typeface="TT Commons Pro Bold"/>
              </a:rPr>
              <a:t>MaxHR : </a:t>
            </a:r>
            <a:r>
              <a:rPr lang="en-US" sz="2575">
                <a:solidFill>
                  <a:srgbClr val="185449"/>
                </a:solidFill>
                <a:latin typeface="TT Commons Pro"/>
              </a:rPr>
              <a:t>Battement du cœur maximal (/min)</a:t>
            </a:r>
          </a:p>
          <a:p>
            <a:pPr>
              <a:lnSpc>
                <a:spcPts val="2703"/>
              </a:lnSpc>
            </a:pPr>
            <a:r>
              <a:rPr lang="en-US" sz="2575">
                <a:solidFill>
                  <a:srgbClr val="185449"/>
                </a:solidFill>
                <a:latin typeface="TT Commons Pro Bold"/>
              </a:rPr>
              <a:t>ExerciseAngina :</a:t>
            </a:r>
            <a:r>
              <a:rPr lang="en-US" sz="2575">
                <a:solidFill>
                  <a:srgbClr val="185449"/>
                </a:solidFill>
                <a:latin typeface="TT Commons Pro"/>
              </a:rPr>
              <a:t> Angine de poitrine suite à un exercice</a:t>
            </a:r>
          </a:p>
          <a:p>
            <a:pPr>
              <a:lnSpc>
                <a:spcPts val="2703"/>
              </a:lnSpc>
            </a:pPr>
            <a:r>
              <a:rPr lang="en-US" sz="2575">
                <a:solidFill>
                  <a:srgbClr val="185449"/>
                </a:solidFill>
                <a:latin typeface="TT Commons Pro Bold"/>
              </a:rPr>
              <a:t>Oldpeak :</a:t>
            </a:r>
            <a:r>
              <a:rPr lang="en-US" sz="2575">
                <a:solidFill>
                  <a:srgbClr val="185449"/>
                </a:solidFill>
                <a:latin typeface="TT Commons Pro"/>
              </a:rPr>
              <a:t> Valeur du pic le plus haut sur l'électrocardiogramme</a:t>
            </a:r>
          </a:p>
          <a:p>
            <a:pPr>
              <a:lnSpc>
                <a:spcPts val="2703"/>
              </a:lnSpc>
            </a:pPr>
            <a:r>
              <a:rPr lang="en-US" sz="2575">
                <a:solidFill>
                  <a:srgbClr val="185449"/>
                </a:solidFill>
                <a:latin typeface="TT Commons Pro Bold"/>
              </a:rPr>
              <a:t>ST_Slope : </a:t>
            </a:r>
            <a:r>
              <a:rPr lang="en-US" sz="2575">
                <a:solidFill>
                  <a:srgbClr val="185449"/>
                </a:solidFill>
                <a:latin typeface="TT Commons Pro"/>
              </a:rPr>
              <a:t>Type de pic sur l'électrocardiogramme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9E66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128708" y="6996824"/>
            <a:ext cx="3125624" cy="3011446"/>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0091177" y="6996824"/>
            <a:ext cx="7174638" cy="3011446"/>
          </a:xfrm>
          <a:prstGeom prst="rect">
            <a:avLst/>
          </a:prstGeom>
        </p:spPr>
      </p:pic>
      <p:sp>
        <p:nvSpPr>
          <p:cNvPr name="TextBox 4" id="4"/>
          <p:cNvSpPr txBox="true"/>
          <p:nvPr/>
        </p:nvSpPr>
        <p:spPr>
          <a:xfrm rot="0">
            <a:off x="4010131" y="205622"/>
            <a:ext cx="10267737" cy="1243013"/>
          </a:xfrm>
          <a:prstGeom prst="rect">
            <a:avLst/>
          </a:prstGeom>
        </p:spPr>
        <p:txBody>
          <a:bodyPr anchor="t" rtlCol="false" tIns="0" lIns="0" bIns="0" rIns="0">
            <a:spAutoFit/>
          </a:bodyPr>
          <a:lstStyle/>
          <a:p>
            <a:pPr algn="l" marL="0" indent="0" lvl="0">
              <a:lnSpc>
                <a:spcPts val="9712"/>
              </a:lnSpc>
              <a:spcBef>
                <a:spcPct val="0"/>
              </a:spcBef>
            </a:pPr>
            <a:r>
              <a:rPr lang="en-US" sz="8093">
                <a:solidFill>
                  <a:srgbClr val="000000"/>
                </a:solidFill>
                <a:latin typeface="TT Commons Pro Bold"/>
              </a:rPr>
              <a:t>Pré-Processing (1/2)</a:t>
            </a:r>
          </a:p>
        </p:txBody>
      </p:sp>
      <p:sp>
        <p:nvSpPr>
          <p:cNvPr name="TextBox 5" id="5"/>
          <p:cNvSpPr txBox="true"/>
          <p:nvPr/>
        </p:nvSpPr>
        <p:spPr>
          <a:xfrm rot="0">
            <a:off x="696045" y="1664534"/>
            <a:ext cx="16895911" cy="895191"/>
          </a:xfrm>
          <a:prstGeom prst="rect">
            <a:avLst/>
          </a:prstGeom>
        </p:spPr>
        <p:txBody>
          <a:bodyPr anchor="t" rtlCol="false" tIns="0" lIns="0" bIns="0" rIns="0">
            <a:spAutoFit/>
          </a:bodyPr>
          <a:lstStyle/>
          <a:p>
            <a:pPr algn="just">
              <a:lnSpc>
                <a:spcPts val="3509"/>
              </a:lnSpc>
            </a:pPr>
            <a:r>
              <a:rPr lang="en-US" sz="2699">
                <a:solidFill>
                  <a:srgbClr val="000000"/>
                </a:solidFill>
                <a:latin typeface="TT Commons Pro Bold"/>
              </a:rPr>
              <a:t>Choix de la technologie : </a:t>
            </a:r>
            <a:r>
              <a:rPr lang="en-US" sz="2699">
                <a:solidFill>
                  <a:srgbClr val="000000"/>
                </a:solidFill>
                <a:latin typeface="TT Commons Pro"/>
              </a:rPr>
              <a:t>Pour mener à bien ce projet, j'ai décidé de coder en </a:t>
            </a:r>
            <a:r>
              <a:rPr lang="en-US" sz="2699">
                <a:solidFill>
                  <a:srgbClr val="000000"/>
                </a:solidFill>
                <a:latin typeface="TT Commons Pro Bold"/>
              </a:rPr>
              <a:t>Python</a:t>
            </a:r>
            <a:r>
              <a:rPr lang="en-US" sz="2699">
                <a:solidFill>
                  <a:srgbClr val="000000"/>
                </a:solidFill>
                <a:latin typeface="TT Commons Pro"/>
              </a:rPr>
              <a:t>, car c'est un langage adapté au problème avec des bibliothèques complètes, mais également, car c'est un langage que je maitrise bien.</a:t>
            </a:r>
          </a:p>
        </p:txBody>
      </p:sp>
      <p:sp>
        <p:nvSpPr>
          <p:cNvPr name="TextBox 6" id="6"/>
          <p:cNvSpPr txBox="true"/>
          <p:nvPr/>
        </p:nvSpPr>
        <p:spPr>
          <a:xfrm rot="0">
            <a:off x="696045" y="2521625"/>
            <a:ext cx="16895911" cy="895191"/>
          </a:xfrm>
          <a:prstGeom prst="rect">
            <a:avLst/>
          </a:prstGeom>
        </p:spPr>
        <p:txBody>
          <a:bodyPr anchor="t" rtlCol="false" tIns="0" lIns="0" bIns="0" rIns="0">
            <a:spAutoFit/>
          </a:bodyPr>
          <a:lstStyle/>
          <a:p>
            <a:pPr algn="just">
              <a:lnSpc>
                <a:spcPts val="3509"/>
              </a:lnSpc>
            </a:pPr>
            <a:r>
              <a:rPr lang="en-US" sz="2699">
                <a:solidFill>
                  <a:srgbClr val="000000"/>
                </a:solidFill>
                <a:latin typeface="TT Commons Pro"/>
              </a:rPr>
              <a:t>La première étape est d'effectuer un travail de Pré-Processing sur notre DataSet, le but ici est de nettoyer et arranger les valeurs présentes sans les modifier ou modifier leurs liens entre elles.</a:t>
            </a:r>
          </a:p>
        </p:txBody>
      </p:sp>
      <p:sp>
        <p:nvSpPr>
          <p:cNvPr name="TextBox 7" id="7"/>
          <p:cNvSpPr txBox="true"/>
          <p:nvPr/>
        </p:nvSpPr>
        <p:spPr>
          <a:xfrm rot="0">
            <a:off x="0" y="3912096"/>
            <a:ext cx="8028706" cy="486520"/>
          </a:xfrm>
          <a:prstGeom prst="rect">
            <a:avLst/>
          </a:prstGeom>
        </p:spPr>
        <p:txBody>
          <a:bodyPr anchor="t" rtlCol="false" tIns="0" lIns="0" bIns="0" rIns="0">
            <a:spAutoFit/>
          </a:bodyPr>
          <a:lstStyle/>
          <a:p>
            <a:pPr algn="ctr">
              <a:lnSpc>
                <a:spcPts val="3907"/>
              </a:lnSpc>
            </a:pPr>
            <a:r>
              <a:rPr lang="en-US" sz="3005">
                <a:solidFill>
                  <a:srgbClr val="000000"/>
                </a:solidFill>
                <a:latin typeface="TT Commons Pro Bold"/>
              </a:rPr>
              <a:t>Gestion des valeurs manquantes</a:t>
            </a:r>
          </a:p>
        </p:txBody>
      </p:sp>
      <p:sp>
        <p:nvSpPr>
          <p:cNvPr name="TextBox 8" id="8"/>
          <p:cNvSpPr txBox="true"/>
          <p:nvPr/>
        </p:nvSpPr>
        <p:spPr>
          <a:xfrm rot="0">
            <a:off x="1028700" y="4633071"/>
            <a:ext cx="5999846" cy="1972499"/>
          </a:xfrm>
          <a:prstGeom prst="rect">
            <a:avLst/>
          </a:prstGeom>
        </p:spPr>
        <p:txBody>
          <a:bodyPr anchor="t" rtlCol="false" tIns="0" lIns="0" bIns="0" rIns="0">
            <a:spAutoFit/>
          </a:bodyPr>
          <a:lstStyle/>
          <a:p>
            <a:pPr algn="just">
              <a:lnSpc>
                <a:spcPts val="2596"/>
              </a:lnSpc>
            </a:pPr>
            <a:r>
              <a:rPr lang="en-US" sz="1997">
                <a:solidFill>
                  <a:srgbClr val="000000"/>
                </a:solidFill>
                <a:latin typeface="TT Commons Pro"/>
              </a:rPr>
              <a:t>Une première étape est de gérer les valeurs manquantes. Nous avons alors plusieurs choix qui s'offre à nous : On peut supprimer chaque ligne présentant une valeur manquante ou bien lui attribuer une valeur parmi différents procédés. Par chance, notre DataSet est bien couplet.</a:t>
            </a:r>
          </a:p>
        </p:txBody>
      </p:sp>
      <p:sp>
        <p:nvSpPr>
          <p:cNvPr name="TextBox 9" id="9"/>
          <p:cNvSpPr txBox="true"/>
          <p:nvPr/>
        </p:nvSpPr>
        <p:spPr>
          <a:xfrm rot="0">
            <a:off x="10053417" y="3959029"/>
            <a:ext cx="7205883" cy="487236"/>
          </a:xfrm>
          <a:prstGeom prst="rect">
            <a:avLst/>
          </a:prstGeom>
        </p:spPr>
        <p:txBody>
          <a:bodyPr anchor="t" rtlCol="false" tIns="0" lIns="0" bIns="0" rIns="0">
            <a:spAutoFit/>
          </a:bodyPr>
          <a:lstStyle/>
          <a:p>
            <a:pPr algn="ctr">
              <a:lnSpc>
                <a:spcPts val="3912"/>
              </a:lnSpc>
            </a:pPr>
            <a:r>
              <a:rPr lang="en-US" sz="3009">
                <a:solidFill>
                  <a:srgbClr val="000000"/>
                </a:solidFill>
                <a:latin typeface="TT Commons Pro Bold"/>
              </a:rPr>
              <a:t>Modification des valeurs qualitatives</a:t>
            </a:r>
          </a:p>
        </p:txBody>
      </p:sp>
      <p:sp>
        <p:nvSpPr>
          <p:cNvPr name="TextBox 10" id="10"/>
          <p:cNvSpPr txBox="true"/>
          <p:nvPr/>
        </p:nvSpPr>
        <p:spPr>
          <a:xfrm rot="0">
            <a:off x="9765036" y="4633071"/>
            <a:ext cx="7826919" cy="1972499"/>
          </a:xfrm>
          <a:prstGeom prst="rect">
            <a:avLst/>
          </a:prstGeom>
        </p:spPr>
        <p:txBody>
          <a:bodyPr anchor="t" rtlCol="false" tIns="0" lIns="0" bIns="0" rIns="0">
            <a:spAutoFit/>
          </a:bodyPr>
          <a:lstStyle/>
          <a:p>
            <a:pPr algn="just">
              <a:lnSpc>
                <a:spcPts val="2596"/>
              </a:lnSpc>
            </a:pPr>
            <a:r>
              <a:rPr lang="en-US" sz="1997">
                <a:solidFill>
                  <a:srgbClr val="000000"/>
                </a:solidFill>
                <a:latin typeface="TT Commons Pro"/>
              </a:rPr>
              <a:t>La deuxième étape va être à présent de modifier les valeurs qualitatives (qui expriment des qualités ou des états uniques comme le sexe par exemple) en valeurs quantitatives. Ceci est nécessaire pour la compréhension de la machine qui apprend. Nous allons donc modifier les valeurs pour qu'elle soit représentées de manière numérique. D'après notre DataSet, nous allons faire ça avec 5 indicateurs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9E66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970" t="0" r="970" b="0"/>
          <a:stretch>
            <a:fillRect/>
          </a:stretch>
        </p:blipFill>
        <p:spPr>
          <a:xfrm flipH="false" flipV="false" rot="0">
            <a:off x="5511015" y="8653887"/>
            <a:ext cx="850775" cy="971206"/>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9915892" y="6988932"/>
            <a:ext cx="7856167" cy="767557"/>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028700" y="6884180"/>
            <a:ext cx="5333090" cy="1214680"/>
          </a:xfrm>
          <a:prstGeom prst="rect">
            <a:avLst/>
          </a:prstGeom>
        </p:spPr>
      </p:pic>
      <p:sp>
        <p:nvSpPr>
          <p:cNvPr name="TextBox 5" id="5"/>
          <p:cNvSpPr txBox="true"/>
          <p:nvPr/>
        </p:nvSpPr>
        <p:spPr>
          <a:xfrm rot="0">
            <a:off x="4010131" y="205622"/>
            <a:ext cx="10267737" cy="1243013"/>
          </a:xfrm>
          <a:prstGeom prst="rect">
            <a:avLst/>
          </a:prstGeom>
        </p:spPr>
        <p:txBody>
          <a:bodyPr anchor="t" rtlCol="false" tIns="0" lIns="0" bIns="0" rIns="0">
            <a:spAutoFit/>
          </a:bodyPr>
          <a:lstStyle/>
          <a:p>
            <a:pPr algn="l" marL="0" indent="0" lvl="0">
              <a:lnSpc>
                <a:spcPts val="9712"/>
              </a:lnSpc>
              <a:spcBef>
                <a:spcPct val="0"/>
              </a:spcBef>
            </a:pPr>
            <a:r>
              <a:rPr lang="en-US" sz="8093">
                <a:solidFill>
                  <a:srgbClr val="000000"/>
                </a:solidFill>
                <a:latin typeface="TT Commons Pro Bold"/>
              </a:rPr>
              <a:t>Pré-Processing (2/2)</a:t>
            </a:r>
          </a:p>
        </p:txBody>
      </p:sp>
      <p:sp>
        <p:nvSpPr>
          <p:cNvPr name="TextBox 6" id="6"/>
          <p:cNvSpPr txBox="true"/>
          <p:nvPr/>
        </p:nvSpPr>
        <p:spPr>
          <a:xfrm rot="0">
            <a:off x="360903" y="1911846"/>
            <a:ext cx="7298456" cy="982636"/>
          </a:xfrm>
          <a:prstGeom prst="rect">
            <a:avLst/>
          </a:prstGeom>
        </p:spPr>
        <p:txBody>
          <a:bodyPr anchor="t" rtlCol="false" tIns="0" lIns="0" bIns="0" rIns="0">
            <a:spAutoFit/>
          </a:bodyPr>
          <a:lstStyle/>
          <a:p>
            <a:pPr algn="ctr">
              <a:lnSpc>
                <a:spcPts val="3907"/>
              </a:lnSpc>
            </a:pPr>
            <a:r>
              <a:rPr lang="en-US" sz="3005">
                <a:solidFill>
                  <a:srgbClr val="000000"/>
                </a:solidFill>
                <a:latin typeface="TT Commons Pro Bold"/>
              </a:rPr>
              <a:t>Préparation des ensembles d'entrainement et de test</a:t>
            </a:r>
          </a:p>
        </p:txBody>
      </p:sp>
      <p:sp>
        <p:nvSpPr>
          <p:cNvPr name="TextBox 7" id="7"/>
          <p:cNvSpPr txBox="true"/>
          <p:nvPr/>
        </p:nvSpPr>
        <p:spPr>
          <a:xfrm rot="0">
            <a:off x="1028700" y="3171001"/>
            <a:ext cx="5688491" cy="3434569"/>
          </a:xfrm>
          <a:prstGeom prst="rect">
            <a:avLst/>
          </a:prstGeom>
        </p:spPr>
        <p:txBody>
          <a:bodyPr anchor="t" rtlCol="false" tIns="0" lIns="0" bIns="0" rIns="0">
            <a:spAutoFit/>
          </a:bodyPr>
          <a:lstStyle/>
          <a:p>
            <a:pPr algn="just">
              <a:lnSpc>
                <a:spcPts val="2462"/>
              </a:lnSpc>
            </a:pPr>
            <a:r>
              <a:rPr lang="en-US" sz="1893">
                <a:solidFill>
                  <a:srgbClr val="000000"/>
                </a:solidFill>
                <a:latin typeface="TT Commons Pro"/>
              </a:rPr>
              <a:t>Pour bien définir sur quoi nous allons entrainer notre modèle et sur quoi nous allons le tester, nous devons couper notre DataSet en deux parties :</a:t>
            </a:r>
          </a:p>
          <a:p>
            <a:pPr algn="just">
              <a:lnSpc>
                <a:spcPts val="2462"/>
              </a:lnSpc>
            </a:pPr>
          </a:p>
          <a:p>
            <a:pPr algn="just" marL="408903" indent="-204451" lvl="1">
              <a:lnSpc>
                <a:spcPts val="2462"/>
              </a:lnSpc>
              <a:buFont typeface="Arial"/>
              <a:buChar char="•"/>
            </a:pPr>
            <a:r>
              <a:rPr lang="en-US" sz="1893">
                <a:solidFill>
                  <a:srgbClr val="000000"/>
                </a:solidFill>
                <a:latin typeface="TT Commons Pro Bold"/>
              </a:rPr>
              <a:t>y</a:t>
            </a:r>
            <a:r>
              <a:rPr lang="en-US" sz="1893">
                <a:solidFill>
                  <a:srgbClr val="000000"/>
                </a:solidFill>
                <a:latin typeface="TT Commons Pro"/>
              </a:rPr>
              <a:t> qui sera la colonne "HeartDisease" et sera notre </a:t>
            </a:r>
            <a:r>
              <a:rPr lang="en-US" sz="1893">
                <a:solidFill>
                  <a:srgbClr val="000000"/>
                </a:solidFill>
                <a:latin typeface="TT Commons Pro Italics"/>
              </a:rPr>
              <a:t>target</a:t>
            </a:r>
            <a:r>
              <a:rPr lang="en-US" sz="1893">
                <a:solidFill>
                  <a:srgbClr val="000000"/>
                </a:solidFill>
                <a:latin typeface="TT Commons Pro"/>
              </a:rPr>
              <a:t>.</a:t>
            </a:r>
          </a:p>
          <a:p>
            <a:pPr algn="just" marL="408903" indent="-204451" lvl="1">
              <a:lnSpc>
                <a:spcPts val="2462"/>
              </a:lnSpc>
              <a:buFont typeface="Arial"/>
              <a:buChar char="•"/>
            </a:pPr>
            <a:r>
              <a:rPr lang="en-US" sz="1893">
                <a:solidFill>
                  <a:srgbClr val="000000"/>
                </a:solidFill>
                <a:latin typeface="TT Commons Pro Bold"/>
              </a:rPr>
              <a:t>X</a:t>
            </a:r>
            <a:r>
              <a:rPr lang="en-US" sz="1893">
                <a:solidFill>
                  <a:srgbClr val="000000"/>
                </a:solidFill>
                <a:latin typeface="TT Commons Pro"/>
              </a:rPr>
              <a:t> qui sera tout notre DataSet sauf la colonne ''HeartDisease" et qui seront nos </a:t>
            </a:r>
            <a:r>
              <a:rPr lang="en-US" sz="1893">
                <a:solidFill>
                  <a:srgbClr val="000000"/>
                </a:solidFill>
                <a:latin typeface="TT Commons Pro Italics"/>
              </a:rPr>
              <a:t>features</a:t>
            </a:r>
            <a:r>
              <a:rPr lang="en-US" sz="1893">
                <a:solidFill>
                  <a:srgbClr val="000000"/>
                </a:solidFill>
                <a:latin typeface="TT Commons Pro"/>
              </a:rPr>
              <a:t>. </a:t>
            </a:r>
          </a:p>
          <a:p>
            <a:pPr algn="just">
              <a:lnSpc>
                <a:spcPts val="2462"/>
              </a:lnSpc>
            </a:pPr>
          </a:p>
          <a:p>
            <a:pPr algn="just">
              <a:lnSpc>
                <a:spcPts val="2462"/>
              </a:lnSpc>
            </a:pPr>
            <a:r>
              <a:rPr lang="en-US" sz="1893">
                <a:solidFill>
                  <a:srgbClr val="000000"/>
                </a:solidFill>
                <a:latin typeface="TT Commons Pro"/>
              </a:rPr>
              <a:t>Le but ici est de séparer  le résultat à ce qui nous amène au résultat.</a:t>
            </a:r>
          </a:p>
        </p:txBody>
      </p:sp>
      <p:sp>
        <p:nvSpPr>
          <p:cNvPr name="TextBox 8" id="8"/>
          <p:cNvSpPr txBox="true"/>
          <p:nvPr/>
        </p:nvSpPr>
        <p:spPr>
          <a:xfrm rot="0">
            <a:off x="10053417" y="1911846"/>
            <a:ext cx="7205883" cy="984123"/>
          </a:xfrm>
          <a:prstGeom prst="rect">
            <a:avLst/>
          </a:prstGeom>
        </p:spPr>
        <p:txBody>
          <a:bodyPr anchor="t" rtlCol="false" tIns="0" lIns="0" bIns="0" rIns="0">
            <a:spAutoFit/>
          </a:bodyPr>
          <a:lstStyle/>
          <a:p>
            <a:pPr algn="ctr">
              <a:lnSpc>
                <a:spcPts val="3912"/>
              </a:lnSpc>
            </a:pPr>
            <a:r>
              <a:rPr lang="en-US" sz="3009">
                <a:solidFill>
                  <a:srgbClr val="000000"/>
                </a:solidFill>
                <a:latin typeface="TT Commons Pro Bold"/>
              </a:rPr>
              <a:t>Normalisation</a:t>
            </a:r>
          </a:p>
          <a:p>
            <a:pPr algn="ctr">
              <a:lnSpc>
                <a:spcPts val="3912"/>
              </a:lnSpc>
            </a:pPr>
            <a:r>
              <a:rPr lang="en-US" sz="3009">
                <a:solidFill>
                  <a:srgbClr val="000000"/>
                </a:solidFill>
                <a:latin typeface="TT Commons Pro Bold"/>
              </a:rPr>
              <a:t>des données</a:t>
            </a:r>
          </a:p>
        </p:txBody>
      </p:sp>
      <p:sp>
        <p:nvSpPr>
          <p:cNvPr name="TextBox 9" id="9"/>
          <p:cNvSpPr txBox="true"/>
          <p:nvPr/>
        </p:nvSpPr>
        <p:spPr>
          <a:xfrm rot="0">
            <a:off x="9742899" y="3171001"/>
            <a:ext cx="7826919" cy="2961908"/>
          </a:xfrm>
          <a:prstGeom prst="rect">
            <a:avLst/>
          </a:prstGeom>
        </p:spPr>
        <p:txBody>
          <a:bodyPr anchor="t" rtlCol="false" tIns="0" lIns="0" bIns="0" rIns="0">
            <a:spAutoFit/>
          </a:bodyPr>
          <a:lstStyle/>
          <a:p>
            <a:pPr algn="just">
              <a:lnSpc>
                <a:spcPts val="2596"/>
              </a:lnSpc>
            </a:pPr>
            <a:r>
              <a:rPr lang="en-US" sz="1997">
                <a:solidFill>
                  <a:srgbClr val="000000"/>
                </a:solidFill>
                <a:latin typeface="TT Commons Pro"/>
              </a:rPr>
              <a:t>Il est souvent plus intéressant de mettre les données à une échelle connue que de les laisser brutes. Ces opérations de mise à l'échelle modifie les données, mais pas le lien et le rapport de la distance qu'elles ont entre elles, et ceci permet au modèle d'apprendre plus facilement et plus rapidement. J'ai choisi d'utiliser deux procédés qui sont le MinMax et le Standard. Après certains essaies le plus efficace s'est avéré être le </a:t>
            </a:r>
            <a:r>
              <a:rPr lang="en-US" sz="1997">
                <a:solidFill>
                  <a:srgbClr val="000000"/>
                </a:solidFill>
                <a:latin typeface="TT Commons Pro Bold"/>
              </a:rPr>
              <a:t>MinMaxScaler</a:t>
            </a:r>
            <a:r>
              <a:rPr lang="en-US" sz="1997">
                <a:solidFill>
                  <a:srgbClr val="000000"/>
                </a:solidFill>
                <a:latin typeface="TT Commons Pro"/>
              </a:rPr>
              <a:t>. Son fonctionnement est simple, la valeur la plus petite à pour valeur 0 et la plus grande 1.  Les valeurs entre ces deux là sont des rapports entre elles.</a:t>
            </a:r>
          </a:p>
        </p:txBody>
      </p:sp>
      <p:sp>
        <p:nvSpPr>
          <p:cNvPr name="TextBox 10" id="10"/>
          <p:cNvSpPr txBox="true"/>
          <p:nvPr/>
        </p:nvSpPr>
        <p:spPr>
          <a:xfrm rot="0">
            <a:off x="5153924" y="7353660"/>
            <a:ext cx="3786414" cy="256670"/>
          </a:xfrm>
          <a:prstGeom prst="rect">
            <a:avLst/>
          </a:prstGeom>
        </p:spPr>
        <p:txBody>
          <a:bodyPr anchor="t" rtlCol="false" tIns="0" lIns="0" bIns="0" rIns="0">
            <a:spAutoFit/>
          </a:bodyPr>
          <a:lstStyle/>
          <a:p>
            <a:pPr algn="ctr">
              <a:lnSpc>
                <a:spcPts val="2027"/>
              </a:lnSpc>
            </a:pPr>
            <a:r>
              <a:rPr lang="en-US" sz="1559">
                <a:solidFill>
                  <a:srgbClr val="000000"/>
                </a:solidFill>
                <a:latin typeface="TT Commons Pro"/>
              </a:rPr>
              <a:t>DataFrame </a:t>
            </a:r>
            <a:r>
              <a:rPr lang="en-US" sz="1559">
                <a:solidFill>
                  <a:srgbClr val="000000"/>
                </a:solidFill>
                <a:latin typeface="TT Commons Pro Bold"/>
              </a:rPr>
              <a:t>X</a:t>
            </a:r>
          </a:p>
        </p:txBody>
      </p:sp>
      <p:sp>
        <p:nvSpPr>
          <p:cNvPr name="TextBox 11" id="11"/>
          <p:cNvSpPr txBox="true"/>
          <p:nvPr/>
        </p:nvSpPr>
        <p:spPr>
          <a:xfrm rot="0">
            <a:off x="5153924" y="9120440"/>
            <a:ext cx="3786414" cy="256670"/>
          </a:xfrm>
          <a:prstGeom prst="rect">
            <a:avLst/>
          </a:prstGeom>
        </p:spPr>
        <p:txBody>
          <a:bodyPr anchor="t" rtlCol="false" tIns="0" lIns="0" bIns="0" rIns="0">
            <a:spAutoFit/>
          </a:bodyPr>
          <a:lstStyle/>
          <a:p>
            <a:pPr algn="ctr">
              <a:lnSpc>
                <a:spcPts val="2027"/>
              </a:lnSpc>
            </a:pPr>
            <a:r>
              <a:rPr lang="en-US" sz="1559">
                <a:solidFill>
                  <a:srgbClr val="000000"/>
                </a:solidFill>
                <a:latin typeface="TT Commons Pro"/>
              </a:rPr>
              <a:t>DataFrame </a:t>
            </a:r>
            <a:r>
              <a:rPr lang="en-US" sz="1559">
                <a:solidFill>
                  <a:srgbClr val="000000"/>
                </a:solidFill>
                <a:latin typeface="TT Commons Pro Bold"/>
              </a:rPr>
              <a:t>y</a:t>
            </a:r>
          </a:p>
        </p:txBody>
      </p:sp>
      <p:sp>
        <p:nvSpPr>
          <p:cNvPr name="TextBox 12" id="12"/>
          <p:cNvSpPr txBox="true"/>
          <p:nvPr/>
        </p:nvSpPr>
        <p:spPr>
          <a:xfrm rot="0">
            <a:off x="10085775" y="7846221"/>
            <a:ext cx="7516401" cy="256620"/>
          </a:xfrm>
          <a:prstGeom prst="rect">
            <a:avLst/>
          </a:prstGeom>
        </p:spPr>
        <p:txBody>
          <a:bodyPr anchor="t" rtlCol="false" tIns="0" lIns="0" bIns="0" rIns="0">
            <a:spAutoFit/>
          </a:bodyPr>
          <a:lstStyle/>
          <a:p>
            <a:pPr algn="ctr">
              <a:lnSpc>
                <a:spcPts val="2027"/>
              </a:lnSpc>
            </a:pPr>
            <a:r>
              <a:rPr lang="en-US" sz="1559">
                <a:solidFill>
                  <a:srgbClr val="000000"/>
                </a:solidFill>
                <a:latin typeface="TT Commons Pro"/>
              </a:rPr>
              <a:t>3 premières et 3 dernières valeurs du DataFrame </a:t>
            </a:r>
            <a:r>
              <a:rPr lang="en-US" sz="1559">
                <a:solidFill>
                  <a:srgbClr val="000000"/>
                </a:solidFill>
                <a:latin typeface="TT Commons Pro Bold"/>
              </a:rPr>
              <a:t>X</a:t>
            </a:r>
            <a:r>
              <a:rPr lang="en-US" sz="1559">
                <a:solidFill>
                  <a:srgbClr val="000000"/>
                </a:solidFill>
                <a:latin typeface="TT Commons Pro"/>
              </a:rPr>
              <a:t> normalisé avec la méthode MinMax</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8544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758219" y="6074317"/>
            <a:ext cx="8771562" cy="3183983"/>
          </a:xfrm>
          <a:prstGeom prst="rect">
            <a:avLst/>
          </a:prstGeom>
        </p:spPr>
      </p:pic>
      <p:sp>
        <p:nvSpPr>
          <p:cNvPr name="TextBox 3" id="3"/>
          <p:cNvSpPr txBox="true"/>
          <p:nvPr/>
        </p:nvSpPr>
        <p:spPr>
          <a:xfrm rot="0">
            <a:off x="5086350" y="417215"/>
            <a:ext cx="8115300" cy="1222970"/>
          </a:xfrm>
          <a:prstGeom prst="rect">
            <a:avLst/>
          </a:prstGeom>
        </p:spPr>
        <p:txBody>
          <a:bodyPr anchor="t" rtlCol="false" tIns="0" lIns="0" bIns="0" rIns="0">
            <a:spAutoFit/>
          </a:bodyPr>
          <a:lstStyle/>
          <a:p>
            <a:pPr algn="l" marL="0" indent="0" lvl="0">
              <a:lnSpc>
                <a:spcPts val="9630"/>
              </a:lnSpc>
              <a:spcBef>
                <a:spcPct val="0"/>
              </a:spcBef>
            </a:pPr>
            <a:r>
              <a:rPr lang="en-US" sz="8025">
                <a:solidFill>
                  <a:srgbClr val="84E1A1"/>
                </a:solidFill>
                <a:latin typeface="TT Commons Pro Bold"/>
              </a:rPr>
              <a:t>Cross-Validation</a:t>
            </a:r>
          </a:p>
        </p:txBody>
      </p:sp>
      <p:sp>
        <p:nvSpPr>
          <p:cNvPr name="TextBox 4" id="4"/>
          <p:cNvSpPr txBox="true"/>
          <p:nvPr/>
        </p:nvSpPr>
        <p:spPr>
          <a:xfrm rot="0">
            <a:off x="1028700" y="1640185"/>
            <a:ext cx="15629489" cy="1524000"/>
          </a:xfrm>
          <a:prstGeom prst="rect">
            <a:avLst/>
          </a:prstGeom>
        </p:spPr>
        <p:txBody>
          <a:bodyPr anchor="t" rtlCol="false" tIns="0" lIns="0" bIns="0" rIns="0">
            <a:spAutoFit/>
          </a:bodyPr>
          <a:lstStyle/>
          <a:p>
            <a:pPr algn="just" marL="0" indent="0" lvl="0">
              <a:lnSpc>
                <a:spcPts val="3000"/>
              </a:lnSpc>
              <a:spcBef>
                <a:spcPct val="0"/>
              </a:spcBef>
            </a:pPr>
            <a:r>
              <a:rPr lang="en-US" sz="2500">
                <a:solidFill>
                  <a:srgbClr val="84E1A1"/>
                </a:solidFill>
                <a:latin typeface="TT Commons Pro"/>
              </a:rPr>
              <a:t>Maintenant que nous avons nos ensembles sur lesquels entrainer nos modèles, nous devons définir des ensembles d'entrainement et des ensembles de tests. J'ai décidé de prendre 80% des données pour entrainement et 20% pour tester. Cependant, avec cette méthode, il peut arriver que nous passons à côte de quelque chose, car l'ensemble d'entrainement et de test sont toujours les mêmes, c'est pourquoi nous utilisons la </a:t>
            </a:r>
            <a:r>
              <a:rPr lang="en-US" sz="2500">
                <a:solidFill>
                  <a:srgbClr val="84E1A1"/>
                </a:solidFill>
                <a:latin typeface="TT Commons Pro Bold"/>
              </a:rPr>
              <a:t>cross-validation</a:t>
            </a:r>
            <a:r>
              <a:rPr lang="en-US" sz="2500">
                <a:solidFill>
                  <a:srgbClr val="84E1A1"/>
                </a:solidFill>
                <a:latin typeface="TT Commons Pro"/>
              </a:rPr>
              <a:t>.</a:t>
            </a:r>
          </a:p>
        </p:txBody>
      </p:sp>
      <p:sp>
        <p:nvSpPr>
          <p:cNvPr name="TextBox 5" id="5"/>
          <p:cNvSpPr txBox="true"/>
          <p:nvPr/>
        </p:nvSpPr>
        <p:spPr>
          <a:xfrm rot="0">
            <a:off x="1028700" y="3506306"/>
            <a:ext cx="15629489" cy="1905000"/>
          </a:xfrm>
          <a:prstGeom prst="rect">
            <a:avLst/>
          </a:prstGeom>
        </p:spPr>
        <p:txBody>
          <a:bodyPr anchor="t" rtlCol="false" tIns="0" lIns="0" bIns="0" rIns="0">
            <a:spAutoFit/>
          </a:bodyPr>
          <a:lstStyle/>
          <a:p>
            <a:pPr algn="just" marL="0" indent="0" lvl="0">
              <a:lnSpc>
                <a:spcPts val="3000"/>
              </a:lnSpc>
              <a:spcBef>
                <a:spcPct val="0"/>
              </a:spcBef>
            </a:pPr>
            <a:r>
              <a:rPr lang="en-US" sz="2500">
                <a:solidFill>
                  <a:srgbClr val="84E1A1"/>
                </a:solidFill>
                <a:latin typeface="TT Commons Pro"/>
              </a:rPr>
              <a:t>La cross-validation agit sur l'ensemble d'entrainement, il va découper ce dernier en autant de morceaux </a:t>
            </a:r>
            <a:r>
              <a:rPr lang="en-US" sz="2500">
                <a:solidFill>
                  <a:srgbClr val="84E1A1"/>
                </a:solidFill>
                <a:latin typeface="TT Commons Pro Bold"/>
              </a:rPr>
              <a:t>N</a:t>
            </a:r>
            <a:r>
              <a:rPr lang="en-US" sz="2500">
                <a:solidFill>
                  <a:srgbClr val="84E1A1"/>
                </a:solidFill>
                <a:latin typeface="TT Commons Pro"/>
              </a:rPr>
              <a:t> que nous voulons et en définir un qui ne sera pas un ensemble pour entrainer, mais pour valider. Il va faire ça pour tous les morceaux ce qui nous permettra d'avoir </a:t>
            </a:r>
            <a:r>
              <a:rPr lang="en-US" sz="2500">
                <a:solidFill>
                  <a:srgbClr val="84E1A1"/>
                </a:solidFill>
                <a:latin typeface="TT Commons Pro Bold"/>
              </a:rPr>
              <a:t>N</a:t>
            </a:r>
            <a:r>
              <a:rPr lang="en-US" sz="2500">
                <a:solidFill>
                  <a:srgbClr val="84E1A1"/>
                </a:solidFill>
                <a:latin typeface="TT Commons Pro"/>
              </a:rPr>
              <a:t> résultats de validations avec </a:t>
            </a:r>
            <a:r>
              <a:rPr lang="en-US" sz="2500">
                <a:solidFill>
                  <a:srgbClr val="84E1A1"/>
                </a:solidFill>
                <a:latin typeface="TT Commons Pro Bold"/>
              </a:rPr>
              <a:t>N</a:t>
            </a:r>
            <a:r>
              <a:rPr lang="en-US" sz="2500">
                <a:solidFill>
                  <a:srgbClr val="84E1A1"/>
                </a:solidFill>
                <a:latin typeface="TT Commons Pro"/>
              </a:rPr>
              <a:t> ensemble d'entrainements différents pour enfin renvoyer la moyenne de bonne prédiction de chaque validation. Il existe plusieurs méthodes de découpages, cependant j'ai décidé de garder ce paramètre par défaut et d'utiliser la méthode </a:t>
            </a:r>
            <a:r>
              <a:rPr lang="en-US" sz="2500">
                <a:solidFill>
                  <a:srgbClr val="84E1A1"/>
                </a:solidFill>
                <a:latin typeface="TT Commons Pro Bold"/>
              </a:rPr>
              <a:t>StratifiedKFold</a:t>
            </a:r>
            <a:r>
              <a:rPr lang="en-US" sz="2500">
                <a:solidFill>
                  <a:srgbClr val="84E1A1"/>
                </a:solidFill>
                <a:latin typeface="TT Commons Pro"/>
              </a:rPr>
              <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0C7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8047169" y="3542819"/>
            <a:ext cx="9471640" cy="5907936"/>
          </a:xfrm>
          <a:prstGeom prst="rect">
            <a:avLst/>
          </a:prstGeom>
        </p:spPr>
      </p:pic>
      <p:sp>
        <p:nvSpPr>
          <p:cNvPr name="TextBox 3" id="3"/>
          <p:cNvSpPr txBox="true"/>
          <p:nvPr/>
        </p:nvSpPr>
        <p:spPr>
          <a:xfrm rot="0">
            <a:off x="4117779" y="201214"/>
            <a:ext cx="10052443" cy="1228725"/>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185449"/>
                </a:solidFill>
                <a:latin typeface="TT Commons Pro Bold"/>
              </a:rPr>
              <a:t>Test des classifieurs</a:t>
            </a:r>
          </a:p>
        </p:txBody>
      </p:sp>
      <p:sp>
        <p:nvSpPr>
          <p:cNvPr name="TextBox 4" id="4"/>
          <p:cNvSpPr txBox="true"/>
          <p:nvPr/>
        </p:nvSpPr>
        <p:spPr>
          <a:xfrm rot="0">
            <a:off x="1028700" y="1666875"/>
            <a:ext cx="16490110" cy="3780463"/>
          </a:xfrm>
          <a:prstGeom prst="rect">
            <a:avLst/>
          </a:prstGeom>
        </p:spPr>
        <p:txBody>
          <a:bodyPr anchor="t" rtlCol="false" tIns="0" lIns="0" bIns="0" rIns="0">
            <a:spAutoFit/>
          </a:bodyPr>
          <a:lstStyle/>
          <a:p>
            <a:pPr algn="just">
              <a:lnSpc>
                <a:spcPts val="2282"/>
              </a:lnSpc>
            </a:pPr>
            <a:r>
              <a:rPr lang="en-US" sz="2173">
                <a:solidFill>
                  <a:srgbClr val="185449"/>
                </a:solidFill>
                <a:latin typeface="TT Commons Pro"/>
              </a:rPr>
              <a:t>Selon le nombre de données que nous avons, le nombre de features et notre objectif, il existe de nombreux classifieurs plus ou moins spécialisé dans leur domaine. Je pourrais choisir d'utiliser un classifieur  qui me parait le plus adapté, mais en réalité, ce que les professionnels font et bien ... Ils en testent plusieurs ! Et c'est finalement le choix le plus logique, car on cherche à obtenir la précision la plus élevée peu importe que la méthode paraisse adaptée ou non. J'ai donc décidé de tester 6 classifieurs : </a:t>
            </a:r>
          </a:p>
          <a:p>
            <a:pPr algn="just">
              <a:lnSpc>
                <a:spcPts val="2282"/>
              </a:lnSpc>
            </a:pPr>
          </a:p>
          <a:p>
            <a:pPr algn="just">
              <a:lnSpc>
                <a:spcPts val="2282"/>
              </a:lnSpc>
            </a:pPr>
          </a:p>
          <a:p>
            <a:pPr algn="just">
              <a:lnSpc>
                <a:spcPts val="2282"/>
              </a:lnSpc>
            </a:pPr>
          </a:p>
          <a:p>
            <a:pPr algn="just" marL="1407747" indent="-351937" lvl="3">
              <a:lnSpc>
                <a:spcPts val="2282"/>
              </a:lnSpc>
              <a:buFont typeface="Arial"/>
              <a:buChar char="￭"/>
            </a:pPr>
            <a:r>
              <a:rPr lang="en-US" sz="2173">
                <a:solidFill>
                  <a:srgbClr val="185449"/>
                </a:solidFill>
                <a:latin typeface="TT Commons Pro Bold"/>
              </a:rPr>
              <a:t>RandomForest</a:t>
            </a:r>
          </a:p>
          <a:p>
            <a:pPr algn="just" marL="1407747" indent="-351937" lvl="3">
              <a:lnSpc>
                <a:spcPts val="2282"/>
              </a:lnSpc>
              <a:buFont typeface="Arial"/>
              <a:buChar char="￭"/>
            </a:pPr>
            <a:r>
              <a:rPr lang="en-US" sz="2173">
                <a:solidFill>
                  <a:srgbClr val="185449"/>
                </a:solidFill>
                <a:latin typeface="TT Commons Pro Bold"/>
              </a:rPr>
              <a:t>AdaBoost</a:t>
            </a:r>
          </a:p>
          <a:p>
            <a:pPr algn="just" marL="1407747" indent="-351937" lvl="3">
              <a:lnSpc>
                <a:spcPts val="2282"/>
              </a:lnSpc>
              <a:buFont typeface="Arial"/>
              <a:buChar char="￭"/>
            </a:pPr>
            <a:r>
              <a:rPr lang="en-US" sz="2173">
                <a:solidFill>
                  <a:srgbClr val="185449"/>
                </a:solidFill>
                <a:latin typeface="TT Commons Pro Bold"/>
              </a:rPr>
              <a:t>Support Vector Machine</a:t>
            </a:r>
          </a:p>
          <a:p>
            <a:pPr algn="just" marL="1407747" indent="-351937" lvl="3">
              <a:lnSpc>
                <a:spcPts val="2282"/>
              </a:lnSpc>
              <a:buFont typeface="Arial"/>
              <a:buChar char="￭"/>
            </a:pPr>
            <a:r>
              <a:rPr lang="en-US" sz="2173">
                <a:solidFill>
                  <a:srgbClr val="185449"/>
                </a:solidFill>
                <a:latin typeface="TT Commons Pro Bold"/>
              </a:rPr>
              <a:t>K Near Neighbors</a:t>
            </a:r>
          </a:p>
          <a:p>
            <a:pPr algn="just" marL="1407747" indent="-351937" lvl="3">
              <a:lnSpc>
                <a:spcPts val="2282"/>
              </a:lnSpc>
              <a:buFont typeface="Arial"/>
              <a:buChar char="￭"/>
            </a:pPr>
            <a:r>
              <a:rPr lang="en-US" sz="2173">
                <a:solidFill>
                  <a:srgbClr val="185449"/>
                </a:solidFill>
                <a:latin typeface="TT Commons Pro Bold"/>
              </a:rPr>
              <a:t>Gradient Boosting</a:t>
            </a:r>
          </a:p>
          <a:p>
            <a:pPr algn="just" marL="1407747" indent="-351937" lvl="3">
              <a:lnSpc>
                <a:spcPts val="2282"/>
              </a:lnSpc>
              <a:buFont typeface="Arial"/>
              <a:buChar char="￭"/>
            </a:pPr>
            <a:r>
              <a:rPr lang="en-US" sz="2173">
                <a:solidFill>
                  <a:srgbClr val="185449"/>
                </a:solidFill>
                <a:latin typeface="TT Commons Pro Bold"/>
              </a:rPr>
              <a:t>Bagging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9E66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49557" y="3653417"/>
            <a:ext cx="2556315" cy="1348477"/>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3035079" y="3637165"/>
            <a:ext cx="2607055" cy="1348477"/>
          </a:xfrm>
          <a:prstGeom prst="rect">
            <a:avLst/>
          </a:prstGeom>
        </p:spPr>
      </p:pic>
      <p:pic>
        <p:nvPicPr>
          <p:cNvPr name="Picture 4" id="4"/>
          <p:cNvPicPr>
            <a:picLocks noChangeAspect="true"/>
          </p:cNvPicPr>
          <p:nvPr/>
        </p:nvPicPr>
        <p:blipFill>
          <a:blip r:embed="rId4"/>
          <a:srcRect l="0" t="557" r="0" b="557"/>
          <a:stretch>
            <a:fillRect/>
          </a:stretch>
        </p:blipFill>
        <p:spPr>
          <a:xfrm flipH="false" flipV="false" rot="0">
            <a:off x="5844169" y="3637165"/>
            <a:ext cx="2390643" cy="1348477"/>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8455070" y="3637165"/>
            <a:ext cx="2403055" cy="1348477"/>
          </a:xfrm>
          <a:prstGeom prst="rect">
            <a:avLst/>
          </a:prstGeom>
        </p:spPr>
      </p:pic>
      <p:pic>
        <p:nvPicPr>
          <p:cNvPr name="Picture 6" id="6"/>
          <p:cNvPicPr>
            <a:picLocks noChangeAspect="true"/>
          </p:cNvPicPr>
          <p:nvPr/>
        </p:nvPicPr>
        <p:blipFill>
          <a:blip r:embed="rId6"/>
          <a:srcRect l="0" t="0" r="0" b="0"/>
          <a:stretch>
            <a:fillRect/>
          </a:stretch>
        </p:blipFill>
        <p:spPr>
          <a:xfrm flipH="false" flipV="false" rot="0">
            <a:off x="11057024" y="3637165"/>
            <a:ext cx="2572752" cy="1348477"/>
          </a:xfrm>
          <a:prstGeom prst="rect">
            <a:avLst/>
          </a:prstGeom>
        </p:spPr>
      </p:pic>
      <p:pic>
        <p:nvPicPr>
          <p:cNvPr name="Picture 7" id="7"/>
          <p:cNvPicPr>
            <a:picLocks noChangeAspect="true"/>
          </p:cNvPicPr>
          <p:nvPr/>
        </p:nvPicPr>
        <p:blipFill>
          <a:blip r:embed="rId7"/>
          <a:srcRect l="0" t="0" r="0" b="0"/>
          <a:stretch>
            <a:fillRect/>
          </a:stretch>
        </p:blipFill>
        <p:spPr>
          <a:xfrm flipH="false" flipV="false" rot="0">
            <a:off x="13854942" y="3653417"/>
            <a:ext cx="2039454" cy="1332224"/>
          </a:xfrm>
          <a:prstGeom prst="rect">
            <a:avLst/>
          </a:prstGeom>
        </p:spPr>
      </p:pic>
      <p:pic>
        <p:nvPicPr>
          <p:cNvPr name="Picture 8" id="8"/>
          <p:cNvPicPr>
            <a:picLocks noChangeAspect="true"/>
          </p:cNvPicPr>
          <p:nvPr/>
        </p:nvPicPr>
        <p:blipFill>
          <a:blip r:embed="rId8"/>
          <a:srcRect l="0" t="0" r="0" b="0"/>
          <a:stretch>
            <a:fillRect/>
          </a:stretch>
        </p:blipFill>
        <p:spPr>
          <a:xfrm flipH="false" flipV="false" rot="0">
            <a:off x="16157452" y="3653417"/>
            <a:ext cx="1947800" cy="1348477"/>
          </a:xfrm>
          <a:prstGeom prst="rect">
            <a:avLst/>
          </a:prstGeom>
        </p:spPr>
      </p:pic>
      <p:pic>
        <p:nvPicPr>
          <p:cNvPr name="Picture 9" id="9"/>
          <p:cNvPicPr>
            <a:picLocks noChangeAspect="true"/>
          </p:cNvPicPr>
          <p:nvPr/>
        </p:nvPicPr>
        <p:blipFill>
          <a:blip r:embed="rId9"/>
          <a:srcRect l="0" t="0" r="0" b="0"/>
          <a:stretch>
            <a:fillRect/>
          </a:stretch>
        </p:blipFill>
        <p:spPr>
          <a:xfrm flipH="false" flipV="false" rot="0">
            <a:off x="249557" y="7142633"/>
            <a:ext cx="3811667" cy="1055814"/>
          </a:xfrm>
          <a:prstGeom prst="rect">
            <a:avLst/>
          </a:prstGeom>
        </p:spPr>
      </p:pic>
      <p:pic>
        <p:nvPicPr>
          <p:cNvPr name="Picture 10" id="10"/>
          <p:cNvPicPr>
            <a:picLocks noChangeAspect="true"/>
          </p:cNvPicPr>
          <p:nvPr/>
        </p:nvPicPr>
        <p:blipFill>
          <a:blip r:embed="rId10"/>
          <a:srcRect l="0" t="0" r="0" b="0"/>
          <a:stretch>
            <a:fillRect/>
          </a:stretch>
        </p:blipFill>
        <p:spPr>
          <a:xfrm flipH="false" flipV="false" rot="0">
            <a:off x="4306202" y="7142633"/>
            <a:ext cx="3928610" cy="1055814"/>
          </a:xfrm>
          <a:prstGeom prst="rect">
            <a:avLst/>
          </a:prstGeom>
        </p:spPr>
      </p:pic>
      <p:pic>
        <p:nvPicPr>
          <p:cNvPr name="Picture 11" id="11"/>
          <p:cNvPicPr>
            <a:picLocks noChangeAspect="true"/>
          </p:cNvPicPr>
          <p:nvPr/>
        </p:nvPicPr>
        <p:blipFill>
          <a:blip r:embed="rId11"/>
          <a:srcRect l="0" t="0" r="0" b="0"/>
          <a:stretch>
            <a:fillRect/>
          </a:stretch>
        </p:blipFill>
        <p:spPr>
          <a:xfrm flipH="false" flipV="false" rot="0">
            <a:off x="8455070" y="7142633"/>
            <a:ext cx="3888330" cy="1081442"/>
          </a:xfrm>
          <a:prstGeom prst="rect">
            <a:avLst/>
          </a:prstGeom>
        </p:spPr>
      </p:pic>
      <p:pic>
        <p:nvPicPr>
          <p:cNvPr name="Picture 12" id="12"/>
          <p:cNvPicPr>
            <a:picLocks noChangeAspect="true"/>
          </p:cNvPicPr>
          <p:nvPr/>
        </p:nvPicPr>
        <p:blipFill>
          <a:blip r:embed="rId9"/>
          <a:srcRect l="0" t="0" r="0" b="0"/>
          <a:stretch>
            <a:fillRect/>
          </a:stretch>
        </p:blipFill>
        <p:spPr>
          <a:xfrm flipH="false" flipV="false" rot="0">
            <a:off x="12527093" y="7142633"/>
            <a:ext cx="3811667" cy="1055814"/>
          </a:xfrm>
          <a:prstGeom prst="rect">
            <a:avLst/>
          </a:prstGeom>
        </p:spPr>
      </p:pic>
      <p:pic>
        <p:nvPicPr>
          <p:cNvPr name="Picture 13" id="13"/>
          <p:cNvPicPr>
            <a:picLocks noChangeAspect="true"/>
          </p:cNvPicPr>
          <p:nvPr/>
        </p:nvPicPr>
        <p:blipFill>
          <a:blip r:embed="rId12"/>
          <a:srcRect l="0" t="0" r="0" b="0"/>
          <a:stretch>
            <a:fillRect/>
          </a:stretch>
        </p:blipFill>
        <p:spPr>
          <a:xfrm flipH="false" flipV="false" rot="0">
            <a:off x="4277605" y="8716429"/>
            <a:ext cx="3957207" cy="1083742"/>
          </a:xfrm>
          <a:prstGeom prst="rect">
            <a:avLst/>
          </a:prstGeom>
        </p:spPr>
      </p:pic>
      <p:pic>
        <p:nvPicPr>
          <p:cNvPr name="Picture 14" id="14"/>
          <p:cNvPicPr>
            <a:picLocks noChangeAspect="true"/>
          </p:cNvPicPr>
          <p:nvPr/>
        </p:nvPicPr>
        <p:blipFill>
          <a:blip r:embed="rId13"/>
          <a:srcRect l="0" t="0" r="0" b="0"/>
          <a:stretch>
            <a:fillRect/>
          </a:stretch>
        </p:blipFill>
        <p:spPr>
          <a:xfrm flipH="false" flipV="false" rot="0">
            <a:off x="8446799" y="8716429"/>
            <a:ext cx="3896601" cy="1083742"/>
          </a:xfrm>
          <a:prstGeom prst="rect">
            <a:avLst/>
          </a:prstGeom>
        </p:spPr>
      </p:pic>
      <p:sp>
        <p:nvSpPr>
          <p:cNvPr name="TextBox 15" id="15"/>
          <p:cNvSpPr txBox="true"/>
          <p:nvPr/>
        </p:nvSpPr>
        <p:spPr>
          <a:xfrm rot="0">
            <a:off x="1435667" y="180556"/>
            <a:ext cx="15416666" cy="1243013"/>
          </a:xfrm>
          <a:prstGeom prst="rect">
            <a:avLst/>
          </a:prstGeom>
        </p:spPr>
        <p:txBody>
          <a:bodyPr anchor="t" rtlCol="false" tIns="0" lIns="0" bIns="0" rIns="0">
            <a:spAutoFit/>
          </a:bodyPr>
          <a:lstStyle/>
          <a:p>
            <a:pPr algn="l" marL="0" indent="0" lvl="0">
              <a:lnSpc>
                <a:spcPts val="9712"/>
              </a:lnSpc>
              <a:spcBef>
                <a:spcPct val="0"/>
              </a:spcBef>
            </a:pPr>
            <a:r>
              <a:rPr lang="en-US" sz="8093">
                <a:solidFill>
                  <a:srgbClr val="000000"/>
                </a:solidFill>
                <a:latin typeface="TT Commons Pro Bold"/>
              </a:rPr>
              <a:t>Interprétation des résultats (1/2)</a:t>
            </a:r>
          </a:p>
        </p:txBody>
      </p:sp>
      <p:sp>
        <p:nvSpPr>
          <p:cNvPr name="TextBox 16" id="16"/>
          <p:cNvSpPr txBox="true"/>
          <p:nvPr/>
        </p:nvSpPr>
        <p:spPr>
          <a:xfrm rot="0">
            <a:off x="696045" y="1664534"/>
            <a:ext cx="16895911" cy="1340882"/>
          </a:xfrm>
          <a:prstGeom prst="rect">
            <a:avLst/>
          </a:prstGeom>
        </p:spPr>
        <p:txBody>
          <a:bodyPr anchor="t" rtlCol="false" tIns="0" lIns="0" bIns="0" rIns="0">
            <a:spAutoFit/>
          </a:bodyPr>
          <a:lstStyle/>
          <a:p>
            <a:pPr algn="just">
              <a:lnSpc>
                <a:spcPts val="3509"/>
              </a:lnSpc>
            </a:pPr>
            <a:r>
              <a:rPr lang="en-US" sz="2699">
                <a:solidFill>
                  <a:srgbClr val="000000"/>
                </a:solidFill>
                <a:latin typeface="TT Commons Pro Bold"/>
              </a:rPr>
              <a:t>Matrice de confusion : </a:t>
            </a:r>
            <a:r>
              <a:rPr lang="en-US" sz="2699">
                <a:solidFill>
                  <a:srgbClr val="000000"/>
                </a:solidFill>
                <a:latin typeface="TT Commons Pro"/>
              </a:rPr>
              <a:t>L'exécution des apprentissages du classifieur (par la trainSet) sur le testSet va nous donner des résultats et notamment une matrice de confusion. Cette matrice de confusion de taille 2x2 va nous donner les effectifs prédis avec succès surses cases [0,0] et [1,1] et les echecs sur [0,1] et [1,0] :  </a:t>
            </a:r>
          </a:p>
        </p:txBody>
      </p:sp>
      <p:sp>
        <p:nvSpPr>
          <p:cNvPr name="TextBox 17" id="17"/>
          <p:cNvSpPr txBox="true"/>
          <p:nvPr/>
        </p:nvSpPr>
        <p:spPr>
          <a:xfrm rot="0">
            <a:off x="392786" y="3427070"/>
            <a:ext cx="2269858" cy="210095"/>
          </a:xfrm>
          <a:prstGeom prst="rect">
            <a:avLst/>
          </a:prstGeom>
        </p:spPr>
        <p:txBody>
          <a:bodyPr anchor="t" rtlCol="false" tIns="0" lIns="0" bIns="0" rIns="0">
            <a:spAutoFit/>
          </a:bodyPr>
          <a:lstStyle/>
          <a:p>
            <a:pPr algn="just">
              <a:lnSpc>
                <a:spcPts val="1711"/>
              </a:lnSpc>
            </a:pPr>
            <a:r>
              <a:rPr lang="en-US" sz="1316">
                <a:solidFill>
                  <a:srgbClr val="000000"/>
                </a:solidFill>
                <a:latin typeface="TT Commons Pro Bold"/>
              </a:rPr>
              <a:t>Matrice de confusion type</a:t>
            </a:r>
          </a:p>
        </p:txBody>
      </p:sp>
      <p:sp>
        <p:nvSpPr>
          <p:cNvPr name="TextBox 18" id="18"/>
          <p:cNvSpPr txBox="true"/>
          <p:nvPr/>
        </p:nvSpPr>
        <p:spPr>
          <a:xfrm rot="0">
            <a:off x="696045" y="5105400"/>
            <a:ext cx="16895911" cy="1786573"/>
          </a:xfrm>
          <a:prstGeom prst="rect">
            <a:avLst/>
          </a:prstGeom>
        </p:spPr>
        <p:txBody>
          <a:bodyPr anchor="t" rtlCol="false" tIns="0" lIns="0" bIns="0" rIns="0">
            <a:spAutoFit/>
          </a:bodyPr>
          <a:lstStyle/>
          <a:p>
            <a:pPr algn="just">
              <a:lnSpc>
                <a:spcPts val="3509"/>
              </a:lnSpc>
            </a:pPr>
            <a:r>
              <a:rPr lang="en-US" sz="2699">
                <a:solidFill>
                  <a:srgbClr val="000000"/>
                </a:solidFill>
                <a:latin typeface="TT Commons Pro Bold"/>
              </a:rPr>
              <a:t>Rapport de classification : </a:t>
            </a:r>
            <a:r>
              <a:rPr lang="en-US" sz="2699">
                <a:solidFill>
                  <a:srgbClr val="000000"/>
                </a:solidFill>
                <a:latin typeface="TT Commons Pro"/>
              </a:rPr>
              <a:t>Les matrices de confusions sont utiles, mais on ne sait pas exactement quoi choisir au premier regard bien que cela nous donne une première idée. On va donc pouvoir générer un rapport de classification plus détaillé pour nous aider à décider quel classifieur choisir. Comme on cherche la précision la plus élevée, la variable </a:t>
            </a:r>
            <a:r>
              <a:rPr lang="en-US" sz="2699">
                <a:solidFill>
                  <a:srgbClr val="000000"/>
                </a:solidFill>
                <a:latin typeface="TT Commons Pro Bold"/>
              </a:rPr>
              <a:t>accuracy </a:t>
            </a:r>
            <a:r>
              <a:rPr lang="en-US" sz="2699">
                <a:solidFill>
                  <a:srgbClr val="000000"/>
                </a:solidFill>
                <a:latin typeface="TT Commons Pro"/>
              </a:rPr>
              <a:t>(en F1) est ici la plus décisive.</a:t>
            </a:r>
          </a:p>
        </p:txBody>
      </p:sp>
      <p:sp>
        <p:nvSpPr>
          <p:cNvPr name="TextBox 19" id="19"/>
          <p:cNvSpPr txBox="true"/>
          <p:nvPr/>
        </p:nvSpPr>
        <p:spPr>
          <a:xfrm rot="0">
            <a:off x="1384487" y="8188922"/>
            <a:ext cx="2269858" cy="210095"/>
          </a:xfrm>
          <a:prstGeom prst="rect">
            <a:avLst/>
          </a:prstGeom>
        </p:spPr>
        <p:txBody>
          <a:bodyPr anchor="t" rtlCol="false" tIns="0" lIns="0" bIns="0" rIns="0">
            <a:spAutoFit/>
          </a:bodyPr>
          <a:lstStyle/>
          <a:p>
            <a:pPr algn="just">
              <a:lnSpc>
                <a:spcPts val="1711"/>
              </a:lnSpc>
            </a:pPr>
            <a:r>
              <a:rPr lang="en-US" sz="1316">
                <a:solidFill>
                  <a:srgbClr val="000000"/>
                </a:solidFill>
                <a:latin typeface="TT Commons Pro Bold"/>
              </a:rPr>
              <a:t>Rapport RandomForest</a:t>
            </a:r>
          </a:p>
        </p:txBody>
      </p:sp>
      <p:sp>
        <p:nvSpPr>
          <p:cNvPr name="TextBox 20" id="20"/>
          <p:cNvSpPr txBox="true"/>
          <p:nvPr/>
        </p:nvSpPr>
        <p:spPr>
          <a:xfrm rot="0">
            <a:off x="5642134" y="8188922"/>
            <a:ext cx="2269858" cy="210095"/>
          </a:xfrm>
          <a:prstGeom prst="rect">
            <a:avLst/>
          </a:prstGeom>
        </p:spPr>
        <p:txBody>
          <a:bodyPr anchor="t" rtlCol="false" tIns="0" lIns="0" bIns="0" rIns="0">
            <a:spAutoFit/>
          </a:bodyPr>
          <a:lstStyle/>
          <a:p>
            <a:pPr algn="just">
              <a:lnSpc>
                <a:spcPts val="1711"/>
              </a:lnSpc>
            </a:pPr>
            <a:r>
              <a:rPr lang="en-US" sz="1316">
                <a:solidFill>
                  <a:srgbClr val="000000"/>
                </a:solidFill>
                <a:latin typeface="TT Commons Pro Bold"/>
              </a:rPr>
              <a:t>Rapport AdaBoost</a:t>
            </a:r>
          </a:p>
        </p:txBody>
      </p:sp>
      <p:sp>
        <p:nvSpPr>
          <p:cNvPr name="TextBox 21" id="21"/>
          <p:cNvSpPr txBox="true"/>
          <p:nvPr/>
        </p:nvSpPr>
        <p:spPr>
          <a:xfrm rot="0">
            <a:off x="9922095" y="8188922"/>
            <a:ext cx="2269858" cy="210095"/>
          </a:xfrm>
          <a:prstGeom prst="rect">
            <a:avLst/>
          </a:prstGeom>
        </p:spPr>
        <p:txBody>
          <a:bodyPr anchor="t" rtlCol="false" tIns="0" lIns="0" bIns="0" rIns="0">
            <a:spAutoFit/>
          </a:bodyPr>
          <a:lstStyle/>
          <a:p>
            <a:pPr algn="just">
              <a:lnSpc>
                <a:spcPts val="1711"/>
              </a:lnSpc>
            </a:pPr>
            <a:r>
              <a:rPr lang="en-US" sz="1316">
                <a:solidFill>
                  <a:srgbClr val="000000"/>
                </a:solidFill>
                <a:latin typeface="TT Commons Pro Bold"/>
              </a:rPr>
              <a:t>Rapport SVM</a:t>
            </a:r>
          </a:p>
        </p:txBody>
      </p:sp>
      <p:sp>
        <p:nvSpPr>
          <p:cNvPr name="TextBox 22" id="22"/>
          <p:cNvSpPr txBox="true"/>
          <p:nvPr/>
        </p:nvSpPr>
        <p:spPr>
          <a:xfrm rot="0">
            <a:off x="14068902" y="8188922"/>
            <a:ext cx="2269858" cy="210095"/>
          </a:xfrm>
          <a:prstGeom prst="rect">
            <a:avLst/>
          </a:prstGeom>
        </p:spPr>
        <p:txBody>
          <a:bodyPr anchor="t" rtlCol="false" tIns="0" lIns="0" bIns="0" rIns="0">
            <a:spAutoFit/>
          </a:bodyPr>
          <a:lstStyle/>
          <a:p>
            <a:pPr algn="just">
              <a:lnSpc>
                <a:spcPts val="1711"/>
              </a:lnSpc>
            </a:pPr>
            <a:r>
              <a:rPr lang="en-US" sz="1316">
                <a:solidFill>
                  <a:srgbClr val="000000"/>
                </a:solidFill>
                <a:latin typeface="TT Commons Pro Bold"/>
              </a:rPr>
              <a:t>Rapport KNN</a:t>
            </a:r>
          </a:p>
        </p:txBody>
      </p:sp>
      <p:sp>
        <p:nvSpPr>
          <p:cNvPr name="TextBox 23" id="23"/>
          <p:cNvSpPr txBox="true"/>
          <p:nvPr/>
        </p:nvSpPr>
        <p:spPr>
          <a:xfrm rot="0">
            <a:off x="5844169" y="9790646"/>
            <a:ext cx="2269858" cy="210095"/>
          </a:xfrm>
          <a:prstGeom prst="rect">
            <a:avLst/>
          </a:prstGeom>
        </p:spPr>
        <p:txBody>
          <a:bodyPr anchor="t" rtlCol="false" tIns="0" lIns="0" bIns="0" rIns="0">
            <a:spAutoFit/>
          </a:bodyPr>
          <a:lstStyle/>
          <a:p>
            <a:pPr algn="just">
              <a:lnSpc>
                <a:spcPts val="1711"/>
              </a:lnSpc>
            </a:pPr>
            <a:r>
              <a:rPr lang="en-US" sz="1316">
                <a:solidFill>
                  <a:srgbClr val="000000"/>
                </a:solidFill>
                <a:latin typeface="TT Commons Pro Bold"/>
              </a:rPr>
              <a:t>Rapport GB</a:t>
            </a:r>
          </a:p>
        </p:txBody>
      </p:sp>
      <p:sp>
        <p:nvSpPr>
          <p:cNvPr name="TextBox 24" id="24"/>
          <p:cNvSpPr txBox="true"/>
          <p:nvPr/>
        </p:nvSpPr>
        <p:spPr>
          <a:xfrm rot="0">
            <a:off x="9922095" y="9790646"/>
            <a:ext cx="2269858" cy="210095"/>
          </a:xfrm>
          <a:prstGeom prst="rect">
            <a:avLst/>
          </a:prstGeom>
        </p:spPr>
        <p:txBody>
          <a:bodyPr anchor="t" rtlCol="false" tIns="0" lIns="0" bIns="0" rIns="0">
            <a:spAutoFit/>
          </a:bodyPr>
          <a:lstStyle/>
          <a:p>
            <a:pPr algn="just">
              <a:lnSpc>
                <a:spcPts val="1711"/>
              </a:lnSpc>
            </a:pPr>
            <a:r>
              <a:rPr lang="en-US" sz="1316">
                <a:solidFill>
                  <a:srgbClr val="000000"/>
                </a:solidFill>
                <a:latin typeface="TT Commons Pro Bold"/>
              </a:rPr>
              <a:t>Rapport BC</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8544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28700" y="3087527"/>
            <a:ext cx="4966519" cy="1222625"/>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7353454" y="3087527"/>
            <a:ext cx="4126063" cy="2836668"/>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3130379" y="3088010"/>
            <a:ext cx="4354988" cy="2836186"/>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7353454" y="6431947"/>
            <a:ext cx="4126063" cy="2826353"/>
          </a:xfrm>
          <a:prstGeom prst="rect">
            <a:avLst/>
          </a:prstGeom>
        </p:spPr>
      </p:pic>
      <p:pic>
        <p:nvPicPr>
          <p:cNvPr name="Picture 6" id="6"/>
          <p:cNvPicPr>
            <a:picLocks noChangeAspect="true"/>
          </p:cNvPicPr>
          <p:nvPr/>
        </p:nvPicPr>
        <p:blipFill>
          <a:blip r:embed="rId6"/>
          <a:srcRect l="0" t="0" r="0" b="0"/>
          <a:stretch>
            <a:fillRect/>
          </a:stretch>
        </p:blipFill>
        <p:spPr>
          <a:xfrm flipH="false" flipV="false" rot="0">
            <a:off x="13130379" y="6431947"/>
            <a:ext cx="4365024" cy="2826353"/>
          </a:xfrm>
          <a:prstGeom prst="rect">
            <a:avLst/>
          </a:prstGeom>
        </p:spPr>
      </p:pic>
      <p:sp>
        <p:nvSpPr>
          <p:cNvPr name="TextBox 7" id="7"/>
          <p:cNvSpPr txBox="true"/>
          <p:nvPr/>
        </p:nvSpPr>
        <p:spPr>
          <a:xfrm rot="0">
            <a:off x="1409959" y="266819"/>
            <a:ext cx="15468081" cy="1222970"/>
          </a:xfrm>
          <a:prstGeom prst="rect">
            <a:avLst/>
          </a:prstGeom>
        </p:spPr>
        <p:txBody>
          <a:bodyPr anchor="t" rtlCol="false" tIns="0" lIns="0" bIns="0" rIns="0">
            <a:spAutoFit/>
          </a:bodyPr>
          <a:lstStyle/>
          <a:p>
            <a:pPr algn="l" marL="0" indent="0" lvl="0">
              <a:lnSpc>
                <a:spcPts val="9630"/>
              </a:lnSpc>
              <a:spcBef>
                <a:spcPct val="0"/>
              </a:spcBef>
            </a:pPr>
            <a:r>
              <a:rPr lang="en-US" sz="8025">
                <a:solidFill>
                  <a:srgbClr val="84E1A1"/>
                </a:solidFill>
                <a:latin typeface="TT Commons Pro Bold"/>
              </a:rPr>
              <a:t>Interprétation des résultats (2/2)</a:t>
            </a:r>
          </a:p>
        </p:txBody>
      </p:sp>
      <p:sp>
        <p:nvSpPr>
          <p:cNvPr name="TextBox 8" id="8"/>
          <p:cNvSpPr txBox="true"/>
          <p:nvPr/>
        </p:nvSpPr>
        <p:spPr>
          <a:xfrm rot="0">
            <a:off x="1028700" y="1649710"/>
            <a:ext cx="16456667" cy="1148556"/>
          </a:xfrm>
          <a:prstGeom prst="rect">
            <a:avLst/>
          </a:prstGeom>
        </p:spPr>
        <p:txBody>
          <a:bodyPr anchor="t" rtlCol="false" tIns="0" lIns="0" bIns="0" rIns="0">
            <a:spAutoFit/>
          </a:bodyPr>
          <a:lstStyle/>
          <a:p>
            <a:pPr algn="just" marL="0" indent="0" lvl="0">
              <a:lnSpc>
                <a:spcPts val="2280"/>
              </a:lnSpc>
              <a:spcBef>
                <a:spcPct val="0"/>
              </a:spcBef>
            </a:pPr>
            <a:r>
              <a:rPr lang="en-US" sz="1900">
                <a:solidFill>
                  <a:srgbClr val="84E1A1"/>
                </a:solidFill>
                <a:latin typeface="TT Commons Pro"/>
              </a:rPr>
              <a:t>À la suite des rapports de classification, nous pouvons éliminer les deux derniers. Avant de désigner un modèle trop rapidement, il faut vérifier si notre modèle ne s'est pas </a:t>
            </a:r>
            <a:r>
              <a:rPr lang="en-US" sz="1900">
                <a:solidFill>
                  <a:srgbClr val="84E1A1"/>
                </a:solidFill>
                <a:latin typeface="TT Commons Pro Bold"/>
              </a:rPr>
              <a:t>trop</a:t>
            </a:r>
            <a:r>
              <a:rPr lang="en-US" sz="1900">
                <a:solidFill>
                  <a:srgbClr val="84E1A1"/>
                </a:solidFill>
                <a:latin typeface="TT Commons Pro"/>
              </a:rPr>
              <a:t> entrainé. Car oui il est possible qu'il s'entraine trop et oublie toute notion de généralisation. Si notre modèle se spécifie trop, sa précision sera élevée sur le testSet mais lors de vrai cas, il sera inefficace, c'est ce que l'on appelle </a:t>
            </a:r>
            <a:r>
              <a:rPr lang="en-US" sz="1900">
                <a:solidFill>
                  <a:srgbClr val="84E1A1"/>
                </a:solidFill>
                <a:latin typeface="TT Commons Pro Bold"/>
              </a:rPr>
              <a:t>l'overfitting</a:t>
            </a:r>
            <a:r>
              <a:rPr lang="en-US" sz="1900">
                <a:solidFill>
                  <a:srgbClr val="84E1A1"/>
                </a:solidFill>
                <a:latin typeface="TT Commons Pro"/>
              </a:rPr>
              <a:t>. En opposition à l'overfitting, si notre modèle n'arrive pas à apprendre des généralités, il est en cas d'</a:t>
            </a:r>
            <a:r>
              <a:rPr lang="en-US" sz="1900">
                <a:solidFill>
                  <a:srgbClr val="84E1A1"/>
                </a:solidFill>
                <a:latin typeface="TT Commons Pro Bold"/>
              </a:rPr>
              <a:t>underfitting</a:t>
            </a:r>
            <a:r>
              <a:rPr lang="en-US" sz="1900">
                <a:solidFill>
                  <a:srgbClr val="84E1A1"/>
                </a:solidFill>
                <a:latin typeface="TT Commons Pro"/>
              </a:rPr>
              <a:t>. Pour éviter ces situations, il faut regarder la </a:t>
            </a:r>
            <a:r>
              <a:rPr lang="en-US" sz="1900">
                <a:solidFill>
                  <a:srgbClr val="84E1A1"/>
                </a:solidFill>
                <a:latin typeface="TT Commons Pro Bold"/>
              </a:rPr>
              <a:t>courbe d'apprentissage</a:t>
            </a:r>
            <a:r>
              <a:rPr lang="en-US" sz="1900">
                <a:solidFill>
                  <a:srgbClr val="84E1A1"/>
                </a:solidFill>
                <a:latin typeface="TT Commons Pro"/>
              </a:rPr>
              <a:t> de chaque modèle </a:t>
            </a:r>
          </a:p>
        </p:txBody>
      </p:sp>
      <p:sp>
        <p:nvSpPr>
          <p:cNvPr name="TextBox 9" id="9"/>
          <p:cNvSpPr txBox="true"/>
          <p:nvPr/>
        </p:nvSpPr>
        <p:spPr>
          <a:xfrm rot="0">
            <a:off x="484822" y="4300628"/>
            <a:ext cx="6054275" cy="314325"/>
          </a:xfrm>
          <a:prstGeom prst="rect">
            <a:avLst/>
          </a:prstGeom>
        </p:spPr>
        <p:txBody>
          <a:bodyPr anchor="t" rtlCol="false" tIns="0" lIns="0" bIns="0" rIns="0">
            <a:spAutoFit/>
          </a:bodyPr>
          <a:lstStyle/>
          <a:p>
            <a:pPr algn="ctr" marL="0" indent="0" lvl="0">
              <a:lnSpc>
                <a:spcPts val="2400"/>
              </a:lnSpc>
              <a:spcBef>
                <a:spcPct val="0"/>
              </a:spcBef>
            </a:pPr>
            <a:r>
              <a:rPr lang="en-US" sz="2000">
                <a:solidFill>
                  <a:srgbClr val="84E1A1"/>
                </a:solidFill>
                <a:latin typeface="TT Commons Pro Bold"/>
              </a:rPr>
              <a:t>On vise le modèle central (modèle ideal)</a:t>
            </a:r>
          </a:p>
        </p:txBody>
      </p:sp>
      <p:sp>
        <p:nvSpPr>
          <p:cNvPr name="TextBox 10" id="10"/>
          <p:cNvSpPr txBox="true"/>
          <p:nvPr/>
        </p:nvSpPr>
        <p:spPr>
          <a:xfrm rot="0">
            <a:off x="6389348" y="5924196"/>
            <a:ext cx="6054275" cy="274241"/>
          </a:xfrm>
          <a:prstGeom prst="rect">
            <a:avLst/>
          </a:prstGeom>
        </p:spPr>
        <p:txBody>
          <a:bodyPr anchor="t" rtlCol="false" tIns="0" lIns="0" bIns="0" rIns="0">
            <a:spAutoFit/>
          </a:bodyPr>
          <a:lstStyle/>
          <a:p>
            <a:pPr algn="ctr" marL="0" indent="0" lvl="0">
              <a:lnSpc>
                <a:spcPts val="2160"/>
              </a:lnSpc>
              <a:spcBef>
                <a:spcPct val="0"/>
              </a:spcBef>
            </a:pPr>
            <a:r>
              <a:rPr lang="en-US" sz="1800">
                <a:solidFill>
                  <a:srgbClr val="84E1A1"/>
                </a:solidFill>
                <a:latin typeface="TT Commons Pro Bold"/>
              </a:rPr>
              <a:t>Courbe d'apprentissage de Random Forest</a:t>
            </a:r>
          </a:p>
        </p:txBody>
      </p:sp>
      <p:sp>
        <p:nvSpPr>
          <p:cNvPr name="TextBox 11" id="11"/>
          <p:cNvSpPr txBox="true"/>
          <p:nvPr/>
        </p:nvSpPr>
        <p:spPr>
          <a:xfrm rot="0">
            <a:off x="12285754" y="5914671"/>
            <a:ext cx="6054275" cy="314325"/>
          </a:xfrm>
          <a:prstGeom prst="rect">
            <a:avLst/>
          </a:prstGeom>
        </p:spPr>
        <p:txBody>
          <a:bodyPr anchor="t" rtlCol="false" tIns="0" lIns="0" bIns="0" rIns="0">
            <a:spAutoFit/>
          </a:bodyPr>
          <a:lstStyle/>
          <a:p>
            <a:pPr algn="ctr" marL="0" indent="0" lvl="0">
              <a:lnSpc>
                <a:spcPts val="2400"/>
              </a:lnSpc>
              <a:spcBef>
                <a:spcPct val="0"/>
              </a:spcBef>
            </a:pPr>
            <a:r>
              <a:rPr lang="en-US" sz="2000">
                <a:solidFill>
                  <a:srgbClr val="84E1A1"/>
                </a:solidFill>
                <a:latin typeface="TT Commons Pro Bold"/>
              </a:rPr>
              <a:t>Courbe d'apprentissage de AdaBoost</a:t>
            </a:r>
          </a:p>
        </p:txBody>
      </p:sp>
      <p:sp>
        <p:nvSpPr>
          <p:cNvPr name="TextBox 12" id="12"/>
          <p:cNvSpPr txBox="true"/>
          <p:nvPr/>
        </p:nvSpPr>
        <p:spPr>
          <a:xfrm rot="0">
            <a:off x="6229896" y="9248775"/>
            <a:ext cx="6054275" cy="314325"/>
          </a:xfrm>
          <a:prstGeom prst="rect">
            <a:avLst/>
          </a:prstGeom>
        </p:spPr>
        <p:txBody>
          <a:bodyPr anchor="t" rtlCol="false" tIns="0" lIns="0" bIns="0" rIns="0">
            <a:spAutoFit/>
          </a:bodyPr>
          <a:lstStyle/>
          <a:p>
            <a:pPr algn="ctr" marL="0" indent="0" lvl="0">
              <a:lnSpc>
                <a:spcPts val="2400"/>
              </a:lnSpc>
              <a:spcBef>
                <a:spcPct val="0"/>
              </a:spcBef>
            </a:pPr>
            <a:r>
              <a:rPr lang="en-US" sz="2000">
                <a:solidFill>
                  <a:srgbClr val="84E1A1"/>
                </a:solidFill>
                <a:latin typeface="TT Commons Pro Bold"/>
              </a:rPr>
              <a:t>Courbe d'apprentissage de SVM</a:t>
            </a:r>
          </a:p>
        </p:txBody>
      </p:sp>
      <p:sp>
        <p:nvSpPr>
          <p:cNvPr name="TextBox 13" id="13"/>
          <p:cNvSpPr txBox="true"/>
          <p:nvPr/>
        </p:nvSpPr>
        <p:spPr>
          <a:xfrm rot="0">
            <a:off x="12280736" y="9248775"/>
            <a:ext cx="6054275" cy="314325"/>
          </a:xfrm>
          <a:prstGeom prst="rect">
            <a:avLst/>
          </a:prstGeom>
        </p:spPr>
        <p:txBody>
          <a:bodyPr anchor="t" rtlCol="false" tIns="0" lIns="0" bIns="0" rIns="0">
            <a:spAutoFit/>
          </a:bodyPr>
          <a:lstStyle/>
          <a:p>
            <a:pPr algn="ctr" marL="0" indent="0" lvl="0">
              <a:lnSpc>
                <a:spcPts val="2400"/>
              </a:lnSpc>
              <a:spcBef>
                <a:spcPct val="0"/>
              </a:spcBef>
            </a:pPr>
            <a:r>
              <a:rPr lang="en-US" sz="2000">
                <a:solidFill>
                  <a:srgbClr val="84E1A1"/>
                </a:solidFill>
                <a:latin typeface="TT Commons Pro Bold"/>
              </a:rPr>
              <a:t>Courbe d'apprentissage de KNN</a:t>
            </a:r>
          </a:p>
        </p:txBody>
      </p:sp>
      <p:sp>
        <p:nvSpPr>
          <p:cNvPr name="TextBox 14" id="14"/>
          <p:cNvSpPr txBox="true"/>
          <p:nvPr/>
        </p:nvSpPr>
        <p:spPr>
          <a:xfrm rot="0">
            <a:off x="1028700" y="6441472"/>
            <a:ext cx="5192586" cy="1727597"/>
          </a:xfrm>
          <a:prstGeom prst="rect">
            <a:avLst/>
          </a:prstGeom>
        </p:spPr>
        <p:txBody>
          <a:bodyPr anchor="t" rtlCol="false" tIns="0" lIns="0" bIns="0" rIns="0">
            <a:spAutoFit/>
          </a:bodyPr>
          <a:lstStyle/>
          <a:p>
            <a:pPr algn="just" marL="0" indent="0" lvl="0">
              <a:lnSpc>
                <a:spcPts val="2280"/>
              </a:lnSpc>
              <a:spcBef>
                <a:spcPct val="0"/>
              </a:spcBef>
            </a:pPr>
            <a:r>
              <a:rPr lang="en-US" sz="1900">
                <a:solidFill>
                  <a:srgbClr val="84E1A1"/>
                </a:solidFill>
                <a:latin typeface="TT Commons Pro"/>
              </a:rPr>
              <a:t>Avec Les résultats ci-contre, nous constatons que le </a:t>
            </a:r>
            <a:r>
              <a:rPr lang="en-US" sz="1900">
                <a:solidFill>
                  <a:srgbClr val="84E1A1"/>
                </a:solidFill>
                <a:latin typeface="TT Commons Pro Bold"/>
              </a:rPr>
              <a:t>Random Forest</a:t>
            </a:r>
            <a:r>
              <a:rPr lang="en-US" sz="1900">
                <a:solidFill>
                  <a:srgbClr val="84E1A1"/>
                </a:solidFill>
                <a:latin typeface="TT Commons Pro"/>
              </a:rPr>
              <a:t> et le </a:t>
            </a:r>
            <a:r>
              <a:rPr lang="en-US" sz="1900">
                <a:solidFill>
                  <a:srgbClr val="84E1A1"/>
                </a:solidFill>
                <a:latin typeface="TT Commons Pro Bold"/>
              </a:rPr>
              <a:t>KNN</a:t>
            </a:r>
            <a:r>
              <a:rPr lang="en-US" sz="1900">
                <a:solidFill>
                  <a:srgbClr val="84E1A1"/>
                </a:solidFill>
                <a:latin typeface="TT Commons Pro"/>
              </a:rPr>
              <a:t> s'entrainent mal sur le testSet. Un graphique ressort tout particulièrement et c'est celui du modèle utilisant le classifieur </a:t>
            </a:r>
            <a:r>
              <a:rPr lang="en-US" sz="1900">
                <a:solidFill>
                  <a:srgbClr val="84E1A1"/>
                </a:solidFill>
                <a:latin typeface="TT Commons Pro Bold"/>
              </a:rPr>
              <a:t>AdaBoost</a:t>
            </a:r>
            <a:r>
              <a:rPr lang="en-US" sz="1900">
                <a:solidFill>
                  <a:srgbClr val="84E1A1"/>
                </a:solidFill>
                <a:latin typeface="TT Commons Pro"/>
              </a:rPr>
              <a:t>. Nous allons donc utiliser ce dernier afin d'essayer de l'optimiser.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0C7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219910" y="3498217"/>
            <a:ext cx="6219947" cy="1345064"/>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2553963" y="5687071"/>
            <a:ext cx="1672473" cy="602582"/>
          </a:xfrm>
          <a:prstGeom prst="rect">
            <a:avLst/>
          </a:prstGeom>
        </p:spPr>
      </p:pic>
      <p:pic>
        <p:nvPicPr>
          <p:cNvPr name="Picture 4" id="4"/>
          <p:cNvPicPr>
            <a:picLocks noChangeAspect="true"/>
          </p:cNvPicPr>
          <p:nvPr/>
        </p:nvPicPr>
        <p:blipFill>
          <a:blip r:embed="rId4"/>
          <a:srcRect l="0" t="0" r="0" b="3367"/>
          <a:stretch>
            <a:fillRect/>
          </a:stretch>
        </p:blipFill>
        <p:spPr>
          <a:xfrm flipH="false" flipV="false" rot="0">
            <a:off x="1022198" y="6851241"/>
            <a:ext cx="4736002" cy="1518408"/>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10149420" y="5044112"/>
            <a:ext cx="5135964" cy="3325537"/>
          </a:xfrm>
          <a:prstGeom prst="rect">
            <a:avLst/>
          </a:prstGeom>
        </p:spPr>
      </p:pic>
      <p:grpSp>
        <p:nvGrpSpPr>
          <p:cNvPr name="Group 6" id="6"/>
          <p:cNvGrpSpPr/>
          <p:nvPr/>
        </p:nvGrpSpPr>
        <p:grpSpPr>
          <a:xfrm rot="0">
            <a:off x="4488634" y="9258300"/>
            <a:ext cx="9256448" cy="833184"/>
            <a:chOff x="0" y="0"/>
            <a:chExt cx="3131194" cy="281843"/>
          </a:xfrm>
        </p:grpSpPr>
        <p:sp>
          <p:nvSpPr>
            <p:cNvPr name="Freeform 7" id="7"/>
            <p:cNvSpPr/>
            <p:nvPr/>
          </p:nvSpPr>
          <p:spPr>
            <a:xfrm>
              <a:off x="0" y="0"/>
              <a:ext cx="3131194" cy="281843"/>
            </a:xfrm>
            <a:custGeom>
              <a:avLst/>
              <a:gdLst/>
              <a:ahLst/>
              <a:cxnLst/>
              <a:rect r="r" b="b" t="t" l="l"/>
              <a:pathLst>
                <a:path h="281843" w="3131194">
                  <a:moveTo>
                    <a:pt x="0" y="0"/>
                  </a:moveTo>
                  <a:lnTo>
                    <a:pt x="3131194" y="0"/>
                  </a:lnTo>
                  <a:lnTo>
                    <a:pt x="3131194" y="281843"/>
                  </a:lnTo>
                  <a:lnTo>
                    <a:pt x="0" y="281843"/>
                  </a:lnTo>
                  <a:close/>
                </a:path>
              </a:pathLst>
            </a:custGeom>
            <a:solidFill>
              <a:srgbClr val="84E1A1"/>
            </a:solidFill>
          </p:spPr>
        </p:sp>
      </p:grpSp>
      <p:sp>
        <p:nvSpPr>
          <p:cNvPr name="TextBox 8" id="8"/>
          <p:cNvSpPr txBox="true"/>
          <p:nvPr/>
        </p:nvSpPr>
        <p:spPr>
          <a:xfrm rot="0">
            <a:off x="5758200" y="-9525"/>
            <a:ext cx="6771599" cy="1228725"/>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185449"/>
                </a:solidFill>
                <a:latin typeface="TT Commons Pro Bold"/>
              </a:rPr>
              <a:t>GridSearchCV</a:t>
            </a:r>
          </a:p>
        </p:txBody>
      </p:sp>
      <p:sp>
        <p:nvSpPr>
          <p:cNvPr name="TextBox 9" id="9"/>
          <p:cNvSpPr txBox="true"/>
          <p:nvPr/>
        </p:nvSpPr>
        <p:spPr>
          <a:xfrm rot="0">
            <a:off x="1219910" y="1407683"/>
            <a:ext cx="15848181" cy="1529788"/>
          </a:xfrm>
          <a:prstGeom prst="rect">
            <a:avLst/>
          </a:prstGeom>
        </p:spPr>
        <p:txBody>
          <a:bodyPr anchor="t" rtlCol="false" tIns="0" lIns="0" bIns="0" rIns="0">
            <a:spAutoFit/>
          </a:bodyPr>
          <a:lstStyle/>
          <a:p>
            <a:pPr algn="just">
              <a:lnSpc>
                <a:spcPts val="2386"/>
              </a:lnSpc>
            </a:pPr>
            <a:r>
              <a:rPr lang="en-US" sz="2272">
                <a:solidFill>
                  <a:srgbClr val="185449"/>
                </a:solidFill>
                <a:latin typeface="TT Commons Pro"/>
              </a:rPr>
              <a:t>Maintenant que nous avons choisi le modèle final (</a:t>
            </a:r>
            <a:r>
              <a:rPr lang="en-US" sz="2272">
                <a:solidFill>
                  <a:srgbClr val="185449"/>
                </a:solidFill>
                <a:latin typeface="TT Commons Pro Bold"/>
              </a:rPr>
              <a:t>AdaBoost</a:t>
            </a:r>
            <a:r>
              <a:rPr lang="en-US" sz="2272">
                <a:solidFill>
                  <a:srgbClr val="185449"/>
                </a:solidFill>
                <a:latin typeface="TT Commons Pro"/>
              </a:rPr>
              <a:t>), nous pouvons nous demander s'il est améliorable. Lors de l'exécution du modèle sur le testSet, la méthode possédait des </a:t>
            </a:r>
            <a:r>
              <a:rPr lang="en-US" sz="2272">
                <a:solidFill>
                  <a:srgbClr val="185449"/>
                </a:solidFill>
                <a:latin typeface="TT Commons Pro Italics"/>
              </a:rPr>
              <a:t>hyper-paramètres</a:t>
            </a:r>
            <a:r>
              <a:rPr lang="en-US" sz="2272">
                <a:solidFill>
                  <a:srgbClr val="185449"/>
                </a:solidFill>
                <a:latin typeface="TT Commons Pro"/>
              </a:rPr>
              <a:t> par défaut. Est-ce qu'en modifiant leurs valeurs, nous pouvons obtenir un meilleur résultat ? Pour répondre à cette question, nous allons utiliser la méthode </a:t>
            </a:r>
            <a:r>
              <a:rPr lang="en-US" sz="2272">
                <a:solidFill>
                  <a:srgbClr val="185449"/>
                </a:solidFill>
                <a:latin typeface="TT Commons Pro Bold"/>
              </a:rPr>
              <a:t>GridSearchCV</a:t>
            </a:r>
            <a:r>
              <a:rPr lang="en-US" sz="2272">
                <a:solidFill>
                  <a:srgbClr val="185449"/>
                </a:solidFill>
                <a:latin typeface="TT Commons Pro"/>
              </a:rPr>
              <a:t>, qui consiste à entrainer le modèle avec différentes valeurs pour différents hyper-paramètres de notre méthode afin de trouver la valeur de </a:t>
            </a:r>
            <a:r>
              <a:rPr lang="en-US" sz="2272">
                <a:solidFill>
                  <a:srgbClr val="185449"/>
                </a:solidFill>
                <a:latin typeface="TT Commons Pro Bold"/>
              </a:rPr>
              <a:t>accuracy</a:t>
            </a:r>
            <a:r>
              <a:rPr lang="en-US" sz="2272">
                <a:solidFill>
                  <a:srgbClr val="185449"/>
                </a:solidFill>
                <a:latin typeface="TT Commons Pro"/>
              </a:rPr>
              <a:t> (valeur qui nous intéresse) la plus élevée comme ci-dessous :</a:t>
            </a:r>
          </a:p>
        </p:txBody>
      </p:sp>
      <p:sp>
        <p:nvSpPr>
          <p:cNvPr name="TextBox 10" id="10"/>
          <p:cNvSpPr txBox="true"/>
          <p:nvPr/>
        </p:nvSpPr>
        <p:spPr>
          <a:xfrm rot="0">
            <a:off x="7649304" y="3526792"/>
            <a:ext cx="9418787" cy="923760"/>
          </a:xfrm>
          <a:prstGeom prst="rect">
            <a:avLst/>
          </a:prstGeom>
        </p:spPr>
        <p:txBody>
          <a:bodyPr anchor="t" rtlCol="false" tIns="0" lIns="0" bIns="0" rIns="0">
            <a:spAutoFit/>
          </a:bodyPr>
          <a:lstStyle/>
          <a:p>
            <a:pPr algn="just">
              <a:lnSpc>
                <a:spcPts val="2386"/>
              </a:lnSpc>
            </a:pPr>
            <a:r>
              <a:rPr lang="en-US" sz="2272">
                <a:solidFill>
                  <a:srgbClr val="185449"/>
                </a:solidFill>
                <a:latin typeface="TT Commons Pro"/>
              </a:rPr>
              <a:t>On décide ici de travailler sur les hyper-paramètres </a:t>
            </a:r>
            <a:r>
              <a:rPr lang="en-US" sz="2272">
                <a:solidFill>
                  <a:srgbClr val="185449"/>
                </a:solidFill>
                <a:latin typeface="TT Commons Pro Bold"/>
              </a:rPr>
              <a:t>n_estimators</a:t>
            </a:r>
            <a:r>
              <a:rPr lang="en-US" sz="2272">
                <a:solidFill>
                  <a:srgbClr val="185449"/>
                </a:solidFill>
                <a:latin typeface="TT Commons Pro"/>
              </a:rPr>
              <a:t> et </a:t>
            </a:r>
            <a:r>
              <a:rPr lang="en-US" sz="2272">
                <a:solidFill>
                  <a:srgbClr val="185449"/>
                </a:solidFill>
                <a:latin typeface="TT Commons Pro Bold"/>
              </a:rPr>
              <a:t>learning_rate</a:t>
            </a:r>
            <a:r>
              <a:rPr lang="en-US" sz="2272">
                <a:solidFill>
                  <a:srgbClr val="185449"/>
                </a:solidFill>
                <a:latin typeface="TT Commons Pro"/>
              </a:rPr>
              <a:t> de la méthode AdaBoost avec les valeurs rentrés pour optimiser la variable </a:t>
            </a:r>
            <a:r>
              <a:rPr lang="en-US" sz="2272">
                <a:solidFill>
                  <a:srgbClr val="185449"/>
                </a:solidFill>
                <a:latin typeface="TT Commons Pro Bold"/>
              </a:rPr>
              <a:t>accuracy</a:t>
            </a:r>
            <a:r>
              <a:rPr lang="en-US" sz="2272">
                <a:solidFill>
                  <a:srgbClr val="185449"/>
                </a:solidFill>
                <a:latin typeface="TT Commons Pro"/>
              </a:rPr>
              <a:t> et une </a:t>
            </a:r>
            <a:r>
              <a:rPr lang="en-US" sz="2272">
                <a:solidFill>
                  <a:srgbClr val="185449"/>
                </a:solidFill>
                <a:latin typeface="TT Commons Pro Bold"/>
              </a:rPr>
              <a:t>cross-validation</a:t>
            </a:r>
            <a:r>
              <a:rPr lang="en-US" sz="2272">
                <a:solidFill>
                  <a:srgbClr val="185449"/>
                </a:solidFill>
                <a:latin typeface="TT Commons Pro"/>
              </a:rPr>
              <a:t> en 4 parties.</a:t>
            </a:r>
          </a:p>
        </p:txBody>
      </p:sp>
      <p:sp>
        <p:nvSpPr>
          <p:cNvPr name="TextBox 11" id="11"/>
          <p:cNvSpPr txBox="true"/>
          <p:nvPr/>
        </p:nvSpPr>
        <p:spPr>
          <a:xfrm rot="0">
            <a:off x="1219910" y="4998922"/>
            <a:ext cx="1481263" cy="317731"/>
          </a:xfrm>
          <a:prstGeom prst="rect">
            <a:avLst/>
          </a:prstGeom>
        </p:spPr>
        <p:txBody>
          <a:bodyPr anchor="t" rtlCol="false" tIns="0" lIns="0" bIns="0" rIns="0">
            <a:spAutoFit/>
          </a:bodyPr>
          <a:lstStyle/>
          <a:p>
            <a:pPr algn="just">
              <a:lnSpc>
                <a:spcPts val="2386"/>
              </a:lnSpc>
            </a:pPr>
            <a:r>
              <a:rPr lang="en-US" sz="2272" u="sng">
                <a:solidFill>
                  <a:srgbClr val="185449"/>
                </a:solidFill>
                <a:latin typeface="TT Commons Pro Bold"/>
              </a:rPr>
              <a:t>Résultats :</a:t>
            </a:r>
          </a:p>
        </p:txBody>
      </p:sp>
      <p:sp>
        <p:nvSpPr>
          <p:cNvPr name="TextBox 12" id="12"/>
          <p:cNvSpPr txBox="true"/>
          <p:nvPr/>
        </p:nvSpPr>
        <p:spPr>
          <a:xfrm rot="0">
            <a:off x="1960541" y="6318228"/>
            <a:ext cx="3000401" cy="244147"/>
          </a:xfrm>
          <a:prstGeom prst="rect">
            <a:avLst/>
          </a:prstGeom>
        </p:spPr>
        <p:txBody>
          <a:bodyPr anchor="t" rtlCol="false" tIns="0" lIns="0" bIns="0" rIns="0">
            <a:spAutoFit/>
          </a:bodyPr>
          <a:lstStyle/>
          <a:p>
            <a:pPr algn="just">
              <a:lnSpc>
                <a:spcPts val="1879"/>
              </a:lnSpc>
            </a:pPr>
            <a:r>
              <a:rPr lang="en-US" sz="1790">
                <a:solidFill>
                  <a:srgbClr val="185449"/>
                </a:solidFill>
                <a:latin typeface="TT Commons Pro Bold"/>
              </a:rPr>
              <a:t>Matrice de confusion finale</a:t>
            </a:r>
          </a:p>
        </p:txBody>
      </p:sp>
      <p:sp>
        <p:nvSpPr>
          <p:cNvPr name="TextBox 13" id="13"/>
          <p:cNvSpPr txBox="true"/>
          <p:nvPr/>
        </p:nvSpPr>
        <p:spPr>
          <a:xfrm rot="0">
            <a:off x="1725921" y="8398224"/>
            <a:ext cx="4032280" cy="244147"/>
          </a:xfrm>
          <a:prstGeom prst="rect">
            <a:avLst/>
          </a:prstGeom>
        </p:spPr>
        <p:txBody>
          <a:bodyPr anchor="t" rtlCol="false" tIns="0" lIns="0" bIns="0" rIns="0">
            <a:spAutoFit/>
          </a:bodyPr>
          <a:lstStyle/>
          <a:p>
            <a:pPr algn="just">
              <a:lnSpc>
                <a:spcPts val="1879"/>
              </a:lnSpc>
            </a:pPr>
            <a:r>
              <a:rPr lang="en-US" sz="1790">
                <a:solidFill>
                  <a:srgbClr val="185449"/>
                </a:solidFill>
                <a:latin typeface="TT Commons Pro Bold"/>
              </a:rPr>
              <a:t>Rapport de classification final</a:t>
            </a:r>
          </a:p>
        </p:txBody>
      </p:sp>
      <p:sp>
        <p:nvSpPr>
          <p:cNvPr name="TextBox 14" id="14"/>
          <p:cNvSpPr txBox="true"/>
          <p:nvPr/>
        </p:nvSpPr>
        <p:spPr>
          <a:xfrm rot="0">
            <a:off x="11107169" y="8398224"/>
            <a:ext cx="5275825" cy="244147"/>
          </a:xfrm>
          <a:prstGeom prst="rect">
            <a:avLst/>
          </a:prstGeom>
        </p:spPr>
        <p:txBody>
          <a:bodyPr anchor="t" rtlCol="false" tIns="0" lIns="0" bIns="0" rIns="0">
            <a:spAutoFit/>
          </a:bodyPr>
          <a:lstStyle/>
          <a:p>
            <a:pPr algn="just">
              <a:lnSpc>
                <a:spcPts val="1879"/>
              </a:lnSpc>
            </a:pPr>
            <a:r>
              <a:rPr lang="en-US" sz="1790">
                <a:solidFill>
                  <a:srgbClr val="185449"/>
                </a:solidFill>
                <a:latin typeface="TT Commons Pro Bold"/>
              </a:rPr>
              <a:t>Courbe d'apprentissage finale</a:t>
            </a:r>
          </a:p>
        </p:txBody>
      </p:sp>
      <p:sp>
        <p:nvSpPr>
          <p:cNvPr name="TextBox 15" id="15"/>
          <p:cNvSpPr txBox="true"/>
          <p:nvPr/>
        </p:nvSpPr>
        <p:spPr>
          <a:xfrm rot="0">
            <a:off x="4659503" y="9378807"/>
            <a:ext cx="8968994" cy="620746"/>
          </a:xfrm>
          <a:prstGeom prst="rect">
            <a:avLst/>
          </a:prstGeom>
        </p:spPr>
        <p:txBody>
          <a:bodyPr anchor="t" rtlCol="false" tIns="0" lIns="0" bIns="0" rIns="0">
            <a:spAutoFit/>
          </a:bodyPr>
          <a:lstStyle/>
          <a:p>
            <a:pPr algn="just">
              <a:lnSpc>
                <a:spcPts val="2386"/>
              </a:lnSpc>
            </a:pPr>
            <a:r>
              <a:rPr lang="en-US" sz="2272">
                <a:solidFill>
                  <a:srgbClr val="185449"/>
                </a:solidFill>
                <a:latin typeface="TT Commons Pro"/>
              </a:rPr>
              <a:t>Nous avons une amélioration de la précision qui passe à </a:t>
            </a:r>
            <a:r>
              <a:rPr lang="en-US" sz="2272">
                <a:solidFill>
                  <a:srgbClr val="185449"/>
                </a:solidFill>
                <a:latin typeface="TT Commons Pro Bold"/>
              </a:rPr>
              <a:t>0.91</a:t>
            </a:r>
            <a:r>
              <a:rPr lang="en-US" sz="2272">
                <a:solidFill>
                  <a:srgbClr val="185449"/>
                </a:solidFill>
                <a:latin typeface="TT Commons Pro"/>
              </a:rPr>
              <a:t> avec les hyper-paramètres : </a:t>
            </a:r>
            <a:r>
              <a:rPr lang="en-US" sz="2272">
                <a:solidFill>
                  <a:srgbClr val="185449"/>
                </a:solidFill>
                <a:latin typeface="TT Commons Pro Bold"/>
              </a:rPr>
              <a:t>{"learning_rate" : 0.1, "n_estimators" : 500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DAExrwsDHsA</dc:identifier>
  <dcterms:modified xsi:type="dcterms:W3CDTF">2011-08-01T06:04:30Z</dcterms:modified>
  <cp:revision>1</cp:revision>
  <dc:title>Présentation de l'étude de prédiction de maladies cardio-vasculaires</dc:title>
</cp:coreProperties>
</file>