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Nunito"/>
      <p:regular r:id="rId8"/>
      <p:bold r:id="rId9"/>
      <p:italic r:id="rId10"/>
      <p:boldItalic r:id="rId11"/>
    </p:embeddedFont>
    <p:embeddedFont>
      <p:font typeface="Bree Serif"/>
      <p:regular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Nunito-boldItalic.fntdata"/><Relationship Id="rId10" Type="http://schemas.openxmlformats.org/officeDocument/2006/relationships/font" Target="fonts/Nunito-italic.fntdata"/><Relationship Id="rId12" Type="http://schemas.openxmlformats.org/officeDocument/2006/relationships/font" Target="fonts/BreeSerif-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9c08097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9c08097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19c080972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19c080972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78925" y="450150"/>
            <a:ext cx="6013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526800" y="1233175"/>
            <a:ext cx="4045200" cy="1482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5268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01750" y="405812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Bree Serif"/>
              <a:buNone/>
              <a:defRPr sz="2800">
                <a:solidFill>
                  <a:schemeClr val="dk1"/>
                </a:solidFill>
                <a:latin typeface="Bree Serif"/>
                <a:ea typeface="Bree Serif"/>
                <a:cs typeface="Bree Serif"/>
                <a:sym typeface="Bree Serif"/>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Nunito"/>
              <a:buChar char="●"/>
              <a:defRPr sz="1800">
                <a:solidFill>
                  <a:schemeClr val="dk2"/>
                </a:solidFill>
                <a:latin typeface="Nunito"/>
                <a:ea typeface="Nunito"/>
                <a:cs typeface="Nunito"/>
                <a:sym typeface="Nunito"/>
              </a:defRPr>
            </a:lvl1pPr>
            <a:lvl2pPr indent="-317500" lvl="1" marL="914400">
              <a:lnSpc>
                <a:spcPct val="115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2pPr>
            <a:lvl3pPr indent="-317500" lvl="2" marL="1371600">
              <a:lnSpc>
                <a:spcPct val="115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3pPr>
            <a:lvl4pPr indent="-317500" lvl="3" marL="1828800">
              <a:lnSpc>
                <a:spcPct val="115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4pPr>
            <a:lvl5pPr indent="-317500" lvl="4" marL="2286000">
              <a:lnSpc>
                <a:spcPct val="115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5pPr>
            <a:lvl6pPr indent="-317500" lvl="5" marL="2743200">
              <a:lnSpc>
                <a:spcPct val="115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6pPr>
            <a:lvl7pPr indent="-317500" lvl="6" marL="3200400">
              <a:lnSpc>
                <a:spcPct val="115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7pPr>
            <a:lvl8pPr indent="-317500" lvl="7" marL="3657600">
              <a:lnSpc>
                <a:spcPct val="115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8pPr>
            <a:lvl9pPr indent="-317500" lvl="8" marL="4114800">
              <a:lnSpc>
                <a:spcPct val="115000"/>
              </a:lnSpc>
              <a:spcBef>
                <a:spcPts val="0"/>
              </a:spcBef>
              <a:spcAft>
                <a:spcPts val="0"/>
              </a:spcAft>
              <a:buClr>
                <a:schemeClr val="dk2"/>
              </a:buClr>
              <a:buSzPts val="1400"/>
              <a:buFont typeface="Nunito"/>
              <a:buChar char="■"/>
              <a:defRPr>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640200" y="445025"/>
            <a:ext cx="5192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Bree Serif"/>
                <a:ea typeface="Bree Serif"/>
                <a:cs typeface="Bree Serif"/>
                <a:sym typeface="Bree Serif"/>
              </a:rPr>
              <a:t>Break The Password</a:t>
            </a:r>
            <a:endParaRPr>
              <a:latin typeface="Bree Serif"/>
              <a:ea typeface="Bree Serif"/>
              <a:cs typeface="Bree Serif"/>
              <a:sym typeface="Bree Serif"/>
            </a:endParaRPr>
          </a:p>
        </p:txBody>
      </p:sp>
      <p:sp>
        <p:nvSpPr>
          <p:cNvPr id="55" name="Google Shape;55;p13"/>
          <p:cNvSpPr txBox="1"/>
          <p:nvPr>
            <p:ph idx="1" type="body"/>
          </p:nvPr>
        </p:nvSpPr>
        <p:spPr>
          <a:xfrm>
            <a:off x="3640200" y="1152475"/>
            <a:ext cx="4183200" cy="36297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latin typeface="Nunito"/>
                <a:ea typeface="Nunito"/>
                <a:cs typeface="Nunito"/>
                <a:sym typeface="Nunito"/>
              </a:rPr>
              <a:t>Seorang Agen lembaga intelijen ditemukan terbunuh saat menginvestigasi sarang organisasi teroris internasional. Pada mayatnya, ditemukan sebuah handphone yang terkunci. Field Agent lain yakin bahwa ia menuliskan pesan tersembunyi pada device tersebut, dilihat dari jejak darah yang ada pada device.</a:t>
            </a:r>
            <a:endParaRPr>
              <a:latin typeface="Nunito"/>
              <a:ea typeface="Nunito"/>
              <a:cs typeface="Nunito"/>
              <a:sym typeface="Nunito"/>
            </a:endParaRPr>
          </a:p>
          <a:p>
            <a:pPr indent="0" lvl="0" marL="0" rtl="0" algn="l">
              <a:spcBef>
                <a:spcPts val="1200"/>
              </a:spcBef>
              <a:spcAft>
                <a:spcPts val="0"/>
              </a:spcAft>
              <a:buNone/>
            </a:pPr>
            <a:r>
              <a:rPr lang="en">
                <a:latin typeface="Nunito"/>
                <a:ea typeface="Nunito"/>
                <a:cs typeface="Nunito"/>
                <a:sym typeface="Nunito"/>
              </a:rPr>
              <a:t>Petunjuk untuk meng-unlock device tersebut tertera pada 3 File berbeda. Setiap file di-enkripsi dengan key yang dimiliki oleh agensi.</a:t>
            </a:r>
            <a:endParaRPr>
              <a:latin typeface="Nunito"/>
              <a:ea typeface="Nunito"/>
              <a:cs typeface="Nunito"/>
              <a:sym typeface="Nunito"/>
            </a:endParaRPr>
          </a:p>
          <a:p>
            <a:pPr indent="0" lvl="0" marL="0" rtl="0" algn="l">
              <a:spcBef>
                <a:spcPts val="1200"/>
              </a:spcBef>
              <a:spcAft>
                <a:spcPts val="0"/>
              </a:spcAft>
              <a:buNone/>
            </a:pPr>
            <a:r>
              <a:rPr lang="en">
                <a:latin typeface="Nunito"/>
                <a:ea typeface="Nunito"/>
                <a:cs typeface="Nunito"/>
                <a:sym typeface="Nunito"/>
              </a:rPr>
              <a:t>Sebagai seorang agen cyber yang bertugas di lembaga intelijen, anda diminta untuk menulis sebuah kode program yang dapat digunakan untuk men-decrypt petunjuk password.</a:t>
            </a:r>
            <a:endParaRPr>
              <a:latin typeface="Nunito"/>
              <a:ea typeface="Nunito"/>
              <a:cs typeface="Nunito"/>
              <a:sym typeface="Nunito"/>
            </a:endParaRPr>
          </a:p>
          <a:p>
            <a:pPr indent="0" lvl="0" marL="0" rtl="0" algn="l">
              <a:spcBef>
                <a:spcPts val="1200"/>
              </a:spcBef>
              <a:spcAft>
                <a:spcPts val="1200"/>
              </a:spcAft>
              <a:buNone/>
            </a:pPr>
            <a:r>
              <a:rPr lang="en">
                <a:latin typeface="Nunito"/>
                <a:ea typeface="Nunito"/>
                <a:cs typeface="Nunito"/>
                <a:sym typeface="Nunito"/>
              </a:rPr>
              <a:t>Bonus apabila dapat menemukan Passwordnya</a:t>
            </a:r>
            <a:endParaRPr>
              <a:latin typeface="Nunito"/>
              <a:ea typeface="Nunito"/>
              <a:cs typeface="Nunito"/>
              <a:sym typeface="Nunito"/>
            </a:endParaRPr>
          </a:p>
        </p:txBody>
      </p:sp>
      <p:pic>
        <p:nvPicPr>
          <p:cNvPr id="56" name="Google Shape;56;p13"/>
          <p:cNvPicPr preferRelativeResize="0"/>
          <p:nvPr/>
        </p:nvPicPr>
        <p:blipFill rotWithShape="1">
          <a:blip r:embed="rId3">
            <a:alphaModFix/>
          </a:blip>
          <a:srcRect b="0" l="51812" r="7591" t="0"/>
          <a:stretch/>
        </p:blipFill>
        <p:spPr>
          <a:xfrm>
            <a:off x="150450" y="171225"/>
            <a:ext cx="2971375" cy="4384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640200" y="445025"/>
            <a:ext cx="5192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Bree Serif"/>
                <a:ea typeface="Bree Serif"/>
                <a:cs typeface="Bree Serif"/>
                <a:sym typeface="Bree Serif"/>
              </a:rPr>
              <a:t>Break The Password (Contoh)</a:t>
            </a:r>
            <a:endParaRPr>
              <a:latin typeface="Bree Serif"/>
              <a:ea typeface="Bree Serif"/>
              <a:cs typeface="Bree Serif"/>
              <a:sym typeface="Bree Serif"/>
            </a:endParaRPr>
          </a:p>
        </p:txBody>
      </p:sp>
      <p:sp>
        <p:nvSpPr>
          <p:cNvPr id="62" name="Google Shape;62;p14"/>
          <p:cNvSpPr txBox="1"/>
          <p:nvPr>
            <p:ph idx="1" type="body"/>
          </p:nvPr>
        </p:nvSpPr>
        <p:spPr>
          <a:xfrm>
            <a:off x="3640200" y="1152475"/>
            <a:ext cx="4183200" cy="3629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sample.key</a:t>
            </a:r>
            <a:endParaRPr/>
          </a:p>
          <a:p>
            <a:pPr indent="0" lvl="0" marL="0" rtl="0" algn="l">
              <a:spcBef>
                <a:spcPts val="1200"/>
              </a:spcBef>
              <a:spcAft>
                <a:spcPts val="0"/>
              </a:spcAft>
              <a:buNone/>
            </a:pPr>
            <a:r>
              <a:rPr lang="en">
                <a:latin typeface="Courier New"/>
                <a:ea typeface="Courier New"/>
                <a:cs typeface="Courier New"/>
                <a:sym typeface="Courier New"/>
              </a:rPr>
              <a:t>dct = {‘A’:[‘A’,’J’], ‘B’:[‘K’,’T’], ‘C’: [‘R’,’X’]}</a:t>
            </a:r>
            <a:endParaRPr>
              <a:latin typeface="Courier New"/>
              <a:ea typeface="Courier New"/>
              <a:cs typeface="Courier New"/>
              <a:sym typeface="Courier New"/>
            </a:endParaRPr>
          </a:p>
          <a:p>
            <a:pPr indent="0" lvl="0" marL="0" rtl="0" algn="l">
              <a:spcBef>
                <a:spcPts val="1200"/>
              </a:spcBef>
              <a:spcAft>
                <a:spcPts val="0"/>
              </a:spcAft>
              <a:buNone/>
            </a:pPr>
            <a:r>
              <a:t/>
            </a:r>
            <a:endParaRPr>
              <a:latin typeface="Courier New"/>
              <a:ea typeface="Courier New"/>
              <a:cs typeface="Courier New"/>
              <a:sym typeface="Courier New"/>
            </a:endParaRPr>
          </a:p>
          <a:p>
            <a:pPr indent="0" lvl="0" marL="0" rtl="0" algn="l">
              <a:spcBef>
                <a:spcPts val="1200"/>
              </a:spcBef>
              <a:spcAft>
                <a:spcPts val="0"/>
              </a:spcAft>
              <a:buNone/>
            </a:pPr>
            <a:r>
              <a:rPr lang="en"/>
              <a:t>Sample Process</a:t>
            </a:r>
            <a:endParaRPr/>
          </a:p>
          <a:p>
            <a:pPr indent="0" lvl="0" marL="0" rtl="0" algn="l">
              <a:spcBef>
                <a:spcPts val="1200"/>
              </a:spcBef>
              <a:spcAft>
                <a:spcPts val="0"/>
              </a:spcAft>
              <a:buNone/>
            </a:pPr>
            <a:r>
              <a:rPr lang="en">
                <a:latin typeface="Courier New"/>
                <a:ea typeface="Courier New"/>
                <a:cs typeface="Courier New"/>
                <a:sym typeface="Courier New"/>
              </a:rPr>
              <a:t>A1 A0 B1 A0 C0 B1 A0</a:t>
            </a:r>
            <a:endParaRPr>
              <a:latin typeface="Courier New"/>
              <a:ea typeface="Courier New"/>
              <a:cs typeface="Courier New"/>
              <a:sym typeface="Courier New"/>
            </a:endParaRPr>
          </a:p>
          <a:p>
            <a:pPr indent="0" lvl="0" marL="0" rtl="0" algn="l">
              <a:spcBef>
                <a:spcPts val="1200"/>
              </a:spcBef>
              <a:spcAft>
                <a:spcPts val="0"/>
              </a:spcAft>
              <a:buNone/>
            </a:pPr>
            <a:r>
              <a:rPr lang="en">
                <a:latin typeface="Courier New"/>
                <a:ea typeface="Courier New"/>
                <a:cs typeface="Courier New"/>
                <a:sym typeface="Courier New"/>
              </a:rPr>
              <a:t>J  A  K  A  R  T  A</a:t>
            </a:r>
            <a:endParaRPr>
              <a:latin typeface="Courier New"/>
              <a:ea typeface="Courier New"/>
              <a:cs typeface="Courier New"/>
              <a:sym typeface="Courier New"/>
            </a:endParaRPr>
          </a:p>
          <a:p>
            <a:pPr indent="0" lvl="0" marL="0" rtl="0" algn="l">
              <a:spcBef>
                <a:spcPts val="1200"/>
              </a:spcBef>
              <a:spcAft>
                <a:spcPts val="1200"/>
              </a:spcAft>
              <a:buNone/>
            </a:pPr>
            <a:r>
              <a:rPr lang="en">
                <a:latin typeface="Courier New"/>
                <a:ea typeface="Courier New"/>
                <a:cs typeface="Courier New"/>
                <a:sym typeface="Courier New"/>
              </a:rPr>
              <a:t>JAKARTA</a:t>
            </a:r>
            <a:endParaRPr>
              <a:latin typeface="Courier New"/>
              <a:ea typeface="Courier New"/>
              <a:cs typeface="Courier New"/>
              <a:sym typeface="Courier New"/>
            </a:endParaRPr>
          </a:p>
        </p:txBody>
      </p:sp>
      <p:pic>
        <p:nvPicPr>
          <p:cNvPr id="63" name="Google Shape;63;p14"/>
          <p:cNvPicPr preferRelativeResize="0"/>
          <p:nvPr/>
        </p:nvPicPr>
        <p:blipFill rotWithShape="1">
          <a:blip r:embed="rId3">
            <a:alphaModFix/>
          </a:blip>
          <a:srcRect b="0" l="51812" r="7591" t="0"/>
          <a:stretch/>
        </p:blipFill>
        <p:spPr>
          <a:xfrm>
            <a:off x="150450" y="171225"/>
            <a:ext cx="2971375" cy="4384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Tribe">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