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74" r:id="rId7"/>
    <p:sldId id="261" r:id="rId8"/>
    <p:sldId id="275" r:id="rId9"/>
    <p:sldId id="262" r:id="rId10"/>
    <p:sldId id="263" r:id="rId11"/>
    <p:sldId id="264" r:id="rId12"/>
    <p:sldId id="265" r:id="rId13"/>
    <p:sldId id="266" r:id="rId14"/>
    <p:sldId id="276" r:id="rId15"/>
    <p:sldId id="267" r:id="rId16"/>
    <p:sldId id="277" r:id="rId17"/>
    <p:sldId id="268" r:id="rId18"/>
    <p:sldId id="269" r:id="rId19"/>
    <p:sldId id="270" r:id="rId20"/>
    <p:sldId id="271" r:id="rId21"/>
    <p:sldId id="272" r:id="rId22"/>
  </p:sldIdLst>
  <p:sldSz cx="10080625" cy="5670550"/>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6615118-3F95-4684-B05E-CF5E1725509C}" type="datetimeFigureOut">
              <a:rPr lang="tr-TR" smtClean="0"/>
              <a:t>9.05.2023</a:t>
            </a:fld>
            <a:endParaRPr lang="tr-TR"/>
          </a:p>
        </p:txBody>
      </p:sp>
      <p:sp>
        <p:nvSpPr>
          <p:cNvPr id="4" name="Slayt Resmi Yer Tutucusu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5D020A4-48B0-40EF-9332-4E106CB7253E}" type="slidenum">
              <a:rPr lang="tr-TR" smtClean="0"/>
              <a:t>‹#›</a:t>
            </a:fld>
            <a:endParaRPr lang="tr-TR"/>
          </a:p>
        </p:txBody>
      </p:sp>
    </p:spTree>
    <p:extLst>
      <p:ext uri="{BB962C8B-B14F-4D97-AF65-F5344CB8AC3E}">
        <p14:creationId xmlns:p14="http://schemas.microsoft.com/office/powerpoint/2010/main" val="852592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5D020A4-48B0-40EF-9332-4E106CB7253E}" type="slidenum">
              <a:rPr lang="tr-TR" smtClean="0"/>
              <a:t>6</a:t>
            </a:fld>
            <a:endParaRPr lang="tr-TR"/>
          </a:p>
        </p:txBody>
      </p:sp>
    </p:spTree>
    <p:extLst>
      <p:ext uri="{BB962C8B-B14F-4D97-AF65-F5344CB8AC3E}">
        <p14:creationId xmlns:p14="http://schemas.microsoft.com/office/powerpoint/2010/main" val="416970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5D020A4-48B0-40EF-9332-4E106CB7253E}" type="slidenum">
              <a:rPr lang="tr-TR" smtClean="0"/>
              <a:t>8</a:t>
            </a:fld>
            <a:endParaRPr lang="tr-TR"/>
          </a:p>
        </p:txBody>
      </p:sp>
    </p:spTree>
    <p:extLst>
      <p:ext uri="{BB962C8B-B14F-4D97-AF65-F5344CB8AC3E}">
        <p14:creationId xmlns:p14="http://schemas.microsoft.com/office/powerpoint/2010/main" val="886429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5D020A4-48B0-40EF-9332-4E106CB7253E}" type="slidenum">
              <a:rPr lang="tr-TR" smtClean="0"/>
              <a:t>14</a:t>
            </a:fld>
            <a:endParaRPr lang="tr-TR"/>
          </a:p>
        </p:txBody>
      </p:sp>
    </p:spTree>
    <p:extLst>
      <p:ext uri="{BB962C8B-B14F-4D97-AF65-F5344CB8AC3E}">
        <p14:creationId xmlns:p14="http://schemas.microsoft.com/office/powerpoint/2010/main" val="7327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5D020A4-48B0-40EF-9332-4E106CB7253E}" type="slidenum">
              <a:rPr lang="tr-TR" smtClean="0"/>
              <a:t>16</a:t>
            </a:fld>
            <a:endParaRPr lang="tr-TR"/>
          </a:p>
        </p:txBody>
      </p:sp>
    </p:spTree>
    <p:extLst>
      <p:ext uri="{BB962C8B-B14F-4D97-AF65-F5344CB8AC3E}">
        <p14:creationId xmlns:p14="http://schemas.microsoft.com/office/powerpoint/2010/main" val="259264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C61F86D5-B9AA-46AC-9A35-E39FF8B2276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503640" y="1326240"/>
            <a:ext cx="90712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503640" y="3043800"/>
            <a:ext cx="90712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A359FC1-CA68-42FA-B93F-20C4CAEFBA2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503640" y="132624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5151960" y="132624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503640" y="304380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5151960" y="304380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E475E24-BFFC-4E89-8CDE-D0B45D318EA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503640" y="132624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570840" y="132624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637680" y="132624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503640" y="30438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570840" y="30438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637680" y="3043800"/>
            <a:ext cx="29206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B170AE8-A92A-406B-BED4-821E1CFF719F}"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503640" y="1326240"/>
            <a:ext cx="9071280" cy="3288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FC90E597-C460-4E52-AA10-80FD70E14A89}"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503640" y="1326240"/>
            <a:ext cx="907128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5C64EE8-099D-47E3-99FC-616D467DA1A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503640" y="1326240"/>
            <a:ext cx="442656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5151960" y="1326240"/>
            <a:ext cx="442656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B6EF1C8-6265-4B2D-9A77-EB53AE9FF60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0F7BDD-7509-4E25-AFF1-409E8E79FCC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6080"/>
            <a:ext cx="907128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23F0A21-9739-4665-BA6F-C95AD891FC1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503640" y="132624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5151960" y="1326240"/>
            <a:ext cx="442656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503640" y="304380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2BA29CC-05CC-459B-826C-20F6F6E6515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503640" y="1326240"/>
            <a:ext cx="4426560" cy="32882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5151960" y="132624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5151960" y="304380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99310FB-C990-4537-9DAC-793672EB4EE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503640" y="132624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5151960" y="1326240"/>
            <a:ext cx="442656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503640" y="3043800"/>
            <a:ext cx="9071280" cy="15681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52D8709-63CD-43C4-A265-453E83015D9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6" name="PlaceHolder 2"/>
          <p:cNvSpPr>
            <a:spLocks noGrp="1"/>
          </p:cNvSpPr>
          <p:nvPr>
            <p:ph type="body"/>
          </p:nvPr>
        </p:nvSpPr>
        <p:spPr>
          <a:xfrm>
            <a:off x="503640" y="1326240"/>
            <a:ext cx="9071280" cy="328824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1"/>
              </a:spcBef>
              <a:buClr>
                <a:srgbClr val="000000"/>
              </a:buClr>
              <a:buSzPct val="75000"/>
              <a:buFont typeface="Symbol" charset="2"/>
              <a:buChar char=""/>
            </a:pPr>
            <a:r>
              <a:rPr lang="en-US" sz="2800" b="0" strike="noStrike" spc="-1">
                <a:latin typeface="Arial"/>
              </a:rPr>
              <a:t>Second Outline Level</a:t>
            </a:r>
          </a:p>
          <a:p>
            <a:pPr marL="1296000" lvl="2" indent="-288000">
              <a:spcBef>
                <a:spcPts val="848"/>
              </a:spcBef>
              <a:buClr>
                <a:srgbClr val="000000"/>
              </a:buClr>
              <a:buSzPct val="45000"/>
              <a:buFont typeface="Wingdings" charset="2"/>
              <a:buChar char=""/>
            </a:pPr>
            <a:r>
              <a:rPr lang="en-US" sz="2400" b="0" strike="noStrike" spc="-1">
                <a:latin typeface="Arial"/>
              </a:rPr>
              <a:t>Third Outline Level</a:t>
            </a:r>
          </a:p>
          <a:p>
            <a:pPr marL="1728000" lvl="3" indent="-216000">
              <a:spcBef>
                <a:spcPts val="564"/>
              </a:spcBef>
              <a:buClr>
                <a:srgbClr val="000000"/>
              </a:buClr>
              <a:buSzPct val="75000"/>
              <a:buFont typeface="Symbol" charset="2"/>
              <a:buChar char=""/>
            </a:pPr>
            <a:r>
              <a:rPr lang="en-US" sz="2000" b="0" strike="noStrike" spc="-1">
                <a:latin typeface="Arial"/>
              </a:rPr>
              <a:t>Fourth Outline Level</a:t>
            </a:r>
          </a:p>
          <a:p>
            <a:pPr marL="2160000" lvl="4" indent="-216000">
              <a:spcBef>
                <a:spcPts val="281"/>
              </a:spcBef>
              <a:buClr>
                <a:srgbClr val="000000"/>
              </a:buClr>
              <a:buSzPct val="45000"/>
              <a:buFont typeface="Wingdings" charset="2"/>
              <a:buChar char=""/>
            </a:pPr>
            <a:r>
              <a:rPr lang="en-US" sz="2000" b="0" strike="noStrike" spc="-1">
                <a:latin typeface="Arial"/>
              </a:rPr>
              <a:t>Fifth Outline Level</a:t>
            </a:r>
          </a:p>
          <a:p>
            <a:pPr marL="2592000" lvl="5" indent="-216000">
              <a:spcBef>
                <a:spcPts val="281"/>
              </a:spcBef>
              <a:buClr>
                <a:srgbClr val="000000"/>
              </a:buClr>
              <a:buSzPct val="45000"/>
              <a:buFont typeface="Wingdings" charset="2"/>
              <a:buChar char=""/>
            </a:pPr>
            <a:r>
              <a:rPr lang="en-US" sz="2000" b="0" strike="noStrike" spc="-1">
                <a:latin typeface="Arial"/>
              </a:rPr>
              <a:t>Sixth Outline Level</a:t>
            </a:r>
          </a:p>
          <a:p>
            <a:pPr marL="3024000" lvl="6" indent="-216000">
              <a:spcBef>
                <a:spcPts val="281"/>
              </a:spcBef>
              <a:buClr>
                <a:srgbClr val="000000"/>
              </a:buClr>
              <a:buSzPct val="45000"/>
              <a:buFont typeface="Wingdings" charset="2"/>
              <a:buChar char=""/>
            </a:pPr>
            <a:r>
              <a:rPr lang="en-US" sz="2000" b="0" strike="noStrike" spc="-1">
                <a:latin typeface="Arial"/>
              </a:rPr>
              <a:t>Seventh Outline Level</a:t>
            </a:r>
          </a:p>
        </p:txBody>
      </p:sp>
      <p:sp>
        <p:nvSpPr>
          <p:cNvPr id="2" name="PlaceHolder 3"/>
          <p:cNvSpPr>
            <a:spLocks noGrp="1"/>
          </p:cNvSpPr>
          <p:nvPr>
            <p:ph type="dt" idx="1"/>
          </p:nvPr>
        </p:nvSpPr>
        <p:spPr>
          <a:xfrm>
            <a:off x="0" y="5029200"/>
            <a:ext cx="1371600" cy="619200"/>
          </a:xfrm>
          <a:prstGeom prst="rect">
            <a:avLst/>
          </a:prstGeom>
          <a:solidFill>
            <a:srgbClr val="FFFFFF"/>
          </a:solidFill>
          <a:ln w="0">
            <a:noFill/>
          </a:ln>
        </p:spPr>
        <p:txBody>
          <a:bodyPr lIns="0" tIns="0" rIns="0" bIns="0" anchor="t">
            <a:noAutofit/>
          </a:bodyPr>
          <a:lstStyle>
            <a:lvl1pPr algn="ctr">
              <a:buNone/>
              <a:defRPr lang="en-US" sz="1400" b="1" strike="noStrike" spc="-1">
                <a:highlight>
                  <a:srgbClr val="FFFFFF"/>
                </a:highlight>
                <a:latin typeface="Times New Roman"/>
              </a:defRPr>
            </a:lvl1pPr>
          </a:lstStyle>
          <a:p>
            <a:pPr algn="ctr">
              <a:buNone/>
            </a:pPr>
            <a:r>
              <a:rPr lang="en-US" sz="1400" b="1" strike="noStrike" spc="-1">
                <a:highlight>
                  <a:srgbClr val="FFFFFF"/>
                </a:highlight>
                <a:latin typeface="Times New Roman"/>
              </a:rPr>
              <a:t>İdris Alparslan</a:t>
            </a:r>
          </a:p>
          <a:p>
            <a:pPr algn="ctr">
              <a:buNone/>
            </a:pPr>
            <a:br>
              <a:rPr sz="1400"/>
            </a:br>
            <a:r>
              <a:rPr lang="en-US" sz="1400" b="1" strike="noStrike" spc="-1">
                <a:highlight>
                  <a:srgbClr val="FFFFFF"/>
                </a:highlight>
                <a:latin typeface="Times New Roman"/>
              </a:rPr>
              <a:t>2190656046</a:t>
            </a:r>
          </a:p>
        </p:txBody>
      </p:sp>
      <p:sp>
        <p:nvSpPr>
          <p:cNvPr id="3" name="PlaceHolder 4"/>
          <p:cNvSpPr>
            <a:spLocks noGrp="1"/>
          </p:cNvSpPr>
          <p:nvPr>
            <p:ph type="ftr" idx="2"/>
          </p:nvPr>
        </p:nvSpPr>
        <p:spPr>
          <a:xfrm>
            <a:off x="3447000" y="5164920"/>
            <a:ext cx="3195000" cy="390600"/>
          </a:xfrm>
          <a:prstGeom prst="rect">
            <a:avLst/>
          </a:prstGeom>
          <a:noFill/>
          <a:ln w="0">
            <a:noFill/>
          </a:ln>
        </p:spPr>
        <p:txBody>
          <a:bodyPr lIns="0" tIns="0" rIns="0" bIns="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 name="PlaceHolder 5"/>
          <p:cNvSpPr>
            <a:spLocks noGrp="1"/>
          </p:cNvSpPr>
          <p:nvPr>
            <p:ph type="sldNum" idx="3"/>
          </p:nvPr>
        </p:nvSpPr>
        <p:spPr>
          <a:xfrm>
            <a:off x="7226640" y="5164920"/>
            <a:ext cx="2348280" cy="39060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1</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a:latin typeface="Kalimati"/>
              </a:rPr>
              <a:t>ÇALIŞMADA KULLANILAN ATAMA KURALLARI</a:t>
            </a:r>
            <a:endParaRPr lang="en-US" sz="3200" b="0" strike="noStrike" spc="-1">
              <a:latin typeface="Arial"/>
            </a:endParaRPr>
          </a:p>
        </p:txBody>
      </p:sp>
      <p:sp>
        <p:nvSpPr>
          <p:cNvPr id="42" name="PlaceHolder 2"/>
          <p:cNvSpPr>
            <a:spLocks noGrp="1"/>
          </p:cNvSpPr>
          <p:nvPr>
            <p:ph/>
          </p:nvPr>
        </p:nvSpPr>
        <p:spPr>
          <a:xfrm>
            <a:off x="503640" y="1326240"/>
            <a:ext cx="4426560" cy="1568160"/>
          </a:xfrm>
          <a:prstGeom prst="rect">
            <a:avLst/>
          </a:prstGeom>
          <a:noFill/>
          <a:ln w="0">
            <a:noFill/>
          </a:ln>
        </p:spPr>
        <p:txBody>
          <a:bodyPr lIns="0" tIns="0" rIns="0" bIns="0" anchor="t">
            <a:normAutofit fontScale="92000"/>
          </a:bodyPr>
          <a:lstStyle/>
          <a:p>
            <a:pPr marL="432000" indent="-324000" algn="just">
              <a:spcBef>
                <a:spcPts val="1414"/>
              </a:spcBef>
              <a:buClr>
                <a:srgbClr val="000000"/>
              </a:buClr>
              <a:buSzPct val="45000"/>
              <a:buFont typeface="Wingdings" charset="2"/>
              <a:buChar char=""/>
            </a:pPr>
            <a:r>
              <a:rPr lang="en-US" sz="2400" b="0" strike="noStrike" spc="-1">
                <a:latin typeface="Times New Roman"/>
                <a:ea typeface="Noto Sans CJK SC"/>
              </a:rPr>
              <a:t>Atama kuralları, bir sistemde </a:t>
            </a:r>
            <a:r>
              <a:rPr lang="en-US" sz="2400" b="0" strike="noStrike" spc="-1">
                <a:latin typeface="Times New Roman"/>
              </a:rPr>
              <a:t>görev veya işlerin işlenmesi gereken sırayı belirlemek için operasyon yönetimi ve çizelgelemede kullanılan karar kurallarıdır.</a:t>
            </a:r>
            <a:endParaRPr lang="en-US" sz="2400" b="0" strike="noStrike" spc="-1">
              <a:latin typeface="Arial"/>
            </a:endParaRPr>
          </a:p>
        </p:txBody>
      </p:sp>
      <p:graphicFrame>
        <p:nvGraphicFramePr>
          <p:cNvPr id="43" name="Tablo 42"/>
          <p:cNvGraphicFramePr/>
          <p:nvPr/>
        </p:nvGraphicFramePr>
        <p:xfrm>
          <a:off x="5186520" y="1395360"/>
          <a:ext cx="4548960" cy="3487560"/>
        </p:xfrm>
        <a:graphic>
          <a:graphicData uri="http://schemas.openxmlformats.org/drawingml/2006/table">
            <a:tbl>
              <a:tblPr/>
              <a:tblGrid>
                <a:gridCol w="1449720">
                  <a:extLst>
                    <a:ext uri="{9D8B030D-6E8A-4147-A177-3AD203B41FA5}">
                      <a16:colId xmlns:a16="http://schemas.microsoft.com/office/drawing/2014/main" val="20000"/>
                    </a:ext>
                  </a:extLst>
                </a:gridCol>
                <a:gridCol w="3099240">
                  <a:extLst>
                    <a:ext uri="{9D8B030D-6E8A-4147-A177-3AD203B41FA5}">
                      <a16:colId xmlns:a16="http://schemas.microsoft.com/office/drawing/2014/main" val="20001"/>
                    </a:ext>
                  </a:extLst>
                </a:gridCol>
              </a:tblGrid>
              <a:tr h="363240">
                <a:tc>
                  <a:txBody>
                    <a:bodyPr/>
                    <a:lstStyle/>
                    <a:p>
                      <a:pPr algn="just">
                        <a:buNone/>
                      </a:pPr>
                      <a:r>
                        <a:rPr lang="en-US" sz="1600" b="0" strike="noStrike" spc="-1">
                          <a:latin typeface="Arial"/>
                        </a:rPr>
                        <a:t>      RULE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US" sz="1600" b="0" strike="noStrike" spc="-1">
                          <a:latin typeface="Arial"/>
                        </a:rPr>
                        <a:t>                 TANIM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63240">
                <a:tc>
                  <a:txBody>
                    <a:bodyPr/>
                    <a:lstStyle/>
                    <a:p>
                      <a:r>
                        <a:rPr lang="en-US" sz="1600" b="0" strike="noStrike" spc="-1">
                          <a:latin typeface="Arial"/>
                        </a:rPr>
                        <a:t>SPT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600" b="0" strike="noStrike" spc="-1">
                          <a:latin typeface="Arial"/>
                        </a:rPr>
                        <a:t>Shortest Process Time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63240">
                <a:tc>
                  <a:txBody>
                    <a:bodyPr/>
                    <a:lstStyle/>
                    <a:p>
                      <a:r>
                        <a:rPr lang="en-US" sz="1600" b="0" strike="noStrike" spc="-1">
                          <a:latin typeface="Arial"/>
                        </a:rPr>
                        <a:t>EDD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600" b="0" strike="noStrike" spc="-1">
                          <a:latin typeface="Arial"/>
                        </a:rPr>
                        <a:t>Earliest Due Date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63240">
                <a:tc>
                  <a:txBody>
                    <a:bodyPr/>
                    <a:lstStyle/>
                    <a:p>
                      <a:r>
                        <a:rPr lang="en-US" sz="1600" b="0" strike="noStrike" spc="-1">
                          <a:latin typeface="Arial"/>
                        </a:rPr>
                        <a:t>FCFS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600" b="0" strike="noStrike" spc="-1">
                          <a:latin typeface="Arial"/>
                        </a:rPr>
                        <a:t>First Come, First Served</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63240">
                <a:tc>
                  <a:txBody>
                    <a:bodyPr/>
                    <a:lstStyle/>
                    <a:p>
                      <a:r>
                        <a:rPr lang="en-US" sz="1600" b="0" strike="noStrike" spc="-1">
                          <a:latin typeface="Arial"/>
                        </a:rPr>
                        <a:t>LTWK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600" b="0" strike="noStrike" spc="-1">
                          <a:latin typeface="Arial"/>
                        </a:rPr>
                        <a:t>Least Total Work</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63240">
                <a:tc>
                  <a:txBody>
                    <a:bodyPr/>
                    <a:lstStyle/>
                    <a:p>
                      <a:r>
                        <a:rPr lang="en-US" sz="1600" b="0" strike="noStrike" spc="-1">
                          <a:latin typeface="Arial"/>
                        </a:rPr>
                        <a:t>LWKR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600" b="0" strike="noStrike" spc="-1">
                          <a:latin typeface="Arial"/>
                        </a:rPr>
                        <a:t>Least Work Remaining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545400">
                <a:tc>
                  <a:txBody>
                    <a:bodyPr/>
                    <a:lstStyle/>
                    <a:p>
                      <a:r>
                        <a:rPr lang="en-US" sz="1600" b="0" strike="noStrike" spc="-1">
                          <a:latin typeface="Arial"/>
                        </a:rPr>
                        <a:t>MOPNR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600" b="0" strike="noStrike" spc="-1">
                          <a:latin typeface="Arial"/>
                        </a:rPr>
                        <a:t>Most Operation/Process Remaining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63240">
                <a:tc>
                  <a:txBody>
                    <a:bodyPr/>
                    <a:lstStyle/>
                    <a:p>
                      <a:r>
                        <a:rPr lang="en-US" sz="1600" b="0" strike="noStrike" spc="-1">
                          <a:latin typeface="Arial"/>
                        </a:rPr>
                        <a:t>MWKR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600" b="0" strike="noStrike" spc="-1">
                          <a:latin typeface="Arial"/>
                        </a:rPr>
                        <a:t>Most Work/Time Remaining</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319680">
                <a:tc>
                  <a:txBody>
                    <a:bodyPr/>
                    <a:lstStyle/>
                    <a:p>
                      <a:r>
                        <a:rPr lang="en-US" sz="1600" b="0" strike="noStrike" spc="-1">
                          <a:latin typeface="Arial"/>
                        </a:rPr>
                        <a:t>WINQ</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tr-T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bl>
          </a:graphicData>
        </a:graphic>
      </p:graphicFrame>
      <p:sp>
        <p:nvSpPr>
          <p:cNvPr id="44" name="PlaceHolder 3"/>
          <p:cNvSpPr>
            <a:spLocks noGrp="1"/>
          </p:cNvSpPr>
          <p:nvPr>
            <p:ph/>
          </p:nvPr>
        </p:nvSpPr>
        <p:spPr>
          <a:xfrm>
            <a:off x="457200" y="3232440"/>
            <a:ext cx="4426560" cy="1568160"/>
          </a:xfrm>
          <a:prstGeom prst="rect">
            <a:avLst/>
          </a:prstGeom>
          <a:noFill/>
          <a:ln w="0">
            <a:noFill/>
          </a:ln>
        </p:spPr>
        <p:txBody>
          <a:bodyPr lIns="0" tIns="0" rIns="0" bIns="0" anchor="t">
            <a:normAutofit fontScale="99500" lnSpcReduction="10000"/>
          </a:bodyPr>
          <a:lstStyle/>
          <a:p>
            <a:pPr marL="432000" indent="-324000" algn="just">
              <a:spcBef>
                <a:spcPts val="1414"/>
              </a:spcBef>
              <a:buClr>
                <a:srgbClr val="000000"/>
              </a:buClr>
              <a:buSzPct val="45000"/>
              <a:buFont typeface="Wingdings" charset="2"/>
              <a:buChar char=""/>
            </a:pPr>
            <a:r>
              <a:rPr lang="en-US" sz="2400" b="0" strike="noStrike" spc="-1">
                <a:latin typeface="Times New Roman"/>
              </a:rPr>
              <a:t>İşlerin öncelik sırasını belirlemek için pek çok atama kuralı ortaya çıkmıştır. Bunlardan bazılarına; FCFS / SPT ve CR örnek verilebilir.</a:t>
            </a:r>
            <a:endParaRPr lang="en-US"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en-US" sz="3200" b="0" u="sng" strike="noStrike" spc="-1" dirty="0">
                <a:uFillTx/>
                <a:latin typeface="Arial"/>
              </a:rPr>
              <a:t>I</a:t>
            </a:r>
            <a:r>
              <a:rPr lang="tr-TR" sz="3200" b="0" u="sng" strike="noStrike" spc="-1" dirty="0">
                <a:uFillTx/>
                <a:latin typeface="Arial"/>
              </a:rPr>
              <a:t>V</a:t>
            </a:r>
            <a:r>
              <a:rPr lang="en-US" sz="3200" b="0" u="sng" strike="noStrike" spc="-1" dirty="0">
                <a:uFillTx/>
                <a:latin typeface="Arial"/>
              </a:rPr>
              <a:t>- En Erken </a:t>
            </a:r>
            <a:r>
              <a:rPr lang="en-US" sz="3200" b="0" u="sng" strike="noStrike" spc="-1" dirty="0" err="1">
                <a:uFillTx/>
                <a:latin typeface="Arial"/>
              </a:rPr>
              <a:t>Teslim</a:t>
            </a:r>
            <a:r>
              <a:rPr lang="en-US" sz="3200" b="0" u="sng" strike="noStrike" spc="-1" dirty="0">
                <a:uFillTx/>
                <a:latin typeface="Arial"/>
              </a:rPr>
              <a:t> </a:t>
            </a:r>
            <a:r>
              <a:rPr lang="en-US" sz="3200" b="0" u="sng" strike="noStrike" spc="-1" dirty="0" err="1">
                <a:uFillTx/>
                <a:latin typeface="Arial"/>
              </a:rPr>
              <a:t>Tarihi</a:t>
            </a:r>
            <a:endParaRPr lang="en-US" sz="3200" b="0" strike="noStrike" spc="-1" dirty="0">
              <a:latin typeface="Arial"/>
            </a:endParaRPr>
          </a:p>
        </p:txBody>
      </p:sp>
      <p:sp>
        <p:nvSpPr>
          <p:cNvPr id="72"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2000" b="0" strike="noStrike" spc="-1">
                <a:latin typeface="Arial"/>
              </a:rPr>
              <a:t>Burada işlerin öncelik değeri işlemlerinin teslim tarihleridir.</a:t>
            </a:r>
          </a:p>
          <a:p>
            <a:pPr marL="432000" indent="-324000">
              <a:spcBef>
                <a:spcPts val="1414"/>
              </a:spcBef>
              <a:buClr>
                <a:srgbClr val="000000"/>
              </a:buClr>
              <a:buSzPct val="45000"/>
              <a:buFont typeface="Wingdings" charset="2"/>
              <a:buChar char=""/>
            </a:pPr>
            <a:r>
              <a:rPr lang="en-US" sz="2000" b="0" strike="noStrike" spc="-1">
                <a:latin typeface="Arial"/>
              </a:rPr>
              <a:t>İş merkezine atanacak iş belirlenirken, iş merkezinin önünde işlenmek üzere bekleyen işlerin öncelik değeri en küçük olan iş seçilir.</a:t>
            </a:r>
          </a:p>
          <a:p>
            <a:pPr marL="432000" indent="-324000">
              <a:spcBef>
                <a:spcPts val="1414"/>
              </a:spcBef>
              <a:buClr>
                <a:srgbClr val="000000"/>
              </a:buClr>
              <a:buSzPct val="45000"/>
              <a:buFont typeface="Wingdings" charset="2"/>
              <a:buChar char=""/>
            </a:pPr>
            <a:endParaRPr lang="en-US" sz="2000" b="0" strike="noStrike" spc="-1">
              <a:latin typeface="Arial"/>
            </a:endParaRPr>
          </a:p>
          <a:p>
            <a:pPr marL="432000" indent="-324000">
              <a:spcBef>
                <a:spcPts val="1414"/>
              </a:spcBef>
              <a:buClr>
                <a:srgbClr val="000000"/>
              </a:buClr>
              <a:buSzPct val="45000"/>
              <a:buFont typeface="Wingdings" charset="2"/>
              <a:buChar char=""/>
            </a:pPr>
            <a:endParaRPr lang="en-US" sz="2000" b="0" strike="noStrike" spc="-1">
              <a:latin typeface="Arial"/>
            </a:endParaRPr>
          </a:p>
        </p:txBody>
      </p:sp>
      <p:pic>
        <p:nvPicPr>
          <p:cNvPr id="73" name="Resim 72"/>
          <p:cNvPicPr/>
          <p:nvPr/>
        </p:nvPicPr>
        <p:blipFill>
          <a:blip r:embed="rId2"/>
          <a:stretch/>
        </p:blipFill>
        <p:spPr>
          <a:xfrm>
            <a:off x="3515040" y="3200400"/>
            <a:ext cx="3114360" cy="1374840"/>
          </a:xfrm>
          <a:prstGeom prst="rect">
            <a:avLst/>
          </a:prstGeom>
          <a:ln w="0">
            <a:noFill/>
          </a:ln>
        </p:spPr>
      </p:pic>
      <p:sp>
        <p:nvSpPr>
          <p:cNvPr id="4" name="PlaceHolder 1">
            <a:extLst>
              <a:ext uri="{FF2B5EF4-FFF2-40B4-BE49-F238E27FC236}">
                <a16:creationId xmlns:a16="http://schemas.microsoft.com/office/drawing/2014/main" id="{EAE39BD3-0BC5-8D84-D0D1-9EC5C38355C9}"/>
              </a:ext>
            </a:extLst>
          </p:cNvPr>
          <p:cNvSpPr txBox="1">
            <a:spLocks/>
          </p:cNvSpPr>
          <p:nvPr/>
        </p:nvSpPr>
        <p:spPr>
          <a:xfrm>
            <a:off x="503640" y="226080"/>
            <a:ext cx="9071280" cy="9464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1">
                <a:latin typeface="Kalimati"/>
              </a:rPr>
              <a:t>1- İŞE DAYALI KURALLAR</a:t>
            </a:r>
            <a:endParaRPr lang="en-US" sz="3200"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tr-TR" sz="3200" u="sng" spc="-1" dirty="0">
                <a:latin typeface="Arial"/>
              </a:rPr>
              <a:t>V</a:t>
            </a:r>
            <a:r>
              <a:rPr lang="en-US" sz="3200" b="0" u="sng" strike="noStrike" spc="-1" dirty="0">
                <a:uFillTx/>
                <a:latin typeface="Arial"/>
              </a:rPr>
              <a:t>- En Az </a:t>
            </a:r>
            <a:r>
              <a:rPr lang="en-US" sz="3200" b="0" u="sng" strike="noStrike" spc="-1" dirty="0" err="1">
                <a:uFillTx/>
                <a:latin typeface="Arial"/>
              </a:rPr>
              <a:t>Teslim</a:t>
            </a:r>
            <a:r>
              <a:rPr lang="en-US" sz="3200" b="0" u="sng" strike="noStrike" spc="-1" dirty="0">
                <a:uFillTx/>
                <a:latin typeface="Arial"/>
              </a:rPr>
              <a:t> </a:t>
            </a:r>
            <a:r>
              <a:rPr lang="en-US" sz="3200" b="0" u="sng" strike="noStrike" spc="-1" dirty="0" err="1">
                <a:uFillTx/>
                <a:latin typeface="Arial"/>
              </a:rPr>
              <a:t>İçin</a:t>
            </a:r>
            <a:r>
              <a:rPr lang="en-US" sz="3200" b="0" u="sng" strike="noStrike" spc="-1" dirty="0">
                <a:uFillTx/>
                <a:latin typeface="Arial"/>
              </a:rPr>
              <a:t> Kalan </a:t>
            </a:r>
            <a:r>
              <a:rPr lang="en-US" sz="3200" b="0" u="sng" strike="noStrike" spc="-1" dirty="0" err="1">
                <a:uFillTx/>
                <a:latin typeface="Arial"/>
              </a:rPr>
              <a:t>Süre</a:t>
            </a:r>
            <a:endParaRPr lang="en-US" sz="3200" b="0" strike="noStrike" spc="-1" dirty="0">
              <a:latin typeface="Arial"/>
            </a:endParaRPr>
          </a:p>
        </p:txBody>
      </p:sp>
      <p:sp>
        <p:nvSpPr>
          <p:cNvPr id="76"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2000" b="0" strike="noStrike" spc="-1" dirty="0" err="1">
                <a:latin typeface="Arial"/>
              </a:rPr>
              <a:t>Burada</a:t>
            </a:r>
            <a:r>
              <a:rPr lang="en-US" sz="2000" b="0" strike="noStrike" spc="-1" dirty="0">
                <a:latin typeface="Arial"/>
              </a:rPr>
              <a:t> </a:t>
            </a:r>
            <a:r>
              <a:rPr lang="en-US" sz="2000" b="0" strike="noStrike" spc="-1" dirty="0" err="1">
                <a:latin typeface="Arial"/>
              </a:rPr>
              <a:t>işin</a:t>
            </a:r>
            <a:r>
              <a:rPr lang="en-US" sz="2000" b="0" strike="noStrike" spc="-1" dirty="0">
                <a:latin typeface="Arial"/>
              </a:rPr>
              <a:t> </a:t>
            </a:r>
            <a:r>
              <a:rPr lang="en-US" sz="2000" b="0" strike="noStrike" spc="-1" dirty="0" err="1">
                <a:latin typeface="Arial"/>
              </a:rPr>
              <a:t>teslim</a:t>
            </a:r>
            <a:r>
              <a:rPr lang="en-US" sz="2000" b="0" strike="noStrike" spc="-1" dirty="0">
                <a:latin typeface="Arial"/>
              </a:rPr>
              <a:t> </a:t>
            </a:r>
            <a:r>
              <a:rPr lang="en-US" sz="2000" b="0" strike="noStrike" spc="-1" dirty="0" err="1">
                <a:latin typeface="Arial"/>
              </a:rPr>
              <a:t>zamanından</a:t>
            </a:r>
            <a:r>
              <a:rPr lang="en-US" sz="2000" b="0" strike="noStrike" spc="-1" dirty="0">
                <a:latin typeface="Arial"/>
              </a:rPr>
              <a:t>, </a:t>
            </a:r>
            <a:r>
              <a:rPr lang="en-US" sz="2000" b="0" strike="noStrike" spc="-1" dirty="0" err="1">
                <a:latin typeface="Arial"/>
              </a:rPr>
              <a:t>işin</a:t>
            </a:r>
            <a:r>
              <a:rPr lang="en-US" sz="2000" b="0" strike="noStrike" spc="-1" dirty="0">
                <a:latin typeface="Arial"/>
              </a:rPr>
              <a:t> </a:t>
            </a:r>
            <a:r>
              <a:rPr lang="en-US" sz="2000" b="0" strike="noStrike" spc="-1" dirty="0" err="1">
                <a:latin typeface="Arial"/>
              </a:rPr>
              <a:t>geldiği</a:t>
            </a:r>
            <a:r>
              <a:rPr lang="en-US" sz="2000" b="0" strike="noStrike" spc="-1" dirty="0">
                <a:latin typeface="Arial"/>
              </a:rPr>
              <a:t> zaman </a:t>
            </a:r>
            <a:r>
              <a:rPr lang="en-US" sz="2000" b="0" strike="noStrike" spc="-1" dirty="0" err="1">
                <a:latin typeface="Arial"/>
              </a:rPr>
              <a:t>ve</a:t>
            </a:r>
            <a:r>
              <a:rPr lang="en-US" sz="2000" b="0" strike="noStrike" spc="-1" dirty="0">
                <a:latin typeface="Arial"/>
              </a:rPr>
              <a:t> </a:t>
            </a:r>
            <a:r>
              <a:rPr lang="en-US" sz="2000" b="0" strike="noStrike" spc="-1" dirty="0" err="1">
                <a:latin typeface="Arial"/>
              </a:rPr>
              <a:t>işin</a:t>
            </a:r>
            <a:r>
              <a:rPr lang="en-US" sz="2000" b="0" strike="noStrike" spc="-1" dirty="0">
                <a:latin typeface="Arial"/>
              </a:rPr>
              <a:t> </a:t>
            </a:r>
            <a:r>
              <a:rPr lang="en-US" sz="2000" b="0" strike="noStrike" spc="-1" dirty="0" err="1">
                <a:latin typeface="Arial"/>
              </a:rPr>
              <a:t>kalan</a:t>
            </a:r>
            <a:r>
              <a:rPr lang="en-US" sz="2000" b="0" strike="noStrike" spc="-1" dirty="0">
                <a:latin typeface="Arial"/>
              </a:rPr>
              <a:t> </a:t>
            </a:r>
            <a:r>
              <a:rPr lang="en-US" sz="2000" b="0" strike="noStrike" spc="-1" dirty="0" err="1">
                <a:latin typeface="Arial"/>
              </a:rPr>
              <a:t>toplam</a:t>
            </a:r>
            <a:r>
              <a:rPr lang="en-US" sz="2000" b="0" strike="noStrike" spc="-1" dirty="0">
                <a:latin typeface="Arial"/>
              </a:rPr>
              <a:t> </a:t>
            </a:r>
            <a:r>
              <a:rPr lang="en-US" sz="2000" b="0" strike="noStrike" spc="-1" dirty="0" err="1">
                <a:latin typeface="Arial"/>
              </a:rPr>
              <a:t>işlem</a:t>
            </a:r>
            <a:r>
              <a:rPr lang="en-US" sz="2000" b="0" strike="noStrike" spc="-1" dirty="0">
                <a:latin typeface="Arial"/>
              </a:rPr>
              <a:t> </a:t>
            </a:r>
            <a:r>
              <a:rPr lang="en-US" sz="2000" b="0" strike="noStrike" spc="-1" dirty="0" err="1">
                <a:latin typeface="Arial"/>
              </a:rPr>
              <a:t>süresi</a:t>
            </a:r>
            <a:r>
              <a:rPr lang="en-US" sz="2000" b="0" strike="noStrike" spc="-1" dirty="0">
                <a:latin typeface="Arial"/>
              </a:rPr>
              <a:t> </a:t>
            </a:r>
            <a:r>
              <a:rPr lang="en-US" sz="2000" b="0" strike="noStrike" spc="-1" dirty="0" err="1">
                <a:latin typeface="Arial"/>
              </a:rPr>
              <a:t>çıkarılarak</a:t>
            </a:r>
            <a:r>
              <a:rPr lang="en-US" sz="2000" b="0" strike="noStrike" spc="-1" dirty="0">
                <a:latin typeface="Arial"/>
              </a:rPr>
              <a:t> </a:t>
            </a:r>
            <a:r>
              <a:rPr lang="en-US" sz="2000" b="0" strike="noStrike" spc="-1" dirty="0" err="1">
                <a:latin typeface="Arial"/>
              </a:rPr>
              <a:t>elde</a:t>
            </a:r>
            <a:r>
              <a:rPr lang="en-US" sz="2000" b="0" strike="noStrike" spc="-1" dirty="0">
                <a:latin typeface="Arial"/>
              </a:rPr>
              <a:t> </a:t>
            </a:r>
            <a:r>
              <a:rPr lang="en-US" sz="2000" b="0" strike="noStrike" spc="-1" dirty="0" err="1">
                <a:latin typeface="Arial"/>
              </a:rPr>
              <a:t>edilen</a:t>
            </a:r>
            <a:r>
              <a:rPr lang="en-US" sz="2000" b="0" strike="noStrike" spc="-1" dirty="0">
                <a:latin typeface="Arial"/>
              </a:rPr>
              <a:t> </a:t>
            </a:r>
            <a:r>
              <a:rPr lang="en-US" sz="2000" b="0" strike="noStrike" spc="-1" dirty="0" err="1">
                <a:latin typeface="Arial"/>
              </a:rPr>
              <a:t>öncelik</a:t>
            </a:r>
            <a:r>
              <a:rPr lang="en-US" sz="2000" b="0" strike="noStrike" spc="-1" dirty="0">
                <a:latin typeface="Arial"/>
              </a:rPr>
              <a:t> </a:t>
            </a:r>
            <a:r>
              <a:rPr lang="en-US" sz="2000" b="0" strike="noStrike" spc="-1" dirty="0" err="1">
                <a:latin typeface="Arial"/>
              </a:rPr>
              <a:t>değerinin</a:t>
            </a:r>
            <a:r>
              <a:rPr lang="en-US" sz="2000" b="0" strike="noStrike" spc="-1" dirty="0">
                <a:latin typeface="Arial"/>
              </a:rPr>
              <a:t> </a:t>
            </a:r>
            <a:r>
              <a:rPr lang="en-US" sz="2000" b="0" strike="noStrike" spc="-1" dirty="0" err="1">
                <a:latin typeface="Arial"/>
              </a:rPr>
              <a:t>en</a:t>
            </a:r>
            <a:r>
              <a:rPr lang="en-US" sz="2000" b="0" strike="noStrike" spc="-1" dirty="0">
                <a:latin typeface="Arial"/>
              </a:rPr>
              <a:t> </a:t>
            </a:r>
            <a:r>
              <a:rPr lang="en-US" sz="2000" b="0" strike="noStrike" spc="-1" dirty="0" err="1">
                <a:latin typeface="Arial"/>
              </a:rPr>
              <a:t>küçüğüne</a:t>
            </a:r>
            <a:r>
              <a:rPr lang="en-US" sz="2000" b="0" strike="noStrike" spc="-1" dirty="0">
                <a:latin typeface="Arial"/>
              </a:rPr>
              <a:t> </a:t>
            </a:r>
            <a:r>
              <a:rPr lang="en-US" sz="2000" b="0" strike="noStrike" spc="-1" dirty="0" err="1">
                <a:latin typeface="Arial"/>
              </a:rPr>
              <a:t>sahip</a:t>
            </a:r>
            <a:r>
              <a:rPr lang="en-US" sz="2000" b="0" strike="noStrike" spc="-1" dirty="0">
                <a:latin typeface="Arial"/>
              </a:rPr>
              <a:t> </a:t>
            </a:r>
            <a:r>
              <a:rPr lang="en-US" sz="2000" b="0" strike="noStrike" spc="-1" dirty="0" err="1">
                <a:latin typeface="Arial"/>
              </a:rPr>
              <a:t>olan</a:t>
            </a:r>
            <a:r>
              <a:rPr lang="en-US" sz="2000" b="0" strike="noStrike" spc="-1" dirty="0">
                <a:latin typeface="Arial"/>
              </a:rPr>
              <a:t> </a:t>
            </a:r>
            <a:r>
              <a:rPr lang="en-US" sz="2000" b="0" strike="noStrike" spc="-1" dirty="0" err="1">
                <a:latin typeface="Arial"/>
              </a:rPr>
              <a:t>iş</a:t>
            </a:r>
            <a:r>
              <a:rPr lang="en-US" sz="2000" b="0" strike="noStrike" spc="-1" dirty="0">
                <a:latin typeface="Arial"/>
              </a:rPr>
              <a:t>, </a:t>
            </a:r>
            <a:r>
              <a:rPr lang="en-US" sz="2000" b="0" strike="noStrike" spc="-1" dirty="0" err="1">
                <a:latin typeface="Arial"/>
              </a:rPr>
              <a:t>iş</a:t>
            </a:r>
            <a:r>
              <a:rPr lang="en-US" sz="2000" b="0" strike="noStrike" spc="-1" dirty="0">
                <a:latin typeface="Arial"/>
              </a:rPr>
              <a:t> </a:t>
            </a:r>
            <a:r>
              <a:rPr lang="en-US" sz="2000" b="0" strike="noStrike" spc="-1" dirty="0" err="1">
                <a:latin typeface="Arial"/>
              </a:rPr>
              <a:t>merkezine</a:t>
            </a:r>
            <a:r>
              <a:rPr lang="en-US" sz="2000" b="0" strike="noStrike" spc="-1" dirty="0">
                <a:latin typeface="Arial"/>
              </a:rPr>
              <a:t> </a:t>
            </a:r>
            <a:r>
              <a:rPr lang="en-US" sz="2000" b="0" strike="noStrike" spc="-1" dirty="0" err="1">
                <a:latin typeface="Arial"/>
              </a:rPr>
              <a:t>atanacak</a:t>
            </a:r>
            <a:r>
              <a:rPr lang="en-US" sz="2000" b="0" strike="noStrike" spc="-1" dirty="0">
                <a:latin typeface="Arial"/>
              </a:rPr>
              <a:t> </a:t>
            </a:r>
            <a:r>
              <a:rPr lang="en-US" sz="2000" b="0" strike="noStrike" spc="-1" dirty="0" err="1">
                <a:latin typeface="Arial"/>
              </a:rPr>
              <a:t>iş</a:t>
            </a:r>
            <a:r>
              <a:rPr lang="en-US" sz="2000" b="0" strike="noStrike" spc="-1" dirty="0">
                <a:latin typeface="Arial"/>
              </a:rPr>
              <a:t> </a:t>
            </a:r>
            <a:r>
              <a:rPr lang="en-US" sz="2000" b="0" strike="noStrike" spc="-1" dirty="0" err="1">
                <a:latin typeface="Arial"/>
              </a:rPr>
              <a:t>olarak</a:t>
            </a:r>
            <a:r>
              <a:rPr lang="en-US" sz="2000" b="0" strike="noStrike" spc="-1" dirty="0">
                <a:latin typeface="Arial"/>
              </a:rPr>
              <a:t> </a:t>
            </a:r>
            <a:r>
              <a:rPr lang="en-US" sz="2000" b="0" strike="noStrike" spc="-1" dirty="0" err="1">
                <a:latin typeface="Arial"/>
              </a:rPr>
              <a:t>seçilir</a:t>
            </a:r>
            <a:r>
              <a:rPr lang="en-US" sz="2000" b="0" strike="noStrike" spc="-1" dirty="0">
                <a:latin typeface="Arial"/>
              </a:rPr>
              <a:t>.</a:t>
            </a:r>
          </a:p>
          <a:p>
            <a:pPr marL="432000" indent="-324000">
              <a:spcBef>
                <a:spcPts val="1414"/>
              </a:spcBef>
              <a:buClr>
                <a:srgbClr val="000000"/>
              </a:buClr>
              <a:buSzPct val="45000"/>
              <a:buFont typeface="Wingdings" charset="2"/>
              <a:buChar char=""/>
            </a:pPr>
            <a:endParaRPr lang="en-US" sz="2000" b="0" strike="noStrike" spc="-1" dirty="0">
              <a:latin typeface="Arial"/>
            </a:endParaRPr>
          </a:p>
          <a:p>
            <a:pPr marL="432000" indent="-324000">
              <a:spcBef>
                <a:spcPts val="1414"/>
              </a:spcBef>
              <a:buClr>
                <a:srgbClr val="000000"/>
              </a:buClr>
              <a:buSzPct val="45000"/>
              <a:buFont typeface="Wingdings" charset="2"/>
              <a:buChar char=""/>
            </a:pPr>
            <a:endParaRPr lang="en-US" sz="2000" b="0" strike="noStrike" spc="-1" dirty="0">
              <a:latin typeface="Arial"/>
            </a:endParaRPr>
          </a:p>
        </p:txBody>
      </p:sp>
      <p:pic>
        <p:nvPicPr>
          <p:cNvPr id="77" name="Resim 76"/>
          <p:cNvPicPr/>
          <p:nvPr/>
        </p:nvPicPr>
        <p:blipFill>
          <a:blip r:embed="rId2"/>
          <a:stretch/>
        </p:blipFill>
        <p:spPr>
          <a:xfrm>
            <a:off x="2743200" y="2971800"/>
            <a:ext cx="4741560" cy="2024280"/>
          </a:xfrm>
          <a:prstGeom prst="rect">
            <a:avLst/>
          </a:prstGeom>
          <a:ln w="0">
            <a:noFill/>
          </a:ln>
        </p:spPr>
      </p:pic>
      <p:sp>
        <p:nvSpPr>
          <p:cNvPr id="4" name="PlaceHolder 1">
            <a:extLst>
              <a:ext uri="{FF2B5EF4-FFF2-40B4-BE49-F238E27FC236}">
                <a16:creationId xmlns:a16="http://schemas.microsoft.com/office/drawing/2014/main" id="{9CDD6E1C-E1C2-05B3-A077-A690F3E2B4D1}"/>
              </a:ext>
            </a:extLst>
          </p:cNvPr>
          <p:cNvSpPr txBox="1">
            <a:spLocks/>
          </p:cNvSpPr>
          <p:nvPr/>
        </p:nvSpPr>
        <p:spPr>
          <a:xfrm>
            <a:off x="503640" y="226080"/>
            <a:ext cx="9071280" cy="9464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1">
                <a:latin typeface="Kalimati"/>
              </a:rPr>
              <a:t>1- İŞE DAYALI KURALLAR</a:t>
            </a:r>
            <a:endParaRPr lang="en-US" sz="3200"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tr-TR" sz="3200" u="sng" spc="-1" dirty="0">
                <a:latin typeface="Arial"/>
              </a:rPr>
              <a:t>V</a:t>
            </a:r>
            <a:r>
              <a:rPr lang="en-US" sz="3200" b="0" u="sng" strike="noStrike" spc="-1" dirty="0">
                <a:uFillTx/>
                <a:latin typeface="Arial"/>
              </a:rPr>
              <a:t>I- </a:t>
            </a:r>
            <a:r>
              <a:rPr lang="en-US" sz="3200" b="0" u="sng" strike="noStrike" spc="-1" dirty="0" err="1">
                <a:uFillTx/>
                <a:latin typeface="Arial"/>
              </a:rPr>
              <a:t>Öncelik</a:t>
            </a:r>
            <a:r>
              <a:rPr lang="en-US" sz="3200" b="0" u="sng" strike="noStrike" spc="-1" dirty="0">
                <a:uFillTx/>
                <a:latin typeface="Arial"/>
              </a:rPr>
              <a:t> </a:t>
            </a:r>
            <a:r>
              <a:rPr lang="en-US" sz="3200" b="0" u="sng" strike="noStrike" spc="-1" dirty="0" err="1">
                <a:uFillTx/>
                <a:latin typeface="Arial"/>
              </a:rPr>
              <a:t>Oranı</a:t>
            </a:r>
            <a:endParaRPr lang="en-US" sz="3200" b="0" strike="noStrike" spc="-1" dirty="0">
              <a:latin typeface="Arial"/>
            </a:endParaRPr>
          </a:p>
        </p:txBody>
      </p:sp>
      <p:sp>
        <p:nvSpPr>
          <p:cNvPr id="80"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2000" b="0" strike="noStrike" spc="-1">
                <a:latin typeface="Arial"/>
              </a:rPr>
              <a:t>Üçüncüsü ise;</a:t>
            </a:r>
          </a:p>
          <a:p>
            <a:pPr marL="432000" indent="-324000">
              <a:spcBef>
                <a:spcPts val="1414"/>
              </a:spcBef>
              <a:buClr>
                <a:srgbClr val="000000"/>
              </a:buClr>
              <a:buSzPct val="45000"/>
              <a:buFont typeface="Wingdings" charset="2"/>
              <a:buChar char=""/>
            </a:pPr>
            <a:r>
              <a:rPr lang="en-US" sz="2000" b="0" strike="noStrike" spc="-1">
                <a:latin typeface="Arial"/>
              </a:rPr>
              <a:t>[Öncelik Oranı = (İşin Kalan Zamanı)/ (İşin Bitmesi için gerekli zaman)].</a:t>
            </a:r>
          </a:p>
          <a:p>
            <a:pPr marL="432000" indent="-324000">
              <a:spcBef>
                <a:spcPts val="1414"/>
              </a:spcBef>
              <a:buClr>
                <a:srgbClr val="000000"/>
              </a:buClr>
              <a:buSzPct val="45000"/>
              <a:buFont typeface="Wingdings" charset="2"/>
              <a:buChar char=""/>
            </a:pPr>
            <a:r>
              <a:rPr lang="en-US" sz="2000" b="0" strike="noStrike" spc="-1">
                <a:latin typeface="Arial"/>
              </a:rPr>
              <a:t>Kritik oran değerleri arasındaki en küçük değere sahip olun iş merkezine atanacak iş olarak seçilir.</a:t>
            </a:r>
          </a:p>
          <a:p>
            <a:pPr marL="432000" indent="-324000">
              <a:spcBef>
                <a:spcPts val="1414"/>
              </a:spcBef>
              <a:buClr>
                <a:srgbClr val="000000"/>
              </a:buClr>
              <a:buSzPct val="45000"/>
              <a:buFont typeface="Wingdings" charset="2"/>
              <a:buChar char=""/>
            </a:pPr>
            <a:endParaRPr lang="en-US" sz="2000" b="0" strike="noStrike" spc="-1">
              <a:latin typeface="Arial"/>
            </a:endParaRPr>
          </a:p>
        </p:txBody>
      </p:sp>
      <p:pic>
        <p:nvPicPr>
          <p:cNvPr id="81" name="Resim 80"/>
          <p:cNvPicPr/>
          <p:nvPr/>
        </p:nvPicPr>
        <p:blipFill>
          <a:blip r:embed="rId2"/>
          <a:stretch/>
        </p:blipFill>
        <p:spPr>
          <a:xfrm>
            <a:off x="3200400" y="3657600"/>
            <a:ext cx="3524040" cy="1504440"/>
          </a:xfrm>
          <a:prstGeom prst="rect">
            <a:avLst/>
          </a:prstGeom>
          <a:ln w="0">
            <a:noFill/>
          </a:ln>
        </p:spPr>
      </p:pic>
      <p:sp>
        <p:nvSpPr>
          <p:cNvPr id="4" name="PlaceHolder 1">
            <a:extLst>
              <a:ext uri="{FF2B5EF4-FFF2-40B4-BE49-F238E27FC236}">
                <a16:creationId xmlns:a16="http://schemas.microsoft.com/office/drawing/2014/main" id="{AA47F69D-380A-A225-9C6C-DF8CCCB30925}"/>
              </a:ext>
            </a:extLst>
          </p:cNvPr>
          <p:cNvSpPr txBox="1">
            <a:spLocks/>
          </p:cNvSpPr>
          <p:nvPr/>
        </p:nvSpPr>
        <p:spPr>
          <a:xfrm>
            <a:off x="503640" y="226080"/>
            <a:ext cx="9071280" cy="9464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1">
                <a:latin typeface="Kalimati"/>
              </a:rPr>
              <a:t>1- İŞE DAYALI KURALLAR</a:t>
            </a:r>
            <a:endParaRPr lang="en-US" sz="3200"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tr-TR" sz="3200" b="0" u="sng" strike="noStrike" spc="-1" dirty="0">
                <a:uFillTx/>
                <a:latin typeface="Arial"/>
              </a:rPr>
              <a:t>VI</a:t>
            </a:r>
            <a:r>
              <a:rPr lang="en-US" sz="3200" b="0" u="sng" strike="noStrike" spc="-1" dirty="0">
                <a:uFillTx/>
                <a:latin typeface="Arial"/>
              </a:rPr>
              <a:t>I- </a:t>
            </a:r>
            <a:r>
              <a:rPr lang="en-US" sz="3200" b="0" u="sng" strike="noStrike" spc="-1" dirty="0" err="1">
                <a:uFillTx/>
                <a:latin typeface="Arial"/>
              </a:rPr>
              <a:t>Sisteme</a:t>
            </a:r>
            <a:r>
              <a:rPr lang="en-US" sz="3200" b="0" u="sng" strike="noStrike" spc="-1" dirty="0">
                <a:uFillTx/>
                <a:latin typeface="Arial"/>
              </a:rPr>
              <a:t> İlk </a:t>
            </a:r>
            <a:r>
              <a:rPr lang="en-US" sz="3200" b="0" u="sng" strike="noStrike" spc="-1" dirty="0" err="1">
                <a:uFillTx/>
                <a:latin typeface="Arial"/>
              </a:rPr>
              <a:t>Gelen</a:t>
            </a:r>
            <a:endParaRPr lang="en-US" sz="3200" b="0" strike="noStrike" spc="-1" dirty="0">
              <a:latin typeface="Arial"/>
            </a:endParaRPr>
          </a:p>
        </p:txBody>
      </p:sp>
      <p:sp>
        <p:nvSpPr>
          <p:cNvPr id="84"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2000" b="0" strike="noStrike" spc="-1" dirty="0" err="1">
                <a:latin typeface="Arial"/>
              </a:rPr>
              <a:t>Birincisi</a:t>
            </a:r>
            <a:r>
              <a:rPr lang="en-US" sz="2000" b="0" strike="noStrike" spc="-1" dirty="0">
                <a:latin typeface="Arial"/>
              </a:rPr>
              <a:t> ilk </a:t>
            </a:r>
            <a:r>
              <a:rPr lang="en-US" sz="2000" b="0" strike="noStrike" spc="-1" dirty="0" err="1">
                <a:latin typeface="Arial"/>
              </a:rPr>
              <a:t>sisteme</a:t>
            </a:r>
            <a:r>
              <a:rPr lang="en-US" sz="2000" b="0" strike="noStrike" spc="-1" dirty="0">
                <a:latin typeface="Arial"/>
              </a:rPr>
              <a:t> </a:t>
            </a:r>
            <a:r>
              <a:rPr lang="en-US" sz="2000" b="0" strike="noStrike" spc="-1" dirty="0" err="1">
                <a:latin typeface="Arial"/>
              </a:rPr>
              <a:t>gelen</a:t>
            </a:r>
            <a:r>
              <a:rPr lang="en-US" sz="2000" b="0" strike="noStrike" spc="-1" dirty="0">
                <a:latin typeface="Arial"/>
              </a:rPr>
              <a:t> ilk </a:t>
            </a:r>
            <a:r>
              <a:rPr lang="en-US" sz="2000" b="0" strike="noStrike" spc="-1" dirty="0" err="1">
                <a:latin typeface="Arial"/>
              </a:rPr>
              <a:t>işlenir</a:t>
            </a:r>
            <a:r>
              <a:rPr lang="en-US" sz="2000" b="0" strike="noStrike" spc="-1" dirty="0">
                <a:latin typeface="Arial"/>
              </a:rPr>
              <a:t> </a:t>
            </a:r>
            <a:r>
              <a:rPr lang="en-US" sz="2000" b="0" strike="noStrike" spc="-1" dirty="0" err="1">
                <a:latin typeface="Arial"/>
              </a:rPr>
              <a:t>kuralıdır</a:t>
            </a:r>
            <a:r>
              <a:rPr lang="en-US" sz="2000" b="0" strike="noStrike" spc="-1" dirty="0">
                <a:latin typeface="Arial"/>
              </a:rPr>
              <a:t>.</a:t>
            </a:r>
          </a:p>
          <a:p>
            <a:pPr marL="432000" indent="-324000">
              <a:spcBef>
                <a:spcPts val="1414"/>
              </a:spcBef>
              <a:buClr>
                <a:srgbClr val="000000"/>
              </a:buClr>
              <a:buSzPct val="45000"/>
              <a:buFont typeface="Wingdings" charset="2"/>
              <a:buChar char=""/>
            </a:pPr>
            <a:r>
              <a:rPr lang="en-US" sz="2000" b="0" strike="noStrike" spc="-1" dirty="0" err="1">
                <a:latin typeface="Arial"/>
              </a:rPr>
              <a:t>Burada</a:t>
            </a:r>
            <a:r>
              <a:rPr lang="en-US" sz="2000" b="0" strike="noStrike" spc="-1" dirty="0">
                <a:latin typeface="Arial"/>
              </a:rPr>
              <a:t> </a:t>
            </a:r>
            <a:r>
              <a:rPr lang="en-US" sz="2000" b="0" strike="noStrike" spc="-1" dirty="0" err="1">
                <a:latin typeface="Arial"/>
              </a:rPr>
              <a:t>işlerin</a:t>
            </a:r>
            <a:r>
              <a:rPr lang="en-US" sz="2000" b="0" strike="noStrike" spc="-1" dirty="0">
                <a:latin typeface="Arial"/>
              </a:rPr>
              <a:t> </a:t>
            </a:r>
            <a:r>
              <a:rPr lang="en-US" sz="2000" b="0" strike="noStrike" spc="-1" dirty="0" err="1">
                <a:latin typeface="Arial"/>
              </a:rPr>
              <a:t>öncelik</a:t>
            </a:r>
            <a:r>
              <a:rPr lang="en-US" sz="2000" b="0" strike="noStrike" spc="-1" dirty="0">
                <a:latin typeface="Arial"/>
              </a:rPr>
              <a:t> </a:t>
            </a:r>
            <a:r>
              <a:rPr lang="en-US" sz="2000" b="0" strike="noStrike" spc="-1" dirty="0" err="1">
                <a:latin typeface="Arial"/>
              </a:rPr>
              <a:t>değeri</a:t>
            </a:r>
            <a:r>
              <a:rPr lang="en-US" sz="2000" b="0" strike="noStrike" spc="-1" dirty="0">
                <a:latin typeface="Arial"/>
              </a:rPr>
              <a:t> </a:t>
            </a:r>
            <a:r>
              <a:rPr lang="en-US" sz="2000" b="0" strike="noStrike" spc="-1" dirty="0" err="1">
                <a:latin typeface="Arial"/>
              </a:rPr>
              <a:t>işin</a:t>
            </a:r>
            <a:r>
              <a:rPr lang="en-US" sz="2000" b="0" strike="noStrike" spc="-1" dirty="0">
                <a:latin typeface="Arial"/>
              </a:rPr>
              <a:t> </a:t>
            </a:r>
            <a:r>
              <a:rPr lang="en-US" sz="2000" b="0" strike="noStrike" spc="-1" dirty="0" err="1">
                <a:latin typeface="Arial"/>
              </a:rPr>
              <a:t>sisteme</a:t>
            </a:r>
            <a:r>
              <a:rPr lang="en-US" sz="2000" b="0" strike="noStrike" spc="-1" dirty="0">
                <a:latin typeface="Arial"/>
              </a:rPr>
              <a:t> </a:t>
            </a:r>
            <a:r>
              <a:rPr lang="en-US" sz="2000" b="0" strike="noStrike" spc="-1" dirty="0" err="1">
                <a:latin typeface="Arial"/>
              </a:rPr>
              <a:t>geliş</a:t>
            </a:r>
            <a:r>
              <a:rPr lang="en-US" sz="2000" b="0" strike="noStrike" spc="-1" dirty="0">
                <a:latin typeface="Arial"/>
              </a:rPr>
              <a:t> </a:t>
            </a:r>
            <a:r>
              <a:rPr lang="en-US" sz="2000" b="0" strike="noStrike" spc="-1" dirty="0" err="1">
                <a:latin typeface="Arial"/>
              </a:rPr>
              <a:t>zamanıdır</a:t>
            </a:r>
            <a:r>
              <a:rPr lang="en-US" sz="2000" b="0" strike="noStrike" spc="-1" dirty="0">
                <a:latin typeface="Arial"/>
              </a:rPr>
              <a:t>.</a:t>
            </a:r>
          </a:p>
          <a:p>
            <a:pPr marL="432000" indent="-324000">
              <a:spcBef>
                <a:spcPts val="1414"/>
              </a:spcBef>
              <a:buClr>
                <a:srgbClr val="000000"/>
              </a:buClr>
              <a:buSzPct val="45000"/>
              <a:buFont typeface="Wingdings" charset="2"/>
              <a:buChar char=""/>
            </a:pPr>
            <a:r>
              <a:rPr lang="en-US" sz="2000" b="0" strike="noStrike" spc="-1" dirty="0" err="1">
                <a:latin typeface="Arial"/>
              </a:rPr>
              <a:t>İş</a:t>
            </a:r>
            <a:r>
              <a:rPr lang="en-US" sz="2000" b="0" strike="noStrike" spc="-1" dirty="0">
                <a:latin typeface="Arial"/>
              </a:rPr>
              <a:t> </a:t>
            </a:r>
            <a:r>
              <a:rPr lang="en-US" sz="2000" b="0" strike="noStrike" spc="-1" dirty="0" err="1">
                <a:latin typeface="Arial"/>
              </a:rPr>
              <a:t>merkezinin</a:t>
            </a:r>
            <a:r>
              <a:rPr lang="en-US" sz="2000" b="0" strike="noStrike" spc="-1" dirty="0">
                <a:latin typeface="Arial"/>
              </a:rPr>
              <a:t> </a:t>
            </a:r>
            <a:r>
              <a:rPr lang="en-US" sz="2000" b="0" strike="noStrike" spc="-1" dirty="0" err="1">
                <a:latin typeface="Arial"/>
              </a:rPr>
              <a:t>önünde</a:t>
            </a:r>
            <a:r>
              <a:rPr lang="en-US" sz="2000" b="0" strike="noStrike" spc="-1" dirty="0">
                <a:latin typeface="Arial"/>
              </a:rPr>
              <a:t> </a:t>
            </a:r>
            <a:r>
              <a:rPr lang="en-US" sz="2000" b="0" strike="noStrike" spc="-1" dirty="0" err="1">
                <a:latin typeface="Arial"/>
              </a:rPr>
              <a:t>bekleyen</a:t>
            </a:r>
            <a:r>
              <a:rPr lang="en-US" sz="2000" b="0" strike="noStrike" spc="-1" dirty="0">
                <a:latin typeface="Arial"/>
              </a:rPr>
              <a:t> </a:t>
            </a:r>
            <a:r>
              <a:rPr lang="en-US" sz="2000" b="0" strike="noStrike" spc="-1" dirty="0" err="1">
                <a:latin typeface="Arial"/>
              </a:rPr>
              <a:t>işler</a:t>
            </a:r>
            <a:r>
              <a:rPr lang="en-US" sz="2000" b="0" strike="noStrike" spc="-1" dirty="0">
                <a:latin typeface="Arial"/>
              </a:rPr>
              <a:t> </a:t>
            </a:r>
            <a:r>
              <a:rPr lang="en-US" sz="2000" b="0" strike="noStrike" spc="-1" dirty="0" err="1">
                <a:latin typeface="Arial"/>
              </a:rPr>
              <a:t>arasında</a:t>
            </a:r>
            <a:r>
              <a:rPr lang="en-US" sz="2000" b="0" strike="noStrike" spc="-1" dirty="0">
                <a:latin typeface="Arial"/>
              </a:rPr>
              <a:t> </a:t>
            </a:r>
            <a:r>
              <a:rPr lang="en-US" sz="2000" b="0" strike="noStrike" spc="-1" dirty="0" err="1">
                <a:latin typeface="Arial"/>
              </a:rPr>
              <a:t>sisteme</a:t>
            </a:r>
            <a:r>
              <a:rPr lang="en-US" sz="2000" b="0" strike="noStrike" spc="-1" dirty="0">
                <a:latin typeface="Arial"/>
              </a:rPr>
              <a:t> </a:t>
            </a:r>
            <a:r>
              <a:rPr lang="en-US" sz="2000" b="0" strike="noStrike" spc="-1" dirty="0" err="1">
                <a:latin typeface="Arial"/>
              </a:rPr>
              <a:t>önce</a:t>
            </a:r>
            <a:r>
              <a:rPr lang="en-US" sz="2000" b="0" strike="noStrike" spc="-1" dirty="0">
                <a:latin typeface="Arial"/>
              </a:rPr>
              <a:t> </a:t>
            </a:r>
            <a:r>
              <a:rPr lang="en-US" sz="2000" b="0" strike="noStrike" spc="-1" dirty="0" err="1">
                <a:latin typeface="Arial"/>
              </a:rPr>
              <a:t>gelen</a:t>
            </a:r>
            <a:r>
              <a:rPr lang="en-US" sz="2000" b="0" strike="noStrike" spc="-1" dirty="0">
                <a:latin typeface="Arial"/>
              </a:rPr>
              <a:t> </a:t>
            </a:r>
            <a:r>
              <a:rPr lang="en-US" sz="2000" b="0" strike="noStrike" spc="-1" dirty="0" err="1">
                <a:latin typeface="Arial"/>
              </a:rPr>
              <a:t>iş</a:t>
            </a:r>
            <a:r>
              <a:rPr lang="en-US" sz="2000" b="0" strike="noStrike" spc="-1" dirty="0">
                <a:latin typeface="Arial"/>
              </a:rPr>
              <a:t>, </a:t>
            </a:r>
            <a:r>
              <a:rPr lang="en-US" sz="2000" b="0" strike="noStrike" spc="-1" dirty="0" err="1">
                <a:latin typeface="Arial"/>
              </a:rPr>
              <a:t>atanacak</a:t>
            </a:r>
            <a:r>
              <a:rPr lang="en-US" sz="2000" b="0" strike="noStrike" spc="-1" dirty="0">
                <a:latin typeface="Arial"/>
              </a:rPr>
              <a:t> </a:t>
            </a:r>
            <a:r>
              <a:rPr lang="en-US" sz="2000" b="0" strike="noStrike" spc="-1" dirty="0" err="1">
                <a:latin typeface="Arial"/>
              </a:rPr>
              <a:t>iş</a:t>
            </a:r>
            <a:r>
              <a:rPr lang="en-US" sz="2000" b="0" strike="noStrike" spc="-1" dirty="0">
                <a:latin typeface="Arial"/>
              </a:rPr>
              <a:t> </a:t>
            </a:r>
            <a:r>
              <a:rPr lang="en-US" sz="2000" b="0" strike="noStrike" spc="-1" dirty="0" err="1">
                <a:latin typeface="Arial"/>
              </a:rPr>
              <a:t>olarak</a:t>
            </a:r>
            <a:r>
              <a:rPr lang="en-US" sz="2000" b="0" strike="noStrike" spc="-1" dirty="0">
                <a:latin typeface="Arial"/>
              </a:rPr>
              <a:t> </a:t>
            </a:r>
            <a:r>
              <a:rPr lang="en-US" sz="2000" b="0" strike="noStrike" spc="-1" dirty="0" err="1">
                <a:latin typeface="Arial"/>
              </a:rPr>
              <a:t>seçilir</a:t>
            </a:r>
            <a:r>
              <a:rPr lang="en-US" sz="2000" b="0" strike="noStrike" spc="-1" dirty="0">
                <a:latin typeface="Arial"/>
              </a:rPr>
              <a:t>.</a:t>
            </a:r>
          </a:p>
          <a:p>
            <a:pPr marL="432000" indent="-324000">
              <a:spcBef>
                <a:spcPts val="1414"/>
              </a:spcBef>
              <a:buClr>
                <a:srgbClr val="000000"/>
              </a:buClr>
              <a:buSzPct val="45000"/>
              <a:buFont typeface="Wingdings" charset="2"/>
              <a:buChar char=""/>
            </a:pPr>
            <a:endParaRPr lang="en-US" sz="2000" b="0" strike="noStrike" spc="-1" dirty="0">
              <a:latin typeface="Arial"/>
            </a:endParaRPr>
          </a:p>
        </p:txBody>
      </p:sp>
      <p:pic>
        <p:nvPicPr>
          <p:cNvPr id="85" name="Resim 84"/>
          <p:cNvPicPr/>
          <p:nvPr/>
        </p:nvPicPr>
        <p:blipFill>
          <a:blip r:embed="rId2"/>
          <a:stretch/>
        </p:blipFill>
        <p:spPr>
          <a:xfrm>
            <a:off x="3076920" y="3657600"/>
            <a:ext cx="3552480" cy="1364400"/>
          </a:xfrm>
          <a:prstGeom prst="rect">
            <a:avLst/>
          </a:prstGeom>
          <a:ln w="0">
            <a:noFill/>
          </a:ln>
        </p:spPr>
      </p:pic>
      <p:sp>
        <p:nvSpPr>
          <p:cNvPr id="4" name="PlaceHolder 1">
            <a:extLst>
              <a:ext uri="{FF2B5EF4-FFF2-40B4-BE49-F238E27FC236}">
                <a16:creationId xmlns:a16="http://schemas.microsoft.com/office/drawing/2014/main" id="{D72768DF-70DF-6701-B5BD-4F24D242D7E7}"/>
              </a:ext>
            </a:extLst>
          </p:cNvPr>
          <p:cNvSpPr txBox="1">
            <a:spLocks/>
          </p:cNvSpPr>
          <p:nvPr/>
        </p:nvSpPr>
        <p:spPr>
          <a:xfrm>
            <a:off x="503640" y="226080"/>
            <a:ext cx="9071280" cy="9464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1">
                <a:latin typeface="Kalimati"/>
              </a:rPr>
              <a:t>1- İŞE DAYALI KURALLAR</a:t>
            </a:r>
            <a:endParaRPr lang="en-US" sz="3200"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F92ED018-D5E5-4040-DEF3-BAB2B42B3251}"/>
              </a:ext>
            </a:extLst>
          </p:cNvPr>
          <p:cNvSpPr/>
          <p:nvPr/>
        </p:nvSpPr>
        <p:spPr>
          <a:xfrm>
            <a:off x="108804" y="68629"/>
            <a:ext cx="9863016" cy="5533292"/>
          </a:xfrm>
          <a:prstGeom prst="rect">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nnbdbd</a:t>
            </a:r>
            <a:endParaRPr lang="tr-TR" dirty="0"/>
          </a:p>
        </p:txBody>
      </p:sp>
      <p:sp>
        <p:nvSpPr>
          <p:cNvPr id="18" name="Dikdörtgen 17">
            <a:extLst>
              <a:ext uri="{FF2B5EF4-FFF2-40B4-BE49-F238E27FC236}">
                <a16:creationId xmlns:a16="http://schemas.microsoft.com/office/drawing/2014/main" id="{29B0D503-7573-A713-265F-4D9543B930AF}"/>
              </a:ext>
            </a:extLst>
          </p:cNvPr>
          <p:cNvSpPr/>
          <p:nvPr/>
        </p:nvSpPr>
        <p:spPr>
          <a:xfrm>
            <a:off x="388508" y="427892"/>
            <a:ext cx="9409723" cy="481476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 name="Dikdörtgen 2">
            <a:extLst>
              <a:ext uri="{FF2B5EF4-FFF2-40B4-BE49-F238E27FC236}">
                <a16:creationId xmlns:a16="http://schemas.microsoft.com/office/drawing/2014/main" id="{08BE9A25-4850-E9AF-5F6A-E25012F5AEC6}"/>
              </a:ext>
            </a:extLst>
          </p:cNvPr>
          <p:cNvSpPr/>
          <p:nvPr/>
        </p:nvSpPr>
        <p:spPr>
          <a:xfrm>
            <a:off x="719015" y="1094154"/>
            <a:ext cx="8721970"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Operasyon Bölümü</a:t>
            </a:r>
          </a:p>
        </p:txBody>
      </p:sp>
      <p:sp>
        <p:nvSpPr>
          <p:cNvPr id="19" name="Dikdörtgen 18">
            <a:extLst>
              <a:ext uri="{FF2B5EF4-FFF2-40B4-BE49-F238E27FC236}">
                <a16:creationId xmlns:a16="http://schemas.microsoft.com/office/drawing/2014/main" id="{3CA0DCEB-0330-2266-5B93-EFCFC38CF4E7}"/>
              </a:ext>
            </a:extLst>
          </p:cNvPr>
          <p:cNvSpPr/>
          <p:nvPr/>
        </p:nvSpPr>
        <p:spPr>
          <a:xfrm>
            <a:off x="719015" y="2514844"/>
            <a:ext cx="8721970"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Tarih Hesaplama</a:t>
            </a:r>
          </a:p>
        </p:txBody>
      </p:sp>
      <p:sp>
        <p:nvSpPr>
          <p:cNvPr id="20" name="Dikdörtgen 19">
            <a:extLst>
              <a:ext uri="{FF2B5EF4-FFF2-40B4-BE49-F238E27FC236}">
                <a16:creationId xmlns:a16="http://schemas.microsoft.com/office/drawing/2014/main" id="{56E27884-B0DA-3818-8529-467A448495F8}"/>
              </a:ext>
            </a:extLst>
          </p:cNvPr>
          <p:cNvSpPr/>
          <p:nvPr/>
        </p:nvSpPr>
        <p:spPr>
          <a:xfrm>
            <a:off x="2039814" y="4544646"/>
            <a:ext cx="75809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a:t>
            </a:r>
          </a:p>
        </p:txBody>
      </p:sp>
      <p:sp>
        <p:nvSpPr>
          <p:cNvPr id="21" name="Dikdörtgen 20">
            <a:extLst>
              <a:ext uri="{FF2B5EF4-FFF2-40B4-BE49-F238E27FC236}">
                <a16:creationId xmlns:a16="http://schemas.microsoft.com/office/drawing/2014/main" id="{E66C65C8-875C-8A88-BAEC-7F37C5D19A57}"/>
              </a:ext>
            </a:extLst>
          </p:cNvPr>
          <p:cNvSpPr/>
          <p:nvPr/>
        </p:nvSpPr>
        <p:spPr>
          <a:xfrm>
            <a:off x="4566993" y="4544646"/>
            <a:ext cx="75809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2</a:t>
            </a:r>
          </a:p>
        </p:txBody>
      </p:sp>
      <p:sp>
        <p:nvSpPr>
          <p:cNvPr id="22" name="Dikdörtgen 21">
            <a:extLst>
              <a:ext uri="{FF2B5EF4-FFF2-40B4-BE49-F238E27FC236}">
                <a16:creationId xmlns:a16="http://schemas.microsoft.com/office/drawing/2014/main" id="{8BF9C957-8D29-C969-7B52-71EBBF42F9C8}"/>
              </a:ext>
            </a:extLst>
          </p:cNvPr>
          <p:cNvSpPr/>
          <p:nvPr/>
        </p:nvSpPr>
        <p:spPr>
          <a:xfrm>
            <a:off x="7182612" y="4544646"/>
            <a:ext cx="75809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3</a:t>
            </a:r>
          </a:p>
        </p:txBody>
      </p:sp>
    </p:spTree>
    <p:extLst>
      <p:ext uri="{BB962C8B-B14F-4D97-AF65-F5344CB8AC3E}">
        <p14:creationId xmlns:p14="http://schemas.microsoft.com/office/powerpoint/2010/main" val="359757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25 E" pathEditMode="relative" ptsTypes="">
                                      <p:cBhvr>
                                        <p:cTn id="6" dur="2000" fill="hold"/>
                                        <p:tgtEl>
                                          <p:spTgt spid="20"/>
                                        </p:tgtEl>
                                        <p:attrNameLst>
                                          <p:attrName>ppt_x</p:attrName>
                                          <p:attrName>ppt_y</p:attrName>
                                        </p:attrNameLst>
                                      </p:cBhvr>
                                    </p:animMotion>
                                  </p:childTnLst>
                                </p:cTn>
                              </p:par>
                              <p:par>
                                <p:cTn id="7" presetID="64" presetClass="path" presetSubtype="0" accel="50000" decel="50000" fill="hold" grpId="0" nodeType="withEffect">
                                  <p:stCondLst>
                                    <p:cond delay="0"/>
                                  </p:stCondLst>
                                  <p:childTnLst>
                                    <p:animMotion origin="layout" path="M 0 0 L 0 -0.25 E" pathEditMode="relative" ptsTypes="">
                                      <p:cBhvr>
                                        <p:cTn id="8" dur="2000" fill="hold"/>
                                        <p:tgtEl>
                                          <p:spTgt spid="21"/>
                                        </p:tgtEl>
                                        <p:attrNameLst>
                                          <p:attrName>ppt_x</p:attrName>
                                          <p:attrName>ppt_y</p:attrName>
                                        </p:attrNameLst>
                                      </p:cBhvr>
                                    </p:animMotion>
                                  </p:childTnLst>
                                </p:cTn>
                              </p:par>
                              <p:par>
                                <p:cTn id="9" presetID="64" presetClass="path" presetSubtype="0" accel="50000" decel="50000" fill="hold" grpId="0" nodeType="withEffect">
                                  <p:stCondLst>
                                    <p:cond delay="0"/>
                                  </p:stCondLst>
                                  <p:childTnLst>
                                    <p:animMotion origin="layout" path="M 0 0 L 0 -0.25 E" pathEditMode="relative" ptsTypes="">
                                      <p:cBhvr>
                                        <p:cTn id="10" dur="2000" fill="hold"/>
                                        <p:tgtEl>
                                          <p:spTgt spid="2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57" presetClass="path" presetSubtype="0" accel="50000" decel="50000" fill="hold" grpId="1" nodeType="clickEffect">
                                  <p:stCondLst>
                                    <p:cond delay="0"/>
                                  </p:stCondLst>
                                  <p:childTnLst>
                                    <p:animMotion origin="layout" path="M -1.1811E-6 -0.25 L -1.1811E-6 -0.37934 C -1.1811E-6 -0.43729 0.07087 -0.5084 0.12866 -0.5084 L 0.25764 -0.5084 " pathEditMode="relative" rAng="0" ptsTypes="AAAA">
                                      <p:cBhvr>
                                        <p:cTn id="14" dur="2000" fill="hold"/>
                                        <p:tgtEl>
                                          <p:spTgt spid="21"/>
                                        </p:tgtEl>
                                        <p:attrNameLst>
                                          <p:attrName>ppt_x</p:attrName>
                                          <p:attrName>ppt_y</p:attrName>
                                        </p:attrNameLst>
                                      </p:cBhvr>
                                      <p:rCtr x="12882" y="-12934"/>
                                    </p:animMotion>
                                  </p:childTnLst>
                                </p:cTn>
                              </p:par>
                            </p:childTnLst>
                          </p:cTn>
                        </p:par>
                        <p:par>
                          <p:cTn id="15" fill="hold">
                            <p:stCondLst>
                              <p:cond delay="2000"/>
                            </p:stCondLst>
                            <p:childTnLst>
                              <p:par>
                                <p:cTn id="16" presetID="64" presetClass="path" presetSubtype="0" accel="50000" decel="50000" fill="hold" grpId="1" nodeType="afterEffect">
                                  <p:stCondLst>
                                    <p:cond delay="0"/>
                                  </p:stCondLst>
                                  <p:childTnLst>
                                    <p:animMotion origin="layout" path="M 3.22835E-6 -0.25 L -0.25008 -0.49888 " pathEditMode="relative" rAng="0" ptsTypes="AA">
                                      <p:cBhvr>
                                        <p:cTn id="17" dur="2000" fill="hold"/>
                                        <p:tgtEl>
                                          <p:spTgt spid="22"/>
                                        </p:tgtEl>
                                        <p:attrNameLst>
                                          <p:attrName>ppt_x</p:attrName>
                                          <p:attrName>ppt_y</p:attrName>
                                        </p:attrNameLst>
                                      </p:cBhvr>
                                      <p:rCtr x="-12299" y="-12402"/>
                                    </p:animMotion>
                                  </p:childTnLst>
                                </p:cTn>
                              </p:par>
                            </p:childTnLst>
                          </p:cTn>
                        </p:par>
                        <p:par>
                          <p:cTn id="18" fill="hold">
                            <p:stCondLst>
                              <p:cond delay="4000"/>
                            </p:stCondLst>
                            <p:childTnLst>
                              <p:par>
                                <p:cTn id="19" presetID="64" presetClass="path" presetSubtype="0" accel="50000" decel="50000" fill="hold" grpId="1" nodeType="afterEffect">
                                  <p:stCondLst>
                                    <p:cond delay="0"/>
                                  </p:stCondLst>
                                  <p:childTnLst>
                                    <p:animMotion origin="layout" path="M -2.75591E-6 -0.25 L -0.00267 -0.49748 " pathEditMode="relative" rAng="0" ptsTypes="AA">
                                      <p:cBhvr>
                                        <p:cTn id="20" dur="2000" fill="hold"/>
                                        <p:tgtEl>
                                          <p:spTgt spid="20"/>
                                        </p:tgtEl>
                                        <p:attrNameLst>
                                          <p:attrName>ppt_x</p:attrName>
                                          <p:attrName>ppt_y</p:attrName>
                                        </p:attrNameLst>
                                      </p:cBhvr>
                                      <p:rCtr x="-47" y="-127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tr-TR" sz="3200" b="0" u="sng" strike="noStrike" spc="-1" dirty="0">
                <a:uFillTx/>
                <a:latin typeface="Arial"/>
              </a:rPr>
              <a:t>VI</a:t>
            </a:r>
            <a:r>
              <a:rPr lang="en-US" sz="3200" b="0" u="sng" strike="noStrike" spc="-1" dirty="0">
                <a:uFillTx/>
                <a:latin typeface="Arial"/>
              </a:rPr>
              <a:t>II- </a:t>
            </a:r>
            <a:r>
              <a:rPr lang="en-US" sz="3200" b="0" u="sng" strike="noStrike" spc="-1" dirty="0" err="1">
                <a:uFillTx/>
                <a:latin typeface="Arial"/>
              </a:rPr>
              <a:t>İş</a:t>
            </a:r>
            <a:r>
              <a:rPr lang="en-US" sz="3200" b="0" u="sng" strike="noStrike" spc="-1" dirty="0">
                <a:uFillTx/>
                <a:latin typeface="Arial"/>
              </a:rPr>
              <a:t> </a:t>
            </a:r>
            <a:r>
              <a:rPr lang="en-US" sz="3200" b="0" u="sng" strike="noStrike" spc="-1" dirty="0" err="1">
                <a:uFillTx/>
                <a:latin typeface="Arial"/>
              </a:rPr>
              <a:t>Merkezine</a:t>
            </a:r>
            <a:r>
              <a:rPr lang="en-US" sz="3200" b="0" u="sng" strike="noStrike" spc="-1" dirty="0">
                <a:uFillTx/>
                <a:latin typeface="Arial"/>
              </a:rPr>
              <a:t> İlk </a:t>
            </a:r>
            <a:r>
              <a:rPr lang="en-US" sz="3200" b="0" u="sng" strike="noStrike" spc="-1" dirty="0" err="1">
                <a:uFillTx/>
                <a:latin typeface="Arial"/>
              </a:rPr>
              <a:t>Gelen</a:t>
            </a:r>
            <a:endParaRPr lang="en-US" sz="3200" b="0" strike="noStrike" spc="-1" dirty="0">
              <a:latin typeface="Arial"/>
            </a:endParaRPr>
          </a:p>
        </p:txBody>
      </p:sp>
      <p:sp>
        <p:nvSpPr>
          <p:cNvPr id="88"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2000" b="0" strike="noStrike" spc="-1">
                <a:latin typeface="Arial"/>
              </a:rPr>
              <a:t>İkincisi ise iş merkezine ilk gelen ilk işlenir kuralıdır.</a:t>
            </a:r>
          </a:p>
          <a:p>
            <a:pPr marL="432000" indent="-324000">
              <a:spcBef>
                <a:spcPts val="1414"/>
              </a:spcBef>
              <a:buClr>
                <a:srgbClr val="000000"/>
              </a:buClr>
              <a:buSzPct val="45000"/>
              <a:buFont typeface="Wingdings" charset="2"/>
              <a:buChar char=""/>
            </a:pPr>
            <a:r>
              <a:rPr lang="en-US" sz="2000" b="0" strike="noStrike" spc="-1">
                <a:latin typeface="Arial"/>
              </a:rPr>
              <a:t>Burada işlerin öncelik değeri işin iş merkezine geliş zamanıdır.</a:t>
            </a:r>
          </a:p>
          <a:p>
            <a:pPr marL="432000" indent="-324000">
              <a:spcBef>
                <a:spcPts val="1414"/>
              </a:spcBef>
              <a:buClr>
                <a:srgbClr val="000000"/>
              </a:buClr>
              <a:buSzPct val="45000"/>
              <a:buFont typeface="Wingdings" charset="2"/>
              <a:buChar char=""/>
            </a:pPr>
            <a:r>
              <a:rPr lang="en-US" sz="2000" b="0" strike="noStrike" spc="-1">
                <a:latin typeface="Arial"/>
              </a:rPr>
              <a:t>Burada iş merkezinin önünde bekleyen işler arasında iş merkezine önce gelen iş, atanacak iş olarak seçilir.</a:t>
            </a:r>
          </a:p>
          <a:p>
            <a:pPr marL="432000" indent="-324000">
              <a:spcBef>
                <a:spcPts val="1414"/>
              </a:spcBef>
              <a:buClr>
                <a:srgbClr val="000000"/>
              </a:buClr>
              <a:buSzPct val="45000"/>
              <a:buFont typeface="Wingdings" charset="2"/>
              <a:buChar char=""/>
            </a:pPr>
            <a:endParaRPr lang="en-US" sz="2000" b="0" strike="noStrike" spc="-1">
              <a:latin typeface="Arial"/>
            </a:endParaRPr>
          </a:p>
        </p:txBody>
      </p:sp>
      <p:pic>
        <p:nvPicPr>
          <p:cNvPr id="89" name="Resim 88"/>
          <p:cNvPicPr/>
          <p:nvPr/>
        </p:nvPicPr>
        <p:blipFill>
          <a:blip r:embed="rId2"/>
          <a:stretch/>
        </p:blipFill>
        <p:spPr>
          <a:xfrm>
            <a:off x="3429000" y="3657600"/>
            <a:ext cx="3570840" cy="1371600"/>
          </a:xfrm>
          <a:prstGeom prst="rect">
            <a:avLst/>
          </a:prstGeom>
          <a:ln w="0">
            <a:noFill/>
          </a:ln>
        </p:spPr>
      </p:pic>
      <p:sp>
        <p:nvSpPr>
          <p:cNvPr id="4" name="PlaceHolder 1">
            <a:extLst>
              <a:ext uri="{FF2B5EF4-FFF2-40B4-BE49-F238E27FC236}">
                <a16:creationId xmlns:a16="http://schemas.microsoft.com/office/drawing/2014/main" id="{A17721AB-63EE-55CA-D49E-F93188305965}"/>
              </a:ext>
            </a:extLst>
          </p:cNvPr>
          <p:cNvSpPr txBox="1">
            <a:spLocks/>
          </p:cNvSpPr>
          <p:nvPr/>
        </p:nvSpPr>
        <p:spPr>
          <a:xfrm>
            <a:off x="503640" y="226080"/>
            <a:ext cx="9071280" cy="9464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1">
                <a:latin typeface="Kalimati"/>
              </a:rPr>
              <a:t>1- İŞE DAYALI KURALLAR</a:t>
            </a:r>
            <a:endParaRPr lang="en-US" sz="3200"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F92ED018-D5E5-4040-DEF3-BAB2B42B3251}"/>
              </a:ext>
            </a:extLst>
          </p:cNvPr>
          <p:cNvSpPr/>
          <p:nvPr/>
        </p:nvSpPr>
        <p:spPr>
          <a:xfrm>
            <a:off x="108804" y="68629"/>
            <a:ext cx="9863016" cy="5533292"/>
          </a:xfrm>
          <a:prstGeom prst="rect">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nnbdbd</a:t>
            </a:r>
            <a:endParaRPr lang="tr-TR" dirty="0"/>
          </a:p>
        </p:txBody>
      </p:sp>
      <p:sp>
        <p:nvSpPr>
          <p:cNvPr id="18" name="Dikdörtgen 17">
            <a:extLst>
              <a:ext uri="{FF2B5EF4-FFF2-40B4-BE49-F238E27FC236}">
                <a16:creationId xmlns:a16="http://schemas.microsoft.com/office/drawing/2014/main" id="{29B0D503-7573-A713-265F-4D9543B930AF}"/>
              </a:ext>
            </a:extLst>
          </p:cNvPr>
          <p:cNvSpPr/>
          <p:nvPr/>
        </p:nvSpPr>
        <p:spPr>
          <a:xfrm>
            <a:off x="388508" y="427892"/>
            <a:ext cx="9409723" cy="481476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 name="Dikdörtgen 2">
            <a:extLst>
              <a:ext uri="{FF2B5EF4-FFF2-40B4-BE49-F238E27FC236}">
                <a16:creationId xmlns:a16="http://schemas.microsoft.com/office/drawing/2014/main" id="{08BE9A25-4850-E9AF-5F6A-E25012F5AEC6}"/>
              </a:ext>
            </a:extLst>
          </p:cNvPr>
          <p:cNvSpPr/>
          <p:nvPr/>
        </p:nvSpPr>
        <p:spPr>
          <a:xfrm>
            <a:off x="732384" y="1936750"/>
            <a:ext cx="8721970"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Tarih Hesaplama</a:t>
            </a:r>
          </a:p>
        </p:txBody>
      </p:sp>
      <p:sp>
        <p:nvSpPr>
          <p:cNvPr id="19" name="Dikdörtgen 18">
            <a:extLst>
              <a:ext uri="{FF2B5EF4-FFF2-40B4-BE49-F238E27FC236}">
                <a16:creationId xmlns:a16="http://schemas.microsoft.com/office/drawing/2014/main" id="{3CA0DCEB-0330-2266-5B93-EFCFC38CF4E7}"/>
              </a:ext>
            </a:extLst>
          </p:cNvPr>
          <p:cNvSpPr/>
          <p:nvPr/>
        </p:nvSpPr>
        <p:spPr>
          <a:xfrm>
            <a:off x="719015" y="2514844"/>
            <a:ext cx="8721970"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Operasyon Bölümü</a:t>
            </a:r>
          </a:p>
        </p:txBody>
      </p:sp>
      <p:sp>
        <p:nvSpPr>
          <p:cNvPr id="20" name="Dikdörtgen 19">
            <a:extLst>
              <a:ext uri="{FF2B5EF4-FFF2-40B4-BE49-F238E27FC236}">
                <a16:creationId xmlns:a16="http://schemas.microsoft.com/office/drawing/2014/main" id="{56E27884-B0DA-3818-8529-467A448495F8}"/>
              </a:ext>
            </a:extLst>
          </p:cNvPr>
          <p:cNvSpPr/>
          <p:nvPr/>
        </p:nvSpPr>
        <p:spPr>
          <a:xfrm>
            <a:off x="2039814" y="4544646"/>
            <a:ext cx="75809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a:t>
            </a:r>
          </a:p>
        </p:txBody>
      </p:sp>
      <p:sp>
        <p:nvSpPr>
          <p:cNvPr id="21" name="Dikdörtgen 20">
            <a:extLst>
              <a:ext uri="{FF2B5EF4-FFF2-40B4-BE49-F238E27FC236}">
                <a16:creationId xmlns:a16="http://schemas.microsoft.com/office/drawing/2014/main" id="{E66C65C8-875C-8A88-BAEC-7F37C5D19A57}"/>
              </a:ext>
            </a:extLst>
          </p:cNvPr>
          <p:cNvSpPr/>
          <p:nvPr/>
        </p:nvSpPr>
        <p:spPr>
          <a:xfrm>
            <a:off x="4566993" y="4544646"/>
            <a:ext cx="75809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2</a:t>
            </a:r>
          </a:p>
        </p:txBody>
      </p:sp>
      <p:sp>
        <p:nvSpPr>
          <p:cNvPr id="22" name="Dikdörtgen 21">
            <a:extLst>
              <a:ext uri="{FF2B5EF4-FFF2-40B4-BE49-F238E27FC236}">
                <a16:creationId xmlns:a16="http://schemas.microsoft.com/office/drawing/2014/main" id="{8BF9C957-8D29-C969-7B52-71EBBF42F9C8}"/>
              </a:ext>
            </a:extLst>
          </p:cNvPr>
          <p:cNvSpPr/>
          <p:nvPr/>
        </p:nvSpPr>
        <p:spPr>
          <a:xfrm>
            <a:off x="7182612" y="4544646"/>
            <a:ext cx="75809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3</a:t>
            </a:r>
          </a:p>
        </p:txBody>
      </p:sp>
    </p:spTree>
    <p:extLst>
      <p:ext uri="{BB962C8B-B14F-4D97-AF65-F5344CB8AC3E}">
        <p14:creationId xmlns:p14="http://schemas.microsoft.com/office/powerpoint/2010/main" val="43643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25 E" pathEditMode="relative" ptsTypes="">
                                      <p:cBhvr>
                                        <p:cTn id="6" dur="2000" fill="hold"/>
                                        <p:tgtEl>
                                          <p:spTgt spid="20"/>
                                        </p:tgtEl>
                                        <p:attrNameLst>
                                          <p:attrName>ppt_x</p:attrName>
                                          <p:attrName>ppt_y</p:attrName>
                                        </p:attrNameLst>
                                      </p:cBhvr>
                                    </p:animMotion>
                                  </p:childTnLst>
                                </p:cTn>
                              </p:par>
                              <p:par>
                                <p:cTn id="7" presetID="64" presetClass="path" presetSubtype="0" accel="50000" decel="50000" fill="hold" grpId="0" nodeType="withEffect">
                                  <p:stCondLst>
                                    <p:cond delay="0"/>
                                  </p:stCondLst>
                                  <p:childTnLst>
                                    <p:animMotion origin="layout" path="M 0 0 L 0 -0.25 E" pathEditMode="relative" ptsTypes="">
                                      <p:cBhvr>
                                        <p:cTn id="8" dur="2000" fill="hold"/>
                                        <p:tgtEl>
                                          <p:spTgt spid="21"/>
                                        </p:tgtEl>
                                        <p:attrNameLst>
                                          <p:attrName>ppt_x</p:attrName>
                                          <p:attrName>ppt_y</p:attrName>
                                        </p:attrNameLst>
                                      </p:cBhvr>
                                    </p:animMotion>
                                  </p:childTnLst>
                                </p:cTn>
                              </p:par>
                              <p:par>
                                <p:cTn id="9" presetID="64" presetClass="path" presetSubtype="0" accel="50000" decel="50000" fill="hold" grpId="0" nodeType="withEffect">
                                  <p:stCondLst>
                                    <p:cond delay="0"/>
                                  </p:stCondLst>
                                  <p:childTnLst>
                                    <p:animMotion origin="layout" path="M 0 0 L 0 -0.25 E" pathEditMode="relative" ptsTypes="">
                                      <p:cBhvr>
                                        <p:cTn id="10" dur="2000" fill="hold"/>
                                        <p:tgtEl>
                                          <p:spTgt spid="22"/>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57" presetClass="path" presetSubtype="0" accel="50000" decel="50000" fill="hold" grpId="1" nodeType="clickEffect">
                                  <p:stCondLst>
                                    <p:cond delay="0"/>
                                  </p:stCondLst>
                                  <p:childTnLst>
                                    <p:animMotion origin="layout" path="M -1.1811E-6 -0.25 L -1.1811E-6 -0.44849 C -1.1811E-6 -0.53751 0.07118 -0.64641 0.12929 -0.64641 L 0.25921 -0.64641 " pathEditMode="relative" rAng="0" ptsTypes="AAAA">
                                      <p:cBhvr>
                                        <p:cTn id="14" dur="2000" fill="hold"/>
                                        <p:tgtEl>
                                          <p:spTgt spid="21"/>
                                        </p:tgtEl>
                                        <p:attrNameLst>
                                          <p:attrName>ppt_x</p:attrName>
                                          <p:attrName>ppt_y</p:attrName>
                                        </p:attrNameLst>
                                      </p:cBhvr>
                                      <p:rCtr x="12961" y="-19821"/>
                                    </p:animMotion>
                                  </p:childTnLst>
                                </p:cTn>
                              </p:par>
                            </p:childTnLst>
                          </p:cTn>
                        </p:par>
                        <p:par>
                          <p:cTn id="15" fill="hold">
                            <p:stCondLst>
                              <p:cond delay="2000"/>
                            </p:stCondLst>
                            <p:childTnLst>
                              <p:par>
                                <p:cTn id="16" presetID="64" presetClass="path" presetSubtype="0" accel="50000" decel="50000" fill="hold" grpId="1" nodeType="afterEffect">
                                  <p:stCondLst>
                                    <p:cond delay="0"/>
                                  </p:stCondLst>
                                  <p:childTnLst>
                                    <p:animMotion origin="layout" path="M 1.25984E-6 -0.25 L -0.25008 -0.64781 " pathEditMode="relative" rAng="0" ptsTypes="AA">
                                      <p:cBhvr>
                                        <p:cTn id="17" dur="2000" fill="hold"/>
                                        <p:tgtEl>
                                          <p:spTgt spid="22"/>
                                        </p:tgtEl>
                                        <p:attrNameLst>
                                          <p:attrName>ppt_x</p:attrName>
                                          <p:attrName>ppt_y</p:attrName>
                                        </p:attrNameLst>
                                      </p:cBhvr>
                                      <p:rCtr x="-12504" y="-19905"/>
                                    </p:animMotion>
                                  </p:childTnLst>
                                </p:cTn>
                              </p:par>
                            </p:childTnLst>
                          </p:cTn>
                        </p:par>
                        <p:par>
                          <p:cTn id="18" fill="hold">
                            <p:stCondLst>
                              <p:cond delay="4000"/>
                            </p:stCondLst>
                            <p:childTnLst>
                              <p:par>
                                <p:cTn id="19" presetID="64" presetClass="path" presetSubtype="0" accel="50000" decel="50000" fill="hold" grpId="1" nodeType="afterEffect">
                                  <p:stCondLst>
                                    <p:cond delay="0"/>
                                  </p:stCondLst>
                                  <p:childTnLst>
                                    <p:animMotion origin="layout" path="M -2.51969E-6 -0.25 L -0.00031 -0.65061 " pathEditMode="relative" rAng="0" ptsTypes="AA">
                                      <p:cBhvr>
                                        <p:cTn id="20" dur="2000" fill="hold"/>
                                        <p:tgtEl>
                                          <p:spTgt spid="20"/>
                                        </p:tgtEl>
                                        <p:attrNameLst>
                                          <p:attrName>ppt_x</p:attrName>
                                          <p:attrName>ppt_y</p:attrName>
                                        </p:attrNameLst>
                                      </p:cBhvr>
                                      <p:rCtr x="-16" y="-200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a:latin typeface="Kalimati"/>
              </a:rPr>
              <a:t>2- ATÖLYE DURUMUNA GÖRE KURALLAR</a:t>
            </a:r>
            <a:endParaRPr lang="en-US" sz="3200" b="0" strike="noStrike" spc="-1">
              <a:latin typeface="Arial"/>
            </a:endParaRPr>
          </a:p>
        </p:txBody>
      </p:sp>
      <p:sp>
        <p:nvSpPr>
          <p:cNvPr id="91" name="PlaceHolder 2"/>
          <p:cNvSpPr>
            <a:spLocks noGrp="1"/>
          </p:cNvSpPr>
          <p:nvPr>
            <p:ph/>
          </p:nvPr>
        </p:nvSpPr>
        <p:spPr>
          <a:xfrm>
            <a:off x="503640" y="1326240"/>
            <a:ext cx="4426560" cy="3288240"/>
          </a:xfrm>
          <a:prstGeom prst="rect">
            <a:avLst/>
          </a:prstGeom>
          <a:noFill/>
          <a:ln w="0">
            <a:noFill/>
          </a:ln>
        </p:spPr>
        <p:txBody>
          <a:bodyPr lIns="0" tIns="0" rIns="0" bIns="0" anchor="t">
            <a:normAutofit fontScale="92000" lnSpcReduction="10000"/>
          </a:bodyPr>
          <a:lstStyle/>
          <a:p>
            <a:pPr marL="432000" indent="-324000" algn="just">
              <a:spcBef>
                <a:spcPts val="1414"/>
              </a:spcBef>
              <a:buClr>
                <a:srgbClr val="000000"/>
              </a:buClr>
              <a:buSzPct val="45000"/>
              <a:buFont typeface="Wingdings" charset="2"/>
              <a:buChar char=""/>
            </a:pPr>
            <a:r>
              <a:rPr lang="en-US" sz="2400" b="0" strike="noStrike" spc="-1">
                <a:latin typeface="Arial"/>
              </a:rPr>
              <a:t>Endüstri 4.0’da verimi arttırabilmek için sistem öğeleri ve alt sistemlerin birbirleri ile </a:t>
            </a:r>
            <a:r>
              <a:rPr lang="en-US" sz="2400" b="1" i="1" u="sng" strike="noStrike" spc="-1">
                <a:uFillTx/>
                <a:latin typeface="Arial"/>
              </a:rPr>
              <a:t>bütünleşmesi</a:t>
            </a:r>
            <a:r>
              <a:rPr lang="en-US" sz="2400" b="0" strike="noStrike" spc="-1">
                <a:latin typeface="Arial"/>
              </a:rPr>
              <a:t> gerekir.</a:t>
            </a:r>
          </a:p>
          <a:p>
            <a:pPr marL="432000" indent="-324000" algn="just">
              <a:spcBef>
                <a:spcPts val="1414"/>
              </a:spcBef>
              <a:buClr>
                <a:srgbClr val="000000"/>
              </a:buClr>
              <a:buSzPct val="45000"/>
              <a:buFont typeface="Wingdings" charset="2"/>
              <a:buChar char=""/>
            </a:pPr>
            <a:endParaRPr lang="en-US" sz="2400" b="0" strike="noStrike" spc="-1">
              <a:latin typeface="Arial"/>
            </a:endParaRPr>
          </a:p>
          <a:p>
            <a:pPr marL="432000" indent="-324000" algn="just">
              <a:spcBef>
                <a:spcPts val="1414"/>
              </a:spcBef>
              <a:buClr>
                <a:srgbClr val="000000"/>
              </a:buClr>
              <a:buSzPct val="45000"/>
              <a:buFont typeface="Wingdings" charset="2"/>
              <a:buChar char=""/>
            </a:pPr>
            <a:r>
              <a:rPr lang="en-US" sz="2400" b="0" strike="noStrike" spc="-1">
                <a:latin typeface="Arial"/>
              </a:rPr>
              <a:t>4.0 kapsamındaki IoT sayesinde dinamik platformlardan çok daha kolay veri toplama imkanı yakalanacaktır.</a:t>
            </a:r>
          </a:p>
        </p:txBody>
      </p:sp>
      <p:pic>
        <p:nvPicPr>
          <p:cNvPr id="92" name="Resim 91"/>
          <p:cNvPicPr/>
          <p:nvPr/>
        </p:nvPicPr>
        <p:blipFill>
          <a:blip r:embed="rId2"/>
          <a:stretch/>
        </p:blipFill>
        <p:spPr>
          <a:xfrm>
            <a:off x="5486400" y="1859400"/>
            <a:ext cx="4426560" cy="22219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a:latin typeface="Kalimati"/>
              </a:rPr>
              <a:t>2- ATÖLYE DURUMUNA GÖRE KURALLAR</a:t>
            </a:r>
            <a:endParaRPr lang="en-US" sz="3200" b="0" strike="noStrike" spc="-1">
              <a:latin typeface="Arial"/>
            </a:endParaRPr>
          </a:p>
        </p:txBody>
      </p:sp>
      <p:sp>
        <p:nvSpPr>
          <p:cNvPr id="94" name="PlaceHolder 2"/>
          <p:cNvSpPr>
            <a:spLocks noGrp="1"/>
          </p:cNvSpPr>
          <p:nvPr>
            <p:ph/>
          </p:nvPr>
        </p:nvSpPr>
        <p:spPr>
          <a:xfrm>
            <a:off x="5151960" y="1326240"/>
            <a:ext cx="4426560" cy="3288240"/>
          </a:xfrm>
          <a:prstGeom prst="rect">
            <a:avLst/>
          </a:prstGeom>
          <a:noFill/>
          <a:ln w="0">
            <a:noFill/>
          </a:ln>
        </p:spPr>
        <p:txBody>
          <a:bodyPr lIns="0" tIns="0" rIns="0" bIns="0" anchor="t">
            <a:normAutofit fontScale="73500" lnSpcReduction="20000"/>
          </a:bodyPr>
          <a:lstStyle/>
          <a:p>
            <a:pPr marL="432000" indent="-324000" algn="just">
              <a:spcBef>
                <a:spcPts val="1414"/>
              </a:spcBef>
              <a:buClr>
                <a:srgbClr val="000000"/>
              </a:buClr>
              <a:buSzPct val="45000"/>
              <a:buFont typeface="Wingdings" charset="2"/>
              <a:buChar char=""/>
            </a:pPr>
            <a:r>
              <a:rPr lang="en-US" sz="2400" b="0" strike="noStrike" spc="-1">
                <a:latin typeface="Arial"/>
              </a:rPr>
              <a:t>Son zamanlara kadar ihtiyaç duyulan andaki atölyenin durumunu gösterecek gerçek zamanlı veri elde edilemiyordu.</a:t>
            </a:r>
          </a:p>
          <a:p>
            <a:pPr marL="432000" indent="-324000" algn="just">
              <a:spcBef>
                <a:spcPts val="1414"/>
              </a:spcBef>
              <a:buClr>
                <a:srgbClr val="000000"/>
              </a:buClr>
              <a:buSzPct val="45000"/>
              <a:buFont typeface="Wingdings" charset="2"/>
              <a:buChar char=""/>
            </a:pPr>
            <a:endParaRPr lang="en-US" sz="2400" b="0" strike="noStrike" spc="-1">
              <a:latin typeface="Arial"/>
            </a:endParaRPr>
          </a:p>
          <a:p>
            <a:pPr marL="432000" indent="-324000" algn="just">
              <a:spcBef>
                <a:spcPts val="1414"/>
              </a:spcBef>
              <a:buClr>
                <a:srgbClr val="000000"/>
              </a:buClr>
              <a:buSzPct val="45000"/>
              <a:buFont typeface="Wingdings" charset="2"/>
              <a:buChar char=""/>
            </a:pPr>
            <a:r>
              <a:rPr lang="en-US" sz="2400" b="0" strike="noStrike" spc="-1">
                <a:latin typeface="Arial"/>
              </a:rPr>
              <a:t>Günümüzde gerçekleşen bu tür teknolojik gelişmeler ile dinamik yapı içerisinde oluşan veriler anında algılanarak eşzamanlı değerlendirilmesine olanak sağlayacak atama kuralları daha fazla gelişmeyebaşlayacaktır. </a:t>
            </a:r>
          </a:p>
          <a:p>
            <a:pPr marL="432000" indent="-324000" algn="just">
              <a:spcBef>
                <a:spcPts val="1414"/>
              </a:spcBef>
              <a:buClr>
                <a:srgbClr val="000000"/>
              </a:buClr>
              <a:buSzPct val="45000"/>
              <a:buFont typeface="Wingdings" charset="2"/>
              <a:buChar char=""/>
            </a:pPr>
            <a:endParaRPr lang="en-US" sz="2400" b="0" strike="noStrike" spc="-1">
              <a:latin typeface="Arial"/>
            </a:endParaRPr>
          </a:p>
          <a:p>
            <a:pPr marL="432000" indent="-324000" algn="just">
              <a:spcBef>
                <a:spcPts val="1414"/>
              </a:spcBef>
              <a:buClr>
                <a:srgbClr val="000000"/>
              </a:buClr>
              <a:buSzPct val="45000"/>
              <a:buFont typeface="Wingdings" charset="2"/>
              <a:buChar char=""/>
            </a:pPr>
            <a:r>
              <a:rPr lang="en-US" sz="2400" b="0" strike="noStrike" spc="-1">
                <a:latin typeface="Arial"/>
              </a:rPr>
              <a:t>BU çerçevede iki atama kuralı ortaya çıkmıştır.</a:t>
            </a:r>
          </a:p>
        </p:txBody>
      </p:sp>
      <p:pic>
        <p:nvPicPr>
          <p:cNvPr id="95" name="Resim 94"/>
          <p:cNvPicPr/>
          <p:nvPr/>
        </p:nvPicPr>
        <p:blipFill>
          <a:blip r:embed="rId2"/>
          <a:stretch/>
        </p:blipFill>
        <p:spPr>
          <a:xfrm>
            <a:off x="437400" y="1371600"/>
            <a:ext cx="4591800" cy="25146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a:latin typeface="Kalimati"/>
              </a:rPr>
              <a:t>2- ATÖLYE DURUMUNA GÖRE KURALLAR </a:t>
            </a:r>
            <a:endParaRPr lang="en-US" sz="3200" b="0" strike="noStrike" spc="-1">
              <a:latin typeface="Arial"/>
            </a:endParaRPr>
          </a:p>
        </p:txBody>
      </p:sp>
      <p:sp>
        <p:nvSpPr>
          <p:cNvPr id="97" name="PlaceHolder 2"/>
          <p:cNvSpPr>
            <a:spLocks noGrp="1"/>
          </p:cNvSpPr>
          <p:nvPr>
            <p:ph/>
          </p:nvPr>
        </p:nvSpPr>
        <p:spPr>
          <a:xfrm>
            <a:off x="503640" y="1326240"/>
            <a:ext cx="9071280" cy="502560"/>
          </a:xfrm>
          <a:prstGeom prst="rect">
            <a:avLst/>
          </a:prstGeom>
          <a:noFill/>
          <a:ln w="0">
            <a:noFill/>
          </a:ln>
        </p:spPr>
        <p:txBody>
          <a:bodyPr lIns="0" tIns="0" rIns="0" bIns="0" anchor="t">
            <a:normAutofit fontScale="89000"/>
          </a:bodyPr>
          <a:lstStyle/>
          <a:p>
            <a:pPr marL="108000">
              <a:spcBef>
                <a:spcPts val="1414"/>
              </a:spcBef>
              <a:buClr>
                <a:srgbClr val="000000"/>
              </a:buClr>
              <a:buSzPct val="45000"/>
            </a:pPr>
            <a:r>
              <a:rPr lang="en-US" sz="3200" b="0" u="sng" strike="noStrike" spc="-1" dirty="0">
                <a:uFillTx/>
                <a:latin typeface="Arial"/>
              </a:rPr>
              <a:t>I- </a:t>
            </a:r>
            <a:r>
              <a:rPr lang="en-US" sz="3200" b="0" u="sng" strike="noStrike" spc="-1" dirty="0" err="1">
                <a:uFillTx/>
                <a:latin typeface="Arial"/>
              </a:rPr>
              <a:t>Sonraki</a:t>
            </a:r>
            <a:r>
              <a:rPr lang="en-US" sz="3200" b="0" u="sng" strike="noStrike" spc="-1" dirty="0">
                <a:uFillTx/>
                <a:latin typeface="Arial"/>
              </a:rPr>
              <a:t> </a:t>
            </a:r>
            <a:r>
              <a:rPr lang="en-US" sz="3200" b="0" u="sng" strike="noStrike" spc="-1" dirty="0" err="1">
                <a:uFillTx/>
                <a:latin typeface="Arial"/>
              </a:rPr>
              <a:t>İş</a:t>
            </a:r>
            <a:r>
              <a:rPr lang="en-US" sz="3200" b="0" u="sng" strike="noStrike" spc="-1" dirty="0">
                <a:uFillTx/>
                <a:latin typeface="Arial"/>
              </a:rPr>
              <a:t> </a:t>
            </a:r>
            <a:r>
              <a:rPr lang="en-US" sz="3200" b="0" u="sng" strike="noStrike" spc="-1" dirty="0" err="1">
                <a:uFillTx/>
                <a:latin typeface="Arial"/>
              </a:rPr>
              <a:t>Merkezinin</a:t>
            </a:r>
            <a:r>
              <a:rPr lang="en-US" sz="3200" b="0" u="sng" strike="noStrike" spc="-1" dirty="0">
                <a:uFillTx/>
                <a:latin typeface="Arial"/>
              </a:rPr>
              <a:t> </a:t>
            </a:r>
            <a:r>
              <a:rPr lang="en-US" sz="3200" b="0" u="sng" strike="noStrike" spc="-1" dirty="0" err="1">
                <a:uFillTx/>
                <a:latin typeface="Arial"/>
              </a:rPr>
              <a:t>Toplam</a:t>
            </a:r>
            <a:r>
              <a:rPr lang="en-US" sz="3200" b="0" u="sng" strike="noStrike" spc="-1" dirty="0">
                <a:uFillTx/>
                <a:latin typeface="Arial"/>
              </a:rPr>
              <a:t> </a:t>
            </a:r>
            <a:r>
              <a:rPr lang="en-US" sz="3200" b="0" u="sng" strike="noStrike" spc="-1" dirty="0" err="1">
                <a:uFillTx/>
                <a:latin typeface="Arial"/>
              </a:rPr>
              <a:t>İş</a:t>
            </a:r>
            <a:r>
              <a:rPr lang="en-US" sz="3200" b="0" u="sng" strike="noStrike" spc="-1" dirty="0">
                <a:uFillTx/>
                <a:latin typeface="Arial"/>
              </a:rPr>
              <a:t> </a:t>
            </a:r>
            <a:r>
              <a:rPr lang="en-US" sz="3200" b="0" u="sng" strike="noStrike" spc="-1" dirty="0" err="1">
                <a:uFillTx/>
                <a:latin typeface="Arial"/>
              </a:rPr>
              <a:t>Yükünün</a:t>
            </a:r>
            <a:r>
              <a:rPr lang="en-US" sz="3200" b="0" u="sng" strike="noStrike" spc="-1" dirty="0">
                <a:uFillTx/>
                <a:latin typeface="Arial"/>
              </a:rPr>
              <a:t> </a:t>
            </a:r>
            <a:r>
              <a:rPr lang="en-US" sz="3200" b="0" u="sng" strike="noStrike" spc="-1" dirty="0" err="1">
                <a:uFillTx/>
                <a:latin typeface="Arial"/>
              </a:rPr>
              <a:t>Belirlenmesi</a:t>
            </a:r>
            <a:endParaRPr lang="en-US" sz="3200" b="0" strike="noStrike" spc="-1" dirty="0">
              <a:latin typeface="Arial"/>
            </a:endParaRPr>
          </a:p>
        </p:txBody>
      </p:sp>
      <p:sp>
        <p:nvSpPr>
          <p:cNvPr id="98" name="PlaceHolder 3"/>
          <p:cNvSpPr>
            <a:spLocks noGrp="1"/>
          </p:cNvSpPr>
          <p:nvPr>
            <p:ph/>
          </p:nvPr>
        </p:nvSpPr>
        <p:spPr>
          <a:xfrm>
            <a:off x="503640" y="2017440"/>
            <a:ext cx="9071280" cy="2783160"/>
          </a:xfrm>
          <a:prstGeom prst="rect">
            <a:avLst/>
          </a:prstGeom>
          <a:noFill/>
          <a:ln w="0">
            <a:noFill/>
          </a:ln>
        </p:spPr>
        <p:txBody>
          <a:bodyPr lIns="0" tIns="0" rIns="0" bIns="0" anchor="t">
            <a:normAutofit lnSpcReduction="10000"/>
          </a:bodyPr>
          <a:lstStyle/>
          <a:p>
            <a:pPr marL="432000" indent="-324000" algn="just">
              <a:spcBef>
                <a:spcPts val="1414"/>
              </a:spcBef>
              <a:buClr>
                <a:srgbClr val="000000"/>
              </a:buClr>
              <a:buSzPct val="45000"/>
              <a:buFont typeface="Wingdings" charset="2"/>
              <a:buChar char=""/>
            </a:pPr>
            <a:endParaRPr lang="tr-TR" sz="2000" b="0" strike="noStrike" spc="-1" dirty="0">
              <a:latin typeface="Arial"/>
            </a:endParaRPr>
          </a:p>
          <a:p>
            <a:pPr marL="432000" indent="-324000" algn="just">
              <a:spcBef>
                <a:spcPts val="1414"/>
              </a:spcBef>
              <a:buClr>
                <a:srgbClr val="000000"/>
              </a:buClr>
              <a:buSzPct val="45000"/>
              <a:buFont typeface="Wingdings" charset="2"/>
              <a:buChar char=""/>
            </a:pPr>
            <a:r>
              <a:rPr lang="en-US" sz="2000" b="0" strike="noStrike" spc="-1" dirty="0" err="1">
                <a:latin typeface="Arial"/>
              </a:rPr>
              <a:t>İş</a:t>
            </a:r>
            <a:r>
              <a:rPr lang="en-US" sz="2000" b="0" strike="noStrike" spc="-1" dirty="0">
                <a:latin typeface="Arial"/>
              </a:rPr>
              <a:t> </a:t>
            </a:r>
            <a:r>
              <a:rPr lang="en-US" sz="2000" b="0" strike="noStrike" spc="-1" dirty="0" err="1">
                <a:latin typeface="Arial"/>
              </a:rPr>
              <a:t>merkezinin</a:t>
            </a:r>
            <a:r>
              <a:rPr lang="en-US" sz="2000" b="0" strike="noStrike" spc="-1" dirty="0">
                <a:latin typeface="Arial"/>
              </a:rPr>
              <a:t> </a:t>
            </a:r>
            <a:r>
              <a:rPr lang="en-US" sz="2000" b="0" strike="noStrike" spc="-1" dirty="0" err="1">
                <a:latin typeface="Arial"/>
              </a:rPr>
              <a:t>önünde</a:t>
            </a:r>
            <a:r>
              <a:rPr lang="en-US" sz="2000" b="0" strike="noStrike" spc="-1" dirty="0">
                <a:latin typeface="Arial"/>
              </a:rPr>
              <a:t> </a:t>
            </a:r>
            <a:r>
              <a:rPr lang="en-US" sz="2000" b="0" strike="noStrike" spc="-1" dirty="0" err="1">
                <a:latin typeface="Arial"/>
              </a:rPr>
              <a:t>bekleyen</a:t>
            </a:r>
            <a:r>
              <a:rPr lang="en-US" sz="2000" b="0" strike="noStrike" spc="-1" dirty="0">
                <a:latin typeface="Arial"/>
              </a:rPr>
              <a:t> </a:t>
            </a:r>
            <a:r>
              <a:rPr lang="en-US" sz="2000" b="0" strike="noStrike" spc="-1" dirty="0" err="1">
                <a:latin typeface="Arial"/>
              </a:rPr>
              <a:t>işlerin</a:t>
            </a:r>
            <a:r>
              <a:rPr lang="en-US" sz="2000" b="0" strike="noStrike" spc="-1" dirty="0">
                <a:latin typeface="Arial"/>
              </a:rPr>
              <a:t> </a:t>
            </a:r>
            <a:r>
              <a:rPr lang="en-US" sz="2000" b="0" strike="noStrike" spc="-1" dirty="0" err="1">
                <a:latin typeface="Arial"/>
              </a:rPr>
              <a:t>rotalarında</a:t>
            </a:r>
            <a:r>
              <a:rPr lang="en-US" sz="2000" b="0" strike="noStrike" spc="-1" dirty="0">
                <a:latin typeface="Arial"/>
              </a:rPr>
              <a:t> </a:t>
            </a:r>
            <a:r>
              <a:rPr lang="en-US" sz="2000" b="0" strike="noStrike" spc="-1" dirty="0" err="1">
                <a:latin typeface="Arial"/>
              </a:rPr>
              <a:t>yer</a:t>
            </a:r>
            <a:r>
              <a:rPr lang="en-US" sz="2000" b="0" strike="noStrike" spc="-1" dirty="0">
                <a:latin typeface="Arial"/>
              </a:rPr>
              <a:t> </a:t>
            </a:r>
            <a:r>
              <a:rPr lang="en-US" sz="2000" b="0" strike="noStrike" spc="-1" dirty="0" err="1">
                <a:latin typeface="Arial"/>
              </a:rPr>
              <a:t>alan</a:t>
            </a:r>
            <a:r>
              <a:rPr lang="en-US" sz="2000" b="0" strike="noStrike" spc="-1" dirty="0">
                <a:latin typeface="Arial"/>
              </a:rPr>
              <a:t> </a:t>
            </a:r>
            <a:r>
              <a:rPr lang="en-US" sz="2000" b="0" strike="noStrike" spc="-1" dirty="0" err="1">
                <a:latin typeface="Arial"/>
              </a:rPr>
              <a:t>bir</a:t>
            </a:r>
            <a:r>
              <a:rPr lang="en-US" sz="2000" b="0" strike="noStrike" spc="-1" dirty="0">
                <a:latin typeface="Arial"/>
              </a:rPr>
              <a:t> </a:t>
            </a:r>
            <a:r>
              <a:rPr lang="en-US" sz="2000" b="0" strike="noStrike" spc="-1" dirty="0" err="1">
                <a:latin typeface="Arial"/>
              </a:rPr>
              <a:t>sonraki</a:t>
            </a:r>
            <a:r>
              <a:rPr lang="en-US" sz="2000" b="0" strike="noStrike" spc="-1" dirty="0">
                <a:latin typeface="Arial"/>
              </a:rPr>
              <a:t> </a:t>
            </a:r>
            <a:r>
              <a:rPr lang="en-US" sz="2000" b="0" strike="noStrike" spc="-1" dirty="0" err="1">
                <a:latin typeface="Arial"/>
              </a:rPr>
              <a:t>istasyonlarda</a:t>
            </a:r>
            <a:r>
              <a:rPr lang="en-US" sz="2000" b="0" strike="noStrike" spc="-1" dirty="0">
                <a:latin typeface="Arial"/>
              </a:rPr>
              <a:t> </a:t>
            </a:r>
            <a:r>
              <a:rPr lang="en-US" sz="2000" b="0" strike="noStrike" spc="-1" dirty="0" err="1">
                <a:latin typeface="Arial"/>
              </a:rPr>
              <a:t>bekleyen</a:t>
            </a:r>
            <a:r>
              <a:rPr lang="en-US" sz="2000" b="0" strike="noStrike" spc="-1" dirty="0">
                <a:latin typeface="Arial"/>
              </a:rPr>
              <a:t> </a:t>
            </a:r>
            <a:r>
              <a:rPr lang="en-US" sz="2000" b="0" strike="noStrike" spc="-1" dirty="0" err="1">
                <a:latin typeface="Arial"/>
              </a:rPr>
              <a:t>işlerin</a:t>
            </a:r>
            <a:r>
              <a:rPr lang="en-US" sz="2000" b="0" strike="noStrike" spc="-1" dirty="0">
                <a:latin typeface="Arial"/>
              </a:rPr>
              <a:t> </a:t>
            </a:r>
            <a:r>
              <a:rPr lang="en-US" sz="2000" b="0" strike="noStrike" spc="-1" dirty="0" err="1">
                <a:latin typeface="Arial"/>
              </a:rPr>
              <a:t>tamamlanması</a:t>
            </a:r>
            <a:r>
              <a:rPr lang="en-US" sz="2000" b="0" strike="noStrike" spc="-1" dirty="0">
                <a:latin typeface="Arial"/>
              </a:rPr>
              <a:t> </a:t>
            </a:r>
            <a:r>
              <a:rPr lang="en-US" sz="2000" b="0" strike="noStrike" spc="-1" dirty="0" err="1">
                <a:latin typeface="Arial"/>
              </a:rPr>
              <a:t>için</a:t>
            </a:r>
            <a:r>
              <a:rPr lang="en-US" sz="2000" b="0" strike="noStrike" spc="-1" dirty="0">
                <a:latin typeface="Arial"/>
              </a:rPr>
              <a:t> </a:t>
            </a:r>
            <a:r>
              <a:rPr lang="en-US" sz="2000" b="0" strike="noStrike" spc="-1" dirty="0" err="1">
                <a:latin typeface="Arial"/>
              </a:rPr>
              <a:t>gereken</a:t>
            </a:r>
            <a:r>
              <a:rPr lang="en-US" sz="2000" b="0" strike="noStrike" spc="-1" dirty="0">
                <a:latin typeface="Arial"/>
              </a:rPr>
              <a:t> </a:t>
            </a:r>
            <a:r>
              <a:rPr lang="en-US" sz="2000" b="0" strike="noStrike" spc="-1" dirty="0" err="1">
                <a:latin typeface="Arial"/>
              </a:rPr>
              <a:t>zamanlar</a:t>
            </a:r>
            <a:r>
              <a:rPr lang="en-US" sz="2000" b="0" strike="noStrike" spc="-1" dirty="0">
                <a:latin typeface="Arial"/>
              </a:rPr>
              <a:t> </a:t>
            </a:r>
            <a:r>
              <a:rPr lang="en-US" sz="2000" b="0" strike="noStrike" spc="-1" dirty="0" err="1">
                <a:latin typeface="Arial"/>
              </a:rPr>
              <a:t>işin</a:t>
            </a:r>
            <a:r>
              <a:rPr lang="en-US" sz="2000" b="0" strike="noStrike" spc="-1" dirty="0">
                <a:latin typeface="Arial"/>
              </a:rPr>
              <a:t> </a:t>
            </a:r>
            <a:r>
              <a:rPr lang="en-US" sz="2000" b="0" strike="noStrike" spc="-1" dirty="0" err="1">
                <a:latin typeface="Arial"/>
              </a:rPr>
              <a:t>öncelik</a:t>
            </a:r>
            <a:r>
              <a:rPr lang="en-US" sz="2000" b="0" strike="noStrike" spc="-1" dirty="0">
                <a:latin typeface="Arial"/>
              </a:rPr>
              <a:t> </a:t>
            </a:r>
            <a:r>
              <a:rPr lang="en-US" sz="2000" b="0" strike="noStrike" spc="-1" dirty="0" err="1">
                <a:latin typeface="Arial"/>
              </a:rPr>
              <a:t>değeri</a:t>
            </a:r>
            <a:r>
              <a:rPr lang="en-US" sz="2000" b="0" strike="noStrike" spc="-1" dirty="0">
                <a:latin typeface="Arial"/>
              </a:rPr>
              <a:t> </a:t>
            </a:r>
            <a:r>
              <a:rPr lang="en-US" sz="2000" b="0" strike="noStrike" spc="-1" dirty="0" err="1">
                <a:latin typeface="Arial"/>
              </a:rPr>
              <a:t>olarak</a:t>
            </a:r>
            <a:r>
              <a:rPr lang="en-US" sz="2000" b="0" strike="noStrike" spc="-1" dirty="0">
                <a:latin typeface="Arial"/>
              </a:rPr>
              <a:t> </a:t>
            </a:r>
            <a:r>
              <a:rPr lang="en-US" sz="2000" b="0" strike="noStrike" spc="-1" dirty="0" err="1">
                <a:latin typeface="Arial"/>
              </a:rPr>
              <a:t>belirleniyor</a:t>
            </a:r>
            <a:r>
              <a:rPr lang="en-US" sz="2000" b="0" strike="noStrike" spc="-1" dirty="0">
                <a:latin typeface="Arial"/>
              </a:rPr>
              <a:t> </a:t>
            </a:r>
            <a:r>
              <a:rPr lang="en-US" sz="2000" b="0" strike="noStrike" spc="-1" dirty="0" err="1">
                <a:latin typeface="Arial"/>
              </a:rPr>
              <a:t>ve</a:t>
            </a:r>
            <a:r>
              <a:rPr lang="en-US" sz="2000" b="0" strike="noStrike" spc="-1" dirty="0">
                <a:latin typeface="Arial"/>
              </a:rPr>
              <a:t> </a:t>
            </a:r>
            <a:r>
              <a:rPr lang="en-US" sz="2000" b="0" strike="noStrike" spc="-1" dirty="0" err="1">
                <a:latin typeface="Arial"/>
              </a:rPr>
              <a:t>en</a:t>
            </a:r>
            <a:r>
              <a:rPr lang="en-US" sz="2000" b="0" strike="noStrike" spc="-1" dirty="0">
                <a:latin typeface="Arial"/>
              </a:rPr>
              <a:t> </a:t>
            </a:r>
            <a:r>
              <a:rPr lang="en-US" sz="2000" b="0" strike="noStrike" spc="-1" dirty="0" err="1">
                <a:latin typeface="Arial"/>
              </a:rPr>
              <a:t>düşük</a:t>
            </a:r>
            <a:r>
              <a:rPr lang="en-US" sz="2000" b="0" strike="noStrike" spc="-1" dirty="0">
                <a:latin typeface="Arial"/>
              </a:rPr>
              <a:t> </a:t>
            </a:r>
            <a:r>
              <a:rPr lang="en-US" sz="2000" b="0" strike="noStrike" spc="-1" dirty="0" err="1">
                <a:latin typeface="Arial"/>
              </a:rPr>
              <a:t>değere</a:t>
            </a:r>
            <a:r>
              <a:rPr lang="en-US" sz="2000" b="0" strike="noStrike" spc="-1" dirty="0">
                <a:latin typeface="Arial"/>
              </a:rPr>
              <a:t> </a:t>
            </a:r>
            <a:r>
              <a:rPr lang="en-US" sz="2000" b="0" strike="noStrike" spc="-1" dirty="0" err="1">
                <a:latin typeface="Arial"/>
              </a:rPr>
              <a:t>sahip</a:t>
            </a:r>
            <a:r>
              <a:rPr lang="en-US" sz="2000" b="0" strike="noStrike" spc="-1" dirty="0">
                <a:latin typeface="Arial"/>
              </a:rPr>
              <a:t> </a:t>
            </a:r>
            <a:r>
              <a:rPr lang="en-US" sz="2000" b="0" strike="noStrike" spc="-1" dirty="0" err="1">
                <a:latin typeface="Arial"/>
              </a:rPr>
              <a:t>olan</a:t>
            </a:r>
            <a:r>
              <a:rPr lang="en-US" sz="2000" b="0" strike="noStrike" spc="-1" dirty="0">
                <a:latin typeface="Arial"/>
              </a:rPr>
              <a:t> ilk </a:t>
            </a:r>
            <a:r>
              <a:rPr lang="en-US" sz="2000" b="0" strike="noStrike" spc="-1" dirty="0" err="1">
                <a:latin typeface="Arial"/>
              </a:rPr>
              <a:t>iş</a:t>
            </a:r>
            <a:r>
              <a:rPr lang="en-US" sz="2000" b="0" strike="noStrike" spc="-1" dirty="0">
                <a:latin typeface="Arial"/>
              </a:rPr>
              <a:t> </a:t>
            </a:r>
            <a:r>
              <a:rPr lang="en-US" sz="2000" b="0" strike="noStrike" spc="-1" dirty="0" err="1">
                <a:latin typeface="Arial"/>
              </a:rPr>
              <a:t>atanmak</a:t>
            </a:r>
            <a:r>
              <a:rPr lang="en-US" sz="2000" b="0" strike="noStrike" spc="-1" dirty="0">
                <a:latin typeface="Arial"/>
              </a:rPr>
              <a:t> </a:t>
            </a:r>
            <a:r>
              <a:rPr lang="en-US" sz="2000" b="0" strike="noStrike" spc="-1" dirty="0" err="1">
                <a:latin typeface="Arial"/>
              </a:rPr>
              <a:t>için</a:t>
            </a:r>
            <a:r>
              <a:rPr lang="en-US" sz="2000" b="0" strike="noStrike" spc="-1" dirty="0">
                <a:latin typeface="Arial"/>
              </a:rPr>
              <a:t> </a:t>
            </a:r>
            <a:r>
              <a:rPr lang="en-US" sz="2000" b="0" strike="noStrike" spc="-1" dirty="0" err="1">
                <a:latin typeface="Arial"/>
              </a:rPr>
              <a:t>seçiliyor</a:t>
            </a:r>
            <a:r>
              <a:rPr lang="en-US" sz="2000" b="0" strike="noStrike" spc="-1" dirty="0">
                <a:latin typeface="Arial"/>
              </a:rPr>
              <a:t>.</a:t>
            </a:r>
          </a:p>
          <a:p>
            <a:pPr marL="432000" indent="-324000" algn="just">
              <a:spcBef>
                <a:spcPts val="1414"/>
              </a:spcBef>
              <a:buClr>
                <a:srgbClr val="000000"/>
              </a:buClr>
              <a:buSzPct val="45000"/>
              <a:buFont typeface="Wingdings" charset="2"/>
              <a:buChar char=""/>
            </a:pPr>
            <a:endParaRPr lang="en-US" sz="2000" b="0" strike="noStrike" spc="-1" dirty="0">
              <a:latin typeface="Arial"/>
            </a:endParaRPr>
          </a:p>
          <a:p>
            <a:pPr marL="432000" indent="-324000" algn="just">
              <a:spcBef>
                <a:spcPts val="1414"/>
              </a:spcBef>
              <a:buClr>
                <a:srgbClr val="000000"/>
              </a:buClr>
              <a:buSzPct val="45000"/>
              <a:buFont typeface="Wingdings" charset="2"/>
              <a:buChar char=""/>
            </a:pPr>
            <a:r>
              <a:rPr lang="en-US" sz="2000" b="0" strike="noStrike" spc="-1" dirty="0" err="1">
                <a:latin typeface="Arial"/>
              </a:rPr>
              <a:t>Atölyenin</a:t>
            </a:r>
            <a:r>
              <a:rPr lang="en-US" sz="2000" b="0" strike="noStrike" spc="-1" dirty="0">
                <a:latin typeface="Arial"/>
              </a:rPr>
              <a:t> </a:t>
            </a:r>
            <a:r>
              <a:rPr lang="en-US" sz="2000" b="0" strike="noStrike" spc="-1" dirty="0" err="1">
                <a:latin typeface="Arial"/>
              </a:rPr>
              <a:t>kullanım</a:t>
            </a:r>
            <a:r>
              <a:rPr lang="en-US" sz="2000" b="0" strike="noStrike" spc="-1" dirty="0">
                <a:latin typeface="Arial"/>
              </a:rPr>
              <a:t> </a:t>
            </a:r>
            <a:r>
              <a:rPr lang="en-US" sz="2000" b="0" strike="noStrike" spc="-1" dirty="0" err="1">
                <a:latin typeface="Arial"/>
              </a:rPr>
              <a:t>oranının</a:t>
            </a:r>
            <a:r>
              <a:rPr lang="en-US" sz="2000" b="0" strike="noStrike" spc="-1" dirty="0">
                <a:latin typeface="Arial"/>
              </a:rPr>
              <a:t> </a:t>
            </a:r>
            <a:r>
              <a:rPr lang="en-US" sz="2000" b="0" strike="noStrike" spc="-1" dirty="0" err="1">
                <a:latin typeface="Arial"/>
              </a:rPr>
              <a:t>yüksek</a:t>
            </a:r>
            <a:r>
              <a:rPr lang="en-US" sz="2000" b="0" strike="noStrike" spc="-1" dirty="0">
                <a:latin typeface="Arial"/>
              </a:rPr>
              <a:t> </a:t>
            </a:r>
            <a:r>
              <a:rPr lang="en-US" sz="2000" b="0" strike="noStrike" spc="-1" dirty="0" err="1">
                <a:latin typeface="Arial"/>
              </a:rPr>
              <a:t>ve</a:t>
            </a:r>
            <a:r>
              <a:rPr lang="en-US" sz="2000" b="0" strike="noStrike" spc="-1" dirty="0">
                <a:latin typeface="Arial"/>
              </a:rPr>
              <a:t> </a:t>
            </a:r>
            <a:r>
              <a:rPr lang="en-US" sz="2000" b="0" strike="noStrike" spc="-1" dirty="0" err="1">
                <a:latin typeface="Arial"/>
              </a:rPr>
              <a:t>teslim</a:t>
            </a:r>
            <a:r>
              <a:rPr lang="en-US" sz="2000" b="0" strike="noStrike" spc="-1" dirty="0">
                <a:latin typeface="Arial"/>
              </a:rPr>
              <a:t> </a:t>
            </a:r>
            <a:r>
              <a:rPr lang="en-US" sz="2000" b="0" strike="noStrike" spc="-1" dirty="0" err="1">
                <a:latin typeface="Arial"/>
              </a:rPr>
              <a:t>tarihlerinin</a:t>
            </a:r>
            <a:r>
              <a:rPr lang="en-US" sz="2000" b="0" strike="noStrike" spc="-1" dirty="0">
                <a:latin typeface="Arial"/>
              </a:rPr>
              <a:t> </a:t>
            </a:r>
            <a:r>
              <a:rPr lang="en-US" sz="2000" b="0" strike="noStrike" spc="-1" dirty="0" err="1">
                <a:latin typeface="Arial"/>
              </a:rPr>
              <a:t>dar</a:t>
            </a:r>
            <a:r>
              <a:rPr lang="en-US" sz="2000" b="0" strike="noStrike" spc="-1" dirty="0">
                <a:latin typeface="Arial"/>
              </a:rPr>
              <a:t> </a:t>
            </a:r>
            <a:r>
              <a:rPr lang="en-US" sz="2000" b="0" strike="noStrike" spc="-1" dirty="0" err="1">
                <a:latin typeface="Arial"/>
              </a:rPr>
              <a:t>aralıkta</a:t>
            </a:r>
            <a:r>
              <a:rPr lang="en-US" sz="2000" b="0" strike="noStrike" spc="-1" dirty="0">
                <a:latin typeface="Arial"/>
              </a:rPr>
              <a:t> </a:t>
            </a:r>
            <a:r>
              <a:rPr lang="en-US" sz="2000" b="0" strike="noStrike" spc="-1" dirty="0" err="1">
                <a:latin typeface="Arial"/>
              </a:rPr>
              <a:t>belirlendiği</a:t>
            </a:r>
            <a:r>
              <a:rPr lang="en-US" sz="2000" b="0" strike="noStrike" spc="-1" dirty="0">
                <a:latin typeface="Arial"/>
              </a:rPr>
              <a:t> </a:t>
            </a:r>
            <a:r>
              <a:rPr lang="en-US" sz="2000" b="0" strike="noStrike" spc="-1" dirty="0" err="1">
                <a:latin typeface="Arial"/>
              </a:rPr>
              <a:t>durumlarda</a:t>
            </a:r>
            <a:r>
              <a:rPr lang="en-US" sz="2000" b="0" strike="noStrike" spc="-1" dirty="0">
                <a:latin typeface="Arial"/>
              </a:rPr>
              <a:t>, </a:t>
            </a:r>
            <a:r>
              <a:rPr lang="en-US" sz="2000" b="0" strike="noStrike" spc="-1" dirty="0" err="1">
                <a:latin typeface="Arial"/>
              </a:rPr>
              <a:t>bu</a:t>
            </a:r>
            <a:r>
              <a:rPr lang="en-US" sz="2000" b="0" strike="noStrike" spc="-1" dirty="0">
                <a:latin typeface="Arial"/>
              </a:rPr>
              <a:t> </a:t>
            </a:r>
            <a:r>
              <a:rPr lang="en-US" sz="2000" b="0" strike="noStrike" spc="-1" dirty="0" err="1">
                <a:latin typeface="Arial"/>
              </a:rPr>
              <a:t>kural</a:t>
            </a:r>
            <a:r>
              <a:rPr lang="en-US" sz="2000" b="0" strike="noStrike" spc="-1" dirty="0">
                <a:latin typeface="Arial"/>
              </a:rPr>
              <a:t> </a:t>
            </a:r>
            <a:r>
              <a:rPr lang="en-US" sz="2000" b="0" strike="noStrike" spc="-1" dirty="0" err="1">
                <a:latin typeface="Arial"/>
              </a:rPr>
              <a:t>aynı</a:t>
            </a:r>
            <a:r>
              <a:rPr lang="en-US" sz="2000" b="0" strike="noStrike" spc="-1" dirty="0">
                <a:latin typeface="Arial"/>
              </a:rPr>
              <a:t> </a:t>
            </a:r>
            <a:r>
              <a:rPr lang="en-US" sz="2000" b="0" strike="noStrike" spc="-1" dirty="0" err="1">
                <a:latin typeface="Arial"/>
              </a:rPr>
              <a:t>zamanda</a:t>
            </a:r>
            <a:r>
              <a:rPr lang="en-US" sz="2000" b="0" strike="noStrike" spc="-1" dirty="0">
                <a:latin typeface="Arial"/>
              </a:rPr>
              <a:t> </a:t>
            </a:r>
            <a:r>
              <a:rPr lang="en-US" sz="2000" b="0" strike="noStrike" spc="-1" dirty="0" err="1">
                <a:latin typeface="Arial"/>
              </a:rPr>
              <a:t>gecikmeleri</a:t>
            </a:r>
            <a:r>
              <a:rPr lang="en-US" sz="2000" b="0" strike="noStrike" spc="-1" dirty="0">
                <a:latin typeface="Arial"/>
              </a:rPr>
              <a:t> </a:t>
            </a:r>
            <a:r>
              <a:rPr lang="en-US" sz="2000" b="0" strike="noStrike" spc="-1" dirty="0" err="1">
                <a:latin typeface="Arial"/>
              </a:rPr>
              <a:t>ve</a:t>
            </a:r>
            <a:r>
              <a:rPr lang="en-US" sz="2000" b="0" strike="noStrike" spc="-1" dirty="0">
                <a:latin typeface="Arial"/>
              </a:rPr>
              <a:t> </a:t>
            </a:r>
            <a:r>
              <a:rPr lang="en-US" sz="2000" b="0" strike="noStrike" spc="-1" dirty="0" err="1">
                <a:latin typeface="Arial"/>
              </a:rPr>
              <a:t>gecikme</a:t>
            </a:r>
            <a:r>
              <a:rPr lang="en-US" sz="2000" b="0" strike="noStrike" spc="-1" dirty="0">
                <a:latin typeface="Arial"/>
              </a:rPr>
              <a:t> </a:t>
            </a:r>
            <a:r>
              <a:rPr lang="en-US" sz="2000" b="0" strike="noStrike" spc="-1" dirty="0" err="1">
                <a:latin typeface="Arial"/>
              </a:rPr>
              <a:t>yüzdesini</a:t>
            </a:r>
            <a:r>
              <a:rPr lang="en-US" sz="2000" b="0" strike="noStrike" spc="-1" dirty="0">
                <a:latin typeface="Arial"/>
              </a:rPr>
              <a:t> de </a:t>
            </a:r>
            <a:r>
              <a:rPr lang="en-US" sz="2000" b="0" strike="noStrike" spc="-1" dirty="0" err="1">
                <a:latin typeface="Arial"/>
              </a:rPr>
              <a:t>en</a:t>
            </a:r>
            <a:r>
              <a:rPr lang="en-US" sz="2000" b="0" strike="noStrike" spc="-1" dirty="0">
                <a:latin typeface="Arial"/>
              </a:rPr>
              <a:t> </a:t>
            </a:r>
            <a:r>
              <a:rPr lang="en-US" sz="2000" b="0" strike="noStrike" spc="-1" dirty="0" err="1">
                <a:latin typeface="Arial"/>
              </a:rPr>
              <a:t>aza</a:t>
            </a:r>
            <a:r>
              <a:rPr lang="en-US" sz="2000" b="0" strike="noStrike" spc="-1" dirty="0">
                <a:latin typeface="Arial"/>
              </a:rPr>
              <a:t> </a:t>
            </a:r>
            <a:r>
              <a:rPr lang="en-US" sz="2000" b="0" strike="noStrike" spc="-1" dirty="0" err="1">
                <a:latin typeface="Arial"/>
              </a:rPr>
              <a:t>indirmiştir</a:t>
            </a:r>
            <a:r>
              <a:rPr lang="en-US" sz="2000" b="0" strike="noStrike" spc="-1" dirty="0">
                <a:latin typeface="Arial"/>
              </a:rPr>
              <a:t> [43].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a:latin typeface="Kalimati"/>
              </a:rPr>
              <a:t>ÇALIŞMADA KULLANILAN ATAMA KURALLARI</a:t>
            </a:r>
            <a:endParaRPr lang="en-US" sz="3200" b="0" strike="noStrike" spc="-1">
              <a:latin typeface="Arial"/>
            </a:endParaRPr>
          </a:p>
        </p:txBody>
      </p:sp>
      <p:sp>
        <p:nvSpPr>
          <p:cNvPr id="46" name="PlaceHolder 2"/>
          <p:cNvSpPr>
            <a:spLocks noGrp="1"/>
          </p:cNvSpPr>
          <p:nvPr>
            <p:ph/>
          </p:nvPr>
        </p:nvSpPr>
        <p:spPr>
          <a:xfrm>
            <a:off x="503640" y="1326240"/>
            <a:ext cx="9071280" cy="1568160"/>
          </a:xfrm>
          <a:prstGeom prst="rect">
            <a:avLst/>
          </a:prstGeom>
          <a:noFill/>
          <a:ln w="0">
            <a:noFill/>
          </a:ln>
        </p:spPr>
        <p:txBody>
          <a:bodyPr lIns="0" tIns="0" rIns="0" bIns="0" anchor="t">
            <a:normAutofit fontScale="87500"/>
          </a:bodyPr>
          <a:lstStyle/>
          <a:p>
            <a:pPr marL="432000" indent="-324000" algn="just">
              <a:spcBef>
                <a:spcPts val="1414"/>
              </a:spcBef>
              <a:buClr>
                <a:srgbClr val="000000"/>
              </a:buClr>
              <a:buSzPct val="45000"/>
              <a:buFont typeface="Wingdings" charset="2"/>
              <a:buChar char=""/>
            </a:pPr>
            <a:r>
              <a:rPr lang="en-US" sz="2400" b="0" strike="noStrike" spc="-1">
                <a:latin typeface="Times New Roman"/>
              </a:rPr>
              <a:t>Atanma adayı olan her bir iş için, her atama kuralında farklı olmak üzere </a:t>
            </a:r>
            <a:r>
              <a:rPr lang="en-US" sz="2400" b="1" i="1" u="sng" strike="noStrike" spc="-1">
                <a:uFillTx/>
                <a:latin typeface="Times New Roman"/>
              </a:rPr>
              <a:t>öncelik değeri</a:t>
            </a:r>
            <a:r>
              <a:rPr lang="en-US" sz="2400" b="0" strike="noStrike" spc="-1">
                <a:latin typeface="Times New Roman"/>
              </a:rPr>
              <a:t> hesaplanır. </a:t>
            </a:r>
            <a:endParaRPr lang="en-US" sz="2400" b="0" strike="noStrike" spc="-1">
              <a:latin typeface="Arial"/>
            </a:endParaRPr>
          </a:p>
          <a:p>
            <a:pPr marL="432000" indent="-324000" algn="just">
              <a:spcBef>
                <a:spcPts val="1414"/>
              </a:spcBef>
              <a:buClr>
                <a:srgbClr val="000000"/>
              </a:buClr>
              <a:buSzPct val="45000"/>
              <a:buFont typeface="Wingdings" charset="2"/>
              <a:buChar char=""/>
            </a:pPr>
            <a:r>
              <a:rPr lang="en-US" sz="2400" b="0" strike="noStrike" spc="-1">
                <a:latin typeface="Times New Roman"/>
              </a:rPr>
              <a:t>Sonrasında kullanılacak olan kurala göre bu değerlerden en büyük veya en küçük değere sahip olan iş seçilerek iş merkezine ataması gerçekleştirilir.</a:t>
            </a:r>
            <a:endParaRPr lang="en-US" sz="2400" b="0" strike="noStrike" spc="-1">
              <a:latin typeface="Arial"/>
            </a:endParaRPr>
          </a:p>
        </p:txBody>
      </p:sp>
      <p:pic>
        <p:nvPicPr>
          <p:cNvPr id="47" name="Resim 46"/>
          <p:cNvPicPr/>
          <p:nvPr/>
        </p:nvPicPr>
        <p:blipFill>
          <a:blip r:embed="rId2"/>
          <a:stretch/>
        </p:blipFill>
        <p:spPr>
          <a:xfrm>
            <a:off x="914400" y="2894400"/>
            <a:ext cx="8372160" cy="203796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a:latin typeface="Kalimati"/>
              </a:rPr>
              <a:t>2- ATÖLYE DURUMUNA GÖRE KURALLAR </a:t>
            </a:r>
            <a:endParaRPr lang="en-US" sz="3200" b="0" strike="noStrike" spc="-1">
              <a:latin typeface="Arial"/>
            </a:endParaRPr>
          </a:p>
        </p:txBody>
      </p:sp>
      <p:sp>
        <p:nvSpPr>
          <p:cNvPr id="100"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en-US" sz="3200" b="0" u="sng" strike="noStrike" spc="-1" dirty="0">
                <a:uFillTx/>
                <a:latin typeface="Arial"/>
              </a:rPr>
              <a:t>II- </a:t>
            </a:r>
            <a:r>
              <a:rPr lang="en-US" sz="3200" b="0" u="sng" strike="noStrike" spc="-1" dirty="0" err="1">
                <a:uFillTx/>
                <a:latin typeface="Arial"/>
              </a:rPr>
              <a:t>Muhtemel</a:t>
            </a:r>
            <a:r>
              <a:rPr lang="en-US" sz="3200" b="0" u="sng" strike="noStrike" spc="-1" dirty="0">
                <a:uFillTx/>
                <a:latin typeface="Arial"/>
              </a:rPr>
              <a:t> </a:t>
            </a:r>
            <a:r>
              <a:rPr lang="en-US" sz="3200" b="0" u="sng" strike="noStrike" spc="-1" dirty="0" err="1">
                <a:uFillTx/>
                <a:latin typeface="Arial"/>
              </a:rPr>
              <a:t>Bekleme</a:t>
            </a:r>
            <a:r>
              <a:rPr lang="en-US" sz="3200" b="0" u="sng" strike="noStrike" spc="-1" dirty="0">
                <a:uFillTx/>
                <a:latin typeface="Arial"/>
              </a:rPr>
              <a:t> </a:t>
            </a:r>
            <a:r>
              <a:rPr lang="en-US" sz="3200" b="0" u="sng" strike="noStrike" spc="-1" dirty="0" err="1">
                <a:uFillTx/>
                <a:latin typeface="Arial"/>
              </a:rPr>
              <a:t>Zamanlarına</a:t>
            </a:r>
            <a:r>
              <a:rPr lang="en-US" sz="3200" b="0" u="sng" strike="noStrike" spc="-1" dirty="0">
                <a:uFillTx/>
                <a:latin typeface="Arial"/>
              </a:rPr>
              <a:t> </a:t>
            </a:r>
            <a:r>
              <a:rPr lang="en-US" sz="3200" b="0" u="sng" strike="noStrike" spc="-1" dirty="0" err="1">
                <a:uFillTx/>
                <a:latin typeface="Arial"/>
              </a:rPr>
              <a:t>Göre</a:t>
            </a:r>
            <a:endParaRPr lang="en-US" sz="3200" b="0" strike="noStrike" spc="-1" dirty="0">
              <a:latin typeface="Arial"/>
            </a:endParaRPr>
          </a:p>
        </p:txBody>
      </p:sp>
      <p:sp>
        <p:nvSpPr>
          <p:cNvPr id="101"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lgn="just">
              <a:spcBef>
                <a:spcPts val="1414"/>
              </a:spcBef>
              <a:buClr>
                <a:srgbClr val="000000"/>
              </a:buClr>
              <a:buSzPct val="45000"/>
              <a:buFont typeface="Wingdings" charset="2"/>
              <a:buChar char=""/>
            </a:pPr>
            <a:r>
              <a:rPr lang="en-US" sz="2000" b="0" strike="noStrike" spc="-1" dirty="0">
                <a:latin typeface="Arial"/>
              </a:rPr>
              <a:t>Bu </a:t>
            </a:r>
            <a:r>
              <a:rPr lang="en-US" sz="2000" b="0" strike="noStrike" spc="-1" dirty="0" err="1">
                <a:latin typeface="Arial"/>
              </a:rPr>
              <a:t>yaklaşımda</a:t>
            </a:r>
            <a:r>
              <a:rPr lang="en-US" sz="2000" b="0" strike="noStrike" spc="-1" dirty="0">
                <a:latin typeface="Arial"/>
              </a:rPr>
              <a:t>, </a:t>
            </a:r>
            <a:r>
              <a:rPr lang="en-US" sz="2000" b="0" strike="noStrike" spc="-1" dirty="0" err="1">
                <a:latin typeface="Arial"/>
              </a:rPr>
              <a:t>öncelikle</a:t>
            </a:r>
            <a:r>
              <a:rPr lang="en-US" sz="2000" b="0" strike="noStrike" spc="-1" dirty="0">
                <a:latin typeface="Arial"/>
              </a:rPr>
              <a:t> </a:t>
            </a:r>
            <a:r>
              <a:rPr lang="en-US" sz="2000" b="0" strike="noStrike" spc="-1" dirty="0" err="1">
                <a:latin typeface="Arial"/>
              </a:rPr>
              <a:t>atama</a:t>
            </a:r>
            <a:r>
              <a:rPr lang="en-US" sz="2000" b="0" strike="noStrike" spc="-1" dirty="0">
                <a:latin typeface="Arial"/>
              </a:rPr>
              <a:t> </a:t>
            </a:r>
            <a:r>
              <a:rPr lang="en-US" sz="2000" b="0" strike="noStrike" spc="-1" dirty="0" err="1">
                <a:latin typeface="Arial"/>
              </a:rPr>
              <a:t>adayı</a:t>
            </a:r>
            <a:r>
              <a:rPr lang="en-US" sz="2000" b="0" strike="noStrike" spc="-1" dirty="0">
                <a:latin typeface="Arial"/>
              </a:rPr>
              <a:t> </a:t>
            </a:r>
            <a:r>
              <a:rPr lang="en-US" sz="2000" b="0" strike="noStrike" spc="-1" dirty="0" err="1">
                <a:latin typeface="Arial"/>
              </a:rPr>
              <a:t>işlerin</a:t>
            </a:r>
            <a:r>
              <a:rPr lang="en-US" sz="2000" b="0" strike="noStrike" spc="-1" dirty="0">
                <a:latin typeface="Arial"/>
              </a:rPr>
              <a:t> o ana </a:t>
            </a:r>
            <a:r>
              <a:rPr lang="en-US" sz="2000" b="0" strike="noStrike" spc="-1" dirty="0" err="1">
                <a:latin typeface="Arial"/>
              </a:rPr>
              <a:t>kadar</a:t>
            </a:r>
            <a:r>
              <a:rPr lang="en-US" sz="2000" b="0" strike="noStrike" spc="-1" dirty="0">
                <a:latin typeface="Arial"/>
              </a:rPr>
              <a:t> </a:t>
            </a:r>
            <a:r>
              <a:rPr lang="en-US" sz="2000" b="0" strike="noStrike" spc="-1" dirty="0" err="1">
                <a:latin typeface="Arial"/>
              </a:rPr>
              <a:t>rotalarında</a:t>
            </a:r>
            <a:r>
              <a:rPr lang="en-US" sz="2000" b="0" strike="noStrike" spc="-1" dirty="0">
                <a:latin typeface="Arial"/>
              </a:rPr>
              <a:t> </a:t>
            </a:r>
            <a:r>
              <a:rPr lang="en-US" sz="2000" b="0" strike="noStrike" spc="-1" dirty="0" err="1">
                <a:latin typeface="Arial"/>
              </a:rPr>
              <a:t>yer</a:t>
            </a:r>
            <a:r>
              <a:rPr lang="en-US" sz="2000" b="0" strike="noStrike" spc="-1" dirty="0">
                <a:latin typeface="Arial"/>
              </a:rPr>
              <a:t> </a:t>
            </a:r>
            <a:r>
              <a:rPr lang="en-US" sz="2000" b="0" strike="noStrike" spc="-1" dirty="0" err="1">
                <a:latin typeface="Arial"/>
              </a:rPr>
              <a:t>alan</a:t>
            </a:r>
            <a:r>
              <a:rPr lang="en-US" sz="2000" b="0" strike="noStrike" spc="-1" dirty="0">
                <a:latin typeface="Arial"/>
              </a:rPr>
              <a:t> </a:t>
            </a:r>
            <a:r>
              <a:rPr lang="en-US" sz="2000" b="0" strike="noStrike" spc="-1" dirty="0" err="1">
                <a:latin typeface="Arial"/>
              </a:rPr>
              <a:t>sonraki</a:t>
            </a:r>
            <a:r>
              <a:rPr lang="en-US" sz="2000" b="0" strike="noStrike" spc="-1" dirty="0">
                <a:latin typeface="Arial"/>
              </a:rPr>
              <a:t> </a:t>
            </a:r>
            <a:r>
              <a:rPr lang="en-US" sz="2000" b="0" strike="noStrike" spc="-1" dirty="0" err="1">
                <a:latin typeface="Arial"/>
              </a:rPr>
              <a:t>istasyonlarda</a:t>
            </a:r>
            <a:r>
              <a:rPr lang="en-US" sz="2000" b="0" strike="noStrike" spc="-1" dirty="0">
                <a:latin typeface="Arial"/>
              </a:rPr>
              <a:t> </a:t>
            </a:r>
            <a:r>
              <a:rPr lang="en-US" sz="2000" b="0" strike="noStrike" spc="-1" dirty="0" err="1">
                <a:latin typeface="Arial"/>
              </a:rPr>
              <a:t>gerçekleşen</a:t>
            </a:r>
            <a:r>
              <a:rPr lang="en-US" sz="2000" b="0" strike="noStrike" spc="-1" dirty="0">
                <a:latin typeface="Arial"/>
              </a:rPr>
              <a:t> </a:t>
            </a:r>
            <a:r>
              <a:rPr lang="en-US" sz="2000" b="0" strike="noStrike" spc="-1" dirty="0" err="1">
                <a:latin typeface="Arial"/>
              </a:rPr>
              <a:t>bekleme</a:t>
            </a:r>
            <a:r>
              <a:rPr lang="en-US" sz="2000" b="0" strike="noStrike" spc="-1" dirty="0">
                <a:latin typeface="Arial"/>
              </a:rPr>
              <a:t> </a:t>
            </a:r>
            <a:r>
              <a:rPr lang="en-US" sz="2000" b="0" strike="noStrike" spc="-1" dirty="0" err="1">
                <a:latin typeface="Arial"/>
              </a:rPr>
              <a:t>zamanlarının</a:t>
            </a:r>
            <a:r>
              <a:rPr lang="en-US" sz="2000" b="0" strike="noStrike" spc="-1" dirty="0">
                <a:latin typeface="Arial"/>
              </a:rPr>
              <a:t> </a:t>
            </a:r>
            <a:r>
              <a:rPr lang="en-US" sz="2000" b="0" strike="noStrike" spc="-1" dirty="0" err="1">
                <a:latin typeface="Arial"/>
              </a:rPr>
              <a:t>ortalamasının</a:t>
            </a:r>
            <a:r>
              <a:rPr lang="en-US" sz="2000" b="0" strike="noStrike" spc="-1" dirty="0">
                <a:latin typeface="Arial"/>
              </a:rPr>
              <a:t> </a:t>
            </a:r>
            <a:r>
              <a:rPr lang="en-US" sz="2000" b="0" strike="noStrike" spc="-1" dirty="0" err="1">
                <a:latin typeface="Arial"/>
              </a:rPr>
              <a:t>toplamı</a:t>
            </a:r>
            <a:r>
              <a:rPr lang="en-US" sz="2000" b="0" strike="noStrike" spc="-1" dirty="0">
                <a:latin typeface="Arial"/>
              </a:rPr>
              <a:t> </a:t>
            </a:r>
            <a:r>
              <a:rPr lang="en-US" sz="2000" b="0" strike="noStrike" spc="-1" dirty="0" err="1">
                <a:latin typeface="Arial"/>
              </a:rPr>
              <a:t>tahmini</a:t>
            </a:r>
            <a:r>
              <a:rPr lang="en-US" sz="2000" b="0" strike="noStrike" spc="-1" dirty="0">
                <a:latin typeface="Arial"/>
              </a:rPr>
              <a:t> </a:t>
            </a:r>
            <a:r>
              <a:rPr lang="en-US" sz="2000" b="0" strike="noStrike" spc="-1" dirty="0" err="1">
                <a:latin typeface="Arial"/>
              </a:rPr>
              <a:t>bekleme</a:t>
            </a:r>
            <a:r>
              <a:rPr lang="en-US" sz="2000" b="0" strike="noStrike" spc="-1" dirty="0">
                <a:latin typeface="Arial"/>
              </a:rPr>
              <a:t> </a:t>
            </a:r>
            <a:r>
              <a:rPr lang="en-US" sz="2000" b="0" strike="noStrike" spc="-1" dirty="0" err="1">
                <a:latin typeface="Arial"/>
              </a:rPr>
              <a:t>zamanı</a:t>
            </a:r>
            <a:r>
              <a:rPr lang="en-US" sz="2000" b="0" strike="noStrike" spc="-1" dirty="0">
                <a:latin typeface="Arial"/>
              </a:rPr>
              <a:t> </a:t>
            </a:r>
            <a:r>
              <a:rPr lang="en-US" sz="2000" b="0" strike="noStrike" spc="-1" dirty="0" err="1">
                <a:latin typeface="Arial"/>
              </a:rPr>
              <a:t>olarak</a:t>
            </a:r>
            <a:r>
              <a:rPr lang="en-US" sz="2000" b="0" strike="noStrike" spc="-1" dirty="0">
                <a:latin typeface="Arial"/>
              </a:rPr>
              <a:t> </a:t>
            </a:r>
            <a:r>
              <a:rPr lang="en-US" sz="2000" b="0" strike="noStrike" spc="-1" dirty="0" err="1">
                <a:latin typeface="Arial"/>
              </a:rPr>
              <a:t>alınır</a:t>
            </a:r>
            <a:r>
              <a:rPr lang="en-US" sz="2000" b="0" strike="noStrike" spc="-1" dirty="0">
                <a:latin typeface="Arial"/>
              </a:rPr>
              <a:t>.</a:t>
            </a:r>
          </a:p>
          <a:p>
            <a:pPr marL="432000" indent="-324000" algn="just">
              <a:spcBef>
                <a:spcPts val="1414"/>
              </a:spcBef>
              <a:buClr>
                <a:srgbClr val="000000"/>
              </a:buClr>
              <a:buSzPct val="45000"/>
              <a:buFont typeface="Wingdings" charset="2"/>
              <a:buChar char=""/>
            </a:pPr>
            <a:r>
              <a:rPr lang="en-US" sz="2000" b="0" strike="noStrike" spc="-1" dirty="0">
                <a:latin typeface="Arial"/>
              </a:rPr>
              <a:t>Bu </a:t>
            </a:r>
            <a:r>
              <a:rPr lang="en-US" sz="2000" b="0" strike="noStrike" spc="-1" dirty="0" err="1">
                <a:latin typeface="Arial"/>
              </a:rPr>
              <a:t>muhtemel</a:t>
            </a:r>
            <a:r>
              <a:rPr lang="en-US" sz="2000" b="0" strike="noStrike" spc="-1" dirty="0">
                <a:latin typeface="Arial"/>
              </a:rPr>
              <a:t> </a:t>
            </a:r>
            <a:r>
              <a:rPr lang="en-US" sz="2000" b="0" strike="noStrike" spc="-1" dirty="0" err="1">
                <a:latin typeface="Arial"/>
              </a:rPr>
              <a:t>beklemeleri</a:t>
            </a:r>
            <a:r>
              <a:rPr lang="en-US" sz="2000" b="0" strike="noStrike" spc="-1" dirty="0">
                <a:latin typeface="Arial"/>
              </a:rPr>
              <a:t> de </a:t>
            </a:r>
            <a:r>
              <a:rPr lang="en-US" sz="2000" b="0" strike="noStrike" spc="-1" dirty="0" err="1">
                <a:latin typeface="Arial"/>
              </a:rPr>
              <a:t>dikkate</a:t>
            </a:r>
            <a:r>
              <a:rPr lang="en-US" sz="2000" b="0" strike="noStrike" spc="-1" dirty="0">
                <a:latin typeface="Arial"/>
              </a:rPr>
              <a:t> </a:t>
            </a:r>
            <a:r>
              <a:rPr lang="en-US" sz="2000" b="0" strike="noStrike" spc="-1" dirty="0" err="1">
                <a:latin typeface="Arial"/>
              </a:rPr>
              <a:t>alarak</a:t>
            </a:r>
            <a:r>
              <a:rPr lang="en-US" sz="2000" b="0" strike="noStrike" spc="-1" dirty="0">
                <a:latin typeface="Arial"/>
              </a:rPr>
              <a:t> </a:t>
            </a:r>
            <a:r>
              <a:rPr lang="en-US" sz="2000" b="0" strike="noStrike" spc="-1" dirty="0" err="1">
                <a:latin typeface="Arial"/>
              </a:rPr>
              <a:t>hesaplananmüsait</a:t>
            </a:r>
            <a:r>
              <a:rPr lang="en-US" sz="2000" b="0" strike="noStrike" spc="-1" dirty="0">
                <a:latin typeface="Arial"/>
              </a:rPr>
              <a:t> zaman </a:t>
            </a:r>
            <a:r>
              <a:rPr lang="en-US" sz="2000" b="0" strike="noStrike" spc="-1" dirty="0" err="1">
                <a:latin typeface="Arial"/>
              </a:rPr>
              <a:t>değeri</a:t>
            </a:r>
            <a:r>
              <a:rPr lang="en-US" sz="2000" b="0" strike="noStrike" spc="-1" dirty="0">
                <a:latin typeface="Arial"/>
              </a:rPr>
              <a:t> </a:t>
            </a:r>
            <a:r>
              <a:rPr lang="en-US" sz="2000" b="0" strike="noStrike" spc="-1" dirty="0" err="1">
                <a:latin typeface="Arial"/>
              </a:rPr>
              <a:t>en</a:t>
            </a:r>
            <a:r>
              <a:rPr lang="en-US" sz="2000" b="0" strike="noStrike" spc="-1" dirty="0">
                <a:latin typeface="Arial"/>
              </a:rPr>
              <a:t> </a:t>
            </a:r>
            <a:r>
              <a:rPr lang="en-US" sz="2000" b="0" strike="noStrike" spc="-1" dirty="0" err="1">
                <a:latin typeface="Arial"/>
              </a:rPr>
              <a:t>az</a:t>
            </a:r>
            <a:r>
              <a:rPr lang="en-US" sz="2000" b="0" strike="noStrike" spc="-1" dirty="0">
                <a:latin typeface="Arial"/>
              </a:rPr>
              <a:t> </a:t>
            </a:r>
            <a:r>
              <a:rPr lang="en-US" sz="2000" b="0" strike="noStrike" spc="-1" dirty="0" err="1">
                <a:latin typeface="Arial"/>
              </a:rPr>
              <a:t>olan</a:t>
            </a:r>
            <a:r>
              <a:rPr lang="en-US" sz="2000" b="0" strike="noStrike" spc="-1" dirty="0">
                <a:latin typeface="Arial"/>
              </a:rPr>
              <a:t> </a:t>
            </a:r>
            <a:r>
              <a:rPr lang="en-US" sz="2000" b="0" strike="noStrike" spc="-1" dirty="0" err="1">
                <a:latin typeface="Arial"/>
              </a:rPr>
              <a:t>iş</a:t>
            </a:r>
            <a:r>
              <a:rPr lang="en-US" sz="2000" b="0" strike="noStrike" spc="-1" dirty="0">
                <a:latin typeface="Arial"/>
              </a:rPr>
              <a:t> </a:t>
            </a:r>
            <a:r>
              <a:rPr lang="en-US" sz="2000" b="0" strike="noStrike" spc="-1" dirty="0" err="1">
                <a:latin typeface="Arial"/>
              </a:rPr>
              <a:t>atanmak</a:t>
            </a:r>
            <a:r>
              <a:rPr lang="en-US" sz="2000" b="0" strike="noStrike" spc="-1" dirty="0">
                <a:latin typeface="Arial"/>
              </a:rPr>
              <a:t> </a:t>
            </a:r>
            <a:r>
              <a:rPr lang="en-US" sz="2000" b="0" strike="noStrike" spc="-1" dirty="0" err="1">
                <a:latin typeface="Arial"/>
              </a:rPr>
              <a:t>için</a:t>
            </a:r>
            <a:r>
              <a:rPr lang="en-US" sz="2000" b="0" strike="noStrike" spc="-1" dirty="0">
                <a:latin typeface="Arial"/>
              </a:rPr>
              <a:t> </a:t>
            </a:r>
            <a:r>
              <a:rPr lang="en-US" sz="2000" b="0" strike="noStrike" spc="-1" dirty="0" err="1">
                <a:latin typeface="Arial"/>
              </a:rPr>
              <a:t>seçilir</a:t>
            </a:r>
            <a:r>
              <a:rPr lang="en-US" sz="2000" b="0" strike="noStrike" spc="-1" dirty="0">
                <a:latin typeface="Arial"/>
              </a:rPr>
              <a:t>.</a:t>
            </a:r>
          </a:p>
        </p:txBody>
      </p:sp>
      <p:pic>
        <p:nvPicPr>
          <p:cNvPr id="102" name="Resim 101"/>
          <p:cNvPicPr/>
          <p:nvPr/>
        </p:nvPicPr>
        <p:blipFill>
          <a:blip r:embed="rId2"/>
          <a:stretch/>
        </p:blipFill>
        <p:spPr>
          <a:xfrm>
            <a:off x="2867400" y="3781800"/>
            <a:ext cx="4905000" cy="14760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a:latin typeface="Kalimati"/>
              </a:rPr>
              <a:t>3- KARMA KURALLAR</a:t>
            </a:r>
            <a:endParaRPr lang="en-US" sz="3200" b="0" strike="noStrike" spc="-1">
              <a:latin typeface="Arial"/>
            </a:endParaRPr>
          </a:p>
        </p:txBody>
      </p:sp>
      <p:sp>
        <p:nvSpPr>
          <p:cNvPr id="104" name="PlaceHolder 2"/>
          <p:cNvSpPr>
            <a:spLocks noGrp="1"/>
          </p:cNvSpPr>
          <p:nvPr>
            <p:ph/>
          </p:nvPr>
        </p:nvSpPr>
        <p:spPr>
          <a:xfrm>
            <a:off x="503640" y="1326240"/>
            <a:ext cx="9071280" cy="3288240"/>
          </a:xfrm>
          <a:prstGeom prst="rect">
            <a:avLst/>
          </a:prstGeom>
          <a:noFill/>
          <a:ln w="0">
            <a:noFill/>
          </a:ln>
        </p:spPr>
        <p:txBody>
          <a:bodyPr lIns="0" tIns="0" rIns="0" bIns="0" anchor="t">
            <a:normAutofit fontScale="93000"/>
          </a:bodyPr>
          <a:lstStyle/>
          <a:p>
            <a:pPr marL="432000" indent="-324000">
              <a:spcBef>
                <a:spcPts val="1414"/>
              </a:spcBef>
              <a:buClr>
                <a:srgbClr val="000000"/>
              </a:buClr>
              <a:buSzPct val="45000"/>
              <a:buFont typeface="Wingdings" charset="2"/>
              <a:buChar char=""/>
            </a:pPr>
            <a:r>
              <a:rPr lang="en-US" sz="2400" b="0" strike="noStrike" spc="-1">
                <a:latin typeface="Arial"/>
              </a:rPr>
              <a:t>Atanma adayı olan her bir iş için atama kuralları farklı öncelik değerleri hesaplar.</a:t>
            </a:r>
          </a:p>
          <a:p>
            <a:pPr marL="432000" indent="-324000">
              <a:spcBef>
                <a:spcPts val="1414"/>
              </a:spcBef>
              <a:buClr>
                <a:srgbClr val="000000"/>
              </a:buClr>
              <a:buSzPct val="45000"/>
              <a:buFont typeface="Wingdings" charset="2"/>
              <a:buChar char=""/>
            </a:pPr>
            <a:r>
              <a:rPr lang="en-US" sz="2400" b="0" strike="noStrike" spc="-1">
                <a:latin typeface="Arial"/>
              </a:rPr>
              <a:t>Karma kurallarda birleştirilecek atama kurallarının belirlenmiş öncelik değerleri toplanarak yeni bir öncelik değeri elde edilmiş olur.</a:t>
            </a:r>
          </a:p>
          <a:p>
            <a:pPr marL="432000" indent="-324000">
              <a:spcBef>
                <a:spcPts val="1414"/>
              </a:spcBef>
              <a:buClr>
                <a:srgbClr val="000000"/>
              </a:buClr>
              <a:buSzPct val="45000"/>
              <a:buFont typeface="Wingdings" charset="2"/>
              <a:buChar char=""/>
            </a:pPr>
            <a:r>
              <a:rPr lang="en-US" sz="2400" b="0" strike="noStrike" spc="-1">
                <a:latin typeface="Arial"/>
              </a:rPr>
              <a:t>Bu değer atanmak için seçilecek işi belirlemede kullanılır.</a:t>
            </a:r>
          </a:p>
          <a:p>
            <a:pPr marL="432000" indent="-324000">
              <a:spcBef>
                <a:spcPts val="1414"/>
              </a:spcBef>
              <a:buClr>
                <a:srgbClr val="000000"/>
              </a:buClr>
              <a:buSzPct val="45000"/>
              <a:buFont typeface="Wingdings" charset="2"/>
              <a:buChar char=""/>
            </a:pPr>
            <a:r>
              <a:rPr lang="en-US" sz="2400" b="0" strike="noStrike" spc="-1">
                <a:latin typeface="Arial"/>
              </a:rPr>
              <a:t>Karma atama kurallarından bazıları; </a:t>
            </a:r>
            <a:br>
              <a:rPr sz="2400"/>
            </a:br>
            <a:br>
              <a:rPr sz="2400"/>
            </a:br>
            <a:r>
              <a:rPr lang="en-US" sz="2400" b="0" strike="noStrike" spc="-1">
                <a:latin typeface="Arial"/>
              </a:rPr>
              <a:t>SPT+LTWR , SPS+ECT , WinQ+PT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a:latin typeface="Kalimati"/>
              </a:rPr>
              <a:t>ÇALIŞMADA KULLANILAN ATAMA KURALLARI</a:t>
            </a:r>
            <a:endParaRPr lang="en-US" sz="3200" b="0" strike="noStrike" spc="-1">
              <a:latin typeface="Arial"/>
            </a:endParaRPr>
          </a:p>
        </p:txBody>
      </p:sp>
      <p:sp>
        <p:nvSpPr>
          <p:cNvPr id="49" name="Serbest Form: Şekil 48"/>
          <p:cNvSpPr/>
          <p:nvPr/>
        </p:nvSpPr>
        <p:spPr>
          <a:xfrm>
            <a:off x="3886200" y="2298600"/>
            <a:ext cx="2286000" cy="914400"/>
          </a:xfrm>
          <a:custGeom>
            <a:avLst/>
            <a:gdLst/>
            <a:ahLst/>
            <a:cxnLst/>
            <a:rect l="l" t="t" r="r" b="b"/>
            <a:pathLst>
              <a:path w="53987" h="21600">
                <a:moveTo>
                  <a:pt x="3600" y="0"/>
                </a:moveTo>
                <a:arcTo wR="3600" hR="3600" stAng="16200000" swAng="-5400000"/>
                <a:lnTo>
                  <a:pt x="0" y="18000"/>
                </a:lnTo>
                <a:arcTo wR="3600" hR="3600" stAng="10800000" swAng="-5400000"/>
                <a:lnTo>
                  <a:pt x="50387" y="21600"/>
                </a:lnTo>
                <a:arcTo wR="28787" hR="3600" stAng="5400000" swAng="5400000"/>
                <a:lnTo>
                  <a:pt x="21600" y="3600"/>
                </a:lnTo>
                <a:arcTo wR="28787" hR="3600" stAng="10800000" swAng="5400000"/>
                <a:close/>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buNone/>
            </a:pPr>
            <a:r>
              <a:rPr lang="en-US" sz="1800" b="0" strike="noStrike" spc="-1">
                <a:latin typeface="Arial"/>
              </a:rPr>
              <a:t>Atama Kuralları</a:t>
            </a:r>
          </a:p>
        </p:txBody>
      </p:sp>
      <p:sp>
        <p:nvSpPr>
          <p:cNvPr id="50" name="Serbest Form: Şekil 49"/>
          <p:cNvSpPr/>
          <p:nvPr/>
        </p:nvSpPr>
        <p:spPr>
          <a:xfrm rot="16200000">
            <a:off x="4686120" y="3327120"/>
            <a:ext cx="685800" cy="914400"/>
          </a:xfrm>
          <a:custGeom>
            <a:avLst/>
            <a:gdLst/>
            <a:ahLst/>
            <a:cxn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51" name="Dikdörtgen 50"/>
          <p:cNvSpPr/>
          <p:nvPr/>
        </p:nvSpPr>
        <p:spPr>
          <a:xfrm>
            <a:off x="6510600" y="1371600"/>
            <a:ext cx="2743200" cy="6858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buNone/>
            </a:pPr>
            <a:r>
              <a:rPr lang="en-US" sz="1800" b="0" strike="noStrike" spc="-1">
                <a:latin typeface="Arial"/>
              </a:rPr>
              <a:t>Atölyeye Dayalı Kurallar</a:t>
            </a:r>
          </a:p>
        </p:txBody>
      </p:sp>
      <p:sp>
        <p:nvSpPr>
          <p:cNvPr id="52" name="Dikdörtgen 51"/>
          <p:cNvSpPr/>
          <p:nvPr/>
        </p:nvSpPr>
        <p:spPr>
          <a:xfrm>
            <a:off x="793800" y="1371600"/>
            <a:ext cx="2743200" cy="6858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buNone/>
            </a:pPr>
            <a:r>
              <a:rPr lang="en-US" sz="1800" b="0" strike="noStrike" spc="-1">
                <a:latin typeface="Arial"/>
              </a:rPr>
              <a:t>İşe Dayalı Kurallar</a:t>
            </a:r>
          </a:p>
        </p:txBody>
      </p:sp>
      <p:sp>
        <p:nvSpPr>
          <p:cNvPr id="53" name="Dikdörtgen 52"/>
          <p:cNvSpPr/>
          <p:nvPr/>
        </p:nvSpPr>
        <p:spPr>
          <a:xfrm>
            <a:off x="3657600" y="4343400"/>
            <a:ext cx="2743200" cy="685800"/>
          </a:xfrm>
          <a:prstGeom prst="rect">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buNone/>
            </a:pPr>
            <a:r>
              <a:rPr lang="en-US" sz="1800" b="0" strike="noStrike" spc="-1">
                <a:latin typeface="Arial"/>
              </a:rPr>
              <a:t>Karma Kurallar</a:t>
            </a:r>
          </a:p>
        </p:txBody>
      </p:sp>
      <p:sp>
        <p:nvSpPr>
          <p:cNvPr id="54" name="Serbest Form: Şekil 53"/>
          <p:cNvSpPr/>
          <p:nvPr/>
        </p:nvSpPr>
        <p:spPr>
          <a:xfrm rot="720000">
            <a:off x="2656080" y="2511720"/>
            <a:ext cx="1143000" cy="330120"/>
          </a:xfrm>
          <a:custGeom>
            <a:avLst/>
            <a:gdLst/>
            <a:ahLst/>
            <a:cxn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55" name="Serbest Form: Şekil 54"/>
          <p:cNvSpPr/>
          <p:nvPr/>
        </p:nvSpPr>
        <p:spPr>
          <a:xfrm rot="10087800">
            <a:off x="6492960" y="2462040"/>
            <a:ext cx="1143000" cy="333360"/>
          </a:xfrm>
          <a:custGeom>
            <a:avLst/>
            <a:gdLst/>
            <a:ahLst/>
            <a:cxnLst/>
            <a:rect l="l" t="t" r="r" b="b"/>
            <a:pathLst>
              <a:path w="21600" h="21600">
                <a:moveTo>
                  <a:pt x="21600" y="5400"/>
                </a:moveTo>
                <a:lnTo>
                  <a:pt x="5400" y="5400"/>
                </a:lnTo>
                <a:lnTo>
                  <a:pt x="5400" y="0"/>
                </a:lnTo>
                <a:lnTo>
                  <a:pt x="0" y="10800"/>
                </a:lnTo>
                <a:lnTo>
                  <a:pt x="5400" y="21600"/>
                </a:lnTo>
                <a:lnTo>
                  <a:pt x="5400" y="16200"/>
                </a:lnTo>
                <a:lnTo>
                  <a:pt x="21600" y="16200"/>
                </a:lnTo>
                <a:close/>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3640" y="226080"/>
            <a:ext cx="9071280" cy="946440"/>
          </a:xfrm>
          <a:prstGeom prst="rect">
            <a:avLst/>
          </a:prstGeom>
          <a:noFill/>
          <a:ln w="0">
            <a:noFill/>
          </a:ln>
        </p:spPr>
        <p:txBody>
          <a:bodyPr lIns="0" tIns="0" rIns="0" bIns="0" anchor="ctr">
            <a:noAutofit/>
          </a:bodyPr>
          <a:lstStyle/>
          <a:p>
            <a:pPr algn="ctr">
              <a:buNone/>
            </a:pPr>
            <a:r>
              <a:rPr lang="en-US" sz="3200" b="1" strike="noStrike" spc="-1" dirty="0">
                <a:latin typeface="Kalimati"/>
              </a:rPr>
              <a:t>1- İŞE DAYALI KURALLAR</a:t>
            </a:r>
            <a:endParaRPr lang="en-US" sz="3200" b="0" strike="noStrike" spc="-1" dirty="0">
              <a:latin typeface="Arial"/>
            </a:endParaRPr>
          </a:p>
        </p:txBody>
      </p:sp>
      <p:sp>
        <p:nvSpPr>
          <p:cNvPr id="57" name="PlaceHolder 2"/>
          <p:cNvSpPr>
            <a:spLocks noGrp="1"/>
          </p:cNvSpPr>
          <p:nvPr>
            <p:ph/>
          </p:nvPr>
        </p:nvSpPr>
        <p:spPr>
          <a:xfrm>
            <a:off x="503640" y="1326240"/>
            <a:ext cx="9071280" cy="1568160"/>
          </a:xfrm>
          <a:prstGeom prst="rect">
            <a:avLst/>
          </a:prstGeom>
          <a:noFill/>
          <a:ln w="0">
            <a:noFill/>
          </a:ln>
        </p:spPr>
        <p:txBody>
          <a:bodyPr lIns="0" tIns="0" rIns="0" bIns="0" anchor="t">
            <a:normAutofit fontScale="99500" lnSpcReduction="10000"/>
          </a:bodyPr>
          <a:lstStyle/>
          <a:p>
            <a:pPr marL="432000" indent="-324000" algn="just">
              <a:spcBef>
                <a:spcPts val="1414"/>
              </a:spcBef>
              <a:buClr>
                <a:srgbClr val="000000"/>
              </a:buClr>
              <a:buSzPct val="45000"/>
              <a:buFont typeface="Wingdings" charset="2"/>
              <a:buChar char=""/>
            </a:pPr>
            <a:r>
              <a:rPr lang="en-US" sz="2400" b="0" strike="noStrike" spc="-1">
                <a:latin typeface="Times New Roman"/>
              </a:rPr>
              <a:t>Bu tip atama kurallarında, iş merkezleri arasındaki karşılıklı bağımlılıklar göz ardı edilerek, sistemde işlenmek üzere gelen işlerin sahip oldukları bazı özellik ve değerlere göre iş istasyonlarına atanmak üzere öncelikleri belirlenmektedir. Bu kurallarda belirlenen bu değerler içerisinden en küçük olanı seçilerek atama gerçekleştirilir.</a:t>
            </a:r>
            <a:endParaRPr lang="en-US" sz="2400" b="0" strike="noStrike" spc="-1">
              <a:latin typeface="Arial"/>
            </a:endParaRPr>
          </a:p>
        </p:txBody>
      </p:sp>
      <p:sp>
        <p:nvSpPr>
          <p:cNvPr id="58" name="PlaceHolder 3"/>
          <p:cNvSpPr>
            <a:spLocks noGrp="1"/>
          </p:cNvSpPr>
          <p:nvPr>
            <p:ph/>
          </p:nvPr>
        </p:nvSpPr>
        <p:spPr>
          <a:xfrm>
            <a:off x="503640" y="3232440"/>
            <a:ext cx="9071280" cy="1568160"/>
          </a:xfrm>
          <a:prstGeom prst="rect">
            <a:avLst/>
          </a:prstGeom>
          <a:noFill/>
          <a:ln w="0">
            <a:noFill/>
          </a:ln>
        </p:spPr>
        <p:txBody>
          <a:bodyPr lIns="0" tIns="0" rIns="0" bIns="0" anchor="t">
            <a:normAutofit fontScale="92000" lnSpcReduction="20000"/>
          </a:bodyPr>
          <a:lstStyle/>
          <a:p>
            <a:pPr marL="432000" indent="-324000">
              <a:spcBef>
                <a:spcPts val="1414"/>
              </a:spcBef>
              <a:buClr>
                <a:srgbClr val="000000"/>
              </a:buClr>
              <a:buSzPct val="45000"/>
              <a:buFont typeface="Wingdings" charset="2"/>
              <a:buChar char=""/>
            </a:pPr>
            <a:r>
              <a:rPr lang="en-US" sz="2400" b="0" strike="noStrike" spc="-1" dirty="0" err="1">
                <a:latin typeface="Times New Roman"/>
              </a:rPr>
              <a:t>İşe</a:t>
            </a:r>
            <a:r>
              <a:rPr lang="en-US" sz="2400" b="0" strike="noStrike" spc="-1" dirty="0">
                <a:latin typeface="Times New Roman"/>
              </a:rPr>
              <a:t> </a:t>
            </a:r>
            <a:r>
              <a:rPr lang="en-US" sz="2400" b="0" strike="noStrike" spc="-1" dirty="0" err="1">
                <a:latin typeface="Times New Roman"/>
              </a:rPr>
              <a:t>Dayalı</a:t>
            </a:r>
            <a:r>
              <a:rPr lang="en-US" sz="2400" b="0" strike="noStrike" spc="-1" dirty="0">
                <a:latin typeface="Times New Roman"/>
              </a:rPr>
              <a:t> </a:t>
            </a:r>
            <a:r>
              <a:rPr lang="en-US" sz="2400" b="0" strike="noStrike" spc="-1" dirty="0" err="1">
                <a:latin typeface="Times New Roman"/>
              </a:rPr>
              <a:t>Kurallar</a:t>
            </a:r>
            <a:r>
              <a:rPr lang="en-US" sz="2400" b="0" strike="noStrike" spc="-1" dirty="0">
                <a:latin typeface="Times New Roman"/>
              </a:rPr>
              <a:t>, </a:t>
            </a:r>
            <a:r>
              <a:rPr lang="en-US" sz="2400" b="0" strike="noStrike" spc="-1" dirty="0" err="1">
                <a:latin typeface="Times New Roman"/>
              </a:rPr>
              <a:t>kendi</a:t>
            </a:r>
            <a:r>
              <a:rPr lang="en-US" sz="2400" b="0" strike="noStrike" spc="-1" dirty="0">
                <a:latin typeface="Times New Roman"/>
              </a:rPr>
              <a:t> </a:t>
            </a:r>
            <a:r>
              <a:rPr lang="en-US" sz="2400" b="0" strike="noStrike" spc="-1" dirty="0" err="1">
                <a:latin typeface="Times New Roman"/>
              </a:rPr>
              <a:t>içerisinde</a:t>
            </a:r>
            <a:r>
              <a:rPr lang="en-US" sz="2400" b="0" strike="noStrike" spc="-1" dirty="0">
                <a:latin typeface="Times New Roman"/>
              </a:rPr>
              <a:t> 3 alt </a:t>
            </a:r>
            <a:r>
              <a:rPr lang="en-US" sz="2400" b="0" strike="noStrike" spc="-1" dirty="0" err="1">
                <a:latin typeface="Times New Roman"/>
              </a:rPr>
              <a:t>başlık</a:t>
            </a:r>
            <a:r>
              <a:rPr lang="en-US" sz="2400" b="0" strike="noStrike" spc="-1" dirty="0">
                <a:latin typeface="Times New Roman"/>
              </a:rPr>
              <a:t> </a:t>
            </a:r>
            <a:r>
              <a:rPr lang="en-US" sz="2400" b="0" strike="noStrike" spc="-1" dirty="0" err="1">
                <a:latin typeface="Times New Roman"/>
              </a:rPr>
              <a:t>altında</a:t>
            </a:r>
            <a:r>
              <a:rPr lang="en-US" sz="2400" b="0" strike="noStrike" spc="-1" dirty="0">
                <a:latin typeface="Times New Roman"/>
              </a:rPr>
              <a:t> </a:t>
            </a:r>
            <a:r>
              <a:rPr lang="en-US" sz="2400" b="0" strike="noStrike" spc="-1" dirty="0" err="1">
                <a:latin typeface="Times New Roman"/>
              </a:rPr>
              <a:t>incelenir</a:t>
            </a:r>
            <a:r>
              <a:rPr lang="en-US" sz="2400" b="0" strike="noStrike" spc="-1" dirty="0">
                <a:latin typeface="Times New Roman"/>
              </a:rPr>
              <a:t> </a:t>
            </a:r>
            <a:r>
              <a:rPr lang="en-US" sz="2400" b="0" strike="noStrike" spc="-1" dirty="0" err="1">
                <a:latin typeface="Times New Roman"/>
              </a:rPr>
              <a:t>bunlar</a:t>
            </a:r>
            <a:r>
              <a:rPr lang="en-US" sz="2400" b="0" strike="noStrike" spc="-1" dirty="0">
                <a:latin typeface="Times New Roman"/>
              </a:rPr>
              <a:t>; </a:t>
            </a:r>
            <a:br>
              <a:rPr sz="2400" dirty="0"/>
            </a:br>
            <a:br>
              <a:rPr sz="2400" dirty="0"/>
            </a:br>
            <a:r>
              <a:rPr lang="en-US" sz="2400" b="0" strike="noStrike" spc="-1" dirty="0">
                <a:latin typeface="Times New Roman"/>
              </a:rPr>
              <a:t>	a-	</a:t>
            </a:r>
            <a:r>
              <a:rPr lang="en-US" sz="2400" b="0" strike="noStrike" spc="-1" dirty="0" err="1">
                <a:latin typeface="Times New Roman"/>
              </a:rPr>
              <a:t>İşin</a:t>
            </a:r>
            <a:r>
              <a:rPr lang="en-US" sz="2400" b="0" strike="noStrike" spc="-1" dirty="0">
                <a:latin typeface="Times New Roman"/>
              </a:rPr>
              <a:t> </a:t>
            </a:r>
            <a:r>
              <a:rPr lang="en-US" sz="2400" b="0" strike="noStrike" spc="-1" dirty="0" err="1">
                <a:latin typeface="Times New Roman"/>
              </a:rPr>
              <a:t>sahip</a:t>
            </a:r>
            <a:r>
              <a:rPr lang="en-US" sz="2400" b="0" strike="noStrike" spc="-1" dirty="0">
                <a:latin typeface="Times New Roman"/>
              </a:rPr>
              <a:t> </a:t>
            </a:r>
            <a:r>
              <a:rPr lang="en-US" sz="2400" b="0" strike="noStrike" spc="-1" dirty="0" err="1">
                <a:latin typeface="Times New Roman"/>
              </a:rPr>
              <a:t>olduğu</a:t>
            </a:r>
            <a:r>
              <a:rPr lang="en-US" sz="2400" b="0" strike="noStrike" spc="-1" dirty="0">
                <a:latin typeface="Times New Roman"/>
              </a:rPr>
              <a:t> </a:t>
            </a:r>
            <a:r>
              <a:rPr lang="en-US" sz="2400" b="0" strike="noStrike" spc="-1" dirty="0" err="1">
                <a:latin typeface="Times New Roman"/>
              </a:rPr>
              <a:t>değere</a:t>
            </a:r>
            <a:r>
              <a:rPr lang="en-US" sz="2400" b="0" strike="noStrike" spc="-1" dirty="0">
                <a:latin typeface="Times New Roman"/>
              </a:rPr>
              <a:t> </a:t>
            </a:r>
            <a:r>
              <a:rPr lang="en-US" sz="2400" b="0" strike="noStrike" spc="-1" dirty="0" err="1">
                <a:latin typeface="Times New Roman"/>
              </a:rPr>
              <a:t>göre</a:t>
            </a:r>
            <a:r>
              <a:rPr lang="en-US" sz="2400" b="0" strike="noStrike" spc="-1" dirty="0">
                <a:latin typeface="Times New Roman"/>
              </a:rPr>
              <a:t>,</a:t>
            </a:r>
            <a:br>
              <a:rPr sz="2400" dirty="0"/>
            </a:br>
            <a:r>
              <a:rPr lang="en-US" sz="2400" b="0" strike="noStrike" spc="-1" dirty="0">
                <a:latin typeface="Times New Roman"/>
              </a:rPr>
              <a:t>	b-	</a:t>
            </a:r>
            <a:r>
              <a:rPr lang="en-US" sz="2400" b="0" strike="noStrike" spc="-1" dirty="0" err="1">
                <a:latin typeface="Times New Roman"/>
              </a:rPr>
              <a:t>Teslim</a:t>
            </a:r>
            <a:r>
              <a:rPr lang="en-US" sz="2400" b="0" strike="noStrike" spc="-1" dirty="0">
                <a:latin typeface="Times New Roman"/>
              </a:rPr>
              <a:t> </a:t>
            </a:r>
            <a:r>
              <a:rPr lang="en-US" sz="2400" b="0" strike="noStrike" spc="-1" dirty="0" err="1">
                <a:latin typeface="Times New Roman"/>
              </a:rPr>
              <a:t>tarihine</a:t>
            </a:r>
            <a:r>
              <a:rPr lang="en-US" sz="2400" b="0" strike="noStrike" spc="-1" dirty="0">
                <a:latin typeface="Times New Roman"/>
              </a:rPr>
              <a:t> </a:t>
            </a:r>
            <a:r>
              <a:rPr lang="en-US" sz="2400" b="0" strike="noStrike" spc="-1" dirty="0" err="1">
                <a:latin typeface="Times New Roman"/>
              </a:rPr>
              <a:t>göre</a:t>
            </a:r>
            <a:r>
              <a:rPr lang="en-US" sz="2400" b="0" strike="noStrike" spc="-1" dirty="0">
                <a:latin typeface="Times New Roman"/>
              </a:rPr>
              <a:t>,</a:t>
            </a:r>
            <a:br>
              <a:rPr sz="2400" dirty="0"/>
            </a:br>
            <a:r>
              <a:rPr lang="en-US" sz="2400" b="0" strike="noStrike" spc="-1" dirty="0">
                <a:latin typeface="Times New Roman"/>
              </a:rPr>
              <a:t>	c-	</a:t>
            </a:r>
            <a:r>
              <a:rPr lang="en-US" sz="2400" b="0" strike="noStrike" spc="-1" dirty="0" err="1">
                <a:latin typeface="Times New Roman"/>
              </a:rPr>
              <a:t>İşlerin</a:t>
            </a:r>
            <a:r>
              <a:rPr lang="en-US" sz="2400" b="0" strike="noStrike" spc="-1" dirty="0">
                <a:latin typeface="Times New Roman"/>
              </a:rPr>
              <a:t> </a:t>
            </a:r>
            <a:r>
              <a:rPr lang="en-US" sz="2400" b="0" strike="noStrike" spc="-1" dirty="0" err="1">
                <a:latin typeface="Times New Roman"/>
              </a:rPr>
              <a:t>geliş</a:t>
            </a:r>
            <a:r>
              <a:rPr lang="en-US" sz="2400" b="0" strike="noStrike" spc="-1" dirty="0">
                <a:latin typeface="Times New Roman"/>
              </a:rPr>
              <a:t> </a:t>
            </a:r>
            <a:r>
              <a:rPr lang="en-US" sz="2400" b="0" strike="noStrike" spc="-1" dirty="0" err="1">
                <a:latin typeface="Times New Roman"/>
              </a:rPr>
              <a:t>sıralarına</a:t>
            </a:r>
            <a:r>
              <a:rPr lang="en-US" sz="2400" b="0" strike="noStrike" spc="-1" dirty="0">
                <a:latin typeface="Times New Roman"/>
              </a:rPr>
              <a:t> </a:t>
            </a:r>
            <a:r>
              <a:rPr lang="en-US" sz="2400" b="0" strike="noStrike" spc="-1" dirty="0" err="1">
                <a:latin typeface="Times New Roman"/>
              </a:rPr>
              <a:t>göre</a:t>
            </a:r>
            <a:r>
              <a:rPr lang="en-US" sz="2400" b="0" strike="noStrike" spc="-1" dirty="0">
                <a:latin typeface="Times New Roman"/>
              </a:rPr>
              <a:t> </a:t>
            </a:r>
            <a:r>
              <a:rPr lang="en-US" sz="2400" b="0" strike="noStrike" spc="-1" dirty="0" err="1">
                <a:latin typeface="Times New Roman"/>
              </a:rPr>
              <a:t>oluşturulan</a:t>
            </a:r>
            <a:r>
              <a:rPr lang="en-US" sz="2400" b="0" strike="noStrike" spc="-1" dirty="0">
                <a:latin typeface="Times New Roman"/>
              </a:rPr>
              <a:t> </a:t>
            </a:r>
            <a:r>
              <a:rPr lang="en-US" sz="2400" b="0" strike="noStrike" spc="-1" dirty="0" err="1">
                <a:latin typeface="Times New Roman"/>
              </a:rPr>
              <a:t>kurallar</a:t>
            </a:r>
            <a:br>
              <a:rPr sz="2400" dirty="0"/>
            </a:br>
            <a:r>
              <a:rPr lang="en-US" sz="2400" b="0" strike="noStrike" spc="-1" dirty="0">
                <a:latin typeface="Times New Roman"/>
              </a:rPr>
              <a:t> </a:t>
            </a:r>
            <a:endParaRPr lang="en-US"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en-US" sz="3200" b="0" u="sng" strike="noStrike" spc="-1" dirty="0">
                <a:uFillTx/>
                <a:latin typeface="Arial"/>
              </a:rPr>
              <a:t>I- En </a:t>
            </a:r>
            <a:r>
              <a:rPr lang="en-US" sz="3200" b="0" u="sng" strike="noStrike" spc="-1" dirty="0" err="1">
                <a:uFillTx/>
                <a:latin typeface="Arial"/>
              </a:rPr>
              <a:t>Küçük</a:t>
            </a:r>
            <a:r>
              <a:rPr lang="en-US" sz="3200" b="0" u="sng" strike="noStrike" spc="-1" dirty="0">
                <a:uFillTx/>
                <a:latin typeface="Arial"/>
              </a:rPr>
              <a:t> </a:t>
            </a:r>
            <a:r>
              <a:rPr lang="en-US" sz="3200" b="0" u="sng" strike="noStrike" spc="-1" dirty="0" err="1">
                <a:uFillTx/>
                <a:latin typeface="Arial"/>
              </a:rPr>
              <a:t>İşlem</a:t>
            </a:r>
            <a:r>
              <a:rPr lang="en-US" sz="3200" b="0" u="sng" strike="noStrike" spc="-1" dirty="0">
                <a:uFillTx/>
                <a:latin typeface="Arial"/>
              </a:rPr>
              <a:t> </a:t>
            </a:r>
            <a:r>
              <a:rPr lang="en-US" sz="3200" b="0" u="sng" strike="noStrike" spc="-1" dirty="0" err="1">
                <a:uFillTx/>
                <a:latin typeface="Arial"/>
              </a:rPr>
              <a:t>Süresi</a:t>
            </a:r>
            <a:endParaRPr lang="en-US" sz="3200" b="0" strike="noStrike" spc="-1" dirty="0">
              <a:latin typeface="Arial"/>
            </a:endParaRPr>
          </a:p>
        </p:txBody>
      </p:sp>
      <p:sp>
        <p:nvSpPr>
          <p:cNvPr id="61"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2000" b="0" strike="noStrike" spc="-1">
                <a:latin typeface="Arial"/>
              </a:rPr>
              <a:t>Burada işlerin öncelik değeri işin iş merkezindeki işlem süresidir.</a:t>
            </a:r>
          </a:p>
          <a:p>
            <a:pPr marL="432000" indent="-324000">
              <a:spcBef>
                <a:spcPts val="1414"/>
              </a:spcBef>
              <a:buClr>
                <a:srgbClr val="000000"/>
              </a:buClr>
              <a:buSzPct val="45000"/>
              <a:buFont typeface="Wingdings" charset="2"/>
              <a:buChar char=""/>
            </a:pPr>
            <a:r>
              <a:rPr lang="en-US" sz="2000" b="0" strike="noStrike" spc="-1">
                <a:latin typeface="Arial"/>
              </a:rPr>
              <a:t>İş merkezinin önünde bekleyen işler arasında iş merkezindeki işlem süresi en küçük olan iş, atanacak iş olarak seçilir.</a:t>
            </a:r>
          </a:p>
        </p:txBody>
      </p:sp>
      <p:pic>
        <p:nvPicPr>
          <p:cNvPr id="62" name="Resim 61"/>
          <p:cNvPicPr/>
          <p:nvPr/>
        </p:nvPicPr>
        <p:blipFill>
          <a:blip r:embed="rId2"/>
          <a:stretch/>
        </p:blipFill>
        <p:spPr>
          <a:xfrm>
            <a:off x="3429000" y="3200400"/>
            <a:ext cx="3249720" cy="1828800"/>
          </a:xfrm>
          <a:prstGeom prst="rect">
            <a:avLst/>
          </a:prstGeom>
          <a:ln w="0">
            <a:noFill/>
          </a:ln>
        </p:spPr>
      </p:pic>
      <p:sp>
        <p:nvSpPr>
          <p:cNvPr id="4" name="PlaceHolder 1">
            <a:extLst>
              <a:ext uri="{FF2B5EF4-FFF2-40B4-BE49-F238E27FC236}">
                <a16:creationId xmlns:a16="http://schemas.microsoft.com/office/drawing/2014/main" id="{E9CFBA1E-59E0-2C62-8020-25BBD184848B}"/>
              </a:ext>
            </a:extLst>
          </p:cNvPr>
          <p:cNvSpPr txBox="1">
            <a:spLocks/>
          </p:cNvSpPr>
          <p:nvPr/>
        </p:nvSpPr>
        <p:spPr>
          <a:xfrm>
            <a:off x="503640" y="226080"/>
            <a:ext cx="9071280" cy="9464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1">
                <a:latin typeface="Kalimati"/>
              </a:rPr>
              <a:t>1- İŞE DAYALI KURALLAR</a:t>
            </a:r>
            <a:endParaRPr lang="en-US" sz="3200"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F92ED018-D5E5-4040-DEF3-BAB2B42B3251}"/>
              </a:ext>
            </a:extLst>
          </p:cNvPr>
          <p:cNvSpPr/>
          <p:nvPr/>
        </p:nvSpPr>
        <p:spPr>
          <a:xfrm>
            <a:off x="108804" y="68629"/>
            <a:ext cx="9863016" cy="5533292"/>
          </a:xfrm>
          <a:prstGeom prst="rect">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nnbdbd</a:t>
            </a:r>
            <a:endParaRPr lang="tr-TR" dirty="0"/>
          </a:p>
        </p:txBody>
      </p:sp>
      <p:sp>
        <p:nvSpPr>
          <p:cNvPr id="18" name="Dikdörtgen 17">
            <a:extLst>
              <a:ext uri="{FF2B5EF4-FFF2-40B4-BE49-F238E27FC236}">
                <a16:creationId xmlns:a16="http://schemas.microsoft.com/office/drawing/2014/main" id="{29B0D503-7573-A713-265F-4D9543B930AF}"/>
              </a:ext>
            </a:extLst>
          </p:cNvPr>
          <p:cNvSpPr/>
          <p:nvPr/>
        </p:nvSpPr>
        <p:spPr>
          <a:xfrm>
            <a:off x="388508" y="427892"/>
            <a:ext cx="9409723" cy="481476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 name="Dikdörtgen 2">
            <a:extLst>
              <a:ext uri="{FF2B5EF4-FFF2-40B4-BE49-F238E27FC236}">
                <a16:creationId xmlns:a16="http://schemas.microsoft.com/office/drawing/2014/main" id="{08BE9A25-4850-E9AF-5F6A-E25012F5AEC6}"/>
              </a:ext>
            </a:extLst>
          </p:cNvPr>
          <p:cNvSpPr/>
          <p:nvPr/>
        </p:nvSpPr>
        <p:spPr>
          <a:xfrm>
            <a:off x="719015" y="1094154"/>
            <a:ext cx="2532185"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Operasyon 1</a:t>
            </a:r>
          </a:p>
        </p:txBody>
      </p:sp>
      <p:sp>
        <p:nvSpPr>
          <p:cNvPr id="4" name="Dikdörtgen 3">
            <a:extLst>
              <a:ext uri="{FF2B5EF4-FFF2-40B4-BE49-F238E27FC236}">
                <a16:creationId xmlns:a16="http://schemas.microsoft.com/office/drawing/2014/main" id="{D6226D82-06DB-422C-B121-A09C1424F1D5}"/>
              </a:ext>
            </a:extLst>
          </p:cNvPr>
          <p:cNvSpPr/>
          <p:nvPr/>
        </p:nvSpPr>
        <p:spPr>
          <a:xfrm>
            <a:off x="3774220" y="1090245"/>
            <a:ext cx="2532185"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Operasyon 2</a:t>
            </a:r>
          </a:p>
        </p:txBody>
      </p:sp>
      <p:sp>
        <p:nvSpPr>
          <p:cNvPr id="5" name="Dikdörtgen 4">
            <a:extLst>
              <a:ext uri="{FF2B5EF4-FFF2-40B4-BE49-F238E27FC236}">
                <a16:creationId xmlns:a16="http://schemas.microsoft.com/office/drawing/2014/main" id="{A907FA9E-077E-FB90-4EEE-F15E35F39DB1}"/>
              </a:ext>
            </a:extLst>
          </p:cNvPr>
          <p:cNvSpPr/>
          <p:nvPr/>
        </p:nvSpPr>
        <p:spPr>
          <a:xfrm>
            <a:off x="6829425" y="1094153"/>
            <a:ext cx="2532185"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Operasyon 3</a:t>
            </a:r>
          </a:p>
        </p:txBody>
      </p:sp>
      <p:sp>
        <p:nvSpPr>
          <p:cNvPr id="6" name="Dikdörtgen 5">
            <a:extLst>
              <a:ext uri="{FF2B5EF4-FFF2-40B4-BE49-F238E27FC236}">
                <a16:creationId xmlns:a16="http://schemas.microsoft.com/office/drawing/2014/main" id="{BDA5846C-A525-10E6-6EC6-545D9F3A0A15}"/>
              </a:ext>
            </a:extLst>
          </p:cNvPr>
          <p:cNvSpPr/>
          <p:nvPr/>
        </p:nvSpPr>
        <p:spPr>
          <a:xfrm>
            <a:off x="1164492"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a:t>
            </a:r>
          </a:p>
        </p:txBody>
      </p:sp>
      <p:sp>
        <p:nvSpPr>
          <p:cNvPr id="7" name="Dikdörtgen 6">
            <a:extLst>
              <a:ext uri="{FF2B5EF4-FFF2-40B4-BE49-F238E27FC236}">
                <a16:creationId xmlns:a16="http://schemas.microsoft.com/office/drawing/2014/main" id="{12C5A8AD-F673-1720-827A-70C3FF337F37}"/>
              </a:ext>
            </a:extLst>
          </p:cNvPr>
          <p:cNvSpPr/>
          <p:nvPr/>
        </p:nvSpPr>
        <p:spPr>
          <a:xfrm>
            <a:off x="2071686"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4</a:t>
            </a:r>
          </a:p>
        </p:txBody>
      </p:sp>
      <p:sp>
        <p:nvSpPr>
          <p:cNvPr id="8" name="Dikdörtgen 7">
            <a:extLst>
              <a:ext uri="{FF2B5EF4-FFF2-40B4-BE49-F238E27FC236}">
                <a16:creationId xmlns:a16="http://schemas.microsoft.com/office/drawing/2014/main" id="{0DFBC415-39B0-5B23-02F2-2A4F58A9E63E}"/>
              </a:ext>
            </a:extLst>
          </p:cNvPr>
          <p:cNvSpPr/>
          <p:nvPr/>
        </p:nvSpPr>
        <p:spPr>
          <a:xfrm>
            <a:off x="1164492"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2</a:t>
            </a:r>
          </a:p>
        </p:txBody>
      </p:sp>
      <p:sp>
        <p:nvSpPr>
          <p:cNvPr id="9" name="Dikdörtgen 8">
            <a:extLst>
              <a:ext uri="{FF2B5EF4-FFF2-40B4-BE49-F238E27FC236}">
                <a16:creationId xmlns:a16="http://schemas.microsoft.com/office/drawing/2014/main" id="{861E551F-DAC7-DDB4-BFE5-4025223D9CA4}"/>
              </a:ext>
            </a:extLst>
          </p:cNvPr>
          <p:cNvSpPr/>
          <p:nvPr/>
        </p:nvSpPr>
        <p:spPr>
          <a:xfrm>
            <a:off x="2071686" y="2395902"/>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3</a:t>
            </a:r>
          </a:p>
        </p:txBody>
      </p:sp>
      <p:sp>
        <p:nvSpPr>
          <p:cNvPr id="10" name="Dikdörtgen 9">
            <a:extLst>
              <a:ext uri="{FF2B5EF4-FFF2-40B4-BE49-F238E27FC236}">
                <a16:creationId xmlns:a16="http://schemas.microsoft.com/office/drawing/2014/main" id="{4874AC83-4D26-A73E-E359-F0FC5A9DD1C6}"/>
              </a:ext>
            </a:extLst>
          </p:cNvPr>
          <p:cNvSpPr/>
          <p:nvPr/>
        </p:nvSpPr>
        <p:spPr>
          <a:xfrm>
            <a:off x="4186176"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5</a:t>
            </a:r>
          </a:p>
        </p:txBody>
      </p:sp>
      <p:sp>
        <p:nvSpPr>
          <p:cNvPr id="11" name="Dikdörtgen 10">
            <a:extLst>
              <a:ext uri="{FF2B5EF4-FFF2-40B4-BE49-F238E27FC236}">
                <a16:creationId xmlns:a16="http://schemas.microsoft.com/office/drawing/2014/main" id="{970E5215-2C76-71F0-A091-A9A1B85C14B9}"/>
              </a:ext>
            </a:extLst>
          </p:cNvPr>
          <p:cNvSpPr/>
          <p:nvPr/>
        </p:nvSpPr>
        <p:spPr>
          <a:xfrm>
            <a:off x="5093370"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8</a:t>
            </a:r>
          </a:p>
        </p:txBody>
      </p:sp>
      <p:sp>
        <p:nvSpPr>
          <p:cNvPr id="12" name="Dikdörtgen 11">
            <a:extLst>
              <a:ext uri="{FF2B5EF4-FFF2-40B4-BE49-F238E27FC236}">
                <a16:creationId xmlns:a16="http://schemas.microsoft.com/office/drawing/2014/main" id="{AD55C3C4-92D3-F2C4-E29A-81A91A8CD3D3}"/>
              </a:ext>
            </a:extLst>
          </p:cNvPr>
          <p:cNvSpPr/>
          <p:nvPr/>
        </p:nvSpPr>
        <p:spPr>
          <a:xfrm>
            <a:off x="4186176"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6</a:t>
            </a:r>
          </a:p>
        </p:txBody>
      </p:sp>
      <p:sp>
        <p:nvSpPr>
          <p:cNvPr id="13" name="Dikdörtgen 12">
            <a:extLst>
              <a:ext uri="{FF2B5EF4-FFF2-40B4-BE49-F238E27FC236}">
                <a16:creationId xmlns:a16="http://schemas.microsoft.com/office/drawing/2014/main" id="{D794EBF8-4A2D-96F3-137C-D3A8E73B08AA}"/>
              </a:ext>
            </a:extLst>
          </p:cNvPr>
          <p:cNvSpPr/>
          <p:nvPr/>
        </p:nvSpPr>
        <p:spPr>
          <a:xfrm>
            <a:off x="5093371"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7</a:t>
            </a:r>
          </a:p>
        </p:txBody>
      </p:sp>
      <p:sp>
        <p:nvSpPr>
          <p:cNvPr id="14" name="Dikdörtgen 13">
            <a:extLst>
              <a:ext uri="{FF2B5EF4-FFF2-40B4-BE49-F238E27FC236}">
                <a16:creationId xmlns:a16="http://schemas.microsoft.com/office/drawing/2014/main" id="{968D2FDA-3288-B4DC-69AE-5E7245E69DF4}"/>
              </a:ext>
            </a:extLst>
          </p:cNvPr>
          <p:cNvSpPr/>
          <p:nvPr/>
        </p:nvSpPr>
        <p:spPr>
          <a:xfrm>
            <a:off x="7326923"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9</a:t>
            </a:r>
          </a:p>
        </p:txBody>
      </p:sp>
      <p:sp>
        <p:nvSpPr>
          <p:cNvPr id="15" name="Dikdörtgen 14">
            <a:extLst>
              <a:ext uri="{FF2B5EF4-FFF2-40B4-BE49-F238E27FC236}">
                <a16:creationId xmlns:a16="http://schemas.microsoft.com/office/drawing/2014/main" id="{2234B44F-095E-F011-300B-0E85E0FC549C}"/>
              </a:ext>
            </a:extLst>
          </p:cNvPr>
          <p:cNvSpPr/>
          <p:nvPr/>
        </p:nvSpPr>
        <p:spPr>
          <a:xfrm>
            <a:off x="8234117"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12</a:t>
            </a:r>
          </a:p>
        </p:txBody>
      </p:sp>
      <p:sp>
        <p:nvSpPr>
          <p:cNvPr id="16" name="Dikdörtgen 15">
            <a:extLst>
              <a:ext uri="{FF2B5EF4-FFF2-40B4-BE49-F238E27FC236}">
                <a16:creationId xmlns:a16="http://schemas.microsoft.com/office/drawing/2014/main" id="{7F61CA66-2C31-A5BD-8A7F-B0EC137860E5}"/>
              </a:ext>
            </a:extLst>
          </p:cNvPr>
          <p:cNvSpPr/>
          <p:nvPr/>
        </p:nvSpPr>
        <p:spPr>
          <a:xfrm>
            <a:off x="7326923"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10</a:t>
            </a:r>
          </a:p>
        </p:txBody>
      </p:sp>
      <p:sp>
        <p:nvSpPr>
          <p:cNvPr id="17" name="Dikdörtgen 16">
            <a:extLst>
              <a:ext uri="{FF2B5EF4-FFF2-40B4-BE49-F238E27FC236}">
                <a16:creationId xmlns:a16="http://schemas.microsoft.com/office/drawing/2014/main" id="{A164896E-47E1-97AE-2761-A0A51AB9A3B7}"/>
              </a:ext>
            </a:extLst>
          </p:cNvPr>
          <p:cNvSpPr/>
          <p:nvPr/>
        </p:nvSpPr>
        <p:spPr>
          <a:xfrm>
            <a:off x="8234118"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11</a:t>
            </a:r>
          </a:p>
        </p:txBody>
      </p:sp>
    </p:spTree>
    <p:extLst>
      <p:ext uri="{BB962C8B-B14F-4D97-AF65-F5344CB8AC3E}">
        <p14:creationId xmlns:p14="http://schemas.microsoft.com/office/powerpoint/2010/main" val="345796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7" presetClass="path" presetSubtype="0" accel="50000" decel="50000" fill="hold" grpId="0" nodeType="clickEffect">
                                  <p:stCondLst>
                                    <p:cond delay="0"/>
                                  </p:stCondLst>
                                  <p:childTnLst>
                                    <p:animMotion origin="layout" path="M -2.99213E-6 -3.15789E-6 L -2.99213E-6 -0.12458 C -2.99213E-6 -0.18029 0.03339 -0.24832 0.06095 -0.24832 L 0.12205 -0.24832 " pathEditMode="relative" rAng="0" ptsTypes="AAAA">
                                      <p:cBhvr>
                                        <p:cTn id="6" dur="2000" fill="hold"/>
                                        <p:tgtEl>
                                          <p:spTgt spid="7"/>
                                        </p:tgtEl>
                                        <p:attrNameLst>
                                          <p:attrName>ppt_x</p:attrName>
                                          <p:attrName>ppt_y</p:attrName>
                                        </p:attrNameLst>
                                      </p:cBhvr>
                                      <p:rCtr x="6094" y="-12430"/>
                                    </p:animMotion>
                                  </p:childTnLst>
                                </p:cTn>
                              </p:par>
                            </p:childTnLst>
                          </p:cTn>
                        </p:par>
                        <p:par>
                          <p:cTn id="7" fill="hold">
                            <p:stCondLst>
                              <p:cond delay="2000"/>
                            </p:stCondLst>
                            <p:childTnLst>
                              <p:par>
                                <p:cTn id="8" presetID="57" presetClass="path" presetSubtype="0" accel="50000" decel="50000" fill="hold" grpId="0" nodeType="afterEffect">
                                  <p:stCondLst>
                                    <p:cond delay="0"/>
                                  </p:stCondLst>
                                  <p:childTnLst>
                                    <p:animMotion origin="layout" path="M -2.99213E-6 -4.79283E-6 L -2.99213E-6 -0.05599 C -2.99213E-6 -0.0809 0.01244 -0.11086 0.02284 -0.11086 L 0.04662 -0.11086 " pathEditMode="relative" rAng="0" ptsTypes="AAAA">
                                      <p:cBhvr>
                                        <p:cTn id="9" dur="2000" fill="hold"/>
                                        <p:tgtEl>
                                          <p:spTgt spid="9"/>
                                        </p:tgtEl>
                                        <p:attrNameLst>
                                          <p:attrName>ppt_x</p:attrName>
                                          <p:attrName>ppt_y</p:attrName>
                                        </p:attrNameLst>
                                      </p:cBhvr>
                                      <p:rCtr x="2331" y="-5543"/>
                                    </p:animMotion>
                                  </p:childTnLst>
                                </p:cTn>
                              </p:par>
                            </p:childTnLst>
                          </p:cTn>
                        </p:par>
                        <p:par>
                          <p:cTn id="10" fill="hold">
                            <p:stCondLst>
                              <p:cond delay="4000"/>
                            </p:stCondLst>
                            <p:childTnLst>
                              <p:par>
                                <p:cTn id="11" presetID="57" presetClass="path" presetSubtype="0" accel="50000" decel="50000" fill="hold" grpId="0" nodeType="afterEffect">
                                  <p:stCondLst>
                                    <p:cond delay="0"/>
                                  </p:stCondLst>
                                  <p:childTnLst>
                                    <p:animMotion origin="layout" path="M -1.73228E-6 -3.15789E-6 L -1.73228E-6 -0.1215 C -1.73228E-6 -0.17609 0.01811 -0.24272 0.03292 -0.24272 L 0.06583 -0.24272 " pathEditMode="relative" rAng="0" ptsTypes="AAAA">
                                      <p:cBhvr>
                                        <p:cTn id="12" dur="2000" fill="hold"/>
                                        <p:tgtEl>
                                          <p:spTgt spid="8"/>
                                        </p:tgtEl>
                                        <p:attrNameLst>
                                          <p:attrName>ppt_x</p:attrName>
                                          <p:attrName>ppt_y</p:attrName>
                                        </p:attrNameLst>
                                      </p:cBhvr>
                                      <p:rCtr x="3291" y="-12150"/>
                                    </p:animMotion>
                                  </p:childTnLst>
                                </p:cTn>
                              </p:par>
                            </p:childTnLst>
                          </p:cTn>
                        </p:par>
                        <p:par>
                          <p:cTn id="13" fill="hold">
                            <p:stCondLst>
                              <p:cond delay="6000"/>
                            </p:stCondLst>
                            <p:childTnLst>
                              <p:par>
                                <p:cTn id="14" presetID="64" presetClass="path" presetSubtype="0" accel="50000" decel="50000" fill="hold" grpId="0" nodeType="afterEffect">
                                  <p:stCondLst>
                                    <p:cond delay="0"/>
                                  </p:stCondLst>
                                  <p:childTnLst>
                                    <p:animMotion origin="layout" path="M -1.73228E-6 -4.74804E-6 L -0.00346 -0.11086 " pathEditMode="relative" rAng="0" ptsTypes="AA">
                                      <p:cBhvr>
                                        <p:cTn id="15" dur="2000" fill="hold"/>
                                        <p:tgtEl>
                                          <p:spTgt spid="6"/>
                                        </p:tgtEl>
                                        <p:attrNameLst>
                                          <p:attrName>ppt_x</p:attrName>
                                          <p:attrName>ppt_y</p:attrName>
                                        </p:attrNameLst>
                                      </p:cBhvr>
                                      <p:rCtr x="-173" y="-55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en-US" sz="3200" b="0" u="sng" strike="noStrike" spc="-1" dirty="0">
                <a:uFillTx/>
                <a:latin typeface="Arial"/>
              </a:rPr>
              <a:t>II- En </a:t>
            </a:r>
            <a:r>
              <a:rPr lang="en-US" sz="3200" b="0" u="sng" strike="noStrike" spc="-1" dirty="0" err="1">
                <a:uFillTx/>
                <a:latin typeface="Arial"/>
              </a:rPr>
              <a:t>Küçük</a:t>
            </a:r>
            <a:r>
              <a:rPr lang="en-US" sz="3200" b="0" u="sng" strike="noStrike" spc="-1" dirty="0">
                <a:uFillTx/>
                <a:latin typeface="Arial"/>
              </a:rPr>
              <a:t> Kalan </a:t>
            </a:r>
            <a:r>
              <a:rPr lang="en-US" sz="3200" b="0" u="sng" strike="noStrike" spc="-1" dirty="0" err="1">
                <a:uFillTx/>
                <a:latin typeface="Arial"/>
              </a:rPr>
              <a:t>Toplam</a:t>
            </a:r>
            <a:r>
              <a:rPr lang="en-US" sz="3200" b="0" u="sng" strike="noStrike" spc="-1" dirty="0">
                <a:uFillTx/>
                <a:latin typeface="Arial"/>
              </a:rPr>
              <a:t> </a:t>
            </a:r>
            <a:r>
              <a:rPr lang="en-US" sz="3200" b="0" u="sng" strike="noStrike" spc="-1" dirty="0" err="1">
                <a:uFillTx/>
                <a:latin typeface="Arial"/>
              </a:rPr>
              <a:t>İş</a:t>
            </a:r>
            <a:r>
              <a:rPr lang="en-US" sz="3200" b="0" u="sng" strike="noStrike" spc="-1" dirty="0">
                <a:uFillTx/>
                <a:latin typeface="Arial"/>
              </a:rPr>
              <a:t> </a:t>
            </a:r>
            <a:r>
              <a:rPr lang="en-US" sz="3200" b="0" u="sng" strike="noStrike" spc="-1" dirty="0" err="1">
                <a:uFillTx/>
                <a:latin typeface="Arial"/>
              </a:rPr>
              <a:t>Süresi</a:t>
            </a:r>
            <a:endParaRPr lang="en-US" sz="3200" b="0" strike="noStrike" spc="-1" dirty="0">
              <a:latin typeface="Arial"/>
            </a:endParaRPr>
          </a:p>
        </p:txBody>
      </p:sp>
      <p:sp>
        <p:nvSpPr>
          <p:cNvPr id="65"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2000" b="0" strike="noStrike" spc="-1" dirty="0" err="1">
                <a:latin typeface="Arial"/>
              </a:rPr>
              <a:t>Burada</a:t>
            </a:r>
            <a:r>
              <a:rPr lang="en-US" sz="2000" b="0" strike="noStrike" spc="-1" dirty="0">
                <a:latin typeface="Arial"/>
              </a:rPr>
              <a:t> </a:t>
            </a:r>
            <a:r>
              <a:rPr lang="en-US" sz="2000" b="0" strike="noStrike" spc="-1" dirty="0" err="1">
                <a:latin typeface="Arial"/>
              </a:rPr>
              <a:t>işlerin</a:t>
            </a:r>
            <a:r>
              <a:rPr lang="en-US" sz="2000" b="0" strike="noStrike" spc="-1" dirty="0">
                <a:latin typeface="Arial"/>
              </a:rPr>
              <a:t> </a:t>
            </a:r>
            <a:r>
              <a:rPr lang="en-US" sz="2000" b="0" strike="noStrike" spc="-1" dirty="0" err="1">
                <a:latin typeface="Arial"/>
              </a:rPr>
              <a:t>öncelik</a:t>
            </a:r>
            <a:r>
              <a:rPr lang="en-US" sz="2000" b="0" strike="noStrike" spc="-1" dirty="0">
                <a:latin typeface="Arial"/>
              </a:rPr>
              <a:t> </a:t>
            </a:r>
            <a:r>
              <a:rPr lang="en-US" sz="2000" b="0" strike="noStrike" spc="-1" dirty="0" err="1">
                <a:latin typeface="Arial"/>
              </a:rPr>
              <a:t>değeri</a:t>
            </a:r>
            <a:r>
              <a:rPr lang="en-US" sz="2000" b="0" strike="noStrike" spc="-1" dirty="0">
                <a:latin typeface="Arial"/>
              </a:rPr>
              <a:t> </a:t>
            </a:r>
            <a:r>
              <a:rPr lang="en-US" sz="2000" b="0" strike="noStrike" spc="-1" dirty="0" err="1">
                <a:latin typeface="Arial"/>
              </a:rPr>
              <a:t>kalan</a:t>
            </a:r>
            <a:r>
              <a:rPr lang="en-US" sz="2000" b="0" strike="noStrike" spc="-1" dirty="0">
                <a:latin typeface="Arial"/>
              </a:rPr>
              <a:t> </a:t>
            </a:r>
            <a:r>
              <a:rPr lang="en-US" sz="2000" b="0" strike="noStrike" spc="-1" dirty="0" err="1">
                <a:latin typeface="Arial"/>
              </a:rPr>
              <a:t>tüm</a:t>
            </a:r>
            <a:r>
              <a:rPr lang="en-US" sz="2000" b="0" strike="noStrike" spc="-1" dirty="0">
                <a:latin typeface="Arial"/>
              </a:rPr>
              <a:t> </a:t>
            </a:r>
            <a:r>
              <a:rPr lang="en-US" sz="2000" b="0" strike="noStrike" spc="-1" dirty="0" err="1">
                <a:latin typeface="Arial"/>
              </a:rPr>
              <a:t>işlemlerinin</a:t>
            </a:r>
            <a:r>
              <a:rPr lang="en-US" sz="2000" b="0" strike="noStrike" spc="-1" dirty="0">
                <a:latin typeface="Arial"/>
              </a:rPr>
              <a:t> </a:t>
            </a:r>
            <a:r>
              <a:rPr lang="en-US" sz="2000" b="0" strike="noStrike" spc="-1" dirty="0" err="1">
                <a:latin typeface="Arial"/>
              </a:rPr>
              <a:t>bitmesi</a:t>
            </a:r>
            <a:r>
              <a:rPr lang="en-US" sz="2000" b="0" strike="noStrike" spc="-1" dirty="0">
                <a:latin typeface="Arial"/>
              </a:rPr>
              <a:t> </a:t>
            </a:r>
            <a:r>
              <a:rPr lang="en-US" sz="2000" b="0" strike="noStrike" spc="-1" dirty="0" err="1">
                <a:latin typeface="Arial"/>
              </a:rPr>
              <a:t>için</a:t>
            </a:r>
            <a:r>
              <a:rPr lang="en-US" sz="2000" b="0" strike="noStrike" spc="-1" dirty="0">
                <a:latin typeface="Arial"/>
              </a:rPr>
              <a:t> </a:t>
            </a:r>
            <a:r>
              <a:rPr lang="en-US" sz="2000" b="0" strike="noStrike" spc="-1" dirty="0" err="1">
                <a:latin typeface="Arial"/>
              </a:rPr>
              <a:t>gerekli</a:t>
            </a:r>
            <a:r>
              <a:rPr lang="en-US" sz="2000" b="0" strike="noStrike" spc="-1" dirty="0">
                <a:latin typeface="Arial"/>
              </a:rPr>
              <a:t> </a:t>
            </a:r>
            <a:r>
              <a:rPr lang="en-US" sz="2000" b="0" strike="noStrike" spc="-1" dirty="0" err="1">
                <a:latin typeface="Arial"/>
              </a:rPr>
              <a:t>olan</a:t>
            </a:r>
            <a:r>
              <a:rPr lang="en-US" sz="2000" b="0" strike="noStrike" spc="-1" dirty="0">
                <a:latin typeface="Arial"/>
              </a:rPr>
              <a:t> </a:t>
            </a:r>
            <a:r>
              <a:rPr lang="en-US" sz="2000" b="0" strike="noStrike" spc="-1" dirty="0" err="1">
                <a:latin typeface="Arial"/>
              </a:rPr>
              <a:t>süredir</a:t>
            </a:r>
            <a:r>
              <a:rPr lang="en-US" sz="2000" b="0" strike="noStrike" spc="-1" dirty="0">
                <a:latin typeface="Arial"/>
              </a:rPr>
              <a:t>.</a:t>
            </a:r>
          </a:p>
          <a:p>
            <a:pPr marL="432000" indent="-324000">
              <a:spcBef>
                <a:spcPts val="1414"/>
              </a:spcBef>
              <a:buClr>
                <a:srgbClr val="000000"/>
              </a:buClr>
              <a:buSzPct val="45000"/>
              <a:buFont typeface="Wingdings" charset="2"/>
              <a:buChar char=""/>
            </a:pPr>
            <a:r>
              <a:rPr lang="en-US" sz="2000" b="0" strike="noStrike" spc="-1" dirty="0" err="1">
                <a:latin typeface="Arial"/>
              </a:rPr>
              <a:t>İş</a:t>
            </a:r>
            <a:r>
              <a:rPr lang="en-US" sz="2000" b="0" strike="noStrike" spc="-1" dirty="0">
                <a:latin typeface="Arial"/>
              </a:rPr>
              <a:t> </a:t>
            </a:r>
            <a:r>
              <a:rPr lang="en-US" sz="2000" b="0" strike="noStrike" spc="-1" dirty="0" err="1">
                <a:latin typeface="Arial"/>
              </a:rPr>
              <a:t>merkezinin</a:t>
            </a:r>
            <a:r>
              <a:rPr lang="en-US" sz="2000" b="0" strike="noStrike" spc="-1" dirty="0">
                <a:latin typeface="Arial"/>
              </a:rPr>
              <a:t> </a:t>
            </a:r>
            <a:r>
              <a:rPr lang="en-US" sz="2000" b="0" strike="noStrike" spc="-1" dirty="0" err="1">
                <a:latin typeface="Arial"/>
              </a:rPr>
              <a:t>önünde</a:t>
            </a:r>
            <a:r>
              <a:rPr lang="en-US" sz="2000" b="0" strike="noStrike" spc="-1" dirty="0">
                <a:latin typeface="Arial"/>
              </a:rPr>
              <a:t> </a:t>
            </a:r>
            <a:r>
              <a:rPr lang="en-US" sz="2000" b="0" strike="noStrike" spc="-1" dirty="0" err="1">
                <a:latin typeface="Arial"/>
              </a:rPr>
              <a:t>bekleyen</a:t>
            </a:r>
            <a:r>
              <a:rPr lang="en-US" sz="2000" b="0" strike="noStrike" spc="-1" dirty="0">
                <a:latin typeface="Arial"/>
              </a:rPr>
              <a:t> </a:t>
            </a:r>
            <a:r>
              <a:rPr lang="en-US" sz="2000" b="0" strike="noStrike" spc="-1" dirty="0" err="1">
                <a:latin typeface="Arial"/>
              </a:rPr>
              <a:t>işler</a:t>
            </a:r>
            <a:r>
              <a:rPr lang="en-US" sz="2000" b="0" strike="noStrike" spc="-1" dirty="0">
                <a:latin typeface="Arial"/>
              </a:rPr>
              <a:t> </a:t>
            </a:r>
            <a:r>
              <a:rPr lang="en-US" sz="2000" b="0" strike="noStrike" spc="-1" dirty="0" err="1">
                <a:latin typeface="Arial"/>
              </a:rPr>
              <a:t>arasında</a:t>
            </a:r>
            <a:r>
              <a:rPr lang="en-US" sz="2000" b="0" strike="noStrike" spc="-1" dirty="0">
                <a:latin typeface="Arial"/>
              </a:rPr>
              <a:t> </a:t>
            </a:r>
            <a:r>
              <a:rPr lang="en-US" sz="2000" b="0" strike="noStrike" spc="-1" dirty="0" err="1">
                <a:latin typeface="Arial"/>
              </a:rPr>
              <a:t>öncelik</a:t>
            </a:r>
            <a:r>
              <a:rPr lang="en-US" sz="2000" b="0" strike="noStrike" spc="-1" dirty="0">
                <a:latin typeface="Arial"/>
              </a:rPr>
              <a:t> </a:t>
            </a:r>
            <a:r>
              <a:rPr lang="en-US" sz="2000" b="0" strike="noStrike" spc="-1" dirty="0" err="1">
                <a:latin typeface="Arial"/>
              </a:rPr>
              <a:t>değeri</a:t>
            </a:r>
            <a:r>
              <a:rPr lang="en-US" sz="2000" b="0" strike="noStrike" spc="-1" dirty="0">
                <a:latin typeface="Arial"/>
              </a:rPr>
              <a:t> </a:t>
            </a:r>
            <a:r>
              <a:rPr lang="en-US" sz="2000" b="0" strike="noStrike" spc="-1" dirty="0" err="1">
                <a:latin typeface="Arial"/>
              </a:rPr>
              <a:t>en</a:t>
            </a:r>
            <a:r>
              <a:rPr lang="en-US" sz="2000" b="0" strike="noStrike" spc="-1" dirty="0">
                <a:latin typeface="Arial"/>
              </a:rPr>
              <a:t> </a:t>
            </a:r>
            <a:r>
              <a:rPr lang="en-US" sz="2000" b="0" strike="noStrike" spc="-1" dirty="0" err="1">
                <a:latin typeface="Arial"/>
              </a:rPr>
              <a:t>küçük</a:t>
            </a:r>
            <a:r>
              <a:rPr lang="en-US" sz="2000" b="0" strike="noStrike" spc="-1" dirty="0">
                <a:latin typeface="Arial"/>
              </a:rPr>
              <a:t> </a:t>
            </a:r>
            <a:r>
              <a:rPr lang="en-US" sz="2000" b="0" strike="noStrike" spc="-1" dirty="0" err="1">
                <a:latin typeface="Arial"/>
              </a:rPr>
              <a:t>olan</a:t>
            </a:r>
            <a:r>
              <a:rPr lang="en-US" sz="2000" b="0" strike="noStrike" spc="-1" dirty="0">
                <a:latin typeface="Arial"/>
              </a:rPr>
              <a:t> </a:t>
            </a:r>
            <a:r>
              <a:rPr lang="en-US" sz="2000" b="0" strike="noStrike" spc="-1" dirty="0" err="1">
                <a:latin typeface="Arial"/>
              </a:rPr>
              <a:t>iş</a:t>
            </a:r>
            <a:r>
              <a:rPr lang="en-US" sz="2000" b="0" strike="noStrike" spc="-1" dirty="0">
                <a:latin typeface="Arial"/>
              </a:rPr>
              <a:t>, </a:t>
            </a:r>
            <a:r>
              <a:rPr lang="en-US" sz="2000" b="0" strike="noStrike" spc="-1" dirty="0" err="1">
                <a:latin typeface="Arial"/>
              </a:rPr>
              <a:t>atanacak</a:t>
            </a:r>
            <a:r>
              <a:rPr lang="en-US" sz="2000" b="0" strike="noStrike" spc="-1" dirty="0">
                <a:latin typeface="Arial"/>
              </a:rPr>
              <a:t> </a:t>
            </a:r>
            <a:r>
              <a:rPr lang="en-US" sz="2000" b="0" strike="noStrike" spc="-1" dirty="0" err="1">
                <a:latin typeface="Arial"/>
              </a:rPr>
              <a:t>iş</a:t>
            </a:r>
            <a:r>
              <a:rPr lang="en-US" sz="2000" b="0" strike="noStrike" spc="-1" dirty="0">
                <a:latin typeface="Arial"/>
              </a:rPr>
              <a:t> </a:t>
            </a:r>
            <a:r>
              <a:rPr lang="en-US" sz="2000" b="0" strike="noStrike" spc="-1" dirty="0" err="1">
                <a:latin typeface="Arial"/>
              </a:rPr>
              <a:t>olarak</a:t>
            </a:r>
            <a:r>
              <a:rPr lang="en-US" sz="2000" b="0" strike="noStrike" spc="-1" dirty="0">
                <a:latin typeface="Arial"/>
              </a:rPr>
              <a:t> </a:t>
            </a:r>
            <a:r>
              <a:rPr lang="en-US" sz="2000" b="0" strike="noStrike" spc="-1" dirty="0" err="1">
                <a:latin typeface="Arial"/>
              </a:rPr>
              <a:t>seçilir</a:t>
            </a:r>
            <a:r>
              <a:rPr lang="en-US" sz="2000" b="0" strike="noStrike" spc="-1" dirty="0">
                <a:latin typeface="Arial"/>
              </a:rPr>
              <a:t>.</a:t>
            </a:r>
          </a:p>
        </p:txBody>
      </p:sp>
      <p:pic>
        <p:nvPicPr>
          <p:cNvPr id="66" name="Resim 65"/>
          <p:cNvPicPr/>
          <p:nvPr/>
        </p:nvPicPr>
        <p:blipFill>
          <a:blip r:embed="rId2"/>
          <a:stretch/>
        </p:blipFill>
        <p:spPr>
          <a:xfrm>
            <a:off x="3200400" y="3356640"/>
            <a:ext cx="2971800" cy="1672560"/>
          </a:xfrm>
          <a:prstGeom prst="rect">
            <a:avLst/>
          </a:prstGeom>
          <a:ln w="0">
            <a:noFill/>
          </a:ln>
        </p:spPr>
      </p:pic>
      <p:sp>
        <p:nvSpPr>
          <p:cNvPr id="4" name="PlaceHolder 1">
            <a:extLst>
              <a:ext uri="{FF2B5EF4-FFF2-40B4-BE49-F238E27FC236}">
                <a16:creationId xmlns:a16="http://schemas.microsoft.com/office/drawing/2014/main" id="{C08031D3-134B-4151-1429-2BDAE1207765}"/>
              </a:ext>
            </a:extLst>
          </p:cNvPr>
          <p:cNvSpPr txBox="1">
            <a:spLocks/>
          </p:cNvSpPr>
          <p:nvPr/>
        </p:nvSpPr>
        <p:spPr>
          <a:xfrm>
            <a:off x="503640" y="226080"/>
            <a:ext cx="9071280" cy="9464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1">
                <a:latin typeface="Kalimati"/>
              </a:rPr>
              <a:t>1- İŞE DAYALI KURALLAR</a:t>
            </a:r>
            <a:endParaRPr lang="en-US" sz="3200"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F92ED018-D5E5-4040-DEF3-BAB2B42B3251}"/>
              </a:ext>
            </a:extLst>
          </p:cNvPr>
          <p:cNvSpPr/>
          <p:nvPr/>
        </p:nvSpPr>
        <p:spPr>
          <a:xfrm>
            <a:off x="108804" y="68629"/>
            <a:ext cx="9863016" cy="5533292"/>
          </a:xfrm>
          <a:prstGeom prst="rect">
            <a:avLst/>
          </a:prstGeom>
          <a:solidFill>
            <a:schemeClr val="accent3">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nnbdbd</a:t>
            </a:r>
            <a:endParaRPr lang="tr-TR" dirty="0"/>
          </a:p>
        </p:txBody>
      </p:sp>
      <p:sp>
        <p:nvSpPr>
          <p:cNvPr id="18" name="Dikdörtgen 17">
            <a:extLst>
              <a:ext uri="{FF2B5EF4-FFF2-40B4-BE49-F238E27FC236}">
                <a16:creationId xmlns:a16="http://schemas.microsoft.com/office/drawing/2014/main" id="{29B0D503-7573-A713-265F-4D9543B930AF}"/>
              </a:ext>
            </a:extLst>
          </p:cNvPr>
          <p:cNvSpPr/>
          <p:nvPr/>
        </p:nvSpPr>
        <p:spPr>
          <a:xfrm>
            <a:off x="388508" y="427892"/>
            <a:ext cx="9409723" cy="481476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 name="Dikdörtgen 2">
            <a:extLst>
              <a:ext uri="{FF2B5EF4-FFF2-40B4-BE49-F238E27FC236}">
                <a16:creationId xmlns:a16="http://schemas.microsoft.com/office/drawing/2014/main" id="{08BE9A25-4850-E9AF-5F6A-E25012F5AEC6}"/>
              </a:ext>
            </a:extLst>
          </p:cNvPr>
          <p:cNvSpPr/>
          <p:nvPr/>
        </p:nvSpPr>
        <p:spPr>
          <a:xfrm>
            <a:off x="719015" y="1094154"/>
            <a:ext cx="2532185"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Operasyon 1</a:t>
            </a:r>
          </a:p>
        </p:txBody>
      </p:sp>
      <p:sp>
        <p:nvSpPr>
          <p:cNvPr id="4" name="Dikdörtgen 3">
            <a:extLst>
              <a:ext uri="{FF2B5EF4-FFF2-40B4-BE49-F238E27FC236}">
                <a16:creationId xmlns:a16="http://schemas.microsoft.com/office/drawing/2014/main" id="{D6226D82-06DB-422C-B121-A09C1424F1D5}"/>
              </a:ext>
            </a:extLst>
          </p:cNvPr>
          <p:cNvSpPr/>
          <p:nvPr/>
        </p:nvSpPr>
        <p:spPr>
          <a:xfrm>
            <a:off x="3774220" y="1090245"/>
            <a:ext cx="2532185"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Operasyon 2</a:t>
            </a:r>
          </a:p>
        </p:txBody>
      </p:sp>
      <p:sp>
        <p:nvSpPr>
          <p:cNvPr id="5" name="Dikdörtgen 4">
            <a:extLst>
              <a:ext uri="{FF2B5EF4-FFF2-40B4-BE49-F238E27FC236}">
                <a16:creationId xmlns:a16="http://schemas.microsoft.com/office/drawing/2014/main" id="{A907FA9E-077E-FB90-4EEE-F15E35F39DB1}"/>
              </a:ext>
            </a:extLst>
          </p:cNvPr>
          <p:cNvSpPr/>
          <p:nvPr/>
        </p:nvSpPr>
        <p:spPr>
          <a:xfrm>
            <a:off x="6829425" y="1094153"/>
            <a:ext cx="2532185" cy="437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Operasyon 3</a:t>
            </a:r>
          </a:p>
        </p:txBody>
      </p:sp>
      <p:sp>
        <p:nvSpPr>
          <p:cNvPr id="6" name="Dikdörtgen 5">
            <a:extLst>
              <a:ext uri="{FF2B5EF4-FFF2-40B4-BE49-F238E27FC236}">
                <a16:creationId xmlns:a16="http://schemas.microsoft.com/office/drawing/2014/main" id="{BDA5846C-A525-10E6-6EC6-545D9F3A0A15}"/>
              </a:ext>
            </a:extLst>
          </p:cNvPr>
          <p:cNvSpPr/>
          <p:nvPr/>
        </p:nvSpPr>
        <p:spPr>
          <a:xfrm>
            <a:off x="1164492"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a:t>
            </a:r>
          </a:p>
        </p:txBody>
      </p:sp>
      <p:sp>
        <p:nvSpPr>
          <p:cNvPr id="7" name="Dikdörtgen 6">
            <a:extLst>
              <a:ext uri="{FF2B5EF4-FFF2-40B4-BE49-F238E27FC236}">
                <a16:creationId xmlns:a16="http://schemas.microsoft.com/office/drawing/2014/main" id="{12C5A8AD-F673-1720-827A-70C3FF337F37}"/>
              </a:ext>
            </a:extLst>
          </p:cNvPr>
          <p:cNvSpPr/>
          <p:nvPr/>
        </p:nvSpPr>
        <p:spPr>
          <a:xfrm>
            <a:off x="2071686"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4</a:t>
            </a:r>
          </a:p>
        </p:txBody>
      </p:sp>
      <p:sp>
        <p:nvSpPr>
          <p:cNvPr id="8" name="Dikdörtgen 7">
            <a:extLst>
              <a:ext uri="{FF2B5EF4-FFF2-40B4-BE49-F238E27FC236}">
                <a16:creationId xmlns:a16="http://schemas.microsoft.com/office/drawing/2014/main" id="{0DFBC415-39B0-5B23-02F2-2A4F58A9E63E}"/>
              </a:ext>
            </a:extLst>
          </p:cNvPr>
          <p:cNvSpPr/>
          <p:nvPr/>
        </p:nvSpPr>
        <p:spPr>
          <a:xfrm>
            <a:off x="1164492"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2</a:t>
            </a:r>
          </a:p>
        </p:txBody>
      </p:sp>
      <p:sp>
        <p:nvSpPr>
          <p:cNvPr id="9" name="Dikdörtgen 8">
            <a:extLst>
              <a:ext uri="{FF2B5EF4-FFF2-40B4-BE49-F238E27FC236}">
                <a16:creationId xmlns:a16="http://schemas.microsoft.com/office/drawing/2014/main" id="{861E551F-DAC7-DDB4-BFE5-4025223D9CA4}"/>
              </a:ext>
            </a:extLst>
          </p:cNvPr>
          <p:cNvSpPr/>
          <p:nvPr/>
        </p:nvSpPr>
        <p:spPr>
          <a:xfrm>
            <a:off x="2071686" y="2395902"/>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3</a:t>
            </a:r>
          </a:p>
        </p:txBody>
      </p:sp>
      <p:sp>
        <p:nvSpPr>
          <p:cNvPr id="10" name="Dikdörtgen 9">
            <a:extLst>
              <a:ext uri="{FF2B5EF4-FFF2-40B4-BE49-F238E27FC236}">
                <a16:creationId xmlns:a16="http://schemas.microsoft.com/office/drawing/2014/main" id="{4874AC83-4D26-A73E-E359-F0FC5A9DD1C6}"/>
              </a:ext>
            </a:extLst>
          </p:cNvPr>
          <p:cNvSpPr/>
          <p:nvPr/>
        </p:nvSpPr>
        <p:spPr>
          <a:xfrm>
            <a:off x="4186176"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5</a:t>
            </a:r>
          </a:p>
        </p:txBody>
      </p:sp>
      <p:sp>
        <p:nvSpPr>
          <p:cNvPr id="11" name="Dikdörtgen 10">
            <a:extLst>
              <a:ext uri="{FF2B5EF4-FFF2-40B4-BE49-F238E27FC236}">
                <a16:creationId xmlns:a16="http://schemas.microsoft.com/office/drawing/2014/main" id="{970E5215-2C76-71F0-A091-A9A1B85C14B9}"/>
              </a:ext>
            </a:extLst>
          </p:cNvPr>
          <p:cNvSpPr/>
          <p:nvPr/>
        </p:nvSpPr>
        <p:spPr>
          <a:xfrm>
            <a:off x="5093370"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8</a:t>
            </a:r>
          </a:p>
        </p:txBody>
      </p:sp>
      <p:sp>
        <p:nvSpPr>
          <p:cNvPr id="12" name="Dikdörtgen 11">
            <a:extLst>
              <a:ext uri="{FF2B5EF4-FFF2-40B4-BE49-F238E27FC236}">
                <a16:creationId xmlns:a16="http://schemas.microsoft.com/office/drawing/2014/main" id="{AD55C3C4-92D3-F2C4-E29A-81A91A8CD3D3}"/>
              </a:ext>
            </a:extLst>
          </p:cNvPr>
          <p:cNvSpPr/>
          <p:nvPr/>
        </p:nvSpPr>
        <p:spPr>
          <a:xfrm>
            <a:off x="4186176"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6</a:t>
            </a:r>
          </a:p>
        </p:txBody>
      </p:sp>
      <p:sp>
        <p:nvSpPr>
          <p:cNvPr id="13" name="Dikdörtgen 12">
            <a:extLst>
              <a:ext uri="{FF2B5EF4-FFF2-40B4-BE49-F238E27FC236}">
                <a16:creationId xmlns:a16="http://schemas.microsoft.com/office/drawing/2014/main" id="{D794EBF8-4A2D-96F3-137C-D3A8E73B08AA}"/>
              </a:ext>
            </a:extLst>
          </p:cNvPr>
          <p:cNvSpPr/>
          <p:nvPr/>
        </p:nvSpPr>
        <p:spPr>
          <a:xfrm>
            <a:off x="5093371"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7</a:t>
            </a:r>
          </a:p>
        </p:txBody>
      </p:sp>
      <p:sp>
        <p:nvSpPr>
          <p:cNvPr id="14" name="Dikdörtgen 13">
            <a:extLst>
              <a:ext uri="{FF2B5EF4-FFF2-40B4-BE49-F238E27FC236}">
                <a16:creationId xmlns:a16="http://schemas.microsoft.com/office/drawing/2014/main" id="{968D2FDA-3288-B4DC-69AE-5E7245E69DF4}"/>
              </a:ext>
            </a:extLst>
          </p:cNvPr>
          <p:cNvSpPr/>
          <p:nvPr/>
        </p:nvSpPr>
        <p:spPr>
          <a:xfrm>
            <a:off x="7326923"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9</a:t>
            </a:r>
          </a:p>
        </p:txBody>
      </p:sp>
      <p:sp>
        <p:nvSpPr>
          <p:cNvPr id="15" name="Dikdörtgen 14">
            <a:extLst>
              <a:ext uri="{FF2B5EF4-FFF2-40B4-BE49-F238E27FC236}">
                <a16:creationId xmlns:a16="http://schemas.microsoft.com/office/drawing/2014/main" id="{2234B44F-095E-F011-300B-0E85E0FC549C}"/>
              </a:ext>
            </a:extLst>
          </p:cNvPr>
          <p:cNvSpPr/>
          <p:nvPr/>
        </p:nvSpPr>
        <p:spPr>
          <a:xfrm>
            <a:off x="8234117"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12</a:t>
            </a:r>
          </a:p>
        </p:txBody>
      </p:sp>
      <p:sp>
        <p:nvSpPr>
          <p:cNvPr id="16" name="Dikdörtgen 15">
            <a:extLst>
              <a:ext uri="{FF2B5EF4-FFF2-40B4-BE49-F238E27FC236}">
                <a16:creationId xmlns:a16="http://schemas.microsoft.com/office/drawing/2014/main" id="{7F61CA66-2C31-A5BD-8A7F-B0EC137860E5}"/>
              </a:ext>
            </a:extLst>
          </p:cNvPr>
          <p:cNvSpPr/>
          <p:nvPr/>
        </p:nvSpPr>
        <p:spPr>
          <a:xfrm>
            <a:off x="7326923" y="3163521"/>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10</a:t>
            </a:r>
          </a:p>
        </p:txBody>
      </p:sp>
      <p:sp>
        <p:nvSpPr>
          <p:cNvPr id="17" name="Dikdörtgen 16">
            <a:extLst>
              <a:ext uri="{FF2B5EF4-FFF2-40B4-BE49-F238E27FC236}">
                <a16:creationId xmlns:a16="http://schemas.microsoft.com/office/drawing/2014/main" id="{A164896E-47E1-97AE-2761-A0A51AB9A3B7}"/>
              </a:ext>
            </a:extLst>
          </p:cNvPr>
          <p:cNvSpPr/>
          <p:nvPr/>
        </p:nvSpPr>
        <p:spPr>
          <a:xfrm>
            <a:off x="8234118" y="2397613"/>
            <a:ext cx="617415"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İş 11</a:t>
            </a:r>
          </a:p>
        </p:txBody>
      </p:sp>
    </p:spTree>
    <p:extLst>
      <p:ext uri="{BB962C8B-B14F-4D97-AF65-F5344CB8AC3E}">
        <p14:creationId xmlns:p14="http://schemas.microsoft.com/office/powerpoint/2010/main" val="201495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7" presetClass="path" presetSubtype="0" accel="50000" decel="50000" fill="hold" grpId="0" nodeType="clickEffect">
                                  <p:stCondLst>
                                    <p:cond delay="0"/>
                                  </p:stCondLst>
                                  <p:childTnLst>
                                    <p:animMotion origin="layout" path="M -1.73228E-6 -4.74804E-6 L -1.73228E-6 -0.05571 C -1.73228E-6 -0.08062 0.0578 -0.11114 0.10504 -0.11114 L 0.21008 -0.11114 " pathEditMode="relative" rAng="0" ptsTypes="AAAA">
                                      <p:cBhvr>
                                        <p:cTn id="6" dur="2000" fill="hold"/>
                                        <p:tgtEl>
                                          <p:spTgt spid="6"/>
                                        </p:tgtEl>
                                        <p:attrNameLst>
                                          <p:attrName>ppt_x</p:attrName>
                                          <p:attrName>ppt_y</p:attrName>
                                        </p:attrNameLst>
                                      </p:cBhvr>
                                      <p:rCtr x="10504" y="-5571"/>
                                    </p:animMotion>
                                  </p:childTnLst>
                                </p:cTn>
                              </p:par>
                            </p:childTnLst>
                          </p:cTn>
                        </p:par>
                        <p:par>
                          <p:cTn id="7" fill="hold">
                            <p:stCondLst>
                              <p:cond delay="2000"/>
                            </p:stCondLst>
                            <p:childTnLst>
                              <p:par>
                                <p:cTn id="8" presetID="57" presetClass="path" presetSubtype="0" accel="50000" decel="50000" fill="hold" grpId="0" nodeType="afterEffect">
                                  <p:stCondLst>
                                    <p:cond delay="0"/>
                                  </p:stCondLst>
                                  <p:childTnLst>
                                    <p:animMotion origin="layout" path="M -1.73228E-6 -3.15789E-6 L -1.73228E-6 -0.12346 C -1.73228E-6 -0.17889 0.03764 -0.24636 0.06819 -0.24636 L 0.13654 -0.24636 " pathEditMode="relative" rAng="0" ptsTypes="AAAA">
                                      <p:cBhvr>
                                        <p:cTn id="9" dur="2000" fill="hold"/>
                                        <p:tgtEl>
                                          <p:spTgt spid="8"/>
                                        </p:tgtEl>
                                        <p:attrNameLst>
                                          <p:attrName>ppt_x</p:attrName>
                                          <p:attrName>ppt_y</p:attrName>
                                        </p:attrNameLst>
                                      </p:cBhvr>
                                      <p:rCtr x="6819" y="-12318"/>
                                    </p:animMotion>
                                  </p:childTnLst>
                                </p:cTn>
                              </p:par>
                            </p:childTnLst>
                          </p:cTn>
                        </p:par>
                        <p:par>
                          <p:cTn id="10" fill="hold">
                            <p:stCondLst>
                              <p:cond delay="4000"/>
                            </p:stCondLst>
                            <p:childTnLst>
                              <p:par>
                                <p:cTn id="11" presetID="64" presetClass="path" presetSubtype="0" accel="50000" decel="50000" fill="hold" grpId="0" nodeType="afterEffect">
                                  <p:stCondLst>
                                    <p:cond delay="0"/>
                                  </p:stCondLst>
                                  <p:childTnLst>
                                    <p:animMotion origin="layout" path="M -2.99213E-6 -4.79283E-6 L -0.03905 -0.11086 " pathEditMode="relative" rAng="0" ptsTypes="AA">
                                      <p:cBhvr>
                                        <p:cTn id="12" dur="2000" fill="hold"/>
                                        <p:tgtEl>
                                          <p:spTgt spid="9"/>
                                        </p:tgtEl>
                                        <p:attrNameLst>
                                          <p:attrName>ppt_x</p:attrName>
                                          <p:attrName>ppt_y</p:attrName>
                                        </p:attrNameLst>
                                      </p:cBhvr>
                                      <p:rCtr x="-1953" y="-5543"/>
                                    </p:animMotion>
                                  </p:childTnLst>
                                </p:cTn>
                              </p:par>
                            </p:childTnLst>
                          </p:cTn>
                        </p:par>
                        <p:par>
                          <p:cTn id="13" fill="hold">
                            <p:stCondLst>
                              <p:cond delay="6000"/>
                            </p:stCondLst>
                            <p:childTnLst>
                              <p:par>
                                <p:cTn id="14" presetID="64" presetClass="path" presetSubtype="0" accel="50000" decel="50000" fill="hold" grpId="0" nodeType="afterEffect">
                                  <p:stCondLst>
                                    <p:cond delay="0"/>
                                  </p:stCondLst>
                                  <p:childTnLst>
                                    <p:animMotion origin="layout" path="M -2.99213E-6 -3.15789E-6 L -0.11417 -0.24776 " pathEditMode="relative" rAng="0" ptsTypes="AA">
                                      <p:cBhvr>
                                        <p:cTn id="15" dur="2000" fill="hold"/>
                                        <p:tgtEl>
                                          <p:spTgt spid="7"/>
                                        </p:tgtEl>
                                        <p:attrNameLst>
                                          <p:attrName>ppt_x</p:attrName>
                                          <p:attrName>ppt_y</p:attrName>
                                        </p:attrNameLst>
                                      </p:cBhvr>
                                      <p:rCtr x="-5717" y="-124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2"/>
          <p:cNvSpPr>
            <a:spLocks noGrp="1"/>
          </p:cNvSpPr>
          <p:nvPr>
            <p:ph/>
          </p:nvPr>
        </p:nvSpPr>
        <p:spPr>
          <a:xfrm>
            <a:off x="503640" y="1326240"/>
            <a:ext cx="9071280" cy="502560"/>
          </a:xfrm>
          <a:prstGeom prst="rect">
            <a:avLst/>
          </a:prstGeom>
          <a:noFill/>
          <a:ln w="0">
            <a:noFill/>
          </a:ln>
        </p:spPr>
        <p:txBody>
          <a:bodyPr lIns="0" tIns="0" rIns="0" bIns="0" anchor="t">
            <a:normAutofit/>
          </a:bodyPr>
          <a:lstStyle/>
          <a:p>
            <a:pPr marL="108000">
              <a:spcBef>
                <a:spcPts val="1414"/>
              </a:spcBef>
              <a:buClr>
                <a:srgbClr val="000000"/>
              </a:buClr>
              <a:buSzPct val="45000"/>
            </a:pPr>
            <a:r>
              <a:rPr lang="en-US" sz="3200" b="0" u="sng" strike="noStrike" spc="-1" dirty="0">
                <a:uFillTx/>
                <a:latin typeface="Arial"/>
              </a:rPr>
              <a:t>III- En Az Kalan </a:t>
            </a:r>
            <a:r>
              <a:rPr lang="en-US" sz="3200" b="0" u="sng" strike="noStrike" spc="-1" dirty="0" err="1">
                <a:uFillTx/>
                <a:latin typeface="Arial"/>
              </a:rPr>
              <a:t>İşlem</a:t>
            </a:r>
            <a:r>
              <a:rPr lang="en-US" sz="3200" b="0" u="sng" strike="noStrike" spc="-1" dirty="0">
                <a:uFillTx/>
                <a:latin typeface="Arial"/>
              </a:rPr>
              <a:t> </a:t>
            </a:r>
            <a:r>
              <a:rPr lang="en-US" sz="3200" b="0" u="sng" strike="noStrike" spc="-1" dirty="0" err="1">
                <a:uFillTx/>
                <a:latin typeface="Arial"/>
              </a:rPr>
              <a:t>Sayısı</a:t>
            </a:r>
            <a:endParaRPr lang="en-US" sz="3200" b="0" strike="noStrike" spc="-1" dirty="0">
              <a:latin typeface="Arial"/>
            </a:endParaRPr>
          </a:p>
        </p:txBody>
      </p:sp>
      <p:sp>
        <p:nvSpPr>
          <p:cNvPr id="69" name="PlaceHolder 3"/>
          <p:cNvSpPr>
            <a:spLocks noGrp="1"/>
          </p:cNvSpPr>
          <p:nvPr>
            <p:ph/>
          </p:nvPr>
        </p:nvSpPr>
        <p:spPr>
          <a:xfrm>
            <a:off x="503640" y="2017440"/>
            <a:ext cx="9071280" cy="278316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2000" b="0" strike="noStrike" spc="-1">
                <a:latin typeface="Arial"/>
              </a:rPr>
              <a:t>Burada işlerin öncelik değeri kalan işlem sayısıdır.</a:t>
            </a:r>
          </a:p>
          <a:p>
            <a:pPr marL="432000" indent="-324000">
              <a:spcBef>
                <a:spcPts val="1414"/>
              </a:spcBef>
              <a:buClr>
                <a:srgbClr val="000000"/>
              </a:buClr>
              <a:buSzPct val="45000"/>
              <a:buFont typeface="Wingdings" charset="2"/>
              <a:buChar char=""/>
            </a:pPr>
            <a:endParaRPr lang="en-US" sz="2000" b="0" strike="noStrike" spc="-1">
              <a:latin typeface="Arial"/>
            </a:endParaRPr>
          </a:p>
          <a:p>
            <a:pPr marL="432000" indent="-324000">
              <a:spcBef>
                <a:spcPts val="1414"/>
              </a:spcBef>
              <a:buClr>
                <a:srgbClr val="000000"/>
              </a:buClr>
              <a:buSzPct val="45000"/>
              <a:buFont typeface="Wingdings" charset="2"/>
              <a:buChar char=""/>
            </a:pPr>
            <a:r>
              <a:rPr lang="en-US" sz="2000" b="0" strike="noStrike" spc="-1">
                <a:latin typeface="Arial"/>
              </a:rPr>
              <a:t>İş merkezinin önünde bekleyen işler arasında öncelik değeri en küçük olan atanacak iş olarak seçilir.</a:t>
            </a:r>
          </a:p>
          <a:p>
            <a:pPr marL="432000" indent="-324000">
              <a:spcBef>
                <a:spcPts val="1414"/>
              </a:spcBef>
              <a:buClr>
                <a:srgbClr val="000000"/>
              </a:buClr>
              <a:buSzPct val="45000"/>
              <a:buFont typeface="Wingdings" charset="2"/>
              <a:buChar char=""/>
            </a:pPr>
            <a:endParaRPr lang="en-US" sz="2000" b="0" strike="noStrike" spc="-1">
              <a:latin typeface="Arial"/>
            </a:endParaRPr>
          </a:p>
        </p:txBody>
      </p:sp>
      <p:sp>
        <p:nvSpPr>
          <p:cNvPr id="4" name="PlaceHolder 1">
            <a:extLst>
              <a:ext uri="{FF2B5EF4-FFF2-40B4-BE49-F238E27FC236}">
                <a16:creationId xmlns:a16="http://schemas.microsoft.com/office/drawing/2014/main" id="{4F3C54AD-3B1D-4FE7-F96E-BE9FA0CEB50B}"/>
              </a:ext>
            </a:extLst>
          </p:cNvPr>
          <p:cNvSpPr txBox="1">
            <a:spLocks/>
          </p:cNvSpPr>
          <p:nvPr/>
        </p:nvSpPr>
        <p:spPr>
          <a:xfrm>
            <a:off x="503640" y="226080"/>
            <a:ext cx="9071280" cy="9464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spc="-1">
                <a:latin typeface="Kalimati"/>
              </a:rPr>
              <a:t>1- İŞE DAYALI KURALLAR</a:t>
            </a:r>
            <a:endParaRPr lang="en-US" sz="3200"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933</Words>
  <Application>Microsoft Office PowerPoint</Application>
  <PresentationFormat>Özel</PresentationFormat>
  <Paragraphs>139</Paragraphs>
  <Slides>21</Slides>
  <Notes>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21</vt:i4>
      </vt:variant>
    </vt:vector>
  </HeadingPairs>
  <TitlesOfParts>
    <vt:vector size="28" baseType="lpstr">
      <vt:lpstr>Arial</vt:lpstr>
      <vt:lpstr>Calibri</vt:lpstr>
      <vt:lpstr>Kalimati</vt:lpstr>
      <vt:lpstr>Symbol</vt:lpstr>
      <vt:lpstr>Times New Roman</vt:lpstr>
      <vt:lpstr>Wingdings</vt:lpstr>
      <vt:lpstr>Office Theme</vt:lpstr>
      <vt:lpstr>ÇALIŞMADA KULLANILAN ATAMA KURALLARI</vt:lpstr>
      <vt:lpstr>ÇALIŞMADA KULLANILAN ATAMA KURALLARI</vt:lpstr>
      <vt:lpstr>ÇALIŞMADA KULLANILAN ATAMA KURALLARI</vt:lpstr>
      <vt:lpstr>1- İŞE DAYALI KURALLAR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2- ATÖLYE DURUMUNA GÖRE KURALLAR</vt:lpstr>
      <vt:lpstr>2- ATÖLYE DURUMUNA GÖRE KURALLAR</vt:lpstr>
      <vt:lpstr>2- ATÖLYE DURUMUNA GÖRE KURALLAR </vt:lpstr>
      <vt:lpstr>2- ATÖLYE DURUMUNA GÖRE KURALLAR </vt:lpstr>
      <vt:lpstr>3- KARMA KURALLAR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ÇALIŞMADA KULLANILAN ATAMA KURALLARI</dc:title>
  <dc:subject/>
  <dc:creator/>
  <dc:description/>
  <cp:lastModifiedBy>İDRİS ALPARSLAN</cp:lastModifiedBy>
  <cp:revision>33</cp:revision>
  <dcterms:created xsi:type="dcterms:W3CDTF">2023-04-30T22:40:36Z</dcterms:created>
  <dcterms:modified xsi:type="dcterms:W3CDTF">2023-05-09T10:41:29Z</dcterms:modified>
  <dc:language>en-US</dc:language>
</cp:coreProperties>
</file>