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57" r:id="rId4"/>
    <p:sldId id="270" r:id="rId5"/>
    <p:sldId id="271" r:id="rId6"/>
    <p:sldId id="272" r:id="rId7"/>
    <p:sldId id="273" r:id="rId8"/>
    <p:sldId id="275" r:id="rId9"/>
    <p:sldId id="279" r:id="rId10"/>
    <p:sldId id="286" r:id="rId11"/>
    <p:sldId id="291" r:id="rId12"/>
    <p:sldId id="295" r:id="rId13"/>
    <p:sldId id="287" r:id="rId14"/>
    <p:sldId id="281" r:id="rId15"/>
    <p:sldId id="288" r:id="rId16"/>
    <p:sldId id="283" r:id="rId17"/>
    <p:sldId id="296" r:id="rId18"/>
    <p:sldId id="292" r:id="rId19"/>
    <p:sldId id="29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0" clrIdx="0">
    <p:extLst>
      <p:ext uri="{19B8F6BF-5375-455C-9EA6-DF929625EA0E}">
        <p15:presenceInfo xmlns:p15="http://schemas.microsoft.com/office/powerpoint/2012/main" userId="RePack by Di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80" d="100"/>
          <a:sy n="80" d="100"/>
        </p:scale>
        <p:origin x="1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BFCA9-972E-4EB1-98ED-4996FA65D0F8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E4BA-6F20-40F8-8AD7-8283E620C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26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337EE-1DDC-4612-9D24-EEE03BC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441D7-3C7C-447A-BBE1-5FA9C7B5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accent1"/>
                </a:solidFill>
              </a:defRPr>
            </a:lvl2pPr>
            <a:lvl3pPr>
              <a:defRPr b="0">
                <a:solidFill>
                  <a:schemeClr val="accent1"/>
                </a:solidFill>
              </a:defRPr>
            </a:lvl3pPr>
            <a:lvl4pPr>
              <a:defRPr b="0">
                <a:solidFill>
                  <a:schemeClr val="accent1"/>
                </a:solidFill>
              </a:defRPr>
            </a:lvl4pPr>
            <a:lvl5pPr>
              <a:defRPr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DD3DF-47D2-4244-9792-12CE4D37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E88ED-267A-406F-8814-D64DEA1F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C3D36-61B4-4111-AC83-C3795B4B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9CBE03-2ADF-450F-9675-03EC256F65AF}"/>
              </a:ext>
            </a:extLst>
          </p:cNvPr>
          <p:cNvSpPr/>
          <p:nvPr userDrawn="1"/>
        </p:nvSpPr>
        <p:spPr>
          <a:xfrm>
            <a:off x="11031794" y="-707923"/>
            <a:ext cx="1710812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5FEC3FF-D2E9-481A-ACBC-53AC48521444}"/>
              </a:ext>
            </a:extLst>
          </p:cNvPr>
          <p:cNvSpPr/>
          <p:nvPr userDrawn="1"/>
        </p:nvSpPr>
        <p:spPr>
          <a:xfrm rot="16200000">
            <a:off x="4231790" y="-2496651"/>
            <a:ext cx="90486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4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44DC8E-DBB1-4521-B17B-AD7A7C57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F991ED-D009-4F33-823F-3A146B7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A8B54-1575-4378-A084-65830E2A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A3AF89-A79E-4632-89EC-9A4B3535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42F16A-CC16-411F-AB10-DD5D1159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86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3E2BF-9ADC-477C-B985-ED6A3FE2C52E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E6C82-6792-4FBB-A79A-3F80C4AF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7424E6-770A-4943-8DFB-C07B33ECB3B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20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23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2CB0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046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374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B3E60-2F82-4C12-95B3-7ACC1B0E5862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02.11.2022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253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253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253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549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253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253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4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253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253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25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3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96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7987F-C5EA-438F-BD7E-8D303911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5F1006-7188-498C-ABBF-80587A3C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CAAA22-0748-44B2-95C1-E3606572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74E4D-3F92-4FAA-8349-F6D45C08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F7DFC-34D2-47BD-A449-1F12C2DF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1A6785-23BF-4FE0-B9C7-4E3C5F7F6B19}"/>
              </a:ext>
            </a:extLst>
          </p:cNvPr>
          <p:cNvSpPr/>
          <p:nvPr userDrawn="1"/>
        </p:nvSpPr>
        <p:spPr>
          <a:xfrm>
            <a:off x="8966200" y="-707923"/>
            <a:ext cx="3225800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394F0B6-9856-44D2-9805-66B694DE2C26}"/>
              </a:ext>
            </a:extLst>
          </p:cNvPr>
          <p:cNvSpPr/>
          <p:nvPr userDrawn="1"/>
        </p:nvSpPr>
        <p:spPr>
          <a:xfrm>
            <a:off x="-368300" y="4686300"/>
            <a:ext cx="2578100" cy="2578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0D0A806-BB3B-4E85-8C57-B9B390906F6A}"/>
              </a:ext>
            </a:extLst>
          </p:cNvPr>
          <p:cNvSpPr/>
          <p:nvPr userDrawn="1"/>
        </p:nvSpPr>
        <p:spPr>
          <a:xfrm>
            <a:off x="-187326" y="5659437"/>
            <a:ext cx="1381125" cy="1381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E49146E-E334-4E17-96BB-AEB6B0141397}"/>
              </a:ext>
            </a:extLst>
          </p:cNvPr>
          <p:cNvSpPr/>
          <p:nvPr userDrawn="1"/>
        </p:nvSpPr>
        <p:spPr>
          <a:xfrm>
            <a:off x="9118600" y="-555523"/>
            <a:ext cx="3225800" cy="8554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A3671-D70D-4846-A00D-D451CC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8F876-D852-4E29-A439-4A96013AA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3E4988-A050-44F9-8CDD-B99FEE1F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9F515-61FC-4696-9DBE-C3EE88B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23E599-4964-4661-B895-F15D49D3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4141B-6E20-42C1-A083-D0371C7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3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5B16F-47D8-43EB-9F03-B3ACD863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8F048-D987-4AFF-A795-6F700E92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A324EF-75CB-4183-A85B-AD7BDD2D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0D5C6B-EB08-465F-984C-82BB28644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6BF5B3-E575-4778-951F-B85DDAFB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580A43-90A9-4F74-9CEA-78DC0914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82B72D-A421-4731-A1B3-4B3F7B15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7E0AB1-8C34-4787-A417-D8024485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6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38900-AEB2-4230-9726-FC3E1A82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A991F4-A55E-4763-85B2-BCF817E0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418399-BB26-4B5F-AE06-073556FF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00C12F-25DD-409F-A773-01449550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2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D4BDE5-0371-459D-9B04-EC35D079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AD7312-632A-48EA-9CD9-4C1F9B3E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9392F6-5A18-4C8F-94AC-EE4481D7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902DB-6786-4EC8-841C-442CE7C5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0E0AD-9CDE-4B68-B397-28CF6A3B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FB86FE-73E5-4676-9540-C4530EC0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F0736-3C77-4656-9517-532D8B4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69D685-6A52-4572-A0D6-C0059AC9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A8EB1A-AC6D-428E-B0D1-CF9A762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B2F2F-88ED-4374-94A7-62F66BC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968185-D0D5-4204-98C8-EE5D5338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E72D50-BFF9-4173-ABD2-4EC13B94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3727AD-9A27-4C72-9887-E950A1F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7B91B-1762-407F-A127-DE1DCC62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B9FBD-B522-4123-A0F9-BFF6E77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666AC-8030-4AC8-BD2D-177E2E6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4D5522-45B7-4992-826F-6AF937AAF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30567A-7DA1-430D-84F6-D7275133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18EBEF-8A21-4561-832D-24C5813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DEFF5-DC16-4E1D-99A4-EA87D703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8E9D2-AC3C-4712-9A37-752F16D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3DA045-D354-445D-BE18-3E16A148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48A85-0285-419E-9BCD-D8E30563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CFB-1053-4ABD-8AE7-93CBC6C0D1C1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AA4832-14D7-456F-8D8A-08F55C33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5C6DE-1236-408E-A547-97410DDD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1B2D-D15D-440D-8A9B-646BA581E9F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A3D3FC47-1965-4ADE-8DCB-5A97BFA1FA8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80" r:id="rId11"/>
    <p:sldLayoutId id="214748368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resentation-creation.ru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-1170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101000" y="7069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01"/>
            <a:ext cx="9144000" cy="1304999"/>
          </a:xfrm>
        </p:spPr>
        <p:txBody>
          <a:bodyPr>
            <a:normAutofit/>
          </a:bodyPr>
          <a:lstStyle/>
          <a:p>
            <a:r>
              <a:rPr lang="ru-RU" sz="8000" b="1" dirty="0" smtClean="0">
                <a:solidFill>
                  <a:schemeClr val="accent3"/>
                </a:solidFill>
              </a:rPr>
              <a:t>Анализ продаж</a:t>
            </a:r>
            <a:endParaRPr lang="ru-RU" sz="8000" dirty="0">
              <a:solidFill>
                <a:schemeClr val="accent3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2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0814" y="215838"/>
            <a:ext cx="6298580" cy="780586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Товары лидирующие по количеству</a:t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3" y="907214"/>
            <a:ext cx="7529787" cy="53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8009" y="389188"/>
            <a:ext cx="5257801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Товары не пользующиеся спросам</a:t>
            </a: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>
            <a:fillRect/>
          </a:stretch>
        </p:blipFill>
        <p:spPr>
          <a:xfrm>
            <a:off x="228600" y="134282"/>
            <a:ext cx="4957011" cy="6555276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ru-RU" dirty="0"/>
              <a:t>Выявлены 15  товаров не приносящие </a:t>
            </a:r>
            <a:r>
              <a:rPr lang="ru-RU" dirty="0" smtClean="0"/>
              <a:t>доход на протяжении двух лет.</a:t>
            </a:r>
            <a:endParaRPr lang="ru-RU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ru-RU" dirty="0"/>
              <a:t>27 товаров с  отрицательным значением по сумме продажи. </a:t>
            </a:r>
            <a:br>
              <a:rPr lang="ru-RU" dirty="0"/>
            </a:br>
            <a:r>
              <a:rPr lang="ru-RU" dirty="0"/>
              <a:t>Это товары возврата.  </a:t>
            </a:r>
            <a:br>
              <a:rPr lang="ru-RU" dirty="0"/>
            </a:br>
            <a:r>
              <a:rPr lang="ru-RU" dirty="0"/>
              <a:t>Если товары не интересны покупателям или плохого качества стоит отказаться от их продажи.</a:t>
            </a:r>
            <a:br>
              <a:rPr lang="ru-RU" dirty="0"/>
            </a:br>
            <a:r>
              <a:rPr lang="ru-RU" dirty="0"/>
              <a:t>Также это может быть не понимание характеристик продукции покупателями, в этом случае стоит  улучшить описание товара</a:t>
            </a:r>
            <a:r>
              <a:rPr lang="ru-RU" dirty="0" smtClean="0"/>
              <a:t>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ru-RU" dirty="0"/>
              <a:t>Стоит отказаться от продажи худших позиций, а торговлю ходовыми позициями наоборот осуществлять активнее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5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Корреляционный анализ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838200" y="1390024"/>
            <a:ext cx="10444163" cy="60132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ильная </a:t>
            </a:r>
            <a:r>
              <a:rPr lang="ru-RU" dirty="0"/>
              <a:t>связь наблюдается у количества проданных товаров с суммой продаж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3" y="1991352"/>
            <a:ext cx="7214943" cy="43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599" cy="2668006"/>
          </a:xfrm>
        </p:spPr>
        <p:txBody>
          <a:bodyPr/>
          <a:lstStyle/>
          <a:p>
            <a:r>
              <a:rPr lang="ru-RU" dirty="0"/>
              <a:t>Средний доход от </a:t>
            </a:r>
            <a:r>
              <a:rPr lang="ru-RU" dirty="0" smtClean="0"/>
              <a:t>клиента   -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838200" y="4078704"/>
            <a:ext cx="10444163" cy="2004595"/>
          </a:xfrm>
        </p:spPr>
        <p:txBody>
          <a:bodyPr>
            <a:normAutofit/>
          </a:bodyPr>
          <a:lstStyle/>
          <a:p>
            <a:pPr algn="r"/>
            <a:r>
              <a:rPr lang="ru-RU" sz="4400" dirty="0" smtClean="0"/>
              <a:t> - Количество </a:t>
            </a:r>
            <a:r>
              <a:rPr lang="ru-RU" sz="4400" dirty="0"/>
              <a:t>уникальных 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клиентов</a:t>
            </a:r>
            <a:endParaRPr lang="ru-RU" sz="4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72761" y="799129"/>
            <a:ext cx="36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1833</a:t>
            </a:r>
            <a:endParaRPr lang="ru-RU" sz="6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4512" y="4078704"/>
            <a:ext cx="36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4372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109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2421" y="811198"/>
            <a:ext cx="10515599" cy="832044"/>
          </a:xfrm>
        </p:spPr>
        <p:txBody>
          <a:bodyPr>
            <a:normAutofit fontScale="90000"/>
          </a:bodyPr>
          <a:lstStyle/>
          <a:p>
            <a:r>
              <a:rPr lang="ru-RU" dirty="0"/>
              <a:t>RFM-анализ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>
          <a:xfrm>
            <a:off x="838200" y="1227220"/>
            <a:ext cx="10444163" cy="453590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Сформировано 5 сегментов покупателей</a:t>
            </a:r>
            <a:r>
              <a:rPr lang="ru-RU" dirty="0"/>
              <a:t> </a:t>
            </a:r>
            <a:r>
              <a:rPr lang="ru-RU" dirty="0" smtClean="0"/>
              <a:t>по </a:t>
            </a:r>
            <a:r>
              <a:rPr lang="ru-RU" dirty="0" err="1" smtClean="0"/>
              <a:t>давносте</a:t>
            </a:r>
            <a:r>
              <a:rPr lang="ru-RU" dirty="0" smtClean="0"/>
              <a:t>, частоте </a:t>
            </a:r>
            <a:r>
              <a:rPr lang="ru-RU" dirty="0"/>
              <a:t>и сумме покупок </a:t>
            </a:r>
            <a:r>
              <a:rPr lang="ru-RU" dirty="0" smtClean="0"/>
              <a:t>. В </a:t>
            </a:r>
            <a:r>
              <a:rPr lang="ru-RU" dirty="0"/>
              <a:t>зависимости от сегмента </a:t>
            </a:r>
            <a:r>
              <a:rPr lang="ru-RU" dirty="0" smtClean="0"/>
              <a:t>на покупателя можно воздействовать определенным образом: предложить </a:t>
            </a:r>
            <a:r>
              <a:rPr lang="ru-RU" dirty="0"/>
              <a:t>бонус, льготу, отправить </a:t>
            </a:r>
            <a:r>
              <a:rPr lang="ru-RU" dirty="0" err="1"/>
              <a:t>push</a:t>
            </a:r>
            <a:r>
              <a:rPr lang="ru-RU" dirty="0"/>
              <a:t> или </a:t>
            </a:r>
            <a:r>
              <a:rPr lang="ru-RU" dirty="0" err="1"/>
              <a:t>email</a:t>
            </a:r>
            <a:r>
              <a:rPr lang="ru-RU" dirty="0"/>
              <a:t> уведомление. Важно делать это </a:t>
            </a:r>
            <a:r>
              <a:rPr lang="ru-RU" dirty="0" err="1"/>
              <a:t>таргетировано</a:t>
            </a:r>
            <a:r>
              <a:rPr lang="ru-RU" dirty="0"/>
              <a:t>.</a:t>
            </a:r>
          </a:p>
          <a:p>
            <a:r>
              <a:rPr lang="ru-RU" dirty="0"/>
              <a:t>Эффект от использования RFM анализа может быть следующим: удержание клиентов, повышение дохода, повышение лояльность клиентов.</a:t>
            </a:r>
          </a:p>
          <a:p>
            <a:r>
              <a:rPr lang="ru-RU" dirty="0"/>
              <a:t>Интерпретации сегментов RFM анализа:</a:t>
            </a:r>
          </a:p>
          <a:p>
            <a:r>
              <a:rPr lang="ru-RU" dirty="0"/>
              <a:t>R=5, F=5, M=5 — платят </a:t>
            </a:r>
            <a:r>
              <a:rPr lang="ru-RU" dirty="0" err="1"/>
              <a:t>чаcто</a:t>
            </a:r>
            <a:r>
              <a:rPr lang="ru-RU" dirty="0"/>
              <a:t>, много и недавно. Самые лояльным и активные пользователи. </a:t>
            </a:r>
            <a:endParaRPr lang="ru-RU" dirty="0" smtClean="0"/>
          </a:p>
          <a:p>
            <a:r>
              <a:rPr lang="ru-RU" dirty="0" smtClean="0"/>
              <a:t>R=1</a:t>
            </a:r>
            <a:r>
              <a:rPr lang="ru-RU" dirty="0"/>
              <a:t>, F=1, M=1 — платят мало, редко и давно. Скорее всего потерянные клиенты. Возможно не стоит предпринять действия по их возврату, если цена привлечения выше ожидаемой прибыли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R=1/2, F=4/5, M=4/5 — лояльные пользователи на грани ухода. Предлагаем им бонус, скидку и пытаемся их вернуть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R=4/5, F=1, M=1/2/3/4/5 — пользователи недавно совершили платеж. Пробуем их стимулировать покупать еще.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0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35"/>
            <a:ext cx="11790947" cy="5491349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369"/>
          </a:xfrm>
        </p:spPr>
        <p:txBody>
          <a:bodyPr>
            <a:normAutofit fontScale="90000"/>
          </a:bodyPr>
          <a:lstStyle/>
          <a:p>
            <a:r>
              <a:rPr lang="ru-RU" dirty="0"/>
              <a:t>RFM-анализ</a:t>
            </a:r>
          </a:p>
        </p:txBody>
      </p:sp>
    </p:spTree>
    <p:extLst>
      <p:ext uri="{BB962C8B-B14F-4D97-AF65-F5344CB8AC3E}">
        <p14:creationId xmlns:p14="http://schemas.microsoft.com/office/powerpoint/2010/main" val="84813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2" y="1143000"/>
            <a:ext cx="10881811" cy="5893218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1316" y="196683"/>
            <a:ext cx="10515600" cy="777875"/>
          </a:xfrm>
        </p:spPr>
        <p:txBody>
          <a:bodyPr/>
          <a:lstStyle/>
          <a:p>
            <a:pPr algn="ctr"/>
            <a:r>
              <a:rPr lang="ru-RU" dirty="0"/>
              <a:t>Прогнозирование продаж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99737" y="974558"/>
            <a:ext cx="10515600" cy="112211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 </a:t>
            </a:r>
            <a:r>
              <a:rPr lang="ru-RU" dirty="0" smtClean="0"/>
              <a:t>Прогноз сделан на пол года с учетом праздников и сезонностью </a:t>
            </a:r>
            <a:r>
              <a:rPr lang="ru-RU" dirty="0"/>
              <a:t>— </a:t>
            </a:r>
            <a:r>
              <a:rPr lang="ru-RU" dirty="0" smtClean="0"/>
              <a:t>неделей</a:t>
            </a:r>
          </a:p>
          <a:p>
            <a:r>
              <a:rPr lang="ru-RU" dirty="0" smtClean="0"/>
              <a:t>График показывает возможное увеличение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3386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85" y="0"/>
            <a:ext cx="68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04558" cy="70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8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-1170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101000" y="7069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01"/>
            <a:ext cx="9144000" cy="1304999"/>
          </a:xfrm>
        </p:spPr>
        <p:txBody>
          <a:bodyPr>
            <a:normAutofit/>
          </a:bodyPr>
          <a:lstStyle/>
          <a:p>
            <a:r>
              <a:rPr lang="ru-RU" sz="8000" b="1" dirty="0" smtClean="0">
                <a:solidFill>
                  <a:schemeClr val="accent3"/>
                </a:solidFill>
              </a:rPr>
              <a:t>Спасибо</a:t>
            </a:r>
            <a:endParaRPr lang="ru-RU" sz="8000" dirty="0">
              <a:solidFill>
                <a:schemeClr val="accent3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6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599" cy="883812"/>
          </a:xfrm>
        </p:spPr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ru-RU" dirty="0"/>
              <a:t>какие месяцы </a:t>
            </a:r>
            <a:r>
              <a:rPr lang="ru-RU" dirty="0" smtClean="0"/>
              <a:t>больше количество проданных товаров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dirty="0"/>
              <a:t>В какие месяцы выше сумма </a:t>
            </a:r>
            <a:r>
              <a:rPr lang="ru-RU" dirty="0" smtClean="0"/>
              <a:t>продаж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dirty="0" smtClean="0"/>
              <a:t>Страны </a:t>
            </a:r>
            <a:r>
              <a:rPr lang="ru-RU" dirty="0" smtClean="0"/>
              <a:t>лидирующие по количеству проданных товаров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ru-RU" dirty="0" smtClean="0"/>
              <a:t>Страны </a:t>
            </a:r>
            <a:r>
              <a:rPr lang="ru-RU" dirty="0"/>
              <a:t>лидирующие по </a:t>
            </a:r>
            <a:r>
              <a:rPr lang="ru-RU" dirty="0" smtClean="0"/>
              <a:t>сумме продаж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ru-RU" dirty="0" smtClean="0"/>
              <a:t>Лидирующие по продаже товары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ru-RU" dirty="0" smtClean="0"/>
              <a:t>Товары не пользующиеся спросам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ru-RU" dirty="0" smtClean="0"/>
              <a:t>Средний доход от клиента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ru-RU" dirty="0" smtClean="0"/>
              <a:t>RFM-анализ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ru-RU" dirty="0" smtClean="0"/>
              <a:t>Прогнозирование продаж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C7DC2-12CF-4928-A4E4-8D979EA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</a:t>
            </a:r>
            <a:r>
              <a:rPr lang="ru-RU" dirty="0" smtClean="0"/>
              <a:t>описание данных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Набор </a:t>
            </a:r>
            <a:r>
              <a:rPr lang="ru-RU" dirty="0"/>
              <a:t>данных </a:t>
            </a:r>
            <a:r>
              <a:rPr lang="ru-RU" dirty="0" smtClean="0"/>
              <a:t>о </a:t>
            </a:r>
            <a:r>
              <a:rPr lang="ru-RU" dirty="0"/>
              <a:t>транзакциях </a:t>
            </a:r>
            <a:r>
              <a:rPr lang="ru-RU" dirty="0" smtClean="0"/>
              <a:t>в </a:t>
            </a:r>
            <a:r>
              <a:rPr lang="ru-RU" dirty="0"/>
              <a:t>сфере розничной </a:t>
            </a:r>
            <a:r>
              <a:rPr lang="ru-RU" dirty="0" smtClean="0"/>
              <a:t>онлайн-торговли за</a:t>
            </a:r>
            <a:r>
              <a:rPr lang="ru-RU" dirty="0" smtClean="0"/>
              <a:t> </a:t>
            </a:r>
            <a:r>
              <a:rPr lang="ru-RU" dirty="0"/>
              <a:t>2010–2011 </a:t>
            </a:r>
            <a:r>
              <a:rPr lang="ru-RU" dirty="0" smtClean="0"/>
              <a:t>г.</a:t>
            </a:r>
            <a:br>
              <a:rPr lang="ru-RU" dirty="0" smtClean="0"/>
            </a:br>
            <a:r>
              <a:rPr lang="ru-RU" dirty="0" smtClean="0"/>
              <a:t>С</a:t>
            </a:r>
            <a:r>
              <a:rPr lang="ru-RU" dirty="0" smtClean="0"/>
              <a:t>одержит </a:t>
            </a:r>
            <a:r>
              <a:rPr lang="ru-RU" dirty="0"/>
              <a:t>10 столбцов с более чем </a:t>
            </a:r>
            <a:r>
              <a:rPr lang="ru-RU" dirty="0" smtClean="0"/>
              <a:t>5тыс.  </a:t>
            </a:r>
            <a:r>
              <a:rPr lang="ru-RU" dirty="0" smtClean="0"/>
              <a:t>з</a:t>
            </a:r>
            <a:r>
              <a:rPr lang="ru-RU" dirty="0" smtClean="0"/>
              <a:t>аписей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Содержание полей: </a:t>
            </a:r>
            <a:br>
              <a:rPr lang="ru-RU" dirty="0" smtClean="0"/>
            </a:br>
            <a:r>
              <a:rPr lang="ru-RU" dirty="0" smtClean="0"/>
              <a:t> -номер заказа</a:t>
            </a:r>
            <a:br>
              <a:rPr lang="ru-RU" dirty="0" smtClean="0"/>
            </a:br>
            <a:r>
              <a:rPr lang="ru-RU" dirty="0" smtClean="0"/>
              <a:t> -код продукта</a:t>
            </a:r>
            <a:br>
              <a:rPr lang="ru-RU" dirty="0" smtClean="0"/>
            </a:br>
            <a:r>
              <a:rPr lang="ru-RU" dirty="0" smtClean="0"/>
              <a:t> -описание продукта</a:t>
            </a:r>
            <a:br>
              <a:rPr lang="ru-RU" dirty="0" smtClean="0"/>
            </a:br>
            <a:r>
              <a:rPr lang="ru-RU" dirty="0" smtClean="0"/>
              <a:t> -количество товара</a:t>
            </a:r>
            <a:br>
              <a:rPr lang="ru-RU" dirty="0" smtClean="0"/>
            </a:br>
            <a:r>
              <a:rPr lang="ru-RU" dirty="0" smtClean="0"/>
              <a:t> -дата </a:t>
            </a:r>
            <a:r>
              <a:rPr lang="ru-RU" dirty="0"/>
              <a:t>и время </a:t>
            </a:r>
            <a:r>
              <a:rPr lang="ru-RU" dirty="0" smtClean="0"/>
              <a:t>заказа</a:t>
            </a:r>
            <a:br>
              <a:rPr lang="ru-RU" dirty="0" smtClean="0"/>
            </a:br>
            <a:r>
              <a:rPr lang="ru-RU" dirty="0" smtClean="0"/>
              <a:t> -цена </a:t>
            </a:r>
            <a:r>
              <a:rPr lang="ru-RU" dirty="0"/>
              <a:t>за единицу (фунты </a:t>
            </a:r>
            <a:r>
              <a:rPr lang="ru-RU" dirty="0" smtClean="0"/>
              <a:t>стерлингов)</a:t>
            </a:r>
            <a:br>
              <a:rPr lang="ru-RU" dirty="0" smtClean="0"/>
            </a:br>
            <a:r>
              <a:rPr lang="ru-RU" dirty="0" smtClean="0"/>
              <a:t> -цена </a:t>
            </a:r>
            <a:r>
              <a:rPr lang="ru-RU" dirty="0"/>
              <a:t>единицы </a:t>
            </a:r>
            <a:r>
              <a:rPr lang="ru-RU" dirty="0" smtClean="0"/>
              <a:t>товара</a:t>
            </a:r>
            <a:br>
              <a:rPr lang="ru-RU" dirty="0" smtClean="0"/>
            </a:br>
            <a:r>
              <a:rPr lang="ru-RU" dirty="0" smtClean="0"/>
              <a:t> - идентификатор клиента</a:t>
            </a:r>
            <a:br>
              <a:rPr lang="ru-RU" dirty="0" smtClean="0"/>
            </a:br>
            <a:r>
              <a:rPr lang="ru-RU" dirty="0" smtClean="0"/>
              <a:t> -название </a:t>
            </a:r>
            <a:r>
              <a:rPr lang="ru-RU" dirty="0"/>
              <a:t>страны, </a:t>
            </a:r>
            <a:r>
              <a:rPr lang="ru-RU" dirty="0" smtClean="0"/>
              <a:t>где </a:t>
            </a:r>
            <a:r>
              <a:rPr lang="ru-RU" dirty="0"/>
              <a:t>находится каждый </a:t>
            </a:r>
            <a:r>
              <a:rPr lang="ru-RU" dirty="0" smtClean="0"/>
              <a:t>покупатель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59F54884-4A9D-42BA-A15B-DD293EECBE31}"/>
              </a:ext>
            </a:extLst>
          </p:cNvPr>
          <p:cNvSpPr txBox="1">
            <a:spLocks/>
          </p:cNvSpPr>
          <p:nvPr/>
        </p:nvSpPr>
        <p:spPr>
          <a:xfrm>
            <a:off x="3962400" y="6440529"/>
            <a:ext cx="42672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Шаблоны презентаций с сайта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90293"/>
            <a:ext cx="10515599" cy="1271239"/>
          </a:xfrm>
        </p:spPr>
        <p:txBody>
          <a:bodyPr>
            <a:normAutofit fontScale="90000"/>
          </a:bodyPr>
          <a:lstStyle/>
          <a:p>
            <a:r>
              <a:rPr lang="ru-RU" dirty="0"/>
              <a:t>Количество проданных </a:t>
            </a:r>
            <a:r>
              <a:rPr lang="ru-RU" dirty="0" smtClean="0"/>
              <a:t>товаров за два года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8" y="1661532"/>
            <a:ext cx="11137414" cy="39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проданных </a:t>
            </a:r>
            <a:r>
              <a:rPr lang="ru-RU" dirty="0" smtClean="0"/>
              <a:t>товаров по месяцам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838200" y="1527717"/>
            <a:ext cx="10444163" cy="1326995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/>
              <a:t>Наибольший </a:t>
            </a:r>
            <a:r>
              <a:rPr lang="ru-RU" sz="2000" dirty="0" smtClean="0"/>
              <a:t>количество проданных товаров в  ноябре, а затем в сентябре и октябре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 smtClean="0"/>
              <a:t>Наблюдается резкое падение покупки товаров в декабре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 smtClean="0"/>
              <a:t>Большая </a:t>
            </a:r>
            <a:r>
              <a:rPr lang="ru-RU" sz="2000" dirty="0"/>
              <a:t>часть </a:t>
            </a:r>
            <a:r>
              <a:rPr lang="ru-RU" sz="2000" dirty="0"/>
              <a:t>количество проданных товаров</a:t>
            </a:r>
            <a:r>
              <a:rPr lang="ru-RU" sz="2000" dirty="0" smtClean="0"/>
              <a:t> </a:t>
            </a:r>
            <a:r>
              <a:rPr lang="ru-RU" sz="2000" dirty="0"/>
              <a:t>была лучше сосредоточена во второй половине </a:t>
            </a:r>
            <a:r>
              <a:rPr lang="ru-RU" sz="2000" dirty="0" smtClean="0"/>
              <a:t>года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3" y="3016251"/>
            <a:ext cx="11503175" cy="34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1513"/>
            <a:ext cx="10515599" cy="1226633"/>
          </a:xfrm>
        </p:spPr>
        <p:txBody>
          <a:bodyPr/>
          <a:lstStyle/>
          <a:p>
            <a:pPr marL="457200" indent="-457200"/>
            <a:r>
              <a:rPr lang="ru-RU" dirty="0"/>
              <a:t>В какие месяцы выше сумма продаж</a:t>
            </a:r>
          </a:p>
        </p:txBody>
      </p:sp>
      <p:sp>
        <p:nvSpPr>
          <p:cNvPr id="4" name="AutoShape 2" descr="data:image/png;base64,iVBORw0KGgoAAAANSUhEUgAABM8AAAJJCAYAAAC9LhAxAAAAOXRFWHRTb2Z0d2FyZQBNYXRwbG90bGliIHZlcnNpb24zLjYuMCwgaHR0cHM6Ly9tYXRwbG90bGliLm9yZy89olMNAAAACXBIWXMAAA9hAAAPYQGoP6dpAABEwUlEQVR4nO3deZyWdb3/8ffcgzODAgmoiKSIG6IJopiexJ8m4ENN3Lc0l8yDHHNDPSpaiVuKceponsolT5ZL6dHUzC3ENiu3cg9DTcWj6YBgwCDDLL8/PM45hJcxOcMFzPP5ePh4zFxz3XN/vL7cMzcvruu+q1pbW1sDAAAAACylUvYAAAAAALCiEs8AAAAAoIB4BgAAAAAFxDMAAAAAKCCeAQAAAEAB8QwAAAAACohnAAAAAFBAPAMAAACAAuIZAAAAABTosvGssbExe+21Vx5++OFlvs0jjzySffbZJ8OGDcvBBx+c6dOnd+KEAAAAAJStS8azRYsW5dRTT82MGTOW+TYzZ87MP//zP2fMmDG54447Mnjw4Bx//PFpbGzsxEkBAAAAKFOXi2cvvPBCDj744Lz66qvtut3111+foUOH5oQTTsiGG26Ys88+O5VKJS+99FInTQoAAABA2bpcPHvkkUey/fbb50c/+tFSX3vsscey//77Z+jQoRk7dmzuu+++JW632267tX3evXv3TJ06NZtvvvlymRsAAACA5a9b2QMsb4cddtgHbq+vr89xxx2XCRMmZKeddsoTTzyRs846K3379s2IESMyc+bM1NXV5aSTTspjjz2WTTbZJF/5yleyySabLOf/AwAAAACWly535lmRG264IZ/61Kfyuc99LgMHDsw+++yTQw45JNddd12SpKGhIVOmTMl2222Xq6++Ov3798/RRx+dBQsWlDw5AAAAAJ2ly515VuSll17Kgw8+mOHDh7dtW7x4cQYNGpQkqa6uzq677pojjjgiSXLBBRdkl112ybRp0zJ27NhSZgYAAACgc4ln/6OpqSljx47N+PHjl9jerdt7h2jttdduC2lJUlNTkwEDBuSNN95YrnMCAAAAsPy4bPN/DBo0KK+88koGDhzY9t8DDzyQn/zkJ0mSrbfeOs8//3zb/o2NjZk5c2Y+/vGPlzUyAAAAAJ1MPPsfhx12WJ555pl84xvfyMsvv5yf/OQn+frXv5711lsvSXLUUUflvvvuy4033piXX345559/fmpra7PLLruUOzgAAAAAnaaqtbW1tewhyjJ48OB8//vfz/bbb58k+c1vfpMpU6bkT3/6U/r165fPf/7z+dznPte2/9SpUzNlypT893//dz7xiU/k/PPPz6abblrW+AAAAAB0si4dzwAAAADgw7hsEwAAAAAKiGcAAAAAUEA8AwAAAIAC3coeYHmbPXtevMobAAAAQNdVVZX07dtzmfbtcvGstTXiGQAAAADLxGWbAAAAAFBAPAMAAACAAuIZAAAAABQQzwAAAACggHgGAAAAAAXEMwAAAAAoIJ4BAAAAQAHxDAAAAAAKiGcAAAAAUEA8AwAAAIAC4hkAAAAAFBDPAAAAAKCAeAYAAAAABcQzAAAAACggngEAAABAAfEMAAAAAAqIZwAAAABQQDwDAAAAgALiGQAAAAAUEM8AAAAAoEC3sgcAAAAAVkyVSlUqlaqyx1jptLS0pqWltewx6CDiGQAAALCUSqUqa665eqqrXbTWXs3NLZk7t0FAW0WIZwAAAMBSKpWqVFdXMuXCH2bmK2+VPc5KY/2B6+T0Lx2aSqVKPFtFiGcAAABAoZmvvJUXZ7xe9hhQGudeAgAAAEAB8QwAAAAACohnAAAAAFBAPAMAAACAAuIZAAAAABQQzwAAAACggHgGAAAAAAXEMwAAAAAoIJ4BAAAAQAHxDAAAAAAKiGcAAAAAUEA8AwAAAIAC4hkAAAAAFBDPAAAAAKCAeAYAAAAABcQzAAAAACggngEAAABAAfEMAAAAAAqIZwAAAABQQDwDAAAAgALiGQAAAAAUEM8AAAAAoIB4BgAAAAAFxDMAAAAAKCCeAQAAAEAB8QwAAAAACohnAAAAAFBAPAMAAACAAitEPGtsbMxee+2Vhx9+uHCfn//859lnn30yfPjwjB07Ng888MBynBAAAACArqj0eLZo0aKceuqpmTFjRuE+06dPzwknnJADDjggt99+ew499NCcfPLJmT59+nKcFAAAAICupluZd/7CCy/ktNNOS2tr64fud9ddd2WHHXbIkUcemSQZOHBgpk2blnvuuSebb7758hgVAAAAgC6o1Hj2yCOPZPvtt8+ECROy9dZbF+633377ZfHixUttnzdvXidOBwAAAEBXV2o8O+yww5Zpv4033niJz2fMmJHf/va3OfTQQ9t9n1VV7b4JAAAAQLtpECuu9qxNqfHsH/H222/nxBNPzDbbbJNRo0a1+/Z9+/bshKkAAAAA/lfv3muUPQIdZKWKZ7NmzcrnP//5tLa25vLLL0+l0v73O5g9e17+zkusAQAAQJdXXV0RgD6COXMWpLm5pewxKFBVtewnWK008ezNN99se8OA73//++nTp88/9H1aWyOeAQAAAJ1Of1g1tP/UrRI0NDTk2GOPTaVSyfXXX59+/fqVPRIAAAAAXcAKe+ZZfX19evbsmbq6ulx55ZV59dVX84Mf/KDta0lSV1eXnj29hhkAAAAAnWOFPfNs5MiRufvuu5Mk9913X959990cdNBBGTlyZNt/F110UclTAgAAALAqW2HOPHv++ecLP7/33nuX9zgAAAAAsOKeeQYAAAAAZRPPAAAAAKCAeAYAAAAABcQzAAAAACggngEAAABAAfEMAAAAAAqIZwAAAABQQDwDAAAAgALiGQAAAAAUEM8AAAAAoIB4BgAAAAAFxDMAAAAAKCCeAQAAAEAB8QwAAAAACohnAAAAAFBAPAMAAACAAuIZAAAAABQQzwAAAACggHgGAAAAAAXEMwAAAAAoIJ4BAAAAQAHxDAAAAAAKiGcAAAAAUEA8AwAAAIAC4hkAAAAAFBDPAAAAAKCAeAYAAAAABcQzAAAAACggngEAAABAAfEMAAAAAAqIZwAAAABQQDwDAAAAgALiGQAAAAAUEM8AAAAAoIB4BgAAAAAFxDMAAAAAKCCeAQAAAEAB8QwAAAAACohnAAAAAFBAPAMAAACAAuIZAAAAABQQzwAAAACggHgGAAAAAAXEMwAAAAAoIJ4BAAAAQAHxDAAAAAAKiGcAAAAAUEA8AwAAAIAC4hkAAAAAFOhW9gAAAAArokqlKpVKVdljrHRaWlrT0tJa9hgAHUY8AwAA+BuVSlXWXHP1VFe7WKe9mptbMndug4AGrDLEMwAAgL9RqVSlurqSC6/6cV55fVbZ46w0Bq63Vr40br9UKlXiGbDKEM8AAAAKvPL6rMx49S9ljwFAiZyDDAAAAAAFxDMAAAAAKCCeAQAAAEAB8QwAAAAACohnAAAAAFBAPAMAAACAAuIZAAAAABQQzwAAAACgwAoRzxobG7PXXnvl4YcfLtznueeey0EHHZRhw4blgAMOyDPPPLMcJwQAAACgKyo9ni1atCinnnpqZsyYUbhPQ0NDxo0blxEjRuS2227L8OHDc9xxx6WhoWE5TgoAAABAV1NqPHvhhRdy8MEH59VXX/3Q/e6+++7U1tbmjDPOyMYbb5xzzjkna6yxRu69997lNCkAAAAAXVGp8eyRRx7J9ttvnx/96Ecfut+TTz6ZbbfdNlVVVUmSqqqqbLPNNnniiSeWw5QAAAAAdFXdyrzzww47bJn2q6+vzyabbLLEtr59+37opZ5F/qe/AQAA0In83Qs8DlZk7VmbUuPZslq4cGFqamqW2FZTU5PGxsZ2f6++fXt21FgAAAB8gN691yh7BCidx8GqY6WIZ7W1tUuFssbGxtTV1bX7e82ePS+trR01GQAAsCqqrq74i+9HMGfOgjQ3t5Q9Bh+Rx8FH43GwYquqWvYTrFaKeNavX7/MmjVriW2zZs3KOuus0+7v1doa8QwAAKCT+XsXeBysKkp9w4BlNWzYsPzhD39I6//8qWttbc3vf//7DBs2rOTJAAAAAFiVrbBnntXX16dnz56pq6vL7rvvnn/7t3/LRRddlEMPPTQ//OEPs3Dhwuyxxx5ljwkAAEAnqVSqUql4xfX2amlpTUuLU56go6yw8WzkyJG5+OKLs//++6dHjx658sorc+655+bmm2/O4MGDc9VVV2X11Vcve0wAAAA6QaVSlTXXXD3V1SvFBVMrlObmlsyd2yCgQQdZYeLZ888//6GfDx06ND/+8Y+X50gAAACUpFKpSnV1JZP//bbMfK2+7HFWGut/fO2cecr+qVSqxDPoICtMPAMAAIC/NfO1+rzw57+UPQbQhTn/FQAAAAAKiGcAAAAAUEA8AwAAAIAC4hkAAAAAFBDPAAAAAKCAeAYAAAAABcQzAAAAACggngEAAABAAfEMAAAAAAqIZwAAAABQQDwDAAAAgALiGQAAAAAUEM8AAAAAoIB4BgAAAAAFxDMAAAAAKCCeAQAAAEAB8QwAAAAACohnAAAAAFBAPAMAAACAAuIZAAAAABQQzwAAAACggHgGAAAAAAXEMwAAAAAoIJ4BAAAAQAHxDAAAAAAKiGcAAAAAUEA8AwAAAIAC4hkAAAAAFBDPAAAAAKCAeAYAAAAABcQzAAAAACggngEAAABAAfEMAAAAAAp0K3sAAABWTJVKVSqVqrLHWKm0tLSmpaW17DEAgA4kngEAsJRKpSprrrl6qqtdqNAezc0tmTu3QUADgFWIeAYAwFIqlapUV1dyzi235c/19WWPs1IYtPbaueig/VOpVIlnALAKEc8AACj05/r6TH/jL2WPAQBQGufhAwAAAEAB8QwAAAAACohnAAAAAFBAPAMAAACAAuIZAAAAABQQzwAAAACggHgGAAAAAAXEMwAAAAAoIJ4BAAAAQAHxDAAAAAAKiGcAAAAAUEA8AwAAAIAC4hkAAAAAFBDPAAAAAKCAeAYAAAAABcQzAAAAACggngEAAABAAfEMAAAAAAqIZwAAAABQQDwDAAAAgALiGQAAAAAUEM8AAAAAoIB4BgAAAAAFxDMAAAAAKFBqPFu0aFHOPvvsjBgxIiNHjsy1115buO/Pfvaz7LHHHhk+fHg++9nP5tlnn12OkwIAAADQFZUazy699NI888wzue6663LuuefmiiuuyL333rvUfjNmzMhpp52W4447LnfccUeGDBmS4447LgsXLixhagAAAAC6itLiWUNDQ2655Zacc8452XLLLTNmzJgce+yxueGGG5ba96GHHsomm2ySfffdNxtssEFOPfXU1NfX54UXXihhcgAAAAC6itLi2fTp09PU1JThw4e3bdt2223z5JNPpqWlZYl911xzzbzwwgt5/PHH09LSkttuuy09evTIBhtssLzHBgAAAKAL6VbWHdfX16d3796pqalp27bWWmtl0aJFmTt3bvr06dO2fc8998y0adNy2GGHpbq6OpVKJVdeeWU+9rGPtft+q6o6ZHwAACjkOSd4HKwIrEH5rMGKqz1rU1o8W7hw4RLhLEnb542NjUtsnzNnTurr6/OVr3wlw4YNy0033ZSJEyfmxz/+cfr27duu++3bt+dHGxwAAD5E795rlD0ClM7joHzWoHzWYNVRWjyrra1dKpK9/3ldXd0S26dMmZLNNtsshx9+eJLkggsuyB577JFbb70148aNa9f9zp49L62tH2FwAKDTVSpV+diaq6e6Uup7G610mlta8s7chrS0fPQnO9XVFU/6/0Fz5ixIc3PL39+RFZrHwEfTEY8Da/DRWIPy+X2wYquqWvYTrEqLZ/369cucOXPS1NSUbt3eG6O+vj51dXXp1avXEvs+++yzOeKII9o+r1Qq2XzzzfP666+3+35bWyOeAcAKrqqqKtWVSibedWtemj2r7HFWChv1XSsX73VAqqqq0urJTuksAXgcrAisQfmswaqhtHg2ZMiQdOvWLU888URGjBiRJHn88cez1VZbpfI3/8q8zjrr5MUXX1xi25///OdstdVWy21eAGD5e2n2rEx/642yxwAAoAsr7VqI7t27Z999982kSZPy1FNPZerUqbn22mtz5JFHJnnvLLR33303SXLwwQfn5ptvzu23355XXnklU6ZMyeuvv5799tuvrPEBAAAA6AJKO/MsSSZOnJhJkyblqKOOSo8ePXLiiSdmt912S5KMHDkyF198cfbff//sueeeWbBgQa688sr85S9/yZAhQ3Lddde1+80CAAAAAKA9So1n3bt3z+TJkzN58uSlvvb8888v8flBBx2Ugw46aHmNBgAAAADlXbYJAAAAACs68QwAAAAACohnAAAAAFBAPAMAAACAAuIZAAAAABQo9d02AWBFValUpVKpKnuMlUpLS2taWlrLHgMAADqUeAYAf6NSqcqavVdPdcUJ2u3R3NKSuXMaBDQAAFYp4hkA/I1KpSrVlUq+8uAteXnuW2WPs1LYcM11cv6nD0qlUiWeQQdxBuw/xlmwAHQ08QxYiifr/xhP1lc9L899K8/PfqPsMYAuqFKpypprrp7qamfAtldzc0vmznUWLAAdRzwDlvDe5WrdU12pLnuUlU5zS3PmzlnoyToAH1mlUpXq6krO/f6P8/Kbs8oeZ6WxYb+1ct6R+zkLFoAOJZ4BS3jvcrXq3PDc9/Lmgr+UPc5Ko98a6+bwLY72ZB2ADvXym7Pyp9f8PgaAMolnwAd6c8Ff8t/zZ5Y9BgAAAJTqH34RhRkzZuRnP/tZGhoaMnPmzLS2OtMCAAAAgFVLu888e+edd3LyySfnkUceSZLcd999ueiiizJz5sxcddVVGTBgQIcPCQAAAABlaPeZZxdeeGG6d++e3/3ud6mtrU2SfPWrX826666bCy+8sMMHBAAAAICytDue/epXv8qpp56aXr16tW3r06dPJk6cmEcffbRDhwMAAACAMv1Dr3m2aNGipba9/fbb6dbN+w8AAAAAsOpodzzba6+9ctFFF2XGjBmpqqpKQ0NDfve73+XLX/5y9txzz86YEQAAAABK0e5Txc4444x8/etfz/7775/Fixdnn332SXV1dQ466KCcccYZnTEjAAAAAJSi3fGspqYmZ511Vk455ZTMnDkzzc3NWX/99bPGGmt0xnwAAAAAUJplimd/740AnnvuubaPt9tuu482EQAAAACsIJYpnh1xxBHL9M2qqqryxz/+8SMNBAAAAAArimWKZ9OnT+/sOQAAAABghdPu1zxLkqampsyePTvNzc1JktbW1jQ2NuaPf/yjd9wEAAAAYJXR7ng2derUfPnLX87cuXOX+traa68tngEAAACwyqi09wb/9m//ljFjxuSnP/1pevXqlR/+8If5zne+kwEDBuSUU07phBEBAAAAoBztPvNs5syZufLKK7PBBhvkE5/4ROrr6zN69OhUKpVceuml2X///TtjTgAAAABY7tp95lmvXr2ycOHCJMmgQYPa3kxgo402ymuvvdax0wEAAABAidodz3beeeecd955eeGFF7L99tvnjjvuyLPPPpsf/ehHWWeddTpjRgAAAAAoRbvj2TnnnJOBAwfmmWeeyejRozNs2LAceOCBuf7663PmmWd2xowAAAAAUIp2v+ZZjx49cvHFF7d9PmXKlEyaNCm1tbVZbbXVOnQ4AAAAAChTu888a2pqyk033ZTXX389SXLZZZflkEMOydlnn525c+d29HwAAAAAUJp2x7NLLrkk3/rWt/LXv/41U6dOzdVXX5199tknb7zxRi644ILOmBEAAAAAStHuyzbvvvvufOtb38rmm2+eq6++OiNHjsy4cePy6U9/OoceemhnzAgAAAAApWj3mWcLFy5M375909TUlF/+8pf59Kc/nSRpaWlJt27tbnEAAAAAsMJqd+3aZptt8rWvfS09evTIwoULM3r06EyfPj0XXHBBdthhh86YEQAAAABK0e4zzy688MIsXrw4zz77bC6++OL07ds399xzT/r27Ztzzz23M2YEAAAAgFK0+8yz/v3759vf/vYS2yZMmNBhAwEAAADAimKZ4tkVV1yxzN/whBNO+IeHAQAAAIAVyTLFs4cffniZvllVVdVHGgYAAAAAViTLFM9+8IMfdPYcAAAAALDCafdrniXJH//4x8yYMSMtLS1JktbW1jQ2Nua5557Leeed16EDAgAAAEBZ2h3PrrjiilxxxRVZa621Mnv27PTr1y+zZs1Kc3NzxowZ0xkzLleVSlUqFZeftldLS2taWlrLHgMAAACgQ7U7nv3oRz/Keeedl0MOOSS77rprrrvuunzsYx/LhAkTssEGG3TGjMtNpVKV3r27p1KpLnuUlU5LS3PmzFkooAEAAACrlHbHszlz5mSnnXZKkgwZMiR/+MMfsvfee2fChAk56aSTcvrpp3f4kMvLe2edVefpF76SBQtfLnuclcYa3TfMVpucn0qlSjyDDuIs2PZzBiwAANAZ2h3P+vXrl5kzZ2a99dbLxhtvnOeeey577713evTokbfffrszZlzuFix8OfMani97DKCLqlSqsmbv1VNdqZQ9ykqluaUlc+c0CGgAAECHanc8O+igg3Lqqafmq1/9akaPHp2jjz4666yzTn7zm99k880374wZAbqUSqUq1ZVKvvHoTXlt3ltlj7NS+HjPdTJhu886AxYAAOhw7Y5n48ePz7rrrpvu3btn6NChmThxYn74wx9mzTXXzMUXX9wZMwJ0Sa/NeysvvfPfZY8BAADQpbU7nt1+++3Zc889U1NTk+S9M9EOOuigNDQ05L/+678yaNCgDh8SAAAAAMqwTPHs7bffzrvvvpskmThxYjbddNP07t17iX2mT5+eKVOm5Mgjj+z4KQEAAACgBMsUzx555JGccsopqap6753fDjzwwCRJa+uSryuz9957d/B4AAAAAFCeZYpnu+++e6ZNm5aWlpaMHj06t9xyS/r06dP29aqqqnTv3n2ps9EAAAAAYGW2zK95tt566yV57/LMJFm4cGFeeeWVtLS0ZIMNNkiPHj06Z0IAAAAAKEm73zBg8eLF+drXvpYbb7wxTU1N732Tbt0yduzYnHfeeW1vJAAAAAAAK7tKe28wefLkPPjgg/n2t7+dxx57LI888kj+4z/+I4899li+8Y1vdMaMAAAAAFCKdp95dtddd+Wyyy7L9ttv37Zt5513Tm1tbU4//fSceeaZHTogAAAAAJSl3Weetba2pm/fvktt79OnTxYsWNAhQwEAAADAimCZ4tmjjz7a9vpmO+ywQ6ZMmZL58+e3ff2vf/1rvv71ry9xNhoAAAAArOyW6bLNI488Mr/+9a/Tt2/fnH322TnyyCOz0047ZdCgQUmSP//5z1l//fXz7W9/u1OHBQAAAIDlaZniWWtra9vH/fr1y1133ZVf/vKXeemll1JbW5tBgwZlxx13TKXS7qtAAQAAAGCFtcxvGFBVVdX28WqrrZZRo0Zl1KhRnTIUAAAAAKwIljmeHXDAAct0ZtkDDzywzHe+aNGinHfeebn//vtTV1eXY445Jsccc8wH7vv8889n0qRJefbZZzNw4MCcc8452WGHHZb5vgAAAACgvZY5nn3+859Pz549O/TOL7300jzzzDO57rrr8vrrr+fMM8/Meuutl913332J/ebNm5djjjkmu+66ay655JLccccdOeGEE3Lfffd94Dt/AgAAAEBHWKZ4VlVVlc985jMdGqoaGhpyyy235Oqrr86WW26ZLbfcMjNmzMgNN9ywVDz78Y9/nNVXXz2TJk1KdXV1TjrppPziF7/IM888k5133rnDZgIAAACA/6vdbxjQUaZPn56mpqYMHz68bdu2226b73znO2lpaVniEtFHHnkko0aNSnV1ddu2W2+9tcNnAgAAAID/a5ni2X777Zfa2toOveP6+vr07t07NTU1bdvWWmutLFq0KHPnzk2fPn3ats+cOTNDhw7Nl7/85UybNi0DBgzImWeemW233bbd9/t/3veATuD4gsdB2Rz/8lmD8lmD8lmD8lmD8lmD8lmD8lmDFVd71maZ4tnFF1/8j85SaOHChUuEsyRtnzc2Ni6xvaGhIVdddVWOPPLIXH311fnpT3+aL3zhC7nnnnvSv3//dt1v374d+7pt/K/evdcoewQoncdBuRz/8lmD8lmD8lmD8lmD8lmD8lmD8lmDVccyv2FAR6utrV0qkr3/eV1d3RLbq6urM2TIkJx00klJki222CIPPfRQ7rjjjowfP75d9zt79rwUXYVaXV3xh/sjmDNnQZqbW8oeg4/I4+Cj6YjHgTX4x3XUzyFr8I+zBuWzBuXzu6B81qB81qB81qB8/o68YquqWvYTrEqLZ/369cucOXPS1NSUbt3eG6O+vj51dXXp1avXEvuuvfba2WijjZbYtuGGG+aNN95o9/22tqYwnvHRObbgcVA2x7981qB81qB81qB81qB81qB81qB81mDVUPn7u3SOIUOGpFu3bnniiSfatj3++OPZaqutlnizgCTZeuut8/zzzy+x7aWXXsqAAQOWx6gAAAAAdFGlnXnWvXv37Lvvvpk0aVK++tWv5q233sq1117b9vpq9fX16dmzZ+rq6nLooYfm+uuvzze/+c3svffeuf322zNz5szss88+ZY1PJ6pUqlKpeFXF9mppaU1Li3/WAAAAgI5UWjxLkokTJ2bSpEk56qij0qNHj5x44onZbbfdkiQjR47MxRdfnP333z8DBgzINddck4suuihXXXVVNt5441x11VXp169fmePTCSqVqvTu3T2VSnXZo6x0WlqaM2fOQgENAAAAOlCp8ax79+6ZPHlyJk+evNTX/vYyzW233Ta33Xbb8hqNkrx31ll1fvanf8+cha+VPc5Ko3f3j2fMZqekUqkSzwAAAKADlRrPoMicha9l1oKXyh4DAAAA6OJKe8MAAAAAAFjRiWcAAAAAUEA8AwAAAIAC4hkAAAAAFBDPAAAAAKCAeAYAAAAABcQzAAAAACggngEAAABAAfEMAAAAAAqIZwAAAABQQDwDAAAAgALiGQAAAAAUEM8AAAAAoIB4BgAAAAAFxDMAAAAAKCCeAQAAAEAB8QwAAAAACohnAAAAAFCgW9kDAAAAAPDBKpWqVCpVZY+xUmlpaU1LS2uHfT/xDAAAAGAFVKlUZc2PdU91t+qyR1mpNDc1Z+47CzssoIlnAAAAACugSqUq1d2qM/n0azLzxTfKHmelsP7G/XPmlGNTqVSJZwAAAABdwcwX38gLz71a9hhdljcMAAAAAIAC4hkAAAAAFBDPAAAAAKCAeAYAAAAABcQzAAAAACggngEAAABAAfEMAAAAAAqIZwAAAABQQDwDAAAAgALiGQAAAAAUEM8AAAAAoIB4BgAAAAAFxDMAAAAAKCCeAQAAAEAB8QwAAAAACohnAAAAAFBAPAMAAACAAuIZAAAAABQQzwAAAACggHgGAAAAAAXEMwAAAAAoIJ4BAAAAQAHxDAAAAAAKiGcAAAAAUEA8AwAAAIAC4hkAAAAAFBDPAAAAAKCAeAYAAAAABcQzAAAAACggngEAAABAAfEMAAAAAAqIZwAAAABQQDwDAAAAgALiGQAAAAAUEM8AAAAAoIB4BgAAAAAFxDMAAAAAKCCeAQAAAEAB8QwAAAAACpQazxYtWpSzzz47I0aMyMiRI3Pttdf+3du89tprGT58eB5++OHlMCEAAAAAXVm3Mu/80ksvzTPPPJPrrrsur7/+es4888yst9562X333QtvM2nSpDQ0NCzHKQEAAADoqkqLZw0NDbnlllty9dVXZ8stt8yWW26ZGTNm5IYbbiiMZ3feeWcWLFiwnCcFAAAAoKsq7bLN6dOnp6mpKcOHD2/btu222+bJJ59MS0vLUvvPmTMnX/va13L++ecvzzEBAAAA6MJKO/Osvr4+vXv3Tk1NTdu2tdZaK4sWLcrcuXPTp0+fJfa/5JJLst9++2XTTTf9SPdbVfWRbs7f4fiWzxqUzxqUy/EvnzUonzUonzUonzUonzUonzUonzUo14cd//asTWnxbOHChUuEsyRtnzc2Ni6x/Te/+U0ef/zx3HXXXR/5fvv27fmRvwcfrHfvNcoeocuzBuWzBuVy/MtnDcpnDcpnDcpnDcpnDcpnDcpnDcrVkce/tHhWW1u7VCR7//O6urq2be+++26+8pWv5Nxzz11i+z9q9ux5aW394K9VV1f84f4I5sxZkObmpS+5bQ9r8NFYg/JZg3J1xPFPrMFHYQ3KZw3K53dB+axB+axB+axB+axBuf7e8a+qWvYTrEqLZ/369cucOXPS1NSUbt3eG6O+vj51dXXp1atX235PPfVUZs6cmZNOOmmJ2//zP/9z9t1333a/BlprawrjGR+dY1s+a1A+a1Aux7981qB81qB81qB81qB81qB81qB81qBcHXX8S4tnQ4YMSbdu3fLEE09kxIgRSZLHH388W221VSqV/30fg6FDh+b+++9f4ra77bZbLrzwwuy4447LdWYAAAAAupbS4ln37t2z7777ZtKkSfnqV7+at956K9dee20uvvjiJO+dhdazZ8/U1dVl4MCBS92+X79+6du37/IeGwAAAIAupPL3d+k8EydOzJZbbpmjjjoq5513Xk488cTstttuSZKRI0fm7rvvLnM8AAAAALq40s48S947+2zy5MmZPHnyUl97/vnnC2/3YV8DAAAAgI5S6plnAAAAALAiE88AAAAAoIB4BgAAAAAFxDMAAAAAKCCeAQAAAEAB8QwAAAAACohnAAAAAFBAPAMAAACAAuIZAAAAABQQzwAAAACggHgGAAAAAAXEMwAAAAAoIJ4BAAAAQAHxDAAAAAAKiGcAAAAAUEA8AwAAAIAC4hkAAAAAFBDPAAAAAKCAeAYAAAAABcQzAAAAACggngEAAABAAfEMAAAAAAqIZwAAAABQQDwDAAAAgALiGQAAAAAUEM8AAAAAoIB4BgAAAAAFxDMAAAAAKCCeAQAAAEAB8QwAAAAACohnAAAAAFBAPAMAAACAAuIZAAAAABQQzwAAAACggHgGAAAAAAXEMwAAAAAoIJ4BAAAAQAHxDAAAAAAKiGcAAAAAUEA8AwAAAIAC4hkAAAAAFBDPAAAAAKCAeAYAAAAABcQzAAAAACggngEAAABAAfEMAAAAAAqIZwAAAABQQDwDAAAAgALiGQAAAAAUEM8AAAAAoIB4BgAAAAAFxDMAAAAAKCCeAQAAAEAB8QwAAAAACohnAAAAAFBAPAMAAACAAuIZAAAAABQQzwAAAACggHgGAAAAAAXEMwAAAAAoIJ4BAAAAQAHxDAAAAAAKlBrPFi1alLPPPjsjRozIyJEjc+211xbu+/Of/zz77LNPhg8fnrFjx+aBBx5YjpMCAAAA0BWVGs8uvfTSPPPMM7nuuuty7rnn5oorrsi999671H7Tp0/PCSeckAMOOCC33357Dj300Jx88smZPn16CVMDAAAA0FV0K+uOGxoacsstt+Tqq6/OlltumS233DIzZszIDTfckN13332Jfe+6667ssMMOOfLII5MkAwcOzLRp03LPPfdk8803L2N8AAAAALqA0uLZ9OnT09TUlOHDh7dt23bbbfOd73wnLS0tqVT+96S4/fbbL4sXL17qe8ybN6/d91tV9Y/Ny7JxfMtnDcpnDcrl+JfPGpTPGpTPGpTPGpTPGpTPGpTPGpTrw45/e9amtHhWX1+f3r17p6ampm3bWmutlUWLFmXu3Lnp06dP2/aNN954idvOmDEjv/3tb3PooYe2+3779u35jw/Nh+rde42yR+jyrEH5rEG5HP/yWYPyWYPyWYPyWYPyWYPyWYPyWYNydeTxLy2eLVy4cIlwlqTt88bGxsLbvf322znxxBOzzTbbZNSoUe2+39mz56W19YO/Vl1d8Yf7I5gzZ0Gam1s+0vewBh+NNSifNShXRxz/xBp8FNagfNagfH4XlM8alM8alM8alM8alOvvHf+qqmU/waq0eFZbW7tUJHv/87q6ug+8zaxZs/L5z38+ra2tufzyy5e4tHNZtbamMJ7x0Tm25bMG5bMG5XL8y2cNymcNymcNymcNymcNymcNymcNytVRx7+0d9vs169f5syZk6amprZt9fX1qaurS69evZba/80338zhhx+exsbGfP/731/isk4AAAAA6AylxbMhQ4akW7dueeKJJ9q2Pf7449lqq62WOqOsoaEhxx57bCqVSq6//vr069dvOU8LAAAAQFdUWjzr3r179t1330yaNClPPfVUpk6dmmuvvTZHHnlkkvfOQnv33XeTJFdeeWVeffXVTJ48ue1r9fX1/9C7bQIAAADAsirtNc+SZOLEiZk0aVKOOuqo9OjRIyeeeGJ22223JMnIkSNz8cUXZ//99899992Xd999NwcddNASt99vv/1yySWXlDE6AAAAAF1AqfGse/fumTx5ctsZZf/X888/3/bxvffeuzzHAgAAAIAkJV62CQAAAAArOvEMAAAAAAqIZwAAAABQQDwDAAAAgALiGQAAAAAUEM8AAAAAoIB4BgAAAAAFxDMAAAAAKCCeAQAAAEAB8QwAAAAACohnAAAAAFBAPAMAAACAAuIZAAAAABQQzwAAAACggHgGAAAAAAXEMwAAAAAoIJ4BAAAAQAHxDAAAAAAKiGcAAAAAUEA8AwAAAIAC4hkAAAAAFBDPAAAAAKCAeAYAAAAABcQzAAAAACggngEAAABAAfEMAAAAAAqIZwAAAABQQDwDAAAAgALiGQAAAAAUEM8AAAAAoIB4BgAAAAAFxDMAAAAAKCCeAQAAAEAB8QwAAAAACohnAAAAAFBAPAMAAACAAuIZAAAAABQQzwAAAACggHgGAAAAAAXEMwAAAAAoIJ4BAAAAQAHxDAAAAAAKiGcAAAAAUEA8AwAAAIAC4hkAAAAAFBDPAAAAAKCAeAYAAAAABcQzAAAAACggngEAAABAAfEMAAAAAAqIZwAAAABQQDwDAAAAgALiGQAAAAAUEM8AAAAAoIB4BgAAAAAFxDMAAAAAKCCeAQAAAEAB8QwAAAAACohnAAAAAFBAPAMAAACAAuIZAAAAABQoNZ4tWrQoZ599dkaMGJGRI0fm2muvLdz3ueeey0EHHZRhw4blgAMOyDPPPLMcJwUAAACgKyo1nl166aV55plnct111+Xcc8/NFVdckXvvvXep/RoaGjJu3LiMGDEit912W4YPH57jjjsuDQ0NJUwNAAAAQFdRWjxraGjILbfcknPOOSdbbrllxowZk2OPPTY33HDDUvvefffdqa2tzRlnnJGNN94455xzTtZYY40PDG0AAAAA0FFKi2fTp09PU1NThg8f3rZt2223zZNPPpmWlpYl9n3yySez7bbbpqqqKklSVVWVbbbZJk888cTyHBkAAACALqZbWXdcX1+f3r17p6ampm3bWmutlUWLFmXu3Lnp06fPEvtusskmS9y+b9++mTFjRrvvt1JJWls/fJ+eqw9OdaWu3d+7q1q9bmDbx5UOyrFrrbFRulVqO+abdQFrdh/Q9nFHrcGAnuunplLz93ckSbL2Gv3aPu6oNdjoY+ulttoaLIsBPdZq+7ijjn+SDO67Xuq6rdZx33AVNvBja7d93JFrMKTfuum+mjVYFhv26dv2cUeuweb9+1uDZTRwrY7/WTT44+umrsbxX1YD1+n4x8GmA9dNXa01WFbrr9vxa7DxRv2tQTsMGNDxP4s23nS91NZ5XrqsPr5+J6zBFhukrrs1WBYDBq3b9vGHHf//OT9rmVS1tv69lNQ5br/99lx22WV58MEH27bNnDkzo0ePzi9+8Yusu+7//s8eddRR2XbbbXPSSSe1bbvsssvyhz/8Id/73veW59gAAAAAdCGlXbZZW1ubxsbGJba9/3ldXd0y7fu3+wEAAABARyotnvXr1y9z5sxJU1NT27b6+vrU1dWlV69eS+07a9asJbbNmjUr66yzznKZFQAAAICuqbR4NmTIkHTr1m2JF/1//PHHs9VWW6XyNxelDhs2LH/4wx/y/hWmra2t+f3vf59hw4Ytz5EBAAAA6GJKi2fdu3fPvvvum0mTJuWpp57K1KlTc+211+bII49M8t5ZaO+++26SZPfdd89f//rXXHTRRXnhhRdy0UUXZeHChdljjz3KGh8AAACALqC0NwxIkoULF2bSpEm5//7706NHj3zhC1/I0UcfnSQZPHhwLr744uy///5JkqeeeirnnntuXnzxxQwePDjnnXdetthii7JGBwAAAKALKDWeAQAAAMCKrLTLNgEAAABgRSeeAQAAAEAB8QwAAAAACohnAAAAAFBAPAPgQ3lfmXI9+eSTZY8ApfvpT39a9ggAQBfWrewBYEX01FNP5fXXX8+cOXMyduzY9OjRo+yRuqRXXnkls2bNSqVSyZZbbpmampqyR+pSpk2bli222CLrrrtukvciWlVVVclTdS0nn3xyevXqlWHDhpU9Spc1ffr0zJkzJ42Njdlhhx1SW1tb9khdzllnnZXbb78966+/foYOHepnUQlee+21zJ49O926dcumm27q93EJZs+enTfeeCNNTU3ZdNNNs8Yaa5Q9EkCXIp6toF5//fX06tVLtCnBPffckyuuuCLNzc3p1atX/v3f/z1TpkzJTjvtVPZoXco999yTq6++Oq+99lo22WSTfOYzn8nhhx9e9lhdxksvvZTzzz8/w4cPz8EHH5x/+qd/SlVVlb+0Lke33357pk2blp/97GdJkpaWllQqThhfnu6+++5cccUVeeedd7LRRhulZ8+e2Wabbcoeq0u57bbbcvfdd2ejjTbKtGnTMnToUD+DlrN777033/3ud/Piiy9myy23zKc//ekcc8wxfh8sR/fdd1+uv/76zJgxIxtttFFee+21nHLKKdl///3LHq3LaW1tzYIFC9KjR48sXLgw3bt3T+J3dBn8DCpPY2Nj3n777SxevDi1tbVZZ511kqz6a1LV6nqcFU5zc3OOPPLI9O/fP1/84hez4YYbrtJ/CFck8+fPzx577JEzzjgjO+64Y5qbmzNlypTMnDkzV111lZi5nMybNy+jR4/OmWeeme222y7XX399HnvssVxzzTV57bXX8olPfMJjYjk44YQT8uSTT2arrbbK8OHDc8ghh6RXr15lj9UlzJkzJ//v//2/fP3rX8+YMWOSJIsWLcrChQvz6quvZujQoSVPuOpbsGBBdt9995x66qkZMWJEampq0q9fvyxYsCCzZs3KwIEDyx5xlTdnzpzsvPPOufzyy1NbW5tLLrkk//mf/5k+ffqs8k/QVxTz58/PmDFjcvrpp2f48OG55ZZb8sgjj+S6665Lc3NzPvaxj5U94ipv/vz52X333TNhwoRst912WbRoUe64445cc8012XvvvfOlL33J7+bl6Pzzz8/TTz+dd999N1tvvXW23nrrHHDAAUkEtDI0Nzenurq67DG6nIkTJ+bpp5/O4sWLs8EGG2TvvffO2LFjyx6r03l0r4Cqq6szatSo3HXXXTnppJNy9913p6mpqeyxuoTp06end+/e2W677dKnT5+svfbaOfDAA/PUU0/lkUceKXu8LuOJJ57IgAEDsssuu2T99dfPUUcdlfr6+hxxxBE54YQTsuOOO7adjUPHa2lpSZKMHj06jY2N6dOnT371q19l8uTJmTlzZmbOnJlnn3225ClXbd/73vdSXV29RCS78MILc/jhh+eUU07JyJEjc//995c44arvL3/5S3r06JGNNtoo66+/fvr165cLL7wwhx56aE4++eTsv//+efzxx8sec5V29NFHZ9ddd80uu+ySDTbYIPPmzcu3v/3tJBHOlpOnn346/fv3zy677JKNNtooJ598chYuXJjDDz8848aN8zhYDv70pz9ljTXWyLbbbpsNNtggm266aY477rjssMMOufPOO7Pnnnt6bczl5Gtf+1p+85vf5Oijj86hhx6a1VZbLTfeeGOOO+64vPrqq8LZcnLdddfl8MMPT2NjY6qrq9Pa2ur1eZejSy+9NM8991wuuOCCnHHGGVlvvfVy44035o033ih7tE7nEb6Cef+Bv9VWW2XgwIHZYostctppp+X888/PW2+9VfJ0q75+/fplzpw5Sxzr7bbbLkOGDMlzzz2X5H/DAp2nb9+++ctf/pK//vWvSZIf/OAHaW1tzcknn5xvfvObOeCAAzJhwoT85Cc/KXnSVdP7T/723XffjB49OgcffHAOPfTQzJ49OxdddFH22GOP3HnnnSVPuWrbaaedMnr06Fx99dWZPXt2LrvsskyfPj3jx4/PZZddlv322y8TJkzI7bffXvaoq6z+/funrq4uM2bMSJJ84xvfyO9///scc8wx+eIXv5jNN988xx9/vIjZSR577LEk70XjJBkwYEDOOeecPP7443nqqaeSvHfGAZ2rf//+eeeddzJjxozMnz8/kydPTkNDQw466KAcdthhGTx4cI4//vhMnTq17FFXWf369cu8efPa/mK6ePHi9OzZM/vuu29OP/307Lbbbjn33HPz/PPPlzzpqq2hoSFPPfVUjjnmmLaXEvniF7+Y448/PtXV1Tn++ONz9913lz1mlzBy5Mg8/vjjGTNmTH7+85+nqqoqVVVV/o62HPz1r3/No48+mvHjx2f48OEZNWpUjj766Lz00kv54Q9/mGTVfqMx8WwF8/6/pM6bNy/du3fP5MmT873vfS8PPPBAjj766Pz2t7/1g6ETrb/++hk2bFiuuuqqNDQ0tG3fYIMN2p6sVyqVvPnmmznmmGOyYMGCVfoHRFm22GKL7LPPPm1/ad13331z2WWXZcyYMRk6dGhOO+20fO5zn8svfvGLkidddb1/tmtNTU2++93vZs8998yZZ56Zl19+OWussUaam5vz4osvljzlqmvEiBHZa6+98sILL2TKlCl5+eWXc8IJJ2Ts2LHZaqutctppp+Woo47yGOhEq6++ev7f//t/Of/88/Pzn/88PXr0yBe+8IXst99+GTNmTM4666yMHj1aPOskQ4cOzbXXXpsePXq0Pe8ZPnx4evTokUsuuSSLFy92qc5ysOGGG2bHHXdsO9PmpptuyplnnpnPfe5z2WeffTJx4sSMGjUqDzzwQNmjrrIGDBiQHXfcMRMmTMgvf/nLrLbaalmwYEGuvPLKNDY25tRTT02fPn38Puhkq6++evr27Zs//elPbdv69u2bUaNG5ZRTTslOO+2Um266KdOmTUuyageEMjU3N2e99dbLwIEDs+666+aLX/xiJk6cmOS9v6P5e3LnqqurS7du3fLKK6+0bRs0aFDGjBnT9nflVfnMcPFsBTV8+PDsvPPOmTt3bnbYYYc89NBDGTx4cI499thcfvnlmTdvXtkjrrIuu+yynHXWWenevXvbL77NNtss06dPz/z585O8d513Q0ND1lhjjVX6B0SZzjjjjLbXeho8eHDbi3S/vyabb755Xn311cyZM6e0GVdl3bq9934yxx9/fOrr65O8F/VnzZqVfffdNzNnzsykSZPaflHS8XbZZZdMmDAhTzzxRO65554sXrx4ia8PGTIkM2fOzOzZsz1J7yQTJkzI5z73uVx22WW56aab8tJLLyV57+dQr1698slPfjIvv/xy3n777ZInXfXU1NSkb9++Sf73bNg+ffrksssuS1NTU77yla/kzTffLHPELuP888/PNddck+OOOy6f+cxn2n4/vP84GD58eGbOnNl2tjgd78tf/nLGjh2bk08+OaNHj87YsWPTrVu3jB8/Pj169MjQoUPz9NNP+13QycaMGZNbb701N9544xLbN9tssxx22GEZMGBA/uu//ivJqh0QylRdXZ2FCxemoaEh//Iv/5JrrrkmDz/8cHbdddc888wzbb8vRLTOUVNTkx133DE/+clP8vLLL7f9zBkxYkSee+65JU4+ufXWW9uu3FpViGcrqN69e+f444/PmmuumcbGxiTvXTIyefLkXH/99Tn88MOX+JcPOk51dXU+/vGPt72zYJJstNFGaWhoSHNzc66//vo8/fTT+cEPflDypKu2D3rSMX/+/Lbtc+fOzaJFi7xYcSdbe+21079//1x44YUZP358JkyYkIkTJ+aQQw7J4MGD84lPfKLsEVdpw4YNyw033JBDDz00u+yyyxJfmz17dhYvXpzevXt7kt6Jjj/++Oyxxx6pqanJzTffnKeeeipVVVVZvHhx3n777SxatChrrrlm2WN2CS0tLendu3fGjRuXt956K3feeadwuZyMHDkyY8eOzbBhw/KNb3wjM2bMaPu5s2DBgjQ1NaVnz54lT7nq6tWrV/71X/81N998cz772c/mggsuyM0339wWCrp37972D7x0rNdffz2zZ89OknzmM5/J+PHjc8899+SKK65Y4ufP+uuvnyOPPDJPP/102z+00HFef/31tuNdW1ubT33qU6mtrc0//dM/5brrrst2222XAw88MP/+7/+exFloHe3/Pg4OOOCAnH766enTp0/b74GNNtoo8+fPz8svv5wk+d3vfpdzzz03tbW1ZY3cKbqVPQDF3v/DVlNT0/buLXvttVdGjhyZY4891i/J5eD9JyWDBw9Oz54988Mf/jBXXHFFvvnNb2a11VYrebqu5e23385FF12U+vr61NTUZPr06bn44ou9OOtycMghh+Too4/OHnvskYMOOihJsuuuu2bkyJGO/3LQp0+fTJo0KUly44035qGHHkpdXV0eeuihXHrppdagk71/ueYWW2yR//zP/8whhxyST37yk1m8eHFmzpyZiy66yBosJ+8f59GjR+ftt9/OZZddlpdeeinnnXdeampqSp6ua9h7773z2GOP5dRTT80WW2yRJPnlL3+ZSy+9VMTvZDU1Ndl0002z6aabJkmmTp2a++67LzU1Nbn//vvz9a9/3Rp0sObm5vzrv/5r+vfvn/Hjx2eTTTbJgQcemKampjzyyCN55ZVXstdee2XnnXdO8t5lnKuttlreeeedkidftXzQOpxwwglZf/31k7wXLs8999x88pOfzNe+9rX8+te/zmWXXZYBAwaUPPmq4f8e/3/5l3/JxhtvnP79+7d9vaWlJWuttVa6deuWOXPmpLGxMWeccUb++Z//ORtvvHGJk3e8qlbn965Umpqa2k6XZ/lpbGzM+PHj85vf/CaHH354vvzlL5c9UpfT3NycBx98MD/5yU8ybNiwbLbZZhk5cmTZY3UZv//979O/f//0798/ra2tnqCXoKWlJXfeeWduvvnmbLPNNhk2bFjbpc0sH/Pnz88f//jH3H///dlss80yaNCgjBgxouyxupT/+/Pn17/+dZ577rmMGzeu5Km6ljfeeCP33Xdfpk6dmqFDh2b48OF+FpXgz3/+cy6//PIMGjQom222WXbfffeyR1olXXvttbn00kuz6aabZty4cRk7dmxaW1vz05/+NA8++GBeeeWVrLXWWhk8eHAefvjhJGl74XQ6zvvrsMkmm+S4447L7rvvvtSJDK2trfnTn/6Uc845J2uttVa+853vlDTtquf/Hv/x48dnzJgxS51Vtvvuu+fggw/OSy+9lOeeey633XZbSdN2HvFsJfT+WWgsX0888URuvfXWXHDBBWWPAgBdmudCQGd6P9Q/+uij+dKXvpStt946d9xxRw488MCccsopWWuttTJz5sw8//zzueeee/LOO+9k2LBhOeKII1zK34GK1uGQQw7J+PHjlzgD6n1//etfU1NTk7q6uhImXrV82PE/7rjjst5667Xte8kll+R73/teunXrlmnTpmWdddYpcfLO4RSmlZAni+XYeuut2y5RAADK47kQ0JneP8N13rx56d69eyZPnpz99tsvp512Wh577LF86UtfysiRI7P++utn9OjRWbx4sZd06QQftg6PPvpozjnnnHzyk59c4tj36tWrrHFXOcty/LfbbrvU1NRkr732yl133ZWvfOUrq2Q4S7xhALSL11QBAICuYfjw4dl5550zd+7c7LDDDnnooYeyxRZbZNy4cfnGN77R9iLqwlnn+qB12HzzzTNu3Lj8x3/8hzeP6WQfdvy/9a1vZe7cufnEJz6Ra665JrvttlvZ43Yal20CAADAB1i0aFFqa2vT2NjY9g/pd911VyZNmpQBAwZk8uTJ2XzzzUuectVnHcr1Yce/f//+mTJlSgYPHlzylJ3LmWcAAADwAd5/YfSampq0tLQkSfbaa69MnTo1q622WhoaGsocr8uwDuX6sONfW1ub+fPnlznecuHMMwAAAFhGTU1N6dbNy4eXzTqUq6sdf/EMAAAA2sG7/q4YrEO5utLxF88AAAAAoEDXSIQAAAAA8A8QzwAAAACggHgGAAAAAAXEMwAAAAAoIJ4BAAAAQAHxDAAAAAAKiGcAAAAAUEA8AwBYSQwePDiDBw/O66+/vtTXbrrppgwePDjf/OY3O+S+/vjHP+b3v/99kuThhx/O4MGDO+T7AgCsbMQzAICVyGqrrZZp06YttX3q1KmpqqrqsPv54he/mJdffrnDvh8AwMpKPAMAWImMGDFiqXg2f/78/OEPf8gWW2xR0lQAAKsu8QwAYCUyatSoPPLII5k/f37btp///OcZMWJE1lhjjSX2ve2227LHHntk6NCh2X///fPoo4+2fW3XXXfNDTfckIMPPjhbbbVV9tlnnzzzzDNJkiOOOCL//d//nYkTJ+ass85qu81NN92UnXbaKcOHD8/EiRPT2NjYyf+3AADlE88AAFYim222Wfr165df/vKXbdt+9rOfZfTo0Uvsd9ttt+WCCy7Icccdl9tvvz2f+tSnMm7cuLz55ptt+3zzm9/MuHHjcuedd6Znz5658MIL27avu+66Ofvss3POOee07X/fffflu9/9bq644orce++9ufXWWzv5/xYAoHziGQDASmbUqFFtl242NjbmoYceyqhRo5bY5wc/+EGOOOKI7Lvvvtloo41y+umnZ7PNNsv111/fts9+++2X0aNHZ9CgQfn85z/fdubZmmuumerq6vTs2TM9e/Zs2//cc8/NZpttlh133DGf+tSnMn369OXwfwsAUC7xDABgJTNq1Kj86le/SlNTU377299ms802S9++fZfY58UXX8zQoUOX2Lb11lvnxRdfbPt8ww03bPu4R48eWbx48Yfe7wYbbND2cc+ePV22CQB0CeIZAMBKZtttt02SPP7445k6dWrGjBmz1D61tbVLbWtubk5LS0vb56uttlq77re6unqJz1tbW9t1ewCAlZF4BgCwkunWrVt23nnnTJs2LQ8++OBSr3eWJIMGDcqTTz65xLYnn3wygwYNWl5jAgCsEsQzAICV0KhRo3LLLbekb9++WX/99Zf6+tFHH53rr78+t99+e/785z9nypQpmT59eg488MBl+v6rr756XnrppcydO7eDJwcAWLl0K3sAAADab+TIkWlqavrAs86SZM8998ysWbNy+eWXp76+PkOGDMm1116bjTfeeJm+/2c/+9lMmTIlL7/8co444oiOHB0AYKVS1erFKgAAAADgA7lsEwAAAAAKiGcAAAAAUEA8AwAAAIAC4hkAAAAAFBDPAAAAAKCAeAYAAAAABcQzAAAAACggngEAAABAAfEMAAAAAAqIZwAAAABQQDwDAAAAgAL/H5Bt6lcoKHPnAAAAAElFTkSuQmCC"/>
          <p:cNvSpPr>
            <a:spLocks noGrp="1" noChangeAspect="1" noChangeArrowheads="1"/>
          </p:cNvSpPr>
          <p:nvPr>
            <p:ph type="body" sz="quarter" idx="14"/>
          </p:nvPr>
        </p:nvSpPr>
        <p:spPr bwMode="auto">
          <a:xfrm>
            <a:off x="838200" y="1130968"/>
            <a:ext cx="10444163" cy="181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 smtClean="0"/>
              <a:t>Самые высокие суммы продаж в  </a:t>
            </a:r>
            <a:r>
              <a:rPr lang="ru-RU" sz="2000" dirty="0"/>
              <a:t>ноябре, а затем в сентябре и </a:t>
            </a:r>
            <a:r>
              <a:rPr lang="ru-RU" sz="2000" dirty="0" smtClean="0"/>
              <a:t>октябре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/>
              <a:t>Р</a:t>
            </a:r>
            <a:r>
              <a:rPr lang="ru-RU" sz="2000" dirty="0" smtClean="0"/>
              <a:t>езкое </a:t>
            </a:r>
            <a:r>
              <a:rPr lang="ru-RU" sz="2000" dirty="0"/>
              <a:t>падение </a:t>
            </a:r>
            <a:r>
              <a:rPr lang="ru-RU" sz="2000" dirty="0" smtClean="0"/>
              <a:t>в декабре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 smtClean="0"/>
              <a:t>Лучшие месяца по сумме </a:t>
            </a:r>
            <a:r>
              <a:rPr lang="ru-RU" sz="2000" dirty="0"/>
              <a:t>продаж </a:t>
            </a:r>
            <a:r>
              <a:rPr lang="ru-RU" sz="2000" dirty="0" smtClean="0"/>
              <a:t>и </a:t>
            </a:r>
            <a:r>
              <a:rPr lang="ru-RU" sz="2000" dirty="0"/>
              <a:t>по количеству проданных </a:t>
            </a:r>
            <a:r>
              <a:rPr lang="ru-RU" sz="2000" dirty="0" smtClean="0"/>
              <a:t>товаров совпадают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 smtClean="0"/>
              <a:t>Для повышения  продаж в месяца спада можно рассмотреть обновление ассортимента товара, который будет пользоваться спросам в этот период , и изменения рекламы.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7" y="3033134"/>
            <a:ext cx="11256286" cy="35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468" y="365125"/>
            <a:ext cx="10515599" cy="1325563"/>
          </a:xfrm>
        </p:spPr>
        <p:txBody>
          <a:bodyPr/>
          <a:lstStyle/>
          <a:p>
            <a:r>
              <a:rPr lang="ru-RU" dirty="0"/>
              <a:t>Страны лидирующие по количеству проданных товаров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838200" y="1795346"/>
            <a:ext cx="10444163" cy="992459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/>
              <a:t>Количество </a:t>
            </a:r>
            <a:r>
              <a:rPr lang="ru-RU" sz="2000" dirty="0" smtClean="0"/>
              <a:t>проданных товаров  </a:t>
            </a:r>
            <a:r>
              <a:rPr lang="ru-RU" sz="2000" dirty="0"/>
              <a:t>в Великобритании намного больше, чем в других </a:t>
            </a:r>
            <a:r>
              <a:rPr lang="ru-RU" sz="2000" dirty="0" smtClean="0"/>
              <a:t>странах.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 smtClean="0"/>
              <a:t>Покупатели с Великобритании являются </a:t>
            </a:r>
            <a:r>
              <a:rPr lang="ru-RU" sz="2000" dirty="0"/>
              <a:t>основной целью </a:t>
            </a:r>
            <a:r>
              <a:rPr lang="ru-RU" sz="2000" dirty="0" smtClean="0"/>
              <a:t>продаж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6" y="3065440"/>
            <a:ext cx="11312182" cy="35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35980"/>
            <a:ext cx="10515599" cy="702528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Страны лидирующие по сумме продаж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838200" y="1338146"/>
            <a:ext cx="10444163" cy="126008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 smtClean="0"/>
              <a:t>Великобритания занимает лидирующее место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 smtClean="0"/>
              <a:t>Нидерланды</a:t>
            </a:r>
            <a:r>
              <a:rPr lang="ru-RU" sz="2000" dirty="0"/>
              <a:t>, Ирландия, Германия </a:t>
            </a:r>
            <a:r>
              <a:rPr lang="ru-RU" sz="2000" dirty="0" smtClean="0"/>
              <a:t>, Франция и Австралия  </a:t>
            </a:r>
            <a:r>
              <a:rPr lang="ru-RU" sz="2000" dirty="0"/>
              <a:t>также являются основными </a:t>
            </a:r>
            <a:r>
              <a:rPr lang="ru-RU" sz="2000" dirty="0" smtClean="0"/>
              <a:t>странами-потребителями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 smtClean="0"/>
              <a:t>Стоит рассмотреть увеличение рекламы в этих странах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0" y="2811442"/>
            <a:ext cx="11598419" cy="37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52493" y="226991"/>
            <a:ext cx="4670502" cy="669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Товары лидирующие по сумме продаж</a:t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" y="896063"/>
            <a:ext cx="8348479" cy="55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284</Words>
  <Application>Microsoft Office PowerPoint</Application>
  <PresentationFormat>Широкоэкранный</PresentationFormat>
  <Paragraphs>56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Тема Office</vt:lpstr>
      <vt:lpstr>Анализ продаж</vt:lpstr>
      <vt:lpstr>Цели</vt:lpstr>
      <vt:lpstr>Краткое описание данных</vt:lpstr>
      <vt:lpstr>Количество проданных товаров за два года </vt:lpstr>
      <vt:lpstr>Количество проданных товаров по месяцам</vt:lpstr>
      <vt:lpstr>В какие месяцы выше сумма продаж</vt:lpstr>
      <vt:lpstr>Страны лидирующие по количеству проданных товаров</vt:lpstr>
      <vt:lpstr>Страны лидирующие по сумме продаж </vt:lpstr>
      <vt:lpstr>Презентация PowerPoint</vt:lpstr>
      <vt:lpstr>Товары лидирующие по количеству </vt:lpstr>
      <vt:lpstr>Товары не пользующиеся спросам</vt:lpstr>
      <vt:lpstr>Корреляционный анализ данных</vt:lpstr>
      <vt:lpstr>Средний доход от клиента   - </vt:lpstr>
      <vt:lpstr>RFM-анализ  </vt:lpstr>
      <vt:lpstr>RFM-анализ</vt:lpstr>
      <vt:lpstr>Прогнозирование продаж</vt:lpstr>
      <vt:lpstr>Презентация PowerPoint</vt:lpstr>
      <vt:lpstr>Презентация PowerPoint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Минимализм</dc:title>
  <dc:creator>User Obstinate</dc:creator>
  <cp:lastModifiedBy>RePack by Diakov</cp:lastModifiedBy>
  <cp:revision>50</cp:revision>
  <dcterms:created xsi:type="dcterms:W3CDTF">2021-05-04T06:37:33Z</dcterms:created>
  <dcterms:modified xsi:type="dcterms:W3CDTF">2022-11-02T12:47:19Z</dcterms:modified>
</cp:coreProperties>
</file>