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9" r:id="rId6"/>
    <p:sldId id="260" r:id="rId7"/>
    <p:sldId id="261" r:id="rId8"/>
    <p:sldId id="262" r:id="rId9"/>
    <p:sldId id="270" r:id="rId10"/>
    <p:sldId id="266" r:id="rId11"/>
    <p:sldId id="268" r:id="rId12"/>
    <p:sldId id="267" r:id="rId13"/>
    <p:sldId id="271" r:id="rId14"/>
    <p:sldId id="257" r:id="rId15"/>
    <p:sldId id="258" r:id="rId16"/>
    <p:sldId id="259" r:id="rId17"/>
    <p:sldId id="273" r:id="rId18"/>
    <p:sldId id="274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2BDAC-F42B-4479-9378-6D121487F4A5}" v="3718" dt="2020-07-06T10:19:14.124"/>
    <p1510:client id="{031847F8-9A6E-04DA-4FEF-6BAAD60CDD15}" v="37" dt="2020-07-06T02:57:04.850"/>
    <p1510:client id="{08631BBB-106B-1D21-81EA-51B898A833C3}" v="2562" dt="2020-07-06T02:49:45.978"/>
    <p1510:client id="{38AB7A8B-0ADE-7A0B-0DFE-605B5FA36236}" v="64" dt="2020-07-06T03:12:57.159"/>
    <p1510:client id="{476401D5-749B-04FC-293E-AF731143B086}" v="4" dt="2020-07-08T05:33:19.941"/>
    <p1510:client id="{53F83369-631D-4474-8DFB-DFC764DFCC0A}" v="764" dt="2020-07-05T12:28:46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e20h/ALPS_2020_Summer_Study/blob/master/KiwanKim/2504.cp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aimemin.tistory.com/82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3015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301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e20h/ALPS_2020_Summer_Study/blob/master/KiwanKim/3015.cp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818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et.google.com/exm-dcvh-gc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4949&#8203;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493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et.google.com/exm-dcvh-gc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5815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7%AD%ED%8F%B4%EB%9E%80%EB%93%9C_%ED%91%9C%EA%B8%B0%EB%B2%9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e20h/ALPS_2020_Summer_Study/blob/master/KiwanKim/15815.cp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504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2020년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ALPS 여름방학</a:t>
            </a:r>
            <a:br>
              <a:rPr lang="ko-KR" altLang="en-US">
                <a:ea typeface="맑은 고딕"/>
              </a:rPr>
            </a:br>
            <a:r>
              <a:rPr lang="ko-KR" altLang="en-US" err="1">
                <a:ea typeface="맑은 고딕"/>
              </a:rPr>
              <a:t>비대면</a:t>
            </a:r>
            <a:r>
              <a:rPr lang="ko-KR" altLang="en-US">
                <a:ea typeface="맑은 고딕"/>
              </a:rPr>
              <a:t> 스터디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- 1주차 -</a:t>
            </a:r>
          </a:p>
          <a:p>
            <a:r>
              <a:rPr lang="ko-KR" altLang="en-US">
                <a:ea typeface="맑은 고딕"/>
              </a:rPr>
              <a:t>문제풀이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8559C-69C0-49E5-9270-DDCABA0A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BOJ-2504 괄호의 값 (난이도:중)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A6E41-BC0C-49CB-AC0F-8D6D92DD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스택을 통해 괄호 검사 수행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 altLang="en-US">
                <a:ea typeface="맑은 고딕"/>
              </a:rPr>
              <a:t>추가적으로 연산도 수행</a:t>
            </a:r>
          </a:p>
          <a:p>
            <a:r>
              <a:rPr lang="ko-KR" altLang="en-US">
                <a:ea typeface="맑은 고딕"/>
              </a:rPr>
              <a:t>')' , ']' 같은 경우 스택을 어떻게 pop하여 연산할지 생각</a:t>
            </a:r>
          </a:p>
        </p:txBody>
      </p:sp>
    </p:spTree>
    <p:extLst>
      <p:ext uri="{BB962C8B-B14F-4D97-AF65-F5344CB8AC3E}">
        <p14:creationId xmlns:p14="http://schemas.microsoft.com/office/powerpoint/2010/main" val="310730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63622-35F2-4CE2-BA45-CB929E9E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+mj-lt"/>
                <a:cs typeface="+mj-lt"/>
              </a:rPr>
              <a:t>BOJ-2504</a:t>
            </a:r>
            <a:r>
              <a:rPr lang="ko-KR" altLang="en-US">
                <a:ea typeface="+mj-lt"/>
                <a:cs typeface="+mj-lt"/>
              </a:rPr>
              <a:t> </a:t>
            </a:r>
            <a:r>
              <a:rPr lang="ko-KR">
                <a:ea typeface="+mj-lt"/>
                <a:cs typeface="+mj-lt"/>
              </a:rPr>
              <a:t>괄호의 값</a:t>
            </a:r>
            <a:r>
              <a:rPr lang="ko-KR" altLang="en-US">
                <a:ea typeface="+mj-lt"/>
                <a:cs typeface="+mj-lt"/>
              </a:rPr>
              <a:t> </a:t>
            </a:r>
            <a:r>
              <a:rPr lang="en-US" altLang="ko-KR">
                <a:ea typeface="+mj-lt"/>
                <a:cs typeface="+mj-lt"/>
              </a:rPr>
              <a:t>(</a:t>
            </a:r>
            <a:r>
              <a:rPr lang="ko-KR">
                <a:ea typeface="+mj-lt"/>
                <a:cs typeface="+mj-lt"/>
              </a:rPr>
              <a:t>난이도</a:t>
            </a:r>
            <a:r>
              <a:rPr lang="en-US" altLang="ko-KR">
                <a:ea typeface="+mj-lt"/>
                <a:cs typeface="+mj-lt"/>
              </a:rPr>
              <a:t>:</a:t>
            </a:r>
            <a:r>
              <a:rPr lang="ko-KR">
                <a:ea typeface="+mj-lt"/>
                <a:cs typeface="+mj-lt"/>
              </a:rPr>
              <a:t>중</a:t>
            </a:r>
            <a:r>
              <a:rPr lang="en-US" altLang="ko-KR">
                <a:ea typeface="+mj-lt"/>
                <a:cs typeface="+mj-lt"/>
              </a:rPr>
              <a:t>)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AABB1-754E-40E2-B89F-F2B0B4B32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스택에는 괄호 및 숫자(연산결과)가 들어갑니다.</a:t>
            </a:r>
          </a:p>
          <a:p>
            <a:r>
              <a:rPr lang="ko-KR" altLang="en-US">
                <a:ea typeface="맑은 고딕"/>
              </a:rPr>
              <a:t>'(' 및 '['이면 stack에 push</a:t>
            </a:r>
          </a:p>
          <a:p>
            <a:r>
              <a:rPr lang="ko-KR" altLang="en-US">
                <a:ea typeface="맑은 고딕"/>
              </a:rPr>
              <a:t>')' 및 ']'이면 stack에서 '(', '['을 만날때 까지 내부에 있는 숫자를 모두 더해주고 *2 또는 *3을 수행한 후 스택에 다시 넣어줍니다.</a:t>
            </a:r>
          </a:p>
          <a:p>
            <a:r>
              <a:rPr lang="ko-KR" altLang="en-US">
                <a:ea typeface="맑은 고딕"/>
              </a:rPr>
              <a:t>이때 stack&lt;int&gt;로 관리되므로 해당 int가 '('인지 숫자인지 구별이 안되기에 stack&lt;bool&gt;를 추가적으로 만들어 확인용도로 사용했습니다.</a:t>
            </a:r>
          </a:p>
          <a:p>
            <a:r>
              <a:rPr lang="ko-KR">
                <a:ea typeface="+mn-lt"/>
                <a:cs typeface="+mn-lt"/>
                <a:hlinkClick r:id="rId2"/>
              </a:rPr>
              <a:t>https://github.com/lee20h/ALPS_2020_Summer_Study/blob/master/KiwanKim/2504.cpp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3961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C35A9-AA0E-480B-A808-F44AFADF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BOJ-2504 </a:t>
            </a:r>
            <a:r>
              <a:rPr lang="ko-KR" altLang="en-US">
                <a:ea typeface="+mj-lt"/>
                <a:cs typeface="+mj-lt"/>
              </a:rPr>
              <a:t>괄호의</a:t>
            </a:r>
            <a:r>
              <a:rPr lang="en-US" altLang="ko-KR">
                <a:ea typeface="+mj-lt"/>
                <a:cs typeface="+mj-lt"/>
              </a:rPr>
              <a:t> </a:t>
            </a:r>
            <a:r>
              <a:rPr lang="ko-KR" altLang="en-US">
                <a:ea typeface="+mj-lt"/>
                <a:cs typeface="+mj-lt"/>
              </a:rPr>
              <a:t>값</a:t>
            </a:r>
            <a:r>
              <a:rPr lang="en-US" altLang="ko-KR">
                <a:ea typeface="+mj-lt"/>
                <a:cs typeface="+mj-lt"/>
              </a:rPr>
              <a:t> (</a:t>
            </a:r>
            <a:r>
              <a:rPr lang="ko-KR" altLang="en-US">
                <a:ea typeface="+mj-lt"/>
                <a:cs typeface="+mj-lt"/>
              </a:rPr>
              <a:t>난이도</a:t>
            </a:r>
            <a:r>
              <a:rPr lang="en-US">
                <a:ea typeface="+mj-lt"/>
                <a:cs typeface="+mj-lt"/>
              </a:rPr>
              <a:t>:</a:t>
            </a:r>
            <a:r>
              <a:rPr lang="ko-KR" altLang="en-US">
                <a:ea typeface="+mj-lt"/>
                <a:cs typeface="+mj-lt"/>
              </a:rPr>
              <a:t>중</a:t>
            </a:r>
            <a:r>
              <a:rPr lang="en-US">
                <a:ea typeface="+mj-lt"/>
                <a:cs typeface="+mj-lt"/>
              </a:rPr>
              <a:t>)</a:t>
            </a:r>
            <a:endParaRPr lang="ko-KR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EF2F4-4B72-4563-A1BD-D5A891949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저의 풀이는 너무 복잡해서 해당 블로그를 참조해주시기 바랍니다.</a:t>
            </a:r>
          </a:p>
          <a:p>
            <a:r>
              <a:rPr lang="ko-KR">
                <a:ea typeface="+mn-lt"/>
                <a:cs typeface="+mn-lt"/>
                <a:hlinkClick r:id="rId2"/>
              </a:rPr>
              <a:t>https://jaimemin.tistory.com/820</a:t>
            </a:r>
          </a:p>
          <a:p>
            <a:endParaRPr 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6660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E9822-C894-496F-A36E-5B0D6E92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+mj-lt"/>
                <a:cs typeface="+mj-lt"/>
              </a:rPr>
              <a:t>BOJ-3015</a:t>
            </a:r>
            <a:r>
              <a:rPr lang="ko-KR" altLang="en-US">
                <a:ea typeface="+mj-lt"/>
                <a:cs typeface="+mj-lt"/>
              </a:rPr>
              <a:t> </a:t>
            </a:r>
            <a:r>
              <a:rPr lang="ko-KR">
                <a:ea typeface="+mj-lt"/>
                <a:cs typeface="+mj-lt"/>
              </a:rPr>
              <a:t>오아시스 재결합</a:t>
            </a:r>
            <a:br>
              <a:rPr lang="ko-KR">
                <a:ea typeface="+mj-lt"/>
                <a:cs typeface="+mj-lt"/>
              </a:rPr>
            </a:br>
            <a:r>
              <a:rPr lang="en-US" altLang="ko-KR">
                <a:ea typeface="+mj-lt"/>
                <a:cs typeface="+mj-lt"/>
              </a:rPr>
              <a:t>(</a:t>
            </a:r>
            <a:r>
              <a:rPr lang="ko-KR">
                <a:ea typeface="+mj-lt"/>
                <a:cs typeface="+mj-lt"/>
              </a:rPr>
              <a:t>난이도</a:t>
            </a:r>
            <a:r>
              <a:rPr lang="en-US" altLang="ko-KR">
                <a:ea typeface="+mj-lt"/>
                <a:cs typeface="+mj-lt"/>
              </a:rPr>
              <a:t>:</a:t>
            </a:r>
            <a:r>
              <a:rPr lang="ko-KR">
                <a:ea typeface="+mj-lt"/>
                <a:cs typeface="+mj-lt"/>
              </a:rPr>
              <a:t>상)</a:t>
            </a:r>
            <a:r>
              <a:rPr lang="ko-KR" altLang="en-US">
                <a:ea typeface="+mj-lt"/>
                <a:cs typeface="+mj-lt"/>
              </a:rPr>
              <a:t> </a:t>
            </a:r>
            <a:endParaRPr 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3A7972-CF97-4949-9DB1-8C1A88BE2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>
                <a:ea typeface="+mn-lt"/>
                <a:cs typeface="+mn-lt"/>
                <a:hlinkClick r:id="rId2"/>
              </a:rPr>
              <a:t>https://www.acmicpc.net/problem/</a:t>
            </a:r>
            <a:r>
              <a:rPr lang="en-US">
                <a:ea typeface="+mn-lt"/>
                <a:cs typeface="+mn-lt"/>
                <a:hlinkClick r:id="rId2"/>
              </a:rPr>
              <a:t>3015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29714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FD878-0C28-4DD0-A3E7-3F9627B8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+mj-lt"/>
                <a:cs typeface="+mj-lt"/>
              </a:rPr>
              <a:t>BOJ-3015</a:t>
            </a:r>
            <a:r>
              <a:rPr lang="ko-KR">
                <a:ea typeface="+mj-lt"/>
                <a:cs typeface="+mj-lt"/>
              </a:rPr>
              <a:t> 오아시스 재결합 </a:t>
            </a:r>
            <a:r>
              <a:rPr lang="en-US" altLang="ko-KR">
                <a:ea typeface="+mj-lt"/>
                <a:cs typeface="+mj-lt"/>
              </a:rPr>
              <a:t>(</a:t>
            </a:r>
            <a:r>
              <a:rPr lang="ko-KR">
                <a:ea typeface="+mj-lt"/>
                <a:cs typeface="+mj-lt"/>
              </a:rPr>
              <a:t>난이도:상)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D93ED-6E4B-4EBC-9AEA-273813DB1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스택을 활용한 문제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 altLang="en-US">
                <a:ea typeface="맑은 고딕"/>
              </a:rPr>
              <a:t>차근차근 상황에 따른 문제해결능력 필요</a:t>
            </a:r>
          </a:p>
          <a:p>
            <a:r>
              <a:rPr lang="ko-KR">
                <a:ea typeface="+mn-lt"/>
                <a:cs typeface="+mn-lt"/>
                <a:hlinkClick r:id="rId2"/>
              </a:rPr>
              <a:t>https://www.acmicpc.net/problem/3015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1400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89DB5-DFE6-4D97-BB2D-82D3EDF6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BOJ-3015 오아시스 재결합 </a:t>
            </a:r>
            <a:r>
              <a:rPr lang="en-US" altLang="ko-KR">
                <a:ea typeface="+mj-lt"/>
                <a:cs typeface="+mj-lt"/>
              </a:rPr>
              <a:t>(</a:t>
            </a:r>
            <a:r>
              <a:rPr lang="ko-KR">
                <a:ea typeface="+mj-lt"/>
                <a:cs typeface="+mj-lt"/>
              </a:rPr>
              <a:t>난이도:상)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9FABB-986C-4BF6-8643-F431F80AB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스택에 </a:t>
            </a:r>
            <a:r>
              <a:rPr lang="ko-KR" altLang="en-US" err="1">
                <a:ea typeface="맑은 고딕"/>
              </a:rPr>
              <a:t>pair를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push함으로써</a:t>
            </a:r>
            <a:r>
              <a:rPr lang="ko-KR" altLang="en-US">
                <a:ea typeface="맑은 고딕"/>
              </a:rPr>
              <a:t> 쉽게 해결가능</a:t>
            </a:r>
          </a:p>
          <a:p>
            <a:r>
              <a:rPr lang="ko-KR" altLang="en-US" err="1">
                <a:ea typeface="맑은 고딕"/>
              </a:rPr>
              <a:t>Pair</a:t>
            </a:r>
            <a:r>
              <a:rPr lang="ko-KR" altLang="en-US">
                <a:ea typeface="맑은 고딕"/>
              </a:rPr>
              <a:t>&lt;키, 중복된 횟수&gt;(4122의 경우 2가 2번중복 =&gt; &lt;2,2&gt;)</a:t>
            </a:r>
          </a:p>
          <a:p>
            <a:r>
              <a:rPr lang="ko-KR" altLang="en-US">
                <a:ea typeface="맑은 고딕"/>
              </a:rPr>
              <a:t>매번 스택에 </a:t>
            </a:r>
            <a:r>
              <a:rPr lang="ko-KR" altLang="en-US" err="1">
                <a:ea typeface="맑은 고딕"/>
              </a:rPr>
              <a:t>pair를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넣을때</a:t>
            </a:r>
            <a:r>
              <a:rPr lang="ko-KR" altLang="en-US">
                <a:ea typeface="맑은 고딕"/>
              </a:rPr>
              <a:t> 마다 해당 사람이 취할 수 있는 경우의 수를 찾아간다.</a:t>
            </a:r>
          </a:p>
          <a:p>
            <a:r>
              <a:rPr lang="ko-KR" altLang="en-US">
                <a:ea typeface="맑은 고딕"/>
              </a:rPr>
              <a:t>현재 스택에 자신보다 키가 작은 사람이면 </a:t>
            </a:r>
            <a:r>
              <a:rPr lang="ko-KR" altLang="en-US" err="1">
                <a:ea typeface="맑은 고딕"/>
              </a:rPr>
              <a:t>pop</a:t>
            </a:r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현재 스택에 자신보다 키가 큰 사람이면 </a:t>
            </a:r>
            <a:r>
              <a:rPr lang="ko-KR" altLang="en-US" err="1">
                <a:ea typeface="맑은 고딕"/>
              </a:rPr>
              <a:t>pair를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push</a:t>
            </a:r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현재 스택에 자신과 키가 같은 사람이 있으면 </a:t>
            </a:r>
            <a:r>
              <a:rPr lang="ko-KR" altLang="en-US" err="1">
                <a:ea typeface="맑은 고딕"/>
              </a:rPr>
              <a:t>update해서</a:t>
            </a:r>
            <a:r>
              <a:rPr lang="ko-KR" altLang="en-US">
                <a:ea typeface="맑은 고딕"/>
              </a:rPr>
              <a:t> 다시 </a:t>
            </a:r>
            <a:r>
              <a:rPr lang="ko-KR" altLang="en-US" err="1">
                <a:ea typeface="맑은 고딕"/>
              </a:rPr>
              <a:t>push한다</a:t>
            </a:r>
            <a:r>
              <a:rPr lang="ko-KR" altLang="en-US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7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2D8DF-15F4-49F7-BAEF-D7DBDF6D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BOJ-3015 오아시스 재결합 (난이도:상) 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E162E-F99F-4827-ABAA-88ADF2433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ea typeface="+mn-lt"/>
                <a:cs typeface="+mn-lt"/>
                <a:hlinkClick r:id="rId2"/>
              </a:rPr>
              <a:t>https://github.com/lee20h/ALPS_2020_Summer_Study/blob/master/KiwanKim/3015.cpp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19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9FE5E8-CE12-404A-AF03-A1DA958FA217}"/>
              </a:ext>
            </a:extLst>
          </p:cNvPr>
          <p:cNvSpPr/>
          <p:nvPr/>
        </p:nvSpPr>
        <p:spPr>
          <a:xfrm>
            <a:off x="0" y="-4481"/>
            <a:ext cx="12218894" cy="68579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068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BCA39-9AA9-4536-986D-5937E3160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ko-KR">
                <a:ea typeface="+mj-lt"/>
                <a:cs typeface="+mj-lt"/>
              </a:rPr>
              <a:t>BOJ-10818 </a:t>
            </a:r>
            <a:r>
              <a:rPr lang="ko-KR" altLang="en-US">
                <a:ea typeface="+mj-lt"/>
                <a:cs typeface="+mj-lt"/>
              </a:rPr>
              <a:t>최소, 최대</a:t>
            </a:r>
            <a:br>
              <a:rPr lang="ko-KR" altLang="en-US">
                <a:ea typeface="+mj-lt"/>
                <a:cs typeface="+mj-lt"/>
              </a:rPr>
            </a:br>
            <a:r>
              <a:rPr lang="ko-KR">
                <a:ea typeface="+mj-lt"/>
                <a:cs typeface="+mj-lt"/>
              </a:rPr>
              <a:t>(난이도:하)</a:t>
            </a:r>
            <a:r>
              <a:rPr lang="ko-KR" altLang="en-US">
                <a:ea typeface="+mj-lt"/>
                <a:cs typeface="+mj-lt"/>
              </a:rPr>
              <a:t> 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75577-1784-49DD-92B6-0215933DD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>
                <a:ea typeface="+mn-lt"/>
                <a:cs typeface="+mn-lt"/>
                <a:hlinkClick r:id="rId2"/>
              </a:rPr>
              <a:t>https://www.acmicpc.net/problem/10818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5267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994E4-6C87-4EAF-9FD0-36740C93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BOJ-10818 최소, 최대 (난이도:하) 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6C85E-BE4C-4742-B3DF-62DF13A1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기초적인 알고리듬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 altLang="en-US">
                <a:ea typeface="맑은 고딕"/>
              </a:rPr>
              <a:t>스택을 써서 풀어보아요</a:t>
            </a:r>
          </a:p>
        </p:txBody>
      </p:sp>
    </p:spTree>
    <p:extLst>
      <p:ext uri="{BB962C8B-B14F-4D97-AF65-F5344CB8AC3E}">
        <p14:creationId xmlns:p14="http://schemas.microsoft.com/office/powerpoint/2010/main" val="1546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444A0-1D92-474F-936D-95388178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참여방법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2D7DC-A857-46BD-AF51-6FAF22A83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슬랙</a:t>
            </a:r>
            <a:r>
              <a:rPr lang="ko-KR" altLang="en-US">
                <a:ea typeface="맑은 고딕"/>
              </a:rPr>
              <a:t> - 코드 공유용으로 사용</a:t>
            </a:r>
          </a:p>
          <a:p>
            <a:r>
              <a:rPr lang="ko-KR" altLang="en-US">
                <a:ea typeface="맑은 고딕"/>
              </a:rPr>
              <a:t>구글 </a:t>
            </a:r>
            <a:r>
              <a:rPr lang="ko-KR" altLang="en-US" err="1">
                <a:ea typeface="맑은 고딕"/>
              </a:rPr>
              <a:t>meet</a:t>
            </a:r>
            <a:r>
              <a:rPr lang="ko-KR" altLang="en-US">
                <a:ea typeface="맑은 고딕"/>
              </a:rPr>
              <a:t> - 화면공유 및 음성으로 코드 설명 및 서로간 피드백</a:t>
            </a:r>
          </a:p>
          <a:p>
            <a:pPr marL="0" indent="0">
              <a:buNone/>
            </a:pPr>
            <a:r>
              <a:rPr lang="en-US" altLang="ko-KR">
                <a:ea typeface="+mn-lt"/>
                <a:cs typeface="+mn-lt"/>
              </a:rPr>
              <a:t>(</a:t>
            </a:r>
            <a:r>
              <a:rPr lang="ko-KR">
                <a:ea typeface="+mn-lt"/>
                <a:cs typeface="+mn-lt"/>
                <a:hlinkClick r:id="rId2"/>
              </a:rPr>
              <a:t>https://meet.google.com/exm-dcvh-gcr</a:t>
            </a:r>
            <a:r>
              <a:rPr lang="en-US" altLang="ko-KR">
                <a:ea typeface="+mn-lt"/>
                <a:cs typeface="+mn-lt"/>
              </a:rPr>
              <a:t>) </a:t>
            </a:r>
            <a:r>
              <a:rPr lang="en-US" altLang="ko-KR" err="1">
                <a:ea typeface="+mn-lt"/>
                <a:cs typeface="+mn-lt"/>
              </a:rPr>
              <a:t>링크는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계속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고정입니다</a:t>
            </a:r>
            <a:r>
              <a:rPr lang="en-US" altLang="ko-KR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altLang="ko-KR" err="1">
                <a:ea typeface="맑은 고딕"/>
              </a:rPr>
              <a:t>항상</a:t>
            </a:r>
            <a:r>
              <a:rPr lang="en-US" altLang="ko-KR">
                <a:ea typeface="맑은 고딕"/>
              </a:rPr>
              <a:t> 위 </a:t>
            </a:r>
            <a:r>
              <a:rPr lang="en-US" altLang="ko-KR" err="1">
                <a:ea typeface="맑은 고딕"/>
              </a:rPr>
              <a:t>링크로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들어오시면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됩니다</a:t>
            </a:r>
            <a:r>
              <a:rPr lang="en-US" altLang="ko-KR">
                <a:ea typeface="맑은 고딕"/>
              </a:rPr>
              <a:t>.</a:t>
            </a:r>
          </a:p>
          <a:p>
            <a:pPr>
              <a:buNone/>
            </a:pPr>
            <a:r>
              <a:rPr lang="ko-KR" altLang="en-US" err="1">
                <a:ea typeface="+mn-lt"/>
                <a:cs typeface="+mn-lt"/>
              </a:rPr>
              <a:t>슬랙과</a:t>
            </a:r>
            <a:r>
              <a:rPr lang="ko-KR" altLang="en-US">
                <a:ea typeface="+mn-lt"/>
                <a:cs typeface="+mn-lt"/>
              </a:rPr>
              <a:t> meet를 같이 띄우고 진행해주시면 감사하겠습니다.</a:t>
            </a:r>
          </a:p>
        </p:txBody>
      </p:sp>
    </p:spTree>
    <p:extLst>
      <p:ext uri="{BB962C8B-B14F-4D97-AF65-F5344CB8AC3E}">
        <p14:creationId xmlns:p14="http://schemas.microsoft.com/office/powerpoint/2010/main" val="139362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994E4-6C87-4EAF-9FD0-36740C93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BOJ-10818 최소, 최대 (난이도:하) 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6C85E-BE4C-4742-B3DF-62DF13A1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ko-KR" altLang="en-US">
                <a:ea typeface="맑은 고딕"/>
              </a:rPr>
              <a:t>N개의 정수를 담을 스택 S</a:t>
            </a:r>
            <a:endParaRPr lang="ko-KR">
              <a:ea typeface="맑은 고딕"/>
            </a:endParaRPr>
          </a:p>
          <a:p>
            <a:r>
              <a:rPr lang="ko-KR" altLang="en-US">
                <a:ea typeface="맑은 고딕"/>
              </a:rPr>
              <a:t>최소값을 담을 스택 M</a:t>
            </a:r>
            <a:endParaRPr lang="ko-KR">
              <a:ea typeface="맑은 고딕"/>
            </a:endParaRPr>
          </a:p>
          <a:p>
            <a:r>
              <a:rPr lang="ko-KR" altLang="en-US">
                <a:ea typeface="맑은 고딕"/>
              </a:rPr>
              <a:t>최대값을 담을 스택 m</a:t>
            </a:r>
            <a:endParaRPr lang="ko-KR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S에 N개의 정수를 push</a:t>
            </a:r>
          </a:p>
          <a:p>
            <a:r>
              <a:rPr lang="ko-KR" altLang="en-US">
                <a:ea typeface="맑은 고딕"/>
              </a:rPr>
              <a:t>만약 M가 비어있으면 push</a:t>
            </a:r>
          </a:p>
          <a:p>
            <a:r>
              <a:rPr lang="ko-KR" altLang="en-US">
                <a:ea typeface="맑은 고딕"/>
              </a:rPr>
              <a:t>만약 m도 비어있으면 push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M의 top이 S의 top보다 크면 push</a:t>
            </a:r>
          </a:p>
          <a:p>
            <a:r>
              <a:rPr lang="ko-KR" altLang="en-US">
                <a:ea typeface="맑은 고딕"/>
              </a:rPr>
              <a:t>m의 top이 S의 top보다 작으면 push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M의 top과 m의 top 출력</a:t>
            </a:r>
          </a:p>
        </p:txBody>
      </p:sp>
    </p:spTree>
    <p:extLst>
      <p:ext uri="{BB962C8B-B14F-4D97-AF65-F5344CB8AC3E}">
        <p14:creationId xmlns:p14="http://schemas.microsoft.com/office/powerpoint/2010/main" val="268206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BCA39-9AA9-4536-986D-5937E3160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ko-KR">
                <a:ea typeface="+mj-lt"/>
                <a:cs typeface="+mj-lt"/>
              </a:rPr>
              <a:t>BOJ-4949</a:t>
            </a:r>
            <a:r>
              <a:rPr lang="ko-KR" altLang="en-US">
                <a:ea typeface="+mj-lt"/>
                <a:cs typeface="+mj-lt"/>
              </a:rPr>
              <a:t> </a:t>
            </a:r>
            <a:r>
              <a:rPr lang="ko-KR">
                <a:ea typeface="+mj-lt"/>
                <a:cs typeface="+mj-lt"/>
              </a:rPr>
              <a:t>균형잡힌 세상</a:t>
            </a:r>
            <a:r>
              <a:rPr lang="ko-KR" altLang="en-US">
                <a:ea typeface="+mj-lt"/>
                <a:cs typeface="+mj-lt"/>
              </a:rPr>
              <a:t> </a:t>
            </a:r>
            <a:r>
              <a:rPr lang="ko-KR">
                <a:ea typeface="+mj-lt"/>
                <a:cs typeface="+mj-lt"/>
              </a:rPr>
              <a:t>(난이도:</a:t>
            </a:r>
            <a:r>
              <a:rPr lang="ko-KR" altLang="en-US">
                <a:ea typeface="+mj-lt"/>
                <a:cs typeface="+mj-lt"/>
              </a:rPr>
              <a:t>중</a:t>
            </a:r>
            <a:r>
              <a:rPr lang="ko-KR">
                <a:ea typeface="+mj-lt"/>
                <a:cs typeface="+mj-lt"/>
              </a:rPr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75577-1784-49DD-92B6-0215933DD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>
                <a:ea typeface="맑은 고딕"/>
                <a:hlinkClick r:id="rId2"/>
              </a:rPr>
              <a:t>https://www.acmicpc.net/problem/4949​</a:t>
            </a:r>
            <a:endParaRPr lang="en-US" alt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32593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CBB68-C68D-485A-8210-15BBE27F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BOJ-4949 균형잡힌 세상 (난이도:중) 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B2567-0A15-4DCF-B55A-42D3D64DC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괄호 짝 맞추기 문제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 altLang="en-US">
                <a:ea typeface="맑은 고딕"/>
              </a:rPr>
              <a:t>균형잡힌 세상에는 두 쌍의 천생연분 커플이 존재합니다</a:t>
            </a:r>
          </a:p>
          <a:p>
            <a:r>
              <a:rPr lang="ko-KR" altLang="en-US">
                <a:ea typeface="맑은 고딕"/>
              </a:rPr>
              <a:t>바로 </a:t>
            </a:r>
            <a:r>
              <a:rPr lang="ko-KR" altLang="en-US" sz="4800" b="1">
                <a:ea typeface="맑은 고딕"/>
              </a:rPr>
              <a:t>(</a:t>
            </a:r>
            <a:r>
              <a:rPr lang="ko-KR" altLang="en-US">
                <a:ea typeface="맑은 고딕"/>
              </a:rPr>
              <a:t>  </a:t>
            </a:r>
            <a:r>
              <a:rPr lang="ko-KR" altLang="en-US" sz="4800" b="1">
                <a:ea typeface="맑은 고딕"/>
              </a:rPr>
              <a:t>)</a:t>
            </a:r>
            <a:r>
              <a:rPr lang="ko-KR" altLang="en-US">
                <a:ea typeface="맑은 고딕"/>
              </a:rPr>
              <a:t> 커플과 </a:t>
            </a:r>
            <a:r>
              <a:rPr lang="ko-KR" altLang="en-US" sz="4800" b="1">
                <a:ea typeface="맑은 고딕"/>
              </a:rPr>
              <a:t>[</a:t>
            </a:r>
            <a:r>
              <a:rPr lang="ko-KR" altLang="en-US">
                <a:ea typeface="맑은 고딕"/>
              </a:rPr>
              <a:t>  </a:t>
            </a:r>
            <a:r>
              <a:rPr lang="ko-KR" altLang="en-US" sz="4800" b="1">
                <a:ea typeface="맑은 고딕"/>
              </a:rPr>
              <a:t>]</a:t>
            </a:r>
            <a:r>
              <a:rPr lang="ko-KR" altLang="en-US">
                <a:ea typeface="맑은 고딕"/>
              </a:rPr>
              <a:t> 커플이죠</a:t>
            </a:r>
          </a:p>
          <a:p>
            <a:r>
              <a:rPr lang="ko-KR" altLang="en-US">
                <a:ea typeface="맑은 고딕"/>
              </a:rPr>
              <a:t>위 하늘의 뜻을 거스르면 안 돼요!</a:t>
            </a:r>
            <a:endParaRPr lang="ko-KR"/>
          </a:p>
          <a:p>
            <a:r>
              <a:rPr lang="ko-KR" altLang="en-US">
                <a:ea typeface="맑은 고딕"/>
              </a:rPr>
              <a:t>잘 숙지하고 코드를 작성하세요</a:t>
            </a:r>
          </a:p>
        </p:txBody>
      </p:sp>
    </p:spTree>
    <p:extLst>
      <p:ext uri="{BB962C8B-B14F-4D97-AF65-F5344CB8AC3E}">
        <p14:creationId xmlns:p14="http://schemas.microsoft.com/office/powerpoint/2010/main" val="1356343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CBB68-C68D-485A-8210-15BBE27F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BOJ-4949 균형잡힌 세상 (난이도:중) 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B2567-0A15-4DCF-B55A-42D3D64DC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>
                <a:ea typeface="맑은 고딕"/>
              </a:rPr>
              <a:t>문자열에 스페이스 문자가 들어있으니 </a:t>
            </a:r>
            <a:r>
              <a:rPr lang="ko-KR" altLang="en-US" err="1">
                <a:ea typeface="맑은 고딕"/>
              </a:rPr>
              <a:t>fgets</a:t>
            </a:r>
            <a:r>
              <a:rPr lang="ko-KR" altLang="en-US">
                <a:ea typeface="맑은 고딕"/>
              </a:rPr>
              <a:t> 함수를 씁니다</a:t>
            </a:r>
          </a:p>
          <a:p>
            <a:r>
              <a:rPr lang="ko-KR" altLang="en-US">
                <a:ea typeface="맑은 고딕"/>
              </a:rPr>
              <a:t>한 문장마다 올바른 괄호인지 검사하여 </a:t>
            </a:r>
            <a:r>
              <a:rPr lang="ko-KR" altLang="en-US" err="1">
                <a:ea typeface="맑은 고딕"/>
              </a:rPr>
              <a:t>yes</a:t>
            </a:r>
            <a:r>
              <a:rPr lang="ko-KR" altLang="en-US">
                <a:ea typeface="맑은 고딕"/>
              </a:rPr>
              <a:t> 또는 </a:t>
            </a:r>
            <a:r>
              <a:rPr lang="ko-KR" altLang="en-US" err="1">
                <a:ea typeface="맑은 고딕"/>
              </a:rPr>
              <a:t>no</a:t>
            </a:r>
            <a:r>
              <a:rPr lang="ko-KR" altLang="en-US">
                <a:ea typeface="맑은 고딕"/>
              </a:rPr>
              <a:t> 출력</a:t>
            </a:r>
          </a:p>
          <a:p>
            <a:r>
              <a:rPr lang="ko-KR" altLang="en-US">
                <a:ea typeface="맑은 고딕"/>
              </a:rPr>
              <a:t>스택이 비어 있을 때</a:t>
            </a:r>
          </a:p>
          <a:p>
            <a:pPr lvl="1"/>
            <a:r>
              <a:rPr lang="ko-KR" altLang="en-US">
                <a:ea typeface="맑은 고딕"/>
              </a:rPr>
              <a:t>닫는 괄호 ) 또는 ] 가 들어오면 </a:t>
            </a:r>
            <a:r>
              <a:rPr lang="ko-KR" altLang="en-US" err="1">
                <a:ea typeface="맑은 고딕"/>
              </a:rPr>
              <a:t>no</a:t>
            </a:r>
            <a:endParaRPr lang="ko-KR" err="1">
              <a:ea typeface="맑은 고딕" panose="020B0503020000020004" pitchFamily="34" charset="-127"/>
            </a:endParaRPr>
          </a:p>
          <a:p>
            <a:r>
              <a:rPr lang="ko-KR" altLang="en-US">
                <a:ea typeface="맑은 고딕"/>
              </a:rPr>
              <a:t>스택이 비어 있지 않을 때</a:t>
            </a:r>
            <a:endParaRPr lang="ko-KR">
              <a:ea typeface="맑은 고딕" panose="020B0503020000020004" pitchFamily="34" charset="-127"/>
            </a:endParaRPr>
          </a:p>
          <a:p>
            <a:pPr lvl="1"/>
            <a:r>
              <a:rPr lang="ko-KR" altLang="en-US">
                <a:ea typeface="맑은 고딕"/>
              </a:rPr>
              <a:t>여는 괄호 ( 또는 [ 가 들어오면 </a:t>
            </a:r>
            <a:r>
              <a:rPr lang="ko-KR" altLang="en-US" err="1">
                <a:ea typeface="맑은 고딕"/>
              </a:rPr>
              <a:t>push</a:t>
            </a:r>
            <a:endParaRPr lang="ko-KR" err="1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닫는 괄호 )가 들어올 때</a:t>
            </a:r>
          </a:p>
          <a:p>
            <a:pPr lvl="2"/>
            <a:r>
              <a:rPr lang="ko-KR" altLang="en-US">
                <a:ea typeface="맑은 고딕"/>
              </a:rPr>
              <a:t>스택의 </a:t>
            </a:r>
            <a:r>
              <a:rPr lang="ko-KR" altLang="en-US" err="1">
                <a:ea typeface="맑은 고딕"/>
              </a:rPr>
              <a:t>top이</a:t>
            </a:r>
            <a:r>
              <a:rPr lang="ko-KR" altLang="en-US">
                <a:ea typeface="맑은 고딕"/>
              </a:rPr>
              <a:t> ( 인 경우 </a:t>
            </a:r>
            <a:r>
              <a:rPr lang="ko-KR" altLang="en-US" err="1">
                <a:ea typeface="맑은 고딕"/>
              </a:rPr>
              <a:t>pop</a:t>
            </a:r>
            <a:r>
              <a:rPr lang="ko-KR" altLang="en-US">
                <a:ea typeface="맑은 고딕"/>
              </a:rPr>
              <a:t>, 아닌 경우 </a:t>
            </a:r>
            <a:r>
              <a:rPr lang="ko-KR" altLang="en-US" err="1">
                <a:ea typeface="맑은 고딕"/>
              </a:rPr>
              <a:t>no</a:t>
            </a:r>
          </a:p>
          <a:p>
            <a:pPr lvl="1"/>
            <a:r>
              <a:rPr lang="ko-KR" altLang="en-US">
                <a:ea typeface="맑은 고딕"/>
              </a:rPr>
              <a:t>마찬가지로 닫는 괄호 ]가 들어올 때</a:t>
            </a:r>
          </a:p>
          <a:p>
            <a:pPr lvl="2"/>
            <a:r>
              <a:rPr lang="ko-KR" altLang="en-US">
                <a:ea typeface="맑은 고딕"/>
              </a:rPr>
              <a:t>스택이 </a:t>
            </a:r>
            <a:r>
              <a:rPr lang="ko-KR" altLang="en-US" err="1">
                <a:ea typeface="맑은 고딕"/>
              </a:rPr>
              <a:t>top이</a:t>
            </a:r>
            <a:r>
              <a:rPr lang="ko-KR" altLang="en-US">
                <a:ea typeface="맑은 고딕"/>
              </a:rPr>
              <a:t> [ 인 경우 </a:t>
            </a:r>
            <a:r>
              <a:rPr lang="ko-KR" altLang="en-US" err="1">
                <a:ea typeface="맑은 고딕"/>
              </a:rPr>
              <a:t>pop</a:t>
            </a:r>
            <a:r>
              <a:rPr lang="ko-KR" altLang="en-US">
                <a:ea typeface="맑은 고딕"/>
              </a:rPr>
              <a:t>, 아닌 경우 </a:t>
            </a:r>
            <a:r>
              <a:rPr lang="ko-KR" altLang="en-US" err="1">
                <a:ea typeface="맑은 고딕"/>
              </a:rPr>
              <a:t>no</a:t>
            </a:r>
          </a:p>
          <a:p>
            <a:r>
              <a:rPr lang="ko-KR" altLang="en-US">
                <a:ea typeface="맑은 고딕"/>
              </a:rPr>
              <a:t>최종적으로 스택이 </a:t>
            </a:r>
            <a:r>
              <a:rPr lang="ko-KR" altLang="en-US" err="1">
                <a:ea typeface="맑은 고딕"/>
              </a:rPr>
              <a:t>비어있으면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yes</a:t>
            </a:r>
            <a:r>
              <a:rPr lang="ko-KR" altLang="en-US">
                <a:ea typeface="맑은 고딕"/>
              </a:rPr>
              <a:t>, 아니면 </a:t>
            </a:r>
            <a:r>
              <a:rPr lang="ko-KR" altLang="en-US" err="1">
                <a:ea typeface="맑은 고딕"/>
              </a:rPr>
              <a:t>no</a:t>
            </a: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92775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BCA39-9AA9-4536-986D-5937E3160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ko-KR">
                <a:ea typeface="+mj-lt"/>
                <a:cs typeface="+mj-lt"/>
              </a:rPr>
              <a:t>BOJ-2493 탑 (난이도:중) </a:t>
            </a:r>
            <a:endParaRPr lang="ko-KR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75577-1784-49DD-92B6-0215933DD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>
                <a:ea typeface="맑은 고딕"/>
                <a:hlinkClick r:id="rId2"/>
              </a:rPr>
              <a:t>https://www.acmicpc.net/problem/2493</a:t>
            </a:r>
            <a:endParaRPr lang="en-US" alt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18148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CBB68-C68D-485A-8210-15BBE27F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+mj-lt"/>
                <a:cs typeface="+mj-lt"/>
              </a:rPr>
              <a:t>BOJ-2493</a:t>
            </a:r>
            <a:r>
              <a:rPr lang="ko-KR">
                <a:ea typeface="+mj-lt"/>
                <a:cs typeface="+mj-lt"/>
              </a:rPr>
              <a:t> 탑 (난이도:중)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B2567-0A15-4DCF-B55A-42D3D64DC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1&lt;= N &lt;= 500,000 이니까</a:t>
            </a:r>
            <a:endParaRPr lang="ko-KR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배열 크기 50만개를 스택 메모리에 할당하면 메모리 사용량을 초과할 가능성이 높으므로 </a:t>
            </a:r>
            <a:r>
              <a:rPr lang="ko-KR" altLang="en-US" b="1">
                <a:ea typeface="맑은 고딕"/>
              </a:rPr>
              <a:t>std::vector</a:t>
            </a:r>
            <a:r>
              <a:rPr lang="ko-KR" altLang="en-US">
                <a:ea typeface="맑은 고딕"/>
              </a:rPr>
              <a:t>를 사용해보아요.</a:t>
            </a:r>
            <a:endParaRPr lang="ko-KR">
              <a:ea typeface="맑은 고딕"/>
            </a:endParaRPr>
          </a:p>
          <a:p>
            <a:pPr marL="0" indent="0">
              <a:buNone/>
            </a:pPr>
            <a:endParaRPr lang="ko-KR" altLang="en-US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4byte * 500,000 = 2,000,000byte = 약 2MB.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스택 메모리는 용량이 보통 1MB~2MB 사이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따라서 힙메모리에 할당하는 std::vector를 씁시다!</a:t>
            </a:r>
          </a:p>
          <a:p>
            <a:pPr marL="0" indent="0">
              <a:buNone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05145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CBB68-C68D-485A-8210-15BBE27F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+mj-lt"/>
                <a:cs typeface="+mj-lt"/>
              </a:rPr>
              <a:t>BOJ-2493</a:t>
            </a:r>
            <a:r>
              <a:rPr lang="ko-KR">
                <a:ea typeface="+mj-lt"/>
                <a:cs typeface="+mj-lt"/>
              </a:rPr>
              <a:t> 탑 (난이도:중)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B2567-0A15-4DCF-B55A-42D3D64DC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r>
              <a:rPr lang="ko-KR" altLang="en-US">
                <a:ea typeface="맑은 고딕"/>
              </a:rPr>
              <a:t>주먹구구식 완전 탐색으로 시도하기</a:t>
            </a:r>
          </a:p>
          <a:p>
            <a:pPr lvl="1">
              <a:buFont typeface="Arial"/>
            </a:pPr>
            <a:r>
              <a:rPr lang="ko-KR" altLang="en-US">
                <a:ea typeface="맑은 고딕"/>
              </a:rPr>
              <a:t>배열의 맨 끝에서부터 앞으로 오면서 센서를 받는 탑의 위치 찾기</a:t>
            </a:r>
          </a:p>
          <a:p>
            <a:pPr lvl="1">
              <a:buFont typeface="Arial"/>
            </a:pPr>
            <a:r>
              <a:rPr lang="ko-KR" altLang="en-US">
                <a:ea typeface="맑은 고딕"/>
              </a:rPr>
              <a:t>그러나 시간 초과가 발생함</a:t>
            </a:r>
          </a:p>
          <a:p>
            <a:pPr lvl="1">
              <a:buFont typeface="Arial"/>
            </a:pPr>
            <a:r>
              <a:rPr lang="ko-KR" altLang="en-US">
                <a:ea typeface="맑은 고딕"/>
              </a:rPr>
              <a:t>시간 복잡도 O(N^2)</a:t>
            </a:r>
          </a:p>
          <a:p>
            <a:pPr lvl="1">
              <a:buFont typeface="Arial"/>
              <a:buChar char="•"/>
            </a:pPr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94959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CBB68-C68D-485A-8210-15BBE27F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+mj-lt"/>
                <a:cs typeface="+mj-lt"/>
              </a:rPr>
              <a:t>BOJ-2493</a:t>
            </a:r>
            <a:r>
              <a:rPr lang="ko-KR">
                <a:ea typeface="+mj-lt"/>
                <a:cs typeface="+mj-lt"/>
              </a:rPr>
              <a:t> 탑 (난이도:중)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B2567-0A15-4DCF-B55A-42D3D64DC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r>
              <a:rPr lang="ko-KR" altLang="en-US">
                <a:ea typeface="맑은 고딕"/>
              </a:rPr>
              <a:t>스택문제인 만큼 스택을 써 봅시다.</a:t>
            </a:r>
          </a:p>
          <a:p>
            <a:pPr>
              <a:buFont typeface="Arial"/>
            </a:pPr>
            <a:endParaRPr lang="ko-KR" altLang="en-US"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1A68F2-9097-4CB2-B692-645E211D642D}"/>
              </a:ext>
            </a:extLst>
          </p:cNvPr>
          <p:cNvSpPr/>
          <p:nvPr/>
        </p:nvSpPr>
        <p:spPr>
          <a:xfrm>
            <a:off x="1192306" y="2922579"/>
            <a:ext cx="1255058" cy="28820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8DE1C8-4F9E-41D1-8772-2C0547F3F6E6}"/>
              </a:ext>
            </a:extLst>
          </p:cNvPr>
          <p:cNvSpPr/>
          <p:nvPr/>
        </p:nvSpPr>
        <p:spPr>
          <a:xfrm>
            <a:off x="2644587" y="4917141"/>
            <a:ext cx="3173506" cy="896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sz="5400">
                <a:ea typeface="+mn-lt"/>
                <a:cs typeface="+mn-lt"/>
              </a:rPr>
              <a:t>6 9 5 7 4</a:t>
            </a:r>
            <a:endParaRPr lang="ko-KR" sz="540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27D5F-2237-41BB-8F3D-ED5DDBA26074}"/>
              </a:ext>
            </a:extLst>
          </p:cNvPr>
          <p:cNvSpPr txBox="1"/>
          <p:nvPr/>
        </p:nvSpPr>
        <p:spPr>
          <a:xfrm>
            <a:off x="1254498" y="5925109"/>
            <a:ext cx="17391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600">
                <a:ea typeface="맑은 고딕"/>
              </a:rPr>
              <a:t>스택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27D27-4FDD-481B-9A56-6D1374A5F6AB}"/>
              </a:ext>
            </a:extLst>
          </p:cNvPr>
          <p:cNvSpPr txBox="1"/>
          <p:nvPr/>
        </p:nvSpPr>
        <p:spPr>
          <a:xfrm>
            <a:off x="3118597" y="592455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ea typeface="맑은 고딕"/>
              </a:rPr>
              <a:t>높이 배열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0B89CF-7B2E-498C-8E01-B89402F1CCFC}"/>
              </a:ext>
            </a:extLst>
          </p:cNvPr>
          <p:cNvSpPr txBox="1"/>
          <p:nvPr/>
        </p:nvSpPr>
        <p:spPr>
          <a:xfrm>
            <a:off x="7124753" y="2616013"/>
            <a:ext cx="456438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400">
                <a:ea typeface="맑은 고딕"/>
              </a:rPr>
              <a:t>배열의 i = 0부터 시작해서 오른쪽으로 하나씩 순회 </a:t>
            </a:r>
            <a:endParaRPr lang="ko-KR" sz="240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400">
                <a:ea typeface="맑은 고딕"/>
              </a:rPr>
              <a:t>스택이 비어있으면 push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2400">
                <a:ea typeface="맑은 고딕"/>
              </a:rPr>
              <a:t>i번째 높이가 스택 top 보다 같거나 작을 때까지 pop 반복</a:t>
            </a:r>
          </a:p>
          <a:p>
            <a:pPr marL="285750" indent="-285750">
              <a:buFont typeface="Arial"/>
              <a:buChar char="•"/>
            </a:pPr>
            <a:r>
              <a:rPr lang="ko-KR" altLang="en-US" sz="2400">
                <a:ea typeface="맑은 고딕"/>
              </a:rPr>
              <a:t>그러다가 i번째 높이가 스택 top보다 크면 i번째 높이를 push</a:t>
            </a:r>
          </a:p>
          <a:p>
            <a:pPr marL="285750" indent="-285750">
              <a:buFont typeface="Arial"/>
              <a:buChar char="•"/>
            </a:pPr>
            <a:endParaRPr lang="ko-KR" altLang="en-US" sz="240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461910-1F99-4B91-AE09-A4B5F0F17B11}"/>
              </a:ext>
            </a:extLst>
          </p:cNvPr>
          <p:cNvSpPr txBox="1"/>
          <p:nvPr/>
        </p:nvSpPr>
        <p:spPr>
          <a:xfrm>
            <a:off x="1485900" y="24348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7935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CBB68-C68D-485A-8210-15BBE27F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+mj-lt"/>
                <a:cs typeface="+mj-lt"/>
              </a:rPr>
              <a:t>BOJ-2493</a:t>
            </a:r>
            <a:r>
              <a:rPr lang="ko-KR">
                <a:ea typeface="+mj-lt"/>
                <a:cs typeface="+mj-lt"/>
              </a:rPr>
              <a:t> 탑 (난이도:중)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B2567-0A15-4DCF-B55A-42D3D64DC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r>
              <a:rPr lang="ko-KR" altLang="en-US">
                <a:ea typeface="맑은 고딕"/>
              </a:rPr>
              <a:t>그러나 문제에서는 높이를 출력하는 게 아니라, 몇 번째 건물이 센서를 받는지를 출력해야 함</a:t>
            </a:r>
          </a:p>
          <a:p>
            <a:pPr>
              <a:buFont typeface="Arial"/>
            </a:pPr>
            <a:r>
              <a:rPr lang="ko-KR" altLang="en-US">
                <a:ea typeface="맑은 고딕"/>
              </a:rPr>
              <a:t>따라서 </a:t>
            </a:r>
            <a:r>
              <a:rPr lang="ko-KR" altLang="en-US" b="1">
                <a:ea typeface="맑은 고딕"/>
              </a:rPr>
              <a:t>std::pair&lt;int, int&gt;</a:t>
            </a:r>
            <a:r>
              <a:rPr lang="ko-KR" altLang="en-US">
                <a:ea typeface="맑은 고딕"/>
              </a:rPr>
              <a:t>이나 struct를 사용해서 데이터쌍을 받아야 함</a:t>
            </a:r>
          </a:p>
          <a:p>
            <a:pPr>
              <a:buFont typeface="Arial"/>
            </a:pPr>
            <a:r>
              <a:rPr lang="ko-KR" altLang="en-US">
                <a:ea typeface="맑은 고딕"/>
              </a:rPr>
              <a:t>stack&lt;</a:t>
            </a:r>
            <a:r>
              <a:rPr lang="ko-KR" altLang="en-US" b="1">
                <a:ea typeface="맑은 고딕"/>
              </a:rPr>
              <a:t>pair&lt;int, int&gt;</a:t>
            </a:r>
            <a:r>
              <a:rPr lang="ko-KR" altLang="en-US">
                <a:ea typeface="맑은 고딕"/>
              </a:rPr>
              <a:t>&gt; 템플릿을 만들고, 첫 번째(first) 요소는 위치, 두 번째(second) 요소는 높이로 사용하면 됩니다.</a:t>
            </a:r>
          </a:p>
        </p:txBody>
      </p:sp>
    </p:spTree>
    <p:extLst>
      <p:ext uri="{BB962C8B-B14F-4D97-AF65-F5344CB8AC3E}">
        <p14:creationId xmlns:p14="http://schemas.microsoft.com/office/powerpoint/2010/main" val="2440979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8950F-E9AF-45E6-BA4B-17A219A0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다음 주에는..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6C216-B7EB-4BA5-B54B-46146A62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2주차에는 큐를 학습합니다.</a:t>
            </a:r>
          </a:p>
          <a:p>
            <a:r>
              <a:rPr lang="ko-KR" altLang="en-US">
                <a:ea typeface="맑은 고딕"/>
              </a:rPr>
              <a:t>시청해주셔서 감사합니다.</a:t>
            </a:r>
            <a:endParaRPr lang="ko-KR" altLang="en-US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19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3658B-80F4-41B6-9B5C-F16C4FC9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참여방법 / 슬랙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DE679-82E3-4CBE-AD48-6B3EAA6CE27C}"/>
              </a:ext>
            </a:extLst>
          </p:cNvPr>
          <p:cNvSpPr txBox="1"/>
          <p:nvPr/>
        </p:nvSpPr>
        <p:spPr>
          <a:xfrm>
            <a:off x="5754914" y="1705428"/>
            <a:ext cx="478971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ea typeface="맑은 고딕"/>
              </a:rPr>
              <a:t>메일로 보내드린 </a:t>
            </a:r>
          </a:p>
          <a:p>
            <a:r>
              <a:rPr lang="ko-KR" altLang="en-US" sz="3600">
                <a:ea typeface="맑은 고딕"/>
              </a:rPr>
              <a:t>초대장에 </a:t>
            </a:r>
            <a:r>
              <a:rPr lang="ko-KR" altLang="en-US" sz="3600" err="1">
                <a:ea typeface="맑은 고딕"/>
              </a:rPr>
              <a:t>Join</a:t>
            </a:r>
            <a:r>
              <a:rPr lang="ko-KR" altLang="en-US" sz="3600">
                <a:ea typeface="맑은 고딕"/>
              </a:rPr>
              <a:t> </a:t>
            </a:r>
            <a:r>
              <a:rPr lang="ko-KR" altLang="en-US" sz="3600" err="1">
                <a:ea typeface="맑은 고딕"/>
              </a:rPr>
              <a:t>Now를</a:t>
            </a:r>
            <a:r>
              <a:rPr lang="ko-KR" altLang="en-US" sz="3600">
                <a:ea typeface="맑은 고딕"/>
              </a:rPr>
              <a:t> </a:t>
            </a:r>
          </a:p>
          <a:p>
            <a:r>
              <a:rPr lang="ko-KR" altLang="en-US" sz="3600">
                <a:ea typeface="맑은 고딕"/>
              </a:rPr>
              <a:t>클릭하시면 </a:t>
            </a:r>
          </a:p>
          <a:p>
            <a:r>
              <a:rPr lang="ko-KR" altLang="en-US" sz="3600">
                <a:ea typeface="맑은 고딕"/>
              </a:rPr>
              <a:t>입장 가능합니다</a:t>
            </a:r>
          </a:p>
        </p:txBody>
      </p:sp>
      <p:pic>
        <p:nvPicPr>
          <p:cNvPr id="6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D9212A38-E433-4705-877B-13E6B3FD4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981" y="1753738"/>
            <a:ext cx="4959246" cy="4351338"/>
          </a:xfrm>
        </p:spPr>
      </p:pic>
    </p:spTree>
    <p:extLst>
      <p:ext uri="{BB962C8B-B14F-4D97-AF65-F5344CB8AC3E}">
        <p14:creationId xmlns:p14="http://schemas.microsoft.com/office/powerpoint/2010/main" val="411340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631D0-9826-4120-82DA-A60EADFA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참여방법/구글 meet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F61F7-CE08-4467-A320-6BB74ECB9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ea typeface="+mn-lt"/>
                <a:cs typeface="+mn-lt"/>
                <a:hlinkClick r:id="rId2"/>
              </a:rPr>
              <a:t>https://meet.google.com/exm-dcvh-gcr</a:t>
            </a:r>
          </a:p>
          <a:p>
            <a:r>
              <a:rPr lang="ko-KR" altLang="en-US">
                <a:ea typeface="맑은 고딕"/>
              </a:rPr>
              <a:t>해당 링크로 접속</a:t>
            </a:r>
          </a:p>
          <a:p>
            <a:r>
              <a:rPr lang="ko-KR" altLang="en-US">
                <a:ea typeface="맑은 고딕"/>
              </a:rPr>
              <a:t>해당 스터디 진행영상은 참여하지 못하신 분들을 위해 녹화 후 유튜브 채널에 업로드할 예정입니다^^</a:t>
            </a:r>
          </a:p>
          <a:p>
            <a:r>
              <a:rPr lang="ko-KR" altLang="en-US">
                <a:ea typeface="맑은 고딕"/>
              </a:rPr>
              <a:t>혹시 녹화를 원하지 않는 분들은 말씀해주세요.</a:t>
            </a:r>
          </a:p>
          <a:p>
            <a:r>
              <a:rPr lang="ko-KR" altLang="en-US">
                <a:ea typeface="+mn-lt"/>
                <a:cs typeface="+mn-lt"/>
              </a:rPr>
              <a:t>아래는 영상이 올라갈 주소 입니다.</a:t>
            </a:r>
          </a:p>
          <a:p>
            <a:r>
              <a:rPr lang="ko-KR">
                <a:ea typeface="+mn-lt"/>
                <a:cs typeface="+mn-lt"/>
              </a:rPr>
              <a:t>https://www.youtube.com/playlist?list=PL9gVcwpebJSJJ80vNpdrYAhyG6PXxbgq_</a:t>
            </a:r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2391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E9822-C894-496F-A36E-5B0D6E92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+mj-lt"/>
                <a:cs typeface="+mj-lt"/>
              </a:rPr>
              <a:t>BOJ-15815</a:t>
            </a:r>
            <a:r>
              <a:rPr lang="ko-KR" altLang="en-US">
                <a:ea typeface="+mj-lt"/>
                <a:cs typeface="+mj-lt"/>
              </a:rPr>
              <a:t> </a:t>
            </a:r>
            <a:r>
              <a:rPr lang="ko-KR">
                <a:ea typeface="+mj-lt"/>
                <a:cs typeface="+mj-lt"/>
              </a:rPr>
              <a:t>천재 수학자 성필 (난이도:중)</a:t>
            </a:r>
            <a:endParaRPr 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3A7972-CF97-4949-9DB1-8C1A88BE2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ea typeface="+mn-lt"/>
                <a:cs typeface="+mn-lt"/>
                <a:hlinkClick r:id="rId2"/>
              </a:rPr>
              <a:t>https://www.acmicpc.net/problem/15815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8396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624DE-1BA5-43D7-AEEE-5BA871E3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BOJ-15815 천재 수학자 성필 (난이도:중)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EF5BF-7006-4B42-B9B0-ED8D4B8EF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마찬가지로 스택을 활용하는 문제</a:t>
            </a:r>
          </a:p>
          <a:p>
            <a:r>
              <a:rPr lang="ko-KR" altLang="en-US">
                <a:ea typeface="맑은 고딕"/>
              </a:rPr>
              <a:t>후위수식에 대한 지식이 없으면 어려운 문제(</a:t>
            </a:r>
            <a:r>
              <a:rPr lang="ko-KR">
                <a:ea typeface="+mn-lt"/>
                <a:cs typeface="+mn-lt"/>
                <a:hlinkClick r:id="rId2"/>
              </a:rPr>
              <a:t>https://ko.wikipedia.org/wiki/%EC%97%AD%ED%8F%B4%EB%9E%80%EB%93%9C_%ED%91%9C%EA%B8%B0%EB%B2%95</a:t>
            </a:r>
            <a:r>
              <a:rPr lang="en-US" altLang="en-US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en-US" altLang="en-US">
              <a:ea typeface="맑은 고딕"/>
            </a:endParaRPr>
          </a:p>
          <a:p>
            <a:pPr marL="0" indent="0">
              <a:buNone/>
            </a:pPr>
            <a:endParaRPr lang="en-US" altLang="ko-KR">
              <a:ea typeface="맑은 고딕"/>
            </a:endParaRPr>
          </a:p>
          <a:p>
            <a:pPr marL="0" indent="0">
              <a:buNone/>
            </a:pPr>
            <a:endParaRPr lang="en-US" alt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9145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E8338-ED50-47CF-AB63-254C3517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BOJ-15815 천재 수학자 성필 (난이도:중) 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136B3-DA41-46C5-B524-AD22220D4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숫자면 스택에 </a:t>
            </a:r>
            <a:r>
              <a:rPr lang="ko-KR" altLang="en-US" err="1">
                <a:ea typeface="맑은 고딕"/>
              </a:rPr>
              <a:t>push</a:t>
            </a:r>
            <a:endParaRPr lang="ko-KR" altLang="en-US" err="1">
              <a:ea typeface="맑은 고딕" panose="020B0503020000020004" pitchFamily="34" charset="-127"/>
            </a:endParaRPr>
          </a:p>
          <a:p>
            <a:r>
              <a:rPr lang="ko-KR" altLang="en-US">
                <a:ea typeface="맑은 고딕"/>
              </a:rPr>
              <a:t>연산자면 스택에서 숫자 2개 </a:t>
            </a:r>
            <a:r>
              <a:rPr lang="ko-KR" altLang="en-US" err="1">
                <a:ea typeface="맑은 고딕"/>
              </a:rPr>
              <a:t>pop한</a:t>
            </a:r>
            <a:r>
              <a:rPr lang="ko-KR" altLang="en-US">
                <a:ea typeface="맑은 고딕"/>
              </a:rPr>
              <a:t> 후 결과를 </a:t>
            </a:r>
            <a:r>
              <a:rPr lang="ko-KR" altLang="en-US" err="1">
                <a:ea typeface="맑은 고딕"/>
              </a:rPr>
              <a:t>push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이때 </a:t>
            </a:r>
            <a:r>
              <a:rPr lang="ko-KR" altLang="en-US" err="1">
                <a:ea typeface="맑은 고딕"/>
              </a:rPr>
              <a:t>stack</a:t>
            </a:r>
            <a:r>
              <a:rPr lang="ko-KR" altLang="en-US">
                <a:ea typeface="맑은 고딕"/>
              </a:rPr>
              <a:t>&lt;</a:t>
            </a:r>
            <a:r>
              <a:rPr lang="ko-KR" altLang="en-US" err="1">
                <a:ea typeface="맑은 고딕"/>
              </a:rPr>
              <a:t>char</a:t>
            </a:r>
            <a:r>
              <a:rPr lang="ko-KR" altLang="en-US">
                <a:ea typeface="맑은 고딕"/>
              </a:rPr>
              <a:t>&gt;인 경우 연산결과가 10이상이 되게 되면 관리불가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따라서 </a:t>
            </a:r>
            <a:r>
              <a:rPr lang="ko-KR" altLang="en-US" err="1">
                <a:ea typeface="맑은 고딕"/>
              </a:rPr>
              <a:t>stack</a:t>
            </a:r>
            <a:r>
              <a:rPr lang="ko-KR" altLang="en-US">
                <a:ea typeface="맑은 고딕"/>
              </a:rPr>
              <a:t>&lt;</a:t>
            </a:r>
            <a:r>
              <a:rPr lang="ko-KR" altLang="en-US" err="1">
                <a:ea typeface="맑은 고딕"/>
              </a:rPr>
              <a:t>int</a:t>
            </a:r>
            <a:r>
              <a:rPr lang="ko-KR" altLang="en-US">
                <a:ea typeface="맑은 고딕"/>
              </a:rPr>
              <a:t>&gt;</a:t>
            </a:r>
            <a:r>
              <a:rPr lang="ko-KR" altLang="en-US" err="1">
                <a:ea typeface="맑은 고딕"/>
              </a:rPr>
              <a:t>를</a:t>
            </a:r>
            <a:r>
              <a:rPr lang="ko-KR" altLang="en-US">
                <a:ea typeface="맑은 고딕"/>
              </a:rPr>
              <a:t> 통해 관리하면 편하다</a:t>
            </a:r>
          </a:p>
        </p:txBody>
      </p:sp>
    </p:spTree>
    <p:extLst>
      <p:ext uri="{BB962C8B-B14F-4D97-AF65-F5344CB8AC3E}">
        <p14:creationId xmlns:p14="http://schemas.microsoft.com/office/powerpoint/2010/main" val="37692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FD987-F0CB-4D86-912A-81D319B4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ea typeface="+mj-lt"/>
                <a:cs typeface="+mj-lt"/>
              </a:rPr>
              <a:t>BOJ-15815 천재 수학자 성필 (난이도:중) 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4D465-C521-4795-985B-8499E3094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ea typeface="+mn-lt"/>
                <a:cs typeface="+mn-lt"/>
                <a:hlinkClick r:id="rId2"/>
              </a:rPr>
              <a:t>https://github.com/lee20h/ALPS_2020_Summer_Study/blob/master/KiwanKim/15815.cpp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3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E9822-C894-496F-A36E-5B0D6E92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+mj-lt"/>
                <a:cs typeface="+mj-lt"/>
              </a:rPr>
              <a:t>BOJ-2504</a:t>
            </a:r>
            <a:r>
              <a:rPr lang="ko-KR" altLang="en-US">
                <a:ea typeface="+mj-lt"/>
                <a:cs typeface="+mj-lt"/>
              </a:rPr>
              <a:t> </a:t>
            </a:r>
            <a:r>
              <a:rPr lang="ko-KR">
                <a:ea typeface="+mj-lt"/>
                <a:cs typeface="+mj-lt"/>
              </a:rPr>
              <a:t>괄호의 값</a:t>
            </a:r>
            <a:br>
              <a:rPr lang="ko-KR">
                <a:ea typeface="+mj-lt"/>
                <a:cs typeface="+mj-lt"/>
              </a:rPr>
            </a:br>
            <a:r>
              <a:rPr lang="en-US" altLang="ko-KR">
                <a:ea typeface="+mj-lt"/>
                <a:cs typeface="+mj-lt"/>
              </a:rPr>
              <a:t>(</a:t>
            </a:r>
            <a:r>
              <a:rPr lang="ko-KR">
                <a:ea typeface="+mj-lt"/>
                <a:cs typeface="+mj-lt"/>
              </a:rPr>
              <a:t>난이도</a:t>
            </a:r>
            <a:r>
              <a:rPr lang="en-US" altLang="ko-KR">
                <a:ea typeface="+mj-lt"/>
                <a:cs typeface="+mj-lt"/>
              </a:rPr>
              <a:t>:</a:t>
            </a:r>
            <a:r>
              <a:rPr lang="ko-KR">
                <a:ea typeface="+mj-lt"/>
                <a:cs typeface="+mj-lt"/>
              </a:rPr>
              <a:t>중</a:t>
            </a:r>
            <a:r>
              <a:rPr lang="en-US" altLang="ko-KR">
                <a:ea typeface="+mj-lt"/>
                <a:cs typeface="+mj-lt"/>
              </a:rPr>
              <a:t>)</a:t>
            </a:r>
            <a:endParaRPr 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3A7972-CF97-4949-9DB1-8C1A88BE2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ea typeface="+mn-lt"/>
                <a:cs typeface="+mn-lt"/>
                <a:hlinkClick r:id="rId2"/>
              </a:rPr>
              <a:t>https://www.acmicpc.net/problem/</a:t>
            </a:r>
            <a:r>
              <a:rPr lang="en-US" altLang="ko-KR">
                <a:ea typeface="+mn-lt"/>
                <a:cs typeface="+mn-lt"/>
                <a:hlinkClick r:id="rId2"/>
              </a:rPr>
              <a:t>2504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8002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29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2020년 ALPS 여름방학 비대면 스터디</vt:lpstr>
      <vt:lpstr>참여방법</vt:lpstr>
      <vt:lpstr>참여방법 / 슬랙</vt:lpstr>
      <vt:lpstr>참여방법/구글 meet</vt:lpstr>
      <vt:lpstr>BOJ-15815 천재 수학자 성필 (난이도:중)</vt:lpstr>
      <vt:lpstr>BOJ-15815 천재 수학자 성필 (난이도:중) </vt:lpstr>
      <vt:lpstr>BOJ-15815 천재 수학자 성필 (난이도:중) </vt:lpstr>
      <vt:lpstr>BOJ-15815 천재 수학자 성필 (난이도:중) </vt:lpstr>
      <vt:lpstr>BOJ-2504 괄호의 값 (난이도:중)</vt:lpstr>
      <vt:lpstr>BOJ-2504 괄호의 값 (난이도:중)</vt:lpstr>
      <vt:lpstr>BOJ-2504 괄호의 값 (난이도:중)</vt:lpstr>
      <vt:lpstr>BOJ-2504 괄호의 값 (난이도:중)</vt:lpstr>
      <vt:lpstr>BOJ-3015 오아시스 재결합 (난이도:상) </vt:lpstr>
      <vt:lpstr>BOJ-3015 오아시스 재결합 (난이도:상) </vt:lpstr>
      <vt:lpstr>BOJ-3015 오아시스 재결합 (난이도:상) </vt:lpstr>
      <vt:lpstr>BOJ-3015 오아시스 재결합 (난이도:상) </vt:lpstr>
      <vt:lpstr>PowerPoint 프레젠테이션</vt:lpstr>
      <vt:lpstr>BOJ-10818 최소, 최대 (난이도:하) </vt:lpstr>
      <vt:lpstr>BOJ-10818 최소, 최대 (난이도:하) </vt:lpstr>
      <vt:lpstr>BOJ-10818 최소, 최대 (난이도:하) </vt:lpstr>
      <vt:lpstr>BOJ-4949 균형잡힌 세상 (난이도:중)</vt:lpstr>
      <vt:lpstr>BOJ-4949 균형잡힌 세상 (난이도:중) </vt:lpstr>
      <vt:lpstr>BOJ-4949 균형잡힌 세상 (난이도:중) </vt:lpstr>
      <vt:lpstr>BOJ-2493 탑 (난이도:중) </vt:lpstr>
      <vt:lpstr>BOJ-2493 탑 (난이도:중) </vt:lpstr>
      <vt:lpstr>BOJ-2493 탑 (난이도:중) </vt:lpstr>
      <vt:lpstr>BOJ-2493 탑 (난이도:중) </vt:lpstr>
      <vt:lpstr>BOJ-2493 탑 (난이도:중) </vt:lpstr>
      <vt:lpstr>다음 주에는..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4</cp:revision>
  <dcterms:created xsi:type="dcterms:W3CDTF">2020-07-05T12:11:41Z</dcterms:created>
  <dcterms:modified xsi:type="dcterms:W3CDTF">2020-07-08T06:56:07Z</dcterms:modified>
</cp:coreProperties>
</file>