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7" r:id="rId2"/>
    <p:sldId id="256" r:id="rId3"/>
    <p:sldId id="257" r:id="rId4"/>
    <p:sldId id="279" r:id="rId5"/>
    <p:sldId id="291" r:id="rId6"/>
    <p:sldId id="280" r:id="rId7"/>
    <p:sldId id="281" r:id="rId8"/>
    <p:sldId id="282" r:id="rId9"/>
    <p:sldId id="292" r:id="rId10"/>
    <p:sldId id="293" r:id="rId11"/>
    <p:sldId id="297" r:id="rId12"/>
    <p:sldId id="283" r:id="rId13"/>
    <p:sldId id="295" r:id="rId14"/>
    <p:sldId id="294" r:id="rId15"/>
    <p:sldId id="284" r:id="rId16"/>
    <p:sldId id="285" r:id="rId17"/>
    <p:sldId id="298" r:id="rId18"/>
    <p:sldId id="286" r:id="rId19"/>
    <p:sldId id="287" r:id="rId20"/>
    <p:sldId id="296" r:id="rId21"/>
    <p:sldId id="288" r:id="rId22"/>
    <p:sldId id="289" r:id="rId23"/>
    <p:sldId id="290" r:id="rId24"/>
    <p:sldId id="299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/>
    <p:restoredTop sz="94610"/>
  </p:normalViewPr>
  <p:slideViewPr>
    <p:cSldViewPr snapToGrid="0" snapToObjects="1">
      <p:cViewPr varScale="1">
        <p:scale>
          <a:sx n="154" d="100"/>
          <a:sy n="154" d="100"/>
        </p:scale>
        <p:origin x="22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5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E8FA7-BB60-D98C-E2E4-89BA0036A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B814B-596B-F62D-7A26-34D349397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987DA-47D8-C726-BD4A-82BF74F0A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E0B3-568A-B271-057B-B66CFFF68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32E8-42BD-32D1-3CA4-05329D472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46C48-0E43-D978-438F-B1EA5CBE9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706F5-5290-A428-DE7D-D140890E9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6AF5-3F15-0299-7098-0A7BD6E47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12458-DE6B-329E-321A-9C8D0EA0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8BA69-1BBA-550F-3C7E-69BC85988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6CCDF-9ACA-5488-64FF-325D097CD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865B-9889-5AF1-31C0-FFCBB6855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A9F9-0C5B-3818-C922-3787F7D6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50EF8-FEDF-F966-9A40-68705363B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BBDF2-FB1F-053A-764D-B581B6645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3849A-A5D7-B76E-B9C3-E8AFD3AF2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03D8-C453-CB98-7E53-2948CCF1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5C3F5-71F4-4106-95B6-A6B3BC229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4D05-0F1A-3335-5784-4B93F134A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41908-C25D-FF3E-2E7F-3F567673F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9662-B00A-DF9B-79C6-087CD568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6B19B-8808-79F4-4C35-4BB17FB0A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E277C-3955-CB13-D7D3-59F90E893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FAEEF-62C2-E5E6-EB94-51366A846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8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19-98AC-3464-03B9-C77E718E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971DD-83B1-97EA-457A-5C221B02B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F6C1A-D4B0-283A-4E52-A5CEA33BC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E2F71-8190-CA00-FA97-C8AF92C17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843F-3A5F-1867-83F6-286695BE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0FAC0-DD87-46C1-D41A-D89B57EDB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F6C39-36DE-691F-9C99-C89A9744F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F36A-9702-8FA0-1BBC-1936B570B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C7F30-AF7A-2DAE-AA48-14E2129F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F2F192-E8F6-507E-7AF2-7D964A251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6A7D3-6BA1-C38D-426C-AB5C6F566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4D76-87BC-48F3-448D-10A21B413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63DC9-B9E6-2430-CF2F-504D9912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0E491-9109-9506-575C-193D1CE2C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1BC72-35EC-9CDD-3533-2E9CE6226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A468-EAEE-7837-7BB7-79A6CD7F4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1B3AC-17A0-3ED4-3736-B9AAC6F6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1CD87-070A-D988-E3FB-C79D316EB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A04BD-BA71-E516-5B74-5495DF35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772E-ACD3-C182-F8F0-138C59B99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45DAD-4987-0393-8919-99C076D5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97910-BE55-B48E-19BC-A7A179F5F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617DF-6FBC-7031-3E5E-655861AFF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E53F-4718-8C29-DC5F-8292D808E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4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1F4-874E-72B6-A757-B0DF5C9D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B6F5C-3EED-D73E-41E3-95E142C8C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01CBD-E339-8244-C423-87BC5C134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BF932-2113-85C7-0978-93B30F58D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2BBBC-7BD0-C60D-C00F-0BB5DC0E0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F27ED-C472-E130-E39A-5B4D281E2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85C42-AB8A-9B4C-46B7-4C9EC965D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94EB-5DBC-291A-83BF-7889EBC30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5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EE82-FF08-13AA-E2E1-57856BE53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97679-8837-3DB1-87B2-340B93948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08C9A-D241-6993-704B-954B53392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CC93-DFE5-E9F3-09F4-C584F6007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A3118-0336-33AC-AF04-B9566C61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61B9BC-9455-EC81-D72D-68D295C25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3924F-24F9-5CDD-CD71-ED742A84E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E655-C43B-BFA5-ABAC-1B63444F0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9D1F-354F-3508-8254-EB5A409F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0580C-5F3E-8B83-5AF9-11B623D4F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FD739-EFB1-F798-D900-72B262C52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23BB-6D1D-0E3B-7AB0-1560A4DD6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CAEE-61CE-B67E-07B0-1E3C28DE8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D9006-3F0A-560F-2A78-1F60A1AFB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74792-86EB-B53B-5778-A618452F5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C8123-AA7D-E184-FC24-D600EB04C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361CB-9F0E-CEA6-53AD-D9C1F4D74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68515-1705-96C7-6E08-321D08440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27F9C-FC46-8733-F004-2E6CCFC4A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1D1BF-D14C-DEA9-3CE9-1672D56665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0299-5AED-03C0-260F-7B01099B0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5BD2F-C4B2-61F1-A57A-5390D1EEC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08126-5724-B933-B57C-251BBDB6F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D7A2-5279-4E6D-4C26-A6CD210EE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04905-D135-D5DB-A776-EA14C9054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8E39C-9B84-5EC6-E62C-7E8FC9399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A2821-A92B-F3D7-B2D8-11E39C441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5D5BE-1C7E-70ED-417B-819EDB409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B049-6AE1-8AA6-B0F6-03339C5A3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DAB42-7A62-B7A9-8C04-94CF6C5B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B5C8A-357D-D4BF-1BA9-F8CB8AF9C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AC05-D68C-DAF2-B3CA-0DB5A3B70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4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3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psalcioglu/SEOAudit-Sosyopix/blob/main/TECHNICAL%20SEO%20AUDIT%20LAST%20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106C8-D572-D673-C746-9FCA930E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32286E52-E75D-AC3C-2324-8D3DC74B6697}"/>
              </a:ext>
            </a:extLst>
          </p:cNvPr>
          <p:cNvSpPr/>
          <p:nvPr/>
        </p:nvSpPr>
        <p:spPr>
          <a:xfrm>
            <a:off x="4695217" y="0"/>
            <a:ext cx="4448783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B7C5497-B67C-27FA-C83C-72304A26592C}"/>
              </a:ext>
            </a:extLst>
          </p:cNvPr>
          <p:cNvSpPr/>
          <p:nvPr/>
        </p:nvSpPr>
        <p:spPr>
          <a:xfrm>
            <a:off x="128072" y="1165460"/>
            <a:ext cx="4559963" cy="21444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Times New Roman" panose="02020603050405020304" pitchFamily="18" charset="0"/>
              </a:rPr>
              <a:t>TECHNICAL SEO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Times New Roman" panose="02020603050405020304" pitchFamily="18" charset="0"/>
              </a:rPr>
              <a:t>AUDIT PRESENTATION</a:t>
            </a:r>
            <a:endParaRPr lang="en-US" sz="5400" b="1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FF36784-6105-D836-2BF7-CA759AE055E9}"/>
              </a:ext>
            </a:extLst>
          </p:cNvPr>
          <p:cNvSpPr/>
          <p:nvPr/>
        </p:nvSpPr>
        <p:spPr>
          <a:xfrm>
            <a:off x="285750" y="1170664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36" dirty="0"/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2FAF3A32-0FC7-E859-1A04-55C448892BD6}"/>
              </a:ext>
            </a:extLst>
          </p:cNvPr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19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229C9A-77DC-6FED-7D9F-41D8A08B5B62}"/>
              </a:ext>
            </a:extLst>
          </p:cNvPr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36" dirty="0"/>
          </a:p>
        </p:txBody>
      </p:sp>
      <p:sp>
        <p:nvSpPr>
          <p:cNvPr id="7" name="Paragraph 2">
            <a:extLst>
              <a:ext uri="{FF2B5EF4-FFF2-40B4-BE49-F238E27FC236}">
                <a16:creationId xmlns:a16="http://schemas.microsoft.com/office/drawing/2014/main" id="{B0EED76E-DB06-4629-5F8F-FB96DF1583BD}"/>
              </a:ext>
            </a:extLst>
          </p:cNvPr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19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EAC2973C-EA54-448F-7C89-F378868DF2A8}"/>
              </a:ext>
            </a:extLst>
          </p:cNvPr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36" dirty="0"/>
          </a:p>
        </p:txBody>
      </p:sp>
      <p:sp>
        <p:nvSpPr>
          <p:cNvPr id="9" name="Paragraph 3">
            <a:extLst>
              <a:ext uri="{FF2B5EF4-FFF2-40B4-BE49-F238E27FC236}">
                <a16:creationId xmlns:a16="http://schemas.microsoft.com/office/drawing/2014/main" id="{73E54845-79EC-EF28-EA19-210FDD778BD0}"/>
              </a:ext>
            </a:extLst>
          </p:cNvPr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19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0FCC3B7D-9FD7-E005-01B9-BEB6F2A149D4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2453E-0B81-75D8-4074-0CE575428BF5}"/>
              </a:ext>
            </a:extLst>
          </p:cNvPr>
          <p:cNvSpPr txBox="1"/>
          <p:nvPr/>
        </p:nvSpPr>
        <p:spPr>
          <a:xfrm>
            <a:off x="1705583" y="791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5780A1-D297-5C87-D382-6AD91D3E9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83797"/>
              </p:ext>
            </p:extLst>
          </p:nvPr>
        </p:nvGraphicFramePr>
        <p:xfrm>
          <a:off x="4779794" y="3704272"/>
          <a:ext cx="4279625" cy="12592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61124">
                  <a:extLst>
                    <a:ext uri="{9D8B030D-6E8A-4147-A177-3AD203B41FA5}">
                      <a16:colId xmlns:a16="http://schemas.microsoft.com/office/drawing/2014/main" val="1428380744"/>
                    </a:ext>
                  </a:extLst>
                </a:gridCol>
                <a:gridCol w="2318501">
                  <a:extLst>
                    <a:ext uri="{9D8B030D-6E8A-4147-A177-3AD203B41FA5}">
                      <a16:colId xmlns:a16="http://schemas.microsoft.com/office/drawing/2014/main" val="419389772"/>
                    </a:ext>
                  </a:extLst>
                </a:gridCol>
              </a:tblGrid>
              <a:tr h="25463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Project </a:t>
                      </a:r>
                      <a:r>
                        <a:rPr lang="tr-TR" sz="1200" kern="100" dirty="0" err="1">
                          <a:effectLst/>
                        </a:rPr>
                        <a:t>Participants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899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Full Name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 err="1">
                          <a:effectLst/>
                        </a:rPr>
                        <a:t>Student</a:t>
                      </a:r>
                      <a:r>
                        <a:rPr lang="tr-TR" sz="1200" kern="100" dirty="0">
                          <a:effectLst/>
                        </a:rPr>
                        <a:t> </a:t>
                      </a:r>
                      <a:r>
                        <a:rPr lang="tr-TR" sz="1200" kern="100" dirty="0" err="1">
                          <a:effectLst/>
                        </a:rPr>
                        <a:t>Number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0137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Alp Salcıoğlu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220706016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3737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Muharrem Şimşek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210706001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59959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Ünal Kamçılı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200706315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4843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541479-7602-5F80-6532-5E8FCD19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03818"/>
              </p:ext>
            </p:extLst>
          </p:nvPr>
        </p:nvGraphicFramePr>
        <p:xfrm>
          <a:off x="4779794" y="2447825"/>
          <a:ext cx="4279625" cy="10960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0592">
                  <a:extLst>
                    <a:ext uri="{9D8B030D-6E8A-4147-A177-3AD203B41FA5}">
                      <a16:colId xmlns:a16="http://schemas.microsoft.com/office/drawing/2014/main" val="813503108"/>
                    </a:ext>
                  </a:extLst>
                </a:gridCol>
                <a:gridCol w="3239033">
                  <a:extLst>
                    <a:ext uri="{9D8B030D-6E8A-4147-A177-3AD203B41FA5}">
                      <a16:colId xmlns:a16="http://schemas.microsoft.com/office/drawing/2014/main" val="1423170318"/>
                    </a:ext>
                  </a:extLst>
                </a:gridCol>
              </a:tblGrid>
              <a:tr h="22161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Project </a:t>
                      </a:r>
                      <a:r>
                        <a:rPr lang="tr-TR" sz="1200" kern="100" dirty="0" err="1">
                          <a:effectLst/>
                        </a:rPr>
                        <a:t>Details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6638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 err="1">
                          <a:effectLst/>
                        </a:rPr>
                        <a:t>University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Maltepe </a:t>
                      </a:r>
                      <a:r>
                        <a:rPr lang="tr-TR" sz="1200" kern="100" dirty="0" err="1">
                          <a:effectLst/>
                        </a:rPr>
                        <a:t>University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4726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Course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1800" dirty="0">
                          <a:effectLst/>
                        </a:rPr>
                        <a:t>SE 465 01 Case Studies in Software Engineering II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9479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1800">
                          <a:effectLst/>
                        </a:rPr>
                        <a:t>Teacher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31800" algn="l"/>
                        </a:tabLst>
                      </a:pPr>
                      <a:r>
                        <a:rPr lang="tr-TR" sz="1200" kern="100" dirty="0">
                          <a:effectLst/>
                        </a:rPr>
                        <a:t>Cem Cantekin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124789"/>
                  </a:ext>
                </a:extLst>
              </a:tr>
            </a:tbl>
          </a:graphicData>
        </a:graphic>
      </p:graphicFrame>
      <p:pic>
        <p:nvPicPr>
          <p:cNvPr id="20" name="Picture 19" descr="A logo with a colorful circle&#10;&#10;AI-generated content may be incorrect.">
            <a:extLst>
              <a:ext uri="{FF2B5EF4-FFF2-40B4-BE49-F238E27FC236}">
                <a16:creationId xmlns:a16="http://schemas.microsoft.com/office/drawing/2014/main" id="{B597367C-2E8F-A761-D5A7-2B1376DC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31" y="0"/>
            <a:ext cx="4364088" cy="27189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83529C-D71E-B8DA-9FC3-97260A168725}"/>
              </a:ext>
            </a:extLst>
          </p:cNvPr>
          <p:cNvSpPr txBox="1"/>
          <p:nvPr/>
        </p:nvSpPr>
        <p:spPr>
          <a:xfrm>
            <a:off x="4774528" y="1622950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2C2C2C"/>
                </a:solidFill>
              </a:rPr>
              <a:t>www.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B3B7E5-109A-D4C1-D2D8-CA67E9A92C14}"/>
              </a:ext>
            </a:extLst>
          </p:cNvPr>
          <p:cNvSpPr txBox="1"/>
          <p:nvPr/>
        </p:nvSpPr>
        <p:spPr>
          <a:xfrm>
            <a:off x="8499593" y="1622950"/>
            <a:ext cx="65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2C2C2C"/>
                </a:solidFill>
              </a:rPr>
              <a:t>.com</a:t>
            </a:r>
          </a:p>
        </p:txBody>
      </p:sp>
      <p:sp>
        <p:nvSpPr>
          <p:cNvPr id="24" name="StaticPath">
            <a:extLst>
              <a:ext uri="{FF2B5EF4-FFF2-40B4-BE49-F238E27FC236}">
                <a16:creationId xmlns:a16="http://schemas.microsoft.com/office/drawing/2014/main" id="{FBD48FBB-3B4F-7ABE-03D1-F641797B0162}"/>
              </a:ext>
            </a:extLst>
          </p:cNvPr>
          <p:cNvSpPr/>
          <p:nvPr/>
        </p:nvSpPr>
        <p:spPr>
          <a:xfrm>
            <a:off x="-1748014" y="-2302165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715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0CA3-8FE9-C7E6-95A5-82134BD4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CB9EB20A-B8DD-47B0-EFFC-89B2B4EC4EE9}"/>
              </a:ext>
            </a:extLst>
          </p:cNvPr>
          <p:cNvSpPr/>
          <p:nvPr/>
        </p:nvSpPr>
        <p:spPr>
          <a:xfrm>
            <a:off x="843959" y="204788"/>
            <a:ext cx="332903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Top Keyword Rankings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E3D4966B-EAFA-D595-99EA-BE039A5C9638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3A1F0590-93E5-F55C-CC76-27BD2D37AD03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2" name="Picture 1" descr="A table with red flags and numbers&#10;&#10;AI-generated content may be incorrect.">
            <a:extLst>
              <a:ext uri="{FF2B5EF4-FFF2-40B4-BE49-F238E27FC236}">
                <a16:creationId xmlns:a16="http://schemas.microsoft.com/office/drawing/2014/main" id="{4987EE96-F7C1-918E-174E-7A2E32AEA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9" y="919488"/>
            <a:ext cx="5943600" cy="293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B675A-492D-D16A-9F0D-215A764D678B}"/>
              </a:ext>
            </a:extLst>
          </p:cNvPr>
          <p:cNvSpPr txBox="1"/>
          <p:nvPr/>
        </p:nvSpPr>
        <p:spPr>
          <a:xfrm>
            <a:off x="768668" y="4000833"/>
            <a:ext cx="6837218" cy="49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This shows the top 10 Keyword Rankings in the specic location. The list is ordered by the keywords that drive the most traffic to the page.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graph of traffic from search results&#10;&#10;AI-generated content may be incorrect.">
            <a:extLst>
              <a:ext uri="{FF2B5EF4-FFF2-40B4-BE49-F238E27FC236}">
                <a16:creationId xmlns:a16="http://schemas.microsoft.com/office/drawing/2014/main" id="{5C9E855B-C375-EB01-204B-43AEC193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885" y="1187450"/>
            <a:ext cx="1790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6E96-FD6C-19A6-2C71-D8AE794E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ticPath">
            <a:extLst>
              <a:ext uri="{FF2B5EF4-FFF2-40B4-BE49-F238E27FC236}">
                <a16:creationId xmlns:a16="http://schemas.microsoft.com/office/drawing/2014/main" id="{3ED3E735-51D5-570C-F243-D316036949DF}"/>
              </a:ext>
            </a:extLst>
          </p:cNvPr>
          <p:cNvSpPr/>
          <p:nvPr/>
        </p:nvSpPr>
        <p:spPr>
          <a:xfrm>
            <a:off x="3500134" y="0"/>
            <a:ext cx="5643865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94047B4-E583-6255-30E1-CFDA379291A6}"/>
              </a:ext>
            </a:extLst>
          </p:cNvPr>
          <p:cNvSpPr/>
          <p:nvPr/>
        </p:nvSpPr>
        <p:spPr>
          <a:xfrm>
            <a:off x="843959" y="204788"/>
            <a:ext cx="258088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Image Alt Attribute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F79EB8B0-F99C-6704-1AD4-D359877784C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56FCADC2-A1B3-5DCE-DE8C-378BC4982DF0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B6-5019-4124-0C27-A9BDD0618A70}"/>
              </a:ext>
            </a:extLst>
          </p:cNvPr>
          <p:cNvSpPr txBox="1"/>
          <p:nvPr/>
        </p:nvSpPr>
        <p:spPr>
          <a:xfrm>
            <a:off x="471974" y="1271675"/>
            <a:ext cx="3096274" cy="601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We found 173 images on the page.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7 alt attributes are empty or missing.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AF4811-BAEB-AC45-D096-ABECD6623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3" y="589756"/>
            <a:ext cx="5432345" cy="39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4D9C-C4E4-9BFE-5C17-89538298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B836C553-F413-5A8D-910B-FCEA7200278F}"/>
              </a:ext>
            </a:extLst>
          </p:cNvPr>
          <p:cNvSpPr/>
          <p:nvPr/>
        </p:nvSpPr>
        <p:spPr>
          <a:xfrm>
            <a:off x="5577840" y="0"/>
            <a:ext cx="356616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BF72E57-874A-E879-6688-563C4218AFC2}"/>
              </a:ext>
            </a:extLst>
          </p:cNvPr>
          <p:cNvSpPr/>
          <p:nvPr/>
        </p:nvSpPr>
        <p:spPr>
          <a:xfrm>
            <a:off x="852271" y="194804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Internal &amp; External Linking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4CBB763A-EDEE-C4AA-B61C-57996B395D06}"/>
              </a:ext>
            </a:extLst>
          </p:cNvPr>
          <p:cNvSpPr/>
          <p:nvPr/>
        </p:nvSpPr>
        <p:spPr>
          <a:xfrm>
            <a:off x="768668" y="967281"/>
            <a:ext cx="4639455" cy="34946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We found 253 links on the page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Internal Links: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Well-structured but could be improved for SEO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External Links &amp; Backlinks: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Strong backlink profile but requires continuous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Broken Links: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Two broken links detected (high priority)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https://t.co/i/adsct?bci=3&amp;dv=UTC&amp;en-US&amp;Google Inc.&amp;Linux x86_64&amp;255&amp;1920&amp;1080&amp;4&amp;24&amp;1920&amp;1080&amp;0&amp;…</a:t>
            </a:r>
            <a:endParaRPr lang="en-TR" sz="1200" kern="100" dirty="0"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https://www.googletagmanager.com/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573B308E-8C4F-B570-D0A9-349696A0CE8A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44178E0C-647A-BB79-111F-D219074B15FF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9AF1CB-AE5C-A78B-4F52-6196D9139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r="854"/>
          <a:stretch/>
        </p:blipFill>
        <p:spPr bwMode="auto">
          <a:xfrm>
            <a:off x="5760720" y="336487"/>
            <a:ext cx="3197154" cy="2144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66053A-8A95-F565-5060-3BCD4B307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882841"/>
            <a:ext cx="3197154" cy="214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2D365C-CD4A-2BFB-FAB5-7D67857C78F7}"/>
              </a:ext>
            </a:extLst>
          </p:cNvPr>
          <p:cNvSpPr txBox="1"/>
          <p:nvPr/>
        </p:nvSpPr>
        <p:spPr>
          <a:xfrm>
            <a:off x="5760720" y="2571256"/>
            <a:ext cx="3030683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Some of the Internal Links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5113-D9CA-39A4-56DC-FCB09560C251}"/>
              </a:ext>
            </a:extLst>
          </p:cNvPr>
          <p:cNvSpPr txBox="1"/>
          <p:nvPr/>
        </p:nvSpPr>
        <p:spPr>
          <a:xfrm>
            <a:off x="5760720" y="24903"/>
            <a:ext cx="2931059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Some of the External Links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0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FF4FD-2B0A-40B9-874C-C533E5C44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E22332C5-08FE-EE5F-A7DA-69877BF8AD79}"/>
              </a:ext>
            </a:extLst>
          </p:cNvPr>
          <p:cNvSpPr/>
          <p:nvPr/>
        </p:nvSpPr>
        <p:spPr>
          <a:xfrm>
            <a:off x="843959" y="204788"/>
            <a:ext cx="258088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Backlink Summary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A421D916-7515-A25F-AB19-92F591DD8A65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CF585688-B050-8AF2-8EBE-3E48831E91D4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158C4-6DB0-AB7A-162E-71C814379FA0}"/>
              </a:ext>
            </a:extLst>
          </p:cNvPr>
          <p:cNvSpPr txBox="1"/>
          <p:nvPr/>
        </p:nvSpPr>
        <p:spPr>
          <a:xfrm>
            <a:off x="527209" y="3483033"/>
            <a:ext cx="3902024" cy="134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This page have a strong level of backlink activity to this page.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highest value external pages we have found linking to the site.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623312D4-CEA7-0826-C5B1-39132A841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9" y="1154343"/>
            <a:ext cx="3902024" cy="218901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9D4406-0AA7-C413-37DD-E78597DE7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1155"/>
            <a:ext cx="4321018" cy="3741189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D44DF9AA-0BA4-91A8-0ECC-BC71F5F3F290}"/>
              </a:ext>
            </a:extLst>
          </p:cNvPr>
          <p:cNvSpPr/>
          <p:nvPr/>
        </p:nvSpPr>
        <p:spPr>
          <a:xfrm>
            <a:off x="6700235" y="204787"/>
            <a:ext cx="170986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Top Backlinks</a:t>
            </a:r>
            <a:endParaRPr lang="en-US" sz="2000" dirty="0">
              <a:latin typeface=""/>
            </a:endParaRPr>
          </a:p>
        </p:txBody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FBFFA045-42E3-61F8-9ECC-CB0F9D071D4B}"/>
              </a:ext>
            </a:extLst>
          </p:cNvPr>
          <p:cNvSpPr/>
          <p:nvPr/>
        </p:nvSpPr>
        <p:spPr>
          <a:xfrm>
            <a:off x="8410100" y="204787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  <p:extLst>
      <p:ext uri="{BB962C8B-B14F-4D97-AF65-F5344CB8AC3E}">
        <p14:creationId xmlns:p14="http://schemas.microsoft.com/office/powerpoint/2010/main" val="377658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C561-0A1E-1DE6-9668-5EE68986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61C58CB6-9A32-1C3C-6D1B-BC9F83A8A722}"/>
              </a:ext>
            </a:extLst>
          </p:cNvPr>
          <p:cNvSpPr/>
          <p:nvPr/>
        </p:nvSpPr>
        <p:spPr>
          <a:xfrm>
            <a:off x="843959" y="204788"/>
            <a:ext cx="258088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Domain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386BF199-12BF-748B-72B7-99FD4681A9DE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2117BA32-8DA7-09DE-E345-BDD81276421E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68C9-1399-0DF0-B907-2A17A08182FC}"/>
              </a:ext>
            </a:extLst>
          </p:cNvPr>
          <p:cNvSpPr txBox="1"/>
          <p:nvPr/>
        </p:nvSpPr>
        <p:spPr>
          <a:xfrm>
            <a:off x="142346" y="1684371"/>
            <a:ext cx="328249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Domain age: The domain age is 13 years 3 days</a:t>
            </a:r>
            <a:endParaRPr lang="en-TR" sz="1200" i="1" kern="100" dirty="0">
              <a:solidFill>
                <a:srgbClr val="000000"/>
              </a:solidFill>
              <a:effectLst/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Created: Apr 19, 2014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Expires: Apr 19, 2027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-up of a pie chart&#10;&#10;AI-generated content may be incorrect.">
            <a:extLst>
              <a:ext uri="{FF2B5EF4-FFF2-40B4-BE49-F238E27FC236}">
                <a16:creationId xmlns:a16="http://schemas.microsoft.com/office/drawing/2014/main" id="{7D02EC72-3B00-FBB2-0B31-5672F88F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4766" r="7851" b="7324"/>
          <a:stretch/>
        </p:blipFill>
        <p:spPr bwMode="auto">
          <a:xfrm>
            <a:off x="3918585" y="1119889"/>
            <a:ext cx="4939665" cy="1850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8E5D5-1590-CDCA-36A4-0C30F1837F40}"/>
              </a:ext>
            </a:extLst>
          </p:cNvPr>
          <p:cNvSpPr txBox="1"/>
          <p:nvPr/>
        </p:nvSpPr>
        <p:spPr>
          <a:xfrm>
            <a:off x="4071244" y="3393670"/>
            <a:ext cx="4634345" cy="28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Top Geographies we have found linking to the site.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3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5DF58-C665-92F4-AAAE-E54DB209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89C76129-0275-2B23-A351-1438C86A36B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E3DDDA7-53E5-3176-6876-075CA1DC6A10}"/>
              </a:ext>
            </a:extLst>
          </p:cNvPr>
          <p:cNvSpPr/>
          <p:nvPr/>
        </p:nvSpPr>
        <p:spPr>
          <a:xfrm>
            <a:off x="851059" y="213072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Technical SEO Factors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39C24AC5-C6E2-364D-F5F8-A5F399A2D037}"/>
              </a:ext>
            </a:extLst>
          </p:cNvPr>
          <p:cNvSpPr/>
          <p:nvPr/>
        </p:nvSpPr>
        <p:spPr>
          <a:xfrm>
            <a:off x="527209" y="1238597"/>
            <a:ext cx="3762158" cy="2701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URL Structure &amp; Redirects: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All versions correctly resolve to one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404 Errors: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Custom 404 page exists but should include navigation links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Structured Data &amp; Schema Markup: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Missing schema markup for Local Business, Products, and Breadcrumbs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"/>
              </a:rPr>
              <a:t>Hreflang</a:t>
            </a:r>
            <a:r>
              <a:rPr lang="en-US" sz="1200" b="1" dirty="0">
                <a:latin typeface=""/>
              </a:rPr>
              <a:t> Tags: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Correctly implemented for different languages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16E8C154-85E9-EE36-2B53-501AEF8FE369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380F1469-526A-F184-065F-047AFC69EF0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07621D-D061-03CB-83FF-A20191CA3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91" y="336550"/>
            <a:ext cx="4407218" cy="1273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09806-E109-7713-CA4D-6AB558763061}"/>
              </a:ext>
            </a:extLst>
          </p:cNvPr>
          <p:cNvSpPr txBox="1"/>
          <p:nvPr/>
        </p:nvSpPr>
        <p:spPr>
          <a:xfrm>
            <a:off x="4596721" y="57669"/>
            <a:ext cx="3345873" cy="28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All versions of the web page point to one url.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B4CEB8A-B009-6800-6BE7-A101388CB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91" y="3441699"/>
            <a:ext cx="2640288" cy="1644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850F9-548E-8063-C259-F84CC6062C58}"/>
              </a:ext>
            </a:extLst>
          </p:cNvPr>
          <p:cNvSpPr txBox="1"/>
          <p:nvPr/>
        </p:nvSpPr>
        <p:spPr>
          <a:xfrm>
            <a:off x="3856181" y="3155082"/>
            <a:ext cx="3345873" cy="28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404 page of the website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A5BC59-5D26-EC38-64C9-E5E5CE51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91" y="1875560"/>
            <a:ext cx="4442078" cy="1251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A2A43B-FAD0-C73E-3202-B3811097CC3A}"/>
              </a:ext>
            </a:extLst>
          </p:cNvPr>
          <p:cNvSpPr txBox="1"/>
          <p:nvPr/>
        </p:nvSpPr>
        <p:spPr>
          <a:xfrm>
            <a:off x="3899734" y="1602391"/>
            <a:ext cx="3345873" cy="28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3 hreflang tags was found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0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26F7-F4DE-A80F-CE06-89E58578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85FF39BE-0D68-5B00-D4F9-C8BC0A99A6EF}"/>
              </a:ext>
            </a:extLst>
          </p:cNvPr>
          <p:cNvSpPr/>
          <p:nvPr/>
        </p:nvSpPr>
        <p:spPr>
          <a:xfrm>
            <a:off x="5627716" y="0"/>
            <a:ext cx="3516284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4176859-D712-D84B-092A-498AD52AD81C}"/>
              </a:ext>
            </a:extLst>
          </p:cNvPr>
          <p:cNvSpPr/>
          <p:nvPr/>
        </p:nvSpPr>
        <p:spPr>
          <a:xfrm>
            <a:off x="865759" y="251029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Performance &amp; User Experience </a:t>
            </a:r>
          </a:p>
          <a:p>
            <a:r>
              <a:rPr lang="en-US" sz="2000" b="1" dirty="0">
                <a:latin typeface=""/>
              </a:rPr>
              <a:t>Optimization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EE6C60EE-8087-B30E-4429-E7256499DE6F}"/>
              </a:ext>
            </a:extLst>
          </p:cNvPr>
          <p:cNvSpPr/>
          <p:nvPr/>
        </p:nvSpPr>
        <p:spPr>
          <a:xfrm>
            <a:off x="710479" y="1857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Page Speed Scores: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Mobile: 44/100 (Poor)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Desktop: 63/100 (Moderate)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Core Web Vitals: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LCP and CLS issues affecting UX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Render blocking resources detected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Lazy loading and image compression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Mobile Usability: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Tap elements properly spaced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Viewport correctly configured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16B024E6-2E92-4E8F-5CFC-40DF0CCEE37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4CAD1C3-ABA5-09E9-DE8F-099E95C6FF71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4" name="Picture 3" descr="A screen shot of a loading bar&#10;&#10;AI-generated content may be incorrect.">
            <a:extLst>
              <a:ext uri="{FF2B5EF4-FFF2-40B4-BE49-F238E27FC236}">
                <a16:creationId xmlns:a16="http://schemas.microsoft.com/office/drawing/2014/main" id="{431ECD3F-688F-BE0A-AD14-91A1EA3E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56" y="3433156"/>
            <a:ext cx="2437202" cy="1420558"/>
          </a:xfrm>
          <a:prstGeom prst="rect">
            <a:avLst/>
          </a:prstGeom>
        </p:spPr>
      </p:pic>
      <p:pic>
        <p:nvPicPr>
          <p:cNvPr id="6" name="Picture 5" descr="A screen shot of a page loading&#10;&#10;AI-generated content may be incorrect.">
            <a:extLst>
              <a:ext uri="{FF2B5EF4-FFF2-40B4-BE49-F238E27FC236}">
                <a16:creationId xmlns:a16="http://schemas.microsoft.com/office/drawing/2014/main" id="{97E7FB38-8068-11CB-36BE-D0BC3BA46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57" y="1807233"/>
            <a:ext cx="2437201" cy="1255905"/>
          </a:xfrm>
          <a:prstGeom prst="rect">
            <a:avLst/>
          </a:prstGeom>
        </p:spPr>
      </p:pic>
      <p:pic>
        <p:nvPicPr>
          <p:cNvPr id="7" name="Picture 6" descr="A colorful scale with black text&#10;&#10;AI-generated content may be incorrect.">
            <a:extLst>
              <a:ext uri="{FF2B5EF4-FFF2-40B4-BE49-F238E27FC236}">
                <a16:creationId xmlns:a16="http://schemas.microsoft.com/office/drawing/2014/main" id="{46847266-ABCD-DEF7-48F7-EAF724A021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/>
          <a:stretch/>
        </p:blipFill>
        <p:spPr bwMode="auto">
          <a:xfrm>
            <a:off x="5724807" y="509694"/>
            <a:ext cx="3327753" cy="927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8C2EB-DC81-2EFE-C849-BEF86BB05A25}"/>
              </a:ext>
            </a:extLst>
          </p:cNvPr>
          <p:cNvSpPr txBox="1"/>
          <p:nvPr/>
        </p:nvSpPr>
        <p:spPr>
          <a:xfrm>
            <a:off x="6184668" y="219908"/>
            <a:ext cx="2402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</a:rPr>
              <a:t>Core Web Vitals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65C91-342B-C476-3E11-DB0426681C9A}"/>
              </a:ext>
            </a:extLst>
          </p:cNvPr>
          <p:cNvSpPr txBox="1"/>
          <p:nvPr/>
        </p:nvSpPr>
        <p:spPr>
          <a:xfrm>
            <a:off x="6202080" y="1517447"/>
            <a:ext cx="2402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</a:rPr>
              <a:t>Mobile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5C121-95DB-2BE9-D25F-6A9281B89EA3}"/>
              </a:ext>
            </a:extLst>
          </p:cNvPr>
          <p:cNvSpPr txBox="1"/>
          <p:nvPr/>
        </p:nvSpPr>
        <p:spPr>
          <a:xfrm>
            <a:off x="6202080" y="3142882"/>
            <a:ext cx="2402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37583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6178-B560-0D3D-BD85-375E9F7B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D07C83-4E32-CB43-A28C-32778A6B8E86}"/>
              </a:ext>
            </a:extLst>
          </p:cNvPr>
          <p:cNvSpPr/>
          <p:nvPr/>
        </p:nvSpPr>
        <p:spPr>
          <a:xfrm>
            <a:off x="827601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333333"/>
                </a:solidFill>
                <a:latin typeface=""/>
                <a:ea typeface="OpenSans-Bold" pitchFamily="34" charset="-122"/>
                <a:cs typeface="OpenSans-Bold" pitchFamily="34" charset="-120"/>
              </a:rPr>
              <a:t>Google’s Core Web Vitals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6005817F-348D-B230-781F-9ED184C3193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E1ADF723-89E2-0CE4-219B-8B5FF294FDE4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1A1FB8-303E-C2F5-13C6-57E58B52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10763"/>
              </p:ext>
            </p:extLst>
          </p:nvPr>
        </p:nvGraphicFramePr>
        <p:xfrm>
          <a:off x="1383578" y="1057121"/>
          <a:ext cx="6376844" cy="2752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870">
                  <a:extLst>
                    <a:ext uri="{9D8B030D-6E8A-4147-A177-3AD203B41FA5}">
                      <a16:colId xmlns:a16="http://schemas.microsoft.com/office/drawing/2014/main" val="945488426"/>
                    </a:ext>
                  </a:extLst>
                </a:gridCol>
                <a:gridCol w="1593870">
                  <a:extLst>
                    <a:ext uri="{9D8B030D-6E8A-4147-A177-3AD203B41FA5}">
                      <a16:colId xmlns:a16="http://schemas.microsoft.com/office/drawing/2014/main" val="212202655"/>
                    </a:ext>
                  </a:extLst>
                </a:gridCol>
                <a:gridCol w="1449283">
                  <a:extLst>
                    <a:ext uri="{9D8B030D-6E8A-4147-A177-3AD203B41FA5}">
                      <a16:colId xmlns:a16="http://schemas.microsoft.com/office/drawing/2014/main" val="2590822753"/>
                    </a:ext>
                  </a:extLst>
                </a:gridCol>
                <a:gridCol w="1739821">
                  <a:extLst>
                    <a:ext uri="{9D8B030D-6E8A-4147-A177-3AD203B41FA5}">
                      <a16:colId xmlns:a16="http://schemas.microsoft.com/office/drawing/2014/main" val="2575719497"/>
                    </a:ext>
                  </a:extLst>
                </a:gridCol>
              </a:tblGrid>
              <a:tr h="26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Metric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Mobile Score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Desktop Score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Optimization Needed?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358424"/>
                  </a:ext>
                </a:extLst>
              </a:tr>
              <a:tr h="55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Overall PageSpeed Score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 dirty="0">
                          <a:effectLst/>
                        </a:rPr>
                        <a:t>44/100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63/100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Mobile Needs Improvement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83934"/>
                  </a:ext>
                </a:extLst>
              </a:tr>
              <a:tr h="55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First Contentful Paint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3.2s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1.8s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Reduce Render Blocking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08510"/>
                  </a:ext>
                </a:extLst>
              </a:tr>
              <a:tr h="55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Largest Contentful Paint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3.8s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2.5s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Optimize Images &amp; Lazy Load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57720"/>
                  </a:ext>
                </a:extLst>
              </a:tr>
              <a:tr h="55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Cumulative Layout Shift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0.22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0.12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 Mobile Needs Fixes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344033"/>
                  </a:ext>
                </a:extLst>
              </a:tr>
              <a:tr h="26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Time to Interactive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4.5s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2.3s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 dirty="0">
                          <a:effectLst/>
                        </a:rPr>
                        <a:t>Minimize JavaScript</a:t>
                      </a:r>
                      <a:endParaRPr lang="en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3764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540C1-CB53-4969-7CEF-D5E93C00152A}"/>
              </a:ext>
            </a:extLst>
          </p:cNvPr>
          <p:cNvSpPr txBox="1"/>
          <p:nvPr/>
        </p:nvSpPr>
        <p:spPr>
          <a:xfrm>
            <a:off x="1264019" y="3893524"/>
            <a:ext cx="5278582" cy="711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 page has failed Google's Core Web Vitals assessment. Core Web Vitals are UI metrics created by Google that measure page experience and are becoming increasingly important as a ranking factor.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8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8C40A-1C8A-49A2-6BB8-4669C42D5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954EC591-6C54-F878-1990-5D03D3135928}"/>
              </a:ext>
            </a:extLst>
          </p:cNvPr>
          <p:cNvSpPr/>
          <p:nvPr/>
        </p:nvSpPr>
        <p:spPr>
          <a:xfrm>
            <a:off x="5157225" y="0"/>
            <a:ext cx="3986775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CFCDA43-87D8-7670-D460-840753F0CF05}"/>
              </a:ext>
            </a:extLst>
          </p:cNvPr>
          <p:cNvSpPr/>
          <p:nvPr/>
        </p:nvSpPr>
        <p:spPr>
          <a:xfrm>
            <a:off x="860584" y="2047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Server &amp; Security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93115EB3-980E-3E57-28D1-C7CA40FD1823}"/>
              </a:ext>
            </a:extLst>
          </p:cNvPr>
          <p:cNvSpPr/>
          <p:nvPr/>
        </p:nvSpPr>
        <p:spPr>
          <a:xfrm>
            <a:off x="527209" y="162306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SSL &amp; HTTPS Implementation: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Secure SSL certificate correctly configured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Server Performance: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Fast server response time (0.0 sec)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Using Cloudflare for security &amp; performance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Mixed Content Issues: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No major issues detected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F5164C8A-B984-E890-CBF3-452DCBA0B70B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E1D37ADD-01EE-14B9-3835-9558CB3698C8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6" name="Picture 5" descr="A close-up of a number&#10;&#10;AI-generated content may be incorrect.">
            <a:extLst>
              <a:ext uri="{FF2B5EF4-FFF2-40B4-BE49-F238E27FC236}">
                <a16:creationId xmlns:a16="http://schemas.microsoft.com/office/drawing/2014/main" id="{2AB72D36-A5C1-0283-F1AA-1ABCCDE5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24" y="1243966"/>
            <a:ext cx="3794976" cy="1096326"/>
          </a:xfrm>
          <a:prstGeom prst="rect">
            <a:avLst/>
          </a:prstGeom>
        </p:spPr>
      </p:pic>
      <p:pic>
        <p:nvPicPr>
          <p:cNvPr id="8" name="Picture 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39C8374-3265-EA2B-F14A-4D370FED1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92" y="4140619"/>
            <a:ext cx="1587500" cy="44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0540D-C9AF-3207-676E-D7B2A198A929}"/>
              </a:ext>
            </a:extLst>
          </p:cNvPr>
          <p:cNvSpPr txBox="1"/>
          <p:nvPr/>
        </p:nvSpPr>
        <p:spPr>
          <a:xfrm>
            <a:off x="4933085" y="324385"/>
            <a:ext cx="421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</a:rPr>
              <a:t>SSL technology ensures an encrypted, key-based connection that eliminates the risk of unauthorized access to personal data and allows for the dependable user experience.</a:t>
            </a:r>
            <a:r>
              <a:rPr lang="en-TR" sz="1200" dirty="0">
                <a:effectLst/>
                <a:latin typeface=""/>
              </a:rPr>
              <a:t> </a:t>
            </a:r>
            <a:endParaRPr lang="en-US" sz="1200" dirty="0">
              <a:latin typeface="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AE2B5B-EB91-4B11-5333-D2D7A766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251" y="3100573"/>
            <a:ext cx="3583181" cy="3501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2534F6-CFBF-3CDB-262F-1C54D3DD9F38}"/>
              </a:ext>
            </a:extLst>
          </p:cNvPr>
          <p:cNvSpPr txBox="1"/>
          <p:nvPr/>
        </p:nvSpPr>
        <p:spPr>
          <a:xfrm>
            <a:off x="5289608" y="2803209"/>
            <a:ext cx="3722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</a:rPr>
              <a:t>IP Address</a:t>
            </a:r>
            <a:endParaRPr lang="en-TR" sz="1200" dirty="0">
              <a:latin typeface="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D6D30-1E36-4CC7-D737-7AA01282E5AD}"/>
              </a:ext>
            </a:extLst>
          </p:cNvPr>
          <p:cNvSpPr txBox="1"/>
          <p:nvPr/>
        </p:nvSpPr>
        <p:spPr>
          <a:xfrm>
            <a:off x="5335837" y="3820655"/>
            <a:ext cx="3722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</a:rPr>
              <a:t>Page Status</a:t>
            </a:r>
            <a:endParaRPr lang="en-TR" sz="12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891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8D45-ADBA-9488-8EC1-559D57D4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0A9159E7-6F34-0EB2-CCF6-2757586D7394}"/>
              </a:ext>
            </a:extLst>
          </p:cNvPr>
          <p:cNvSpPr/>
          <p:nvPr/>
        </p:nvSpPr>
        <p:spPr>
          <a:xfrm>
            <a:off x="6007418" y="0"/>
            <a:ext cx="3136581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267260B-B339-8A7B-EF46-AA307D496D68}"/>
              </a:ext>
            </a:extLst>
          </p:cNvPr>
          <p:cNvSpPr/>
          <p:nvPr/>
        </p:nvSpPr>
        <p:spPr>
          <a:xfrm>
            <a:off x="768668" y="219564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Local SEO &amp; Business Listings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A00AECB4-7382-6BC8-58E1-A2232D5032C1}"/>
              </a:ext>
            </a:extLst>
          </p:cNvPr>
          <p:cNvSpPr/>
          <p:nvPr/>
        </p:nvSpPr>
        <p:spPr>
          <a:xfrm>
            <a:off x="681399" y="1857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Google Business Profile Detected</a:t>
            </a: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Missing Local Business Schema</a:t>
            </a: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Address &amp; Phone Number should be more visible on the website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Google Business Profile Completeness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 important business details are present on the Google Business Prole.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: Esentepe, Muallim Seday Bey Sok No:8, 34870 Kartal/ stanbul, Türkiye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: +90 216 380 33 00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Site: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 https://www.sosyopix.com/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1F8BE561-EBFF-1A91-8E18-C13F2F2C4993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BDA49160-211C-441A-A22C-32779819302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6" name="Picture 5" descr="A screenshot of a review&#10;&#10;AI-generated content may be incorrect.">
            <a:extLst>
              <a:ext uri="{FF2B5EF4-FFF2-40B4-BE49-F238E27FC236}">
                <a16:creationId xmlns:a16="http://schemas.microsoft.com/office/drawing/2014/main" id="{EF01C477-441A-FF94-B54B-BE01D0D60E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r="4277" b="8692"/>
          <a:stretch/>
        </p:blipFill>
        <p:spPr bwMode="auto">
          <a:xfrm>
            <a:off x="6374519" y="443349"/>
            <a:ext cx="2402378" cy="1561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977CB-5532-CF29-7C39-BCD11F741CEB}"/>
              </a:ext>
            </a:extLst>
          </p:cNvPr>
          <p:cNvSpPr txBox="1"/>
          <p:nvPr/>
        </p:nvSpPr>
        <p:spPr>
          <a:xfrm>
            <a:off x="6609353" y="102167"/>
            <a:ext cx="1932709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TR" sz="12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Google Reviews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lose-up of a paper&#10;&#10;AI-generated content may be incorrect.">
            <a:extLst>
              <a:ext uri="{FF2B5EF4-FFF2-40B4-BE49-F238E27FC236}">
                <a16:creationId xmlns:a16="http://schemas.microsoft.com/office/drawing/2014/main" id="{3A6AE797-A1BE-8793-9A1F-F467C58A9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87" y="2839532"/>
            <a:ext cx="296204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768668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"/>
                <a:ea typeface="OpenSans-Bold" pitchFamily="34" charset="-122"/>
                <a:cs typeface="OpenSans-Bold" pitchFamily="34" charset="-120"/>
              </a:rPr>
              <a:t>Table Of Contents</a:t>
            </a:r>
            <a:endParaRPr lang="en-US" sz="2000" dirty="0">
              <a:latin typeface="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68668" y="731996"/>
            <a:ext cx="7494183" cy="4290320"/>
          </a:xfrm>
          <a:prstGeom prst="rect">
            <a:avLst/>
          </a:prstGeom>
          <a:noFill/>
          <a:ln/>
        </p:spPr>
        <p:txBody>
          <a:bodyPr wrap="square" numCol="2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3" action="ppaction://hlinksldjump"/>
              </a:rPr>
              <a:t>Introduction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4" action="ppaction://hlinksldjump"/>
              </a:rPr>
              <a:t>Website Overview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5" action="ppaction://hlinksldjump"/>
              </a:rPr>
              <a:t>Recommendations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6" action="ppaction://hlinksldjump"/>
              </a:rPr>
              <a:t>SEO Performance Summary &amp; Key Findings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7" action="ppaction://hlinksldjump"/>
              </a:rPr>
              <a:t>Indexing &amp; Crawlability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8" action="ppaction://hlinksldjump"/>
              </a:rPr>
              <a:t>On-Page SEO Factors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9" action="ppaction://hlinksldjump"/>
              </a:rPr>
              <a:t>Keyword Consistency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0" action="ppaction://hlinksldjump"/>
              </a:rPr>
              <a:t>Top Keyword Rankings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1" action="ppaction://hlinksldjump"/>
              </a:rPr>
              <a:t>Image Alt Attribute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2" action="ppaction://hlinksldjump"/>
              </a:rPr>
              <a:t>Internal &amp; External Linking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3" action="ppaction://hlinksldjump"/>
              </a:rPr>
              <a:t>Backlink Summary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4" action="ppaction://hlinksldjump"/>
              </a:rPr>
              <a:t>Domain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5" action="ppaction://hlinksldjump"/>
              </a:rPr>
              <a:t>Technical SEO Factors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6" action="ppaction://hlinksldjump"/>
              </a:rPr>
              <a:t>Performance &amp; User Experience (UX) Optimization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7" action="ppaction://hlinksldjump"/>
              </a:rPr>
              <a:t>Google’s Core Web Vitals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8" action="ppaction://hlinksldjump"/>
              </a:rPr>
              <a:t>Server &amp; Security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19" action="ppaction://hlinksldjump"/>
              </a:rPr>
              <a:t>Local SEO &amp; Business Listings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20" action="ppaction://hlinksldjump"/>
              </a:rPr>
              <a:t>Technology Results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21" action="ppaction://hlinksldjump"/>
              </a:rPr>
              <a:t>Social Media &amp; Analytics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22" action="ppaction://hlinksldjump"/>
              </a:rPr>
              <a:t>Key Findings &amp; Recommendations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23" action="ppaction://hlinksldjump"/>
              </a:rPr>
              <a:t>Conclusion</a:t>
            </a: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  <a:hlinkClick r:id="rId24" action="ppaction://hlinksldjump"/>
              </a:rPr>
              <a:t>End ( Report Link)</a:t>
            </a:r>
            <a:endParaRPr lang="en-US" sz="1200" b="1" dirty="0">
              <a:latin typeface="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461B-085B-ED7F-85F9-D5724F18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6DA25F1-5A03-7C72-CF67-FF9A3880ADF6}"/>
              </a:ext>
            </a:extLst>
          </p:cNvPr>
          <p:cNvSpPr/>
          <p:nvPr/>
        </p:nvSpPr>
        <p:spPr>
          <a:xfrm>
            <a:off x="843959" y="204788"/>
            <a:ext cx="332903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Technology Results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F281154E-ADA2-3FCC-19A2-D319B29AC41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792D702E-8A04-B44B-F0A0-E449A0C9046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5F7B-6CCE-A7E2-8220-6B0883A62CA8}"/>
              </a:ext>
            </a:extLst>
          </p:cNvPr>
          <p:cNvSpPr txBox="1"/>
          <p:nvPr/>
        </p:nvSpPr>
        <p:spPr>
          <a:xfrm>
            <a:off x="527209" y="1749869"/>
            <a:ext cx="3132646" cy="49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These software or coding libraries have been identied on </a:t>
            </a:r>
            <a:r>
              <a:rPr lang="en-TR" sz="1200" kern="0" dirty="0">
                <a:solidFill>
                  <a:srgbClr val="2A373E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BC2A8E8F-9A66-D260-2C6F-B85C7D5A2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97" y="687705"/>
            <a:ext cx="4404494" cy="3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A34B3-16ED-D0C3-B8C8-04EF6A5F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0D2FDEA8-CA43-F5E7-B604-2BA42927BB9A}"/>
              </a:ext>
            </a:extLst>
          </p:cNvPr>
          <p:cNvSpPr/>
          <p:nvPr/>
        </p:nvSpPr>
        <p:spPr>
          <a:xfrm>
            <a:off x="6242050" y="0"/>
            <a:ext cx="29019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7352F35-4F60-2952-107D-D0E83D42AF47}"/>
              </a:ext>
            </a:extLst>
          </p:cNvPr>
          <p:cNvSpPr/>
          <p:nvPr/>
        </p:nvSpPr>
        <p:spPr>
          <a:xfrm>
            <a:off x="860584" y="2047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Social Media &amp; Analytics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A7A19FE1-0B5C-EC45-7CCF-398B00D6614A}"/>
              </a:ext>
            </a:extLst>
          </p:cNvPr>
          <p:cNvSpPr/>
          <p:nvPr/>
        </p:nvSpPr>
        <p:spPr>
          <a:xfrm>
            <a:off x="710479" y="1857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Strong Social Media Presence: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Facebook, Twitter, Instagram, LinkedIn, and YouTube linked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YouTube channel: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708 followers &amp; 3M+ 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Google Analytics: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Not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Google Search Console: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Connected and active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D49782E0-F55F-E257-1667-BB4225B9BA7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2B5E9E04-460C-6E33-0932-F141564FD8CC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0F34-CA36-B34E-0FE2-629BB5691893}"/>
              </a:ext>
            </a:extLst>
          </p:cNvPr>
          <p:cNvSpPr txBox="1"/>
          <p:nvPr/>
        </p:nvSpPr>
        <p:spPr>
          <a:xfrm>
            <a:off x="2853447" y="719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Picture 5" descr="A blue circle with a plus symbol&#10;&#10;AI-generated content may be incorrect.">
            <a:extLst>
              <a:ext uri="{FF2B5EF4-FFF2-40B4-BE49-F238E27FC236}">
                <a16:creationId xmlns:a16="http://schemas.microsoft.com/office/drawing/2014/main" id="{634E06C7-4E93-344D-3406-3BCFB1956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0" y="90674"/>
            <a:ext cx="1803400" cy="1511300"/>
          </a:xfrm>
          <a:prstGeom prst="rect">
            <a:avLst/>
          </a:prstGeom>
        </p:spPr>
      </p:pic>
      <p:pic>
        <p:nvPicPr>
          <p:cNvPr id="8" name="Picture 7" descr="A screenshot of a social media page&#10;&#10;AI-generated content may be incorrect.">
            <a:extLst>
              <a:ext uri="{FF2B5EF4-FFF2-40B4-BE49-F238E27FC236}">
                <a16:creationId xmlns:a16="http://schemas.microsoft.com/office/drawing/2014/main" id="{9D650EE4-EC58-081C-CCC4-6413AD95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81" y="1495845"/>
            <a:ext cx="2680688" cy="3337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7A763-032C-C01F-A12F-152217178D61}"/>
              </a:ext>
            </a:extLst>
          </p:cNvPr>
          <p:cNvSpPr txBox="1"/>
          <p:nvPr/>
        </p:nvSpPr>
        <p:spPr>
          <a:xfrm>
            <a:off x="6352681" y="90674"/>
            <a:ext cx="2680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R" sz="120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</a:rPr>
              <a:t>The social is very good!</a:t>
            </a:r>
            <a:endParaRPr lang="en-TR" sz="1200" dirty="0">
              <a:effectLst/>
              <a:latin typeface="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TR" sz="1200" kern="0" dirty="0">
                <a:solidFill>
                  <a:srgbClr val="2A373E"/>
                </a:solidFill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TR" sz="1200" kern="0" dirty="0">
                <a:solidFill>
                  <a:srgbClr val="2A373E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social presence is strong and active. Social activity is important</a:t>
            </a:r>
            <a:r>
              <a:rPr lang="en-TR" sz="1200" kern="100" dirty="0"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for customer communication, brand awareness and as a marketing channel to bring</a:t>
            </a:r>
            <a:r>
              <a:rPr lang="en-TR" sz="1200" kern="100" dirty="0"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more visitors to </a:t>
            </a:r>
            <a:r>
              <a:rPr lang="en-TR" sz="1200" kern="0" dirty="0">
                <a:solidFill>
                  <a:srgbClr val="2A373E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website. 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B771-B06A-DF2E-B3BC-C6508D676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99E4F3B1-836B-77BE-A4A9-4C8CB36668A6}"/>
              </a:ext>
            </a:extLst>
          </p:cNvPr>
          <p:cNvSpPr/>
          <p:nvPr/>
        </p:nvSpPr>
        <p:spPr>
          <a:xfrm>
            <a:off x="4754880" y="0"/>
            <a:ext cx="4389121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6021536-8B10-D4A3-241C-FC7F03B73B2D}"/>
              </a:ext>
            </a:extLst>
          </p:cNvPr>
          <p:cNvSpPr/>
          <p:nvPr/>
        </p:nvSpPr>
        <p:spPr>
          <a:xfrm>
            <a:off x="830063" y="204788"/>
            <a:ext cx="4010891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Key Findings &amp; Recommendations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9DC06A48-8196-6BEC-2672-83013EE121D9}"/>
              </a:ext>
            </a:extLst>
          </p:cNvPr>
          <p:cNvSpPr/>
          <p:nvPr/>
        </p:nvSpPr>
        <p:spPr>
          <a:xfrm>
            <a:off x="466664" y="904513"/>
            <a:ext cx="4249226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Website structure is well-optimized for indexing.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On-page SEO factors like title &amp; meta descriptions are generally optimized.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Backlinks profile is strong with many high-quality links.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Site security (SSL, HTTPS) is properly implemented.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Mobile responsiveness is present, but improvements are needed.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B95F67D7-4592-1A3D-2A39-0D663125A6D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25D7A7D-DB94-374F-3E4C-6569D4ED9E35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3D1E9-2CB5-8D86-7547-529F58BB2949}"/>
              </a:ext>
            </a:extLst>
          </p:cNvPr>
          <p:cNvSpPr txBox="1"/>
          <p:nvPr/>
        </p:nvSpPr>
        <p:spPr>
          <a:xfrm>
            <a:off x="2853447" y="719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4B96C5-09C2-EB76-981A-B380ECFB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6683"/>
              </p:ext>
            </p:extLst>
          </p:nvPr>
        </p:nvGraphicFramePr>
        <p:xfrm>
          <a:off x="4913528" y="2016782"/>
          <a:ext cx="4071824" cy="29026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99487">
                  <a:extLst>
                    <a:ext uri="{9D8B030D-6E8A-4147-A177-3AD203B41FA5}">
                      <a16:colId xmlns:a16="http://schemas.microsoft.com/office/drawing/2014/main" val="2653965862"/>
                    </a:ext>
                  </a:extLst>
                </a:gridCol>
                <a:gridCol w="1399487">
                  <a:extLst>
                    <a:ext uri="{9D8B030D-6E8A-4147-A177-3AD203B41FA5}">
                      <a16:colId xmlns:a16="http://schemas.microsoft.com/office/drawing/2014/main" val="3076742589"/>
                    </a:ext>
                  </a:extLst>
                </a:gridCol>
                <a:gridCol w="1272850">
                  <a:extLst>
                    <a:ext uri="{9D8B030D-6E8A-4147-A177-3AD203B41FA5}">
                      <a16:colId xmlns:a16="http://schemas.microsoft.com/office/drawing/2014/main" val="3617748203"/>
                    </a:ext>
                  </a:extLst>
                </a:gridCol>
              </a:tblGrid>
              <a:tr h="184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 dirty="0">
                          <a:effectLst/>
                        </a:rPr>
                        <a:t>Issue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Impact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Recommended Fix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094962"/>
                  </a:ext>
                </a:extLst>
              </a:tr>
              <a:tr h="573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 dirty="0">
                          <a:effectLst/>
                        </a:rPr>
                        <a:t>Core Web Vitals(LCP,CLS) failing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 dirty="0">
                          <a:effectLst/>
                        </a:rPr>
                        <a:t>High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 dirty="0">
                          <a:effectLst/>
                        </a:rPr>
                        <a:t>Optimize images, lazy loading</a:t>
                      </a:r>
                      <a:endParaRPr lang="en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680248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Slow Mobile Page Speed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High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Reduce JavaScript blocking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044115"/>
                  </a:ext>
                </a:extLst>
              </a:tr>
              <a:tr h="507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Missing Schema Markup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 dirty="0">
                          <a:effectLst/>
                        </a:rPr>
                        <a:t>Medium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 dirty="0">
                          <a:effectLst/>
                        </a:rPr>
                        <a:t>Implement LocalBusiness &amp; Product Schema</a:t>
                      </a:r>
                      <a:endParaRPr lang="en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07769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Broken Links Find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Medium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>
                          <a:effectLst/>
                        </a:rPr>
                        <a:t>Fix or redirect broken URLs</a:t>
                      </a:r>
                      <a:endParaRPr lang="en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53893"/>
                  </a:ext>
                </a:extLst>
              </a:tr>
              <a:tr h="507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Keyword Usage is Low in Key Areas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TR" sz="1200" kern="0">
                          <a:effectLst/>
                        </a:rPr>
                        <a:t>Medium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TR" sz="1200" kern="100" dirty="0">
                          <a:effectLst/>
                        </a:rPr>
                        <a:t>Improve keyword presence in headings</a:t>
                      </a:r>
                      <a:endParaRPr lang="en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D9E0C2-F17E-EEBA-945B-372ED959A01D}"/>
              </a:ext>
            </a:extLst>
          </p:cNvPr>
          <p:cNvSpPr txBox="1"/>
          <p:nvPr/>
        </p:nvSpPr>
        <p:spPr>
          <a:xfrm>
            <a:off x="4927028" y="581347"/>
            <a:ext cx="40108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The </a:t>
            </a:r>
            <a:r>
              <a:rPr lang="en-TR" sz="1200" b="1" dirty="0">
                <a:effectLst/>
                <a:latin typeface=""/>
                <a:ea typeface="Times New Roman" panose="02020603050405020304" pitchFamily="18" charset="0"/>
              </a:rPr>
              <a:t>Technical SEO Audit</a:t>
            </a: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 of </a:t>
            </a:r>
            <a:r>
              <a:rPr lang="en-TR" sz="1200" b="1" dirty="0">
                <a:effectLst/>
                <a:latin typeface=""/>
                <a:ea typeface="Times New Roman" panose="02020603050405020304" pitchFamily="18" charset="0"/>
              </a:rPr>
              <a:t>www.sosyopix.com</a:t>
            </a: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 reveals that the website is well-structured and optimized in many areas, but </a:t>
            </a:r>
            <a:r>
              <a:rPr lang="en-TR" sz="1200" b="1" dirty="0">
                <a:effectLst/>
                <a:latin typeface=""/>
                <a:ea typeface="Times New Roman" panose="02020603050405020304" pitchFamily="18" charset="0"/>
              </a:rPr>
              <a:t>critical issues affecting performance, mobile usability, and indexing require attention</a:t>
            </a: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E815-BB63-EE80-D612-8D315B5EE1EA}"/>
              </a:ext>
            </a:extLst>
          </p:cNvPr>
          <p:cNvSpPr txBox="1"/>
          <p:nvPr/>
        </p:nvSpPr>
        <p:spPr>
          <a:xfrm>
            <a:off x="466663" y="2322337"/>
            <a:ext cx="42691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Site Indexing &amp; Crawlability: The site is properly indexed with no major blocking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On-Page SEO &amp; Content Optimization: Keyword usage should be improved in critical areas like H1 and ALT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Technical SEO Fixes: Schema Markup, URL structure, and JavaScript execution need better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Performance &amp; Core Web Vitals: The mobile experience is suboptimal due to slow loading times and high LCP scores.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Backlinks &amp; External Factors: The backlink profile is strong, but low-quality links should be disavowed.</a:t>
            </a:r>
          </a:p>
        </p:txBody>
      </p:sp>
    </p:spTree>
    <p:extLst>
      <p:ext uri="{BB962C8B-B14F-4D97-AF65-F5344CB8AC3E}">
        <p14:creationId xmlns:p14="http://schemas.microsoft.com/office/powerpoint/2010/main" val="116344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B3A8-B4A6-E618-3AFC-7D254BF03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12E73AFD-2FCA-6EF6-86D7-304E5DFBF07C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0B5B2A7-3FE0-0730-937E-C1ECE1938564}"/>
              </a:ext>
            </a:extLst>
          </p:cNvPr>
          <p:cNvSpPr/>
          <p:nvPr/>
        </p:nvSpPr>
        <p:spPr>
          <a:xfrm>
            <a:off x="858466" y="2047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Conclusion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78C1BE1B-59BB-3D4B-995F-DB5DFDCFD63C}"/>
              </a:ext>
            </a:extLst>
          </p:cNvPr>
          <p:cNvSpPr/>
          <p:nvPr/>
        </p:nvSpPr>
        <p:spPr>
          <a:xfrm>
            <a:off x="768668" y="967795"/>
            <a:ext cx="5238750" cy="3408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To maximize SEO performance, the following steps should be taken: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Improve Core Web Vitals: Optimize LCP, FID, and CLS scores for a better user experience.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Enhance Page Speed: Implement JavaScript minification, lazy loading, and CDN caching.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Fix Broken Links: Use 301 redirects or remove non-functional links.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Implement Schema Markup: Use Product, LocalBusiness, and Breadcrumb structured data to improve search appearance.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Optimize Mobile Usability: Ensure text readability, tap targets, and mobile responsiveness are properly configured.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Monitor Backlink Profile: Remove spammy backlinks and acquire high-authority links.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R" sz="1200" dirty="0">
                <a:effectLst/>
                <a:latin typeface=""/>
                <a:ea typeface="Times New Roman" panose="02020603050405020304" pitchFamily="18" charset="0"/>
              </a:rPr>
              <a:t>By addressing these issues, www.sosyopix.com can enhance search engine rankings, user engagement, and overall site performance. 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4725F398-8485-BE8B-B882-BEFF171AD003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30DB28F4-0C8C-9C13-9FCF-D903A59D9590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646EA-6D2E-507A-C5BF-809DBB30A8B1}"/>
              </a:ext>
            </a:extLst>
          </p:cNvPr>
          <p:cNvSpPr txBox="1"/>
          <p:nvPr/>
        </p:nvSpPr>
        <p:spPr>
          <a:xfrm>
            <a:off x="2853447" y="719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96F22-EAF1-E0DE-03EC-DEB0839365E6}"/>
              </a:ext>
            </a:extLst>
          </p:cNvPr>
          <p:cNvSpPr txBox="1"/>
          <p:nvPr/>
        </p:nvSpPr>
        <p:spPr>
          <a:xfrm>
            <a:off x="3715966" y="875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12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770F6-5B95-B2B1-73D8-D6342F1E7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4F2754A-8E5C-09BD-4390-DE4CAF1304EA}"/>
              </a:ext>
            </a:extLst>
          </p:cNvPr>
          <p:cNvSpPr/>
          <p:nvPr/>
        </p:nvSpPr>
        <p:spPr>
          <a:xfrm rot="16200000">
            <a:off x="3555045" y="-2218483"/>
            <a:ext cx="1801670" cy="9451571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E3D828E-EEC2-52BF-9952-7A13AD1C9D89}"/>
              </a:ext>
            </a:extLst>
          </p:cNvPr>
          <p:cNvSpPr/>
          <p:nvPr/>
        </p:nvSpPr>
        <p:spPr>
          <a:xfrm>
            <a:off x="1714500" y="2028537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00" b="1" dirty="0">
                <a:latin typeface=""/>
              </a:rPr>
              <a:t>Thanks For Listening</a:t>
            </a:r>
            <a:endParaRPr lang="en-US" sz="4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81C354AD-05AF-6B52-EF3F-F2C14ADD90AF}"/>
              </a:ext>
            </a:extLst>
          </p:cNvPr>
          <p:cNvSpPr/>
          <p:nvPr/>
        </p:nvSpPr>
        <p:spPr>
          <a:xfrm>
            <a:off x="1952625" y="3408138"/>
            <a:ext cx="5238750" cy="7016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TR" sz="1200" dirty="0">
                <a:effectLst/>
                <a:latin typeface=""/>
                <a:ea typeface="Times New Roman" panose="02020603050405020304" pitchFamily="18" charset="0"/>
                <a:hlinkClick r:id="rId3"/>
              </a:rPr>
              <a:t>You can find the Technical SEO Audit Report by clicking here </a:t>
            </a:r>
            <a:endParaRPr lang="en-TR" sz="1200" dirty="0">
              <a:effectLst/>
              <a:latin typeface=""/>
              <a:ea typeface="Times New Roman" panose="02020603050405020304" pitchFamily="18" charset="0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831DB2BA-8050-C13E-7939-4EF42618D36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37C4-1567-D2BA-D368-ACEC333042EF}"/>
              </a:ext>
            </a:extLst>
          </p:cNvPr>
          <p:cNvSpPr txBox="1"/>
          <p:nvPr/>
        </p:nvSpPr>
        <p:spPr>
          <a:xfrm>
            <a:off x="2853447" y="719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8E1C3-6E88-532C-7B9B-2042A5ADD6EB}"/>
              </a:ext>
            </a:extLst>
          </p:cNvPr>
          <p:cNvSpPr txBox="1"/>
          <p:nvPr/>
        </p:nvSpPr>
        <p:spPr>
          <a:xfrm>
            <a:off x="3715966" y="875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6621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860584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2000" dirty="0">
              <a:latin typeface="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68668" y="571326"/>
            <a:ext cx="5806916" cy="423117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Purpose of the SEO Audit: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Evaluate the technical SEO performance of </a:t>
            </a:r>
            <a:r>
              <a:rPr lang="en-US" sz="1200" b="1" dirty="0" err="1">
                <a:latin typeface=""/>
              </a:rPr>
              <a:t>www.sosyopix.com</a:t>
            </a:r>
            <a:endParaRPr lang="en-US" sz="1200" b="1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Identify issues affecting indexing, crawlability, on-page SEO, and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Provide actionable recommendations for improving site rankings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Scope of the Audit: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Indexing &amp; Crawlability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On-Page SEO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Linking &amp; Backlinks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Technical SEO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Performance &amp; UX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Security &amp; HTTPS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Local SEO &amp; Social Media Presence</a:t>
            </a: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C9943-7577-EB9F-6A3A-67CC7F88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19E7964-889D-982B-F465-494DEF62EDE8}"/>
              </a:ext>
            </a:extLst>
          </p:cNvPr>
          <p:cNvSpPr/>
          <p:nvPr/>
        </p:nvSpPr>
        <p:spPr>
          <a:xfrm>
            <a:off x="5051898" y="0"/>
            <a:ext cx="4092102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79AAFB8-5D5F-0988-845E-3A0B6CAF048F}"/>
              </a:ext>
            </a:extLst>
          </p:cNvPr>
          <p:cNvSpPr/>
          <p:nvPr/>
        </p:nvSpPr>
        <p:spPr>
          <a:xfrm>
            <a:off x="768668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333333"/>
                </a:solidFill>
                <a:latin typeface=""/>
                <a:ea typeface="OpenSans-Bold" pitchFamily="34" charset="-122"/>
                <a:cs typeface="OpenSans-Bold" pitchFamily="34" charset="-120"/>
              </a:rPr>
              <a:t>Website Overview</a:t>
            </a:r>
            <a:endParaRPr lang="en-US" sz="2000" dirty="0">
              <a:latin typeface=""/>
            </a:endParaRPr>
          </a:p>
          <a:p>
            <a:pPr marL="0" indent="0" algn="l">
              <a:buNone/>
            </a:pP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7F8F990F-9655-190E-DCF7-46FE67DC94E1}"/>
              </a:ext>
            </a:extLst>
          </p:cNvPr>
          <p:cNvSpPr/>
          <p:nvPr/>
        </p:nvSpPr>
        <p:spPr>
          <a:xfrm>
            <a:off x="418874" y="951289"/>
            <a:ext cx="4571620" cy="34487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"/>
              </a:rPr>
              <a:t>Sosyopix</a:t>
            </a:r>
            <a:r>
              <a:rPr lang="en-US" sz="1200" dirty="0">
                <a:latin typeface=""/>
              </a:rPr>
              <a:t> is an e-commerce platform specializing in customized gifts and photo printing services.</a:t>
            </a:r>
          </a:p>
          <a:p>
            <a:endParaRPr lang="en-US" sz="12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The website is well-optimized but still has some technical SEO issues that need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Areas of strong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Good title and meta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Valid XML Sitemap and </a:t>
            </a:r>
            <a:r>
              <a:rPr lang="en-US" sz="1200" dirty="0" err="1">
                <a:latin typeface=""/>
              </a:rPr>
              <a:t>Robots.txt</a:t>
            </a:r>
            <a:endParaRPr lang="en-US" sz="1200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Secure HTTPS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Areas that need improvement: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Core Web Vitals and Page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Keyword consistency and ALT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Structured data and schema markup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78C3AC88-304D-D6C7-5F91-C97EBBFB1108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DA88FD85-8955-89A1-863F-F2EAD236596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5E32CA-D800-C1BC-F6B1-ECA7DCBCEB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4375" r="2350"/>
          <a:stretch/>
        </p:blipFill>
        <p:spPr bwMode="auto">
          <a:xfrm>
            <a:off x="5247639" y="928688"/>
            <a:ext cx="3792219" cy="1138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group of circles with text&#10;&#10;AI-generated content may be incorrect.">
            <a:extLst>
              <a:ext uri="{FF2B5EF4-FFF2-40B4-BE49-F238E27FC236}">
                <a16:creationId xmlns:a16="http://schemas.microsoft.com/office/drawing/2014/main" id="{C82F92F1-890D-5232-99CF-39C318069D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07" y="2858329"/>
            <a:ext cx="3938081" cy="883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040E46-478C-BEFD-3D29-8CEBCF72377D}"/>
              </a:ext>
            </a:extLst>
          </p:cNvPr>
          <p:cNvSpPr txBox="1"/>
          <p:nvPr/>
        </p:nvSpPr>
        <p:spPr>
          <a:xfrm>
            <a:off x="5374123" y="2227205"/>
            <a:ext cx="3539247" cy="47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TR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result! The web page is well optimized, but there's always a room for improvement.</a:t>
            </a:r>
            <a:endParaRPr lang="en-T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8E35-109E-A0EA-9597-D752BA10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7F22755C-B047-F3A7-BDF5-D70D7C516DD8}"/>
              </a:ext>
            </a:extLst>
          </p:cNvPr>
          <p:cNvSpPr/>
          <p:nvPr/>
        </p:nvSpPr>
        <p:spPr>
          <a:xfrm>
            <a:off x="827601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333333"/>
                </a:solidFill>
                <a:latin typeface=""/>
                <a:ea typeface="OpenSans-Bold" pitchFamily="34" charset="-122"/>
                <a:cs typeface="OpenSans-Bold" pitchFamily="34" charset="-120"/>
              </a:rPr>
              <a:t>Recommendations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5C61B97F-D0A2-F1F1-FB60-E96F54765255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D8FBF896-389D-8247-63C7-1D8F2DE32F84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7F3E04-55C4-64EA-FF48-CBFC2733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0553"/>
              </p:ext>
            </p:extLst>
          </p:nvPr>
        </p:nvGraphicFramePr>
        <p:xfrm>
          <a:off x="1059388" y="687705"/>
          <a:ext cx="7049192" cy="411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0620">
                  <a:extLst>
                    <a:ext uri="{9D8B030D-6E8A-4147-A177-3AD203B41FA5}">
                      <a16:colId xmlns:a16="http://schemas.microsoft.com/office/drawing/2014/main" val="3388611273"/>
                    </a:ext>
                  </a:extLst>
                </a:gridCol>
                <a:gridCol w="1408419">
                  <a:extLst>
                    <a:ext uri="{9D8B030D-6E8A-4147-A177-3AD203B41FA5}">
                      <a16:colId xmlns:a16="http://schemas.microsoft.com/office/drawing/2014/main" val="3190838418"/>
                    </a:ext>
                  </a:extLst>
                </a:gridCol>
                <a:gridCol w="1820153">
                  <a:extLst>
                    <a:ext uri="{9D8B030D-6E8A-4147-A177-3AD203B41FA5}">
                      <a16:colId xmlns:a16="http://schemas.microsoft.com/office/drawing/2014/main" val="2660699468"/>
                    </a:ext>
                  </a:extLst>
                </a:gridCol>
              </a:tblGrid>
              <a:tr h="15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Optimize for Core Web Vitals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Usability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Medium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2558694041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Shorten meta description(to between 120 and 160 characters)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On-Page SEO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Medium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1222929720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Use the main keywords across the important HTML tags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On-Page SEO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3465561503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Optimize the page for Mobile PageSpeed Insights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Usability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943198003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Optimize the page for Desktop PageSpeed Insights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Usability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1493309349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Add Alt attributes to all images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On-Page SEO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4000656943"/>
                  </a:ext>
                </a:extLst>
              </a:tr>
              <a:tr h="253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Remove inline styles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Performance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630109426"/>
                  </a:ext>
                </a:extLst>
              </a:tr>
              <a:tr h="253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Resolve JavaScript errors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Performance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1186524704"/>
                  </a:ext>
                </a:extLst>
              </a:tr>
              <a:tr h="253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Remove iFrames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Usability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329182100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Add business address and phone number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Other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Low Priority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2576855777"/>
                  </a:ext>
                </a:extLst>
              </a:tr>
              <a:tr h="239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Add Local Business Schema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>
                          <a:effectLst/>
                        </a:rPr>
                        <a:t>Other</a:t>
                      </a:r>
                      <a:endParaRPr lang="en-TR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576830" algn="l"/>
                        </a:tabLst>
                      </a:pPr>
                      <a:r>
                        <a:rPr lang="en-TR" sz="1000" kern="0" dirty="0">
                          <a:effectLst/>
                        </a:rPr>
                        <a:t>Low Priority</a:t>
                      </a:r>
                      <a:endParaRPr lang="en-TR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7" marR="49037" marT="0" marB="0"/>
                </a:tc>
                <a:extLst>
                  <a:ext uri="{0D108BD9-81ED-4DB2-BD59-A6C34878D82A}">
                    <a16:rowId xmlns:a16="http://schemas.microsoft.com/office/drawing/2014/main" val="118557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9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06BE-8524-A1DB-2E99-28D0D8FA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99496471-0837-51E8-E9BF-503F2489F764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875F1C7-0ECE-FBDA-E23F-36F6B1759F91}"/>
              </a:ext>
            </a:extLst>
          </p:cNvPr>
          <p:cNvSpPr/>
          <p:nvPr/>
        </p:nvSpPr>
        <p:spPr>
          <a:xfrm>
            <a:off x="768668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SEO Performance Summary &amp; Key Findings</a:t>
            </a: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6F9C04CF-AF4A-2C4C-9680-13370E45912E}"/>
              </a:ext>
            </a:extLst>
          </p:cNvPr>
          <p:cNvSpPr/>
          <p:nvPr/>
        </p:nvSpPr>
        <p:spPr>
          <a:xfrm>
            <a:off x="768668" y="1089535"/>
            <a:ext cx="5238750" cy="34741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Good Optimization</a:t>
            </a:r>
            <a:r>
              <a:rPr lang="en-US" sz="1200" dirty="0">
                <a:latin typeface=""/>
              </a:rPr>
              <a:t> in several areas but needs improvements.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Main </a:t>
            </a:r>
            <a:r>
              <a:rPr lang="en-US" sz="1200" b="1" dirty="0">
                <a:latin typeface=""/>
              </a:rPr>
              <a:t>Issues</a:t>
            </a:r>
            <a:r>
              <a:rPr lang="en-US" sz="1200" dirty="0">
                <a:latin typeface=""/>
              </a:rPr>
              <a:t> Identified: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Low Core Web Vitals scores (LCP, CLS issues)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Slow mobile page speed (44/100)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Missing structured data (Schema Markup)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Some broken links detected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Low keyword distribution in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Recommendations: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Improve Core Web Vitals and lazy loading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Optimize keyword usage in headers and meta descriptions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Fix broken links and improve backlink quality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CC3A9461-0BA6-853D-BF74-09098CBDB2F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1DB9AD4-9759-0817-904E-BFDEF9791B23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  <p:extLst>
      <p:ext uri="{BB962C8B-B14F-4D97-AF65-F5344CB8AC3E}">
        <p14:creationId xmlns:p14="http://schemas.microsoft.com/office/powerpoint/2010/main" val="265292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BB231-7780-E062-B3A9-7E28B9EC9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67EB50E6-B11C-9E50-C787-7B6F3D588D92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DD26FA7-23FC-3A8F-DD32-70C09073B089}"/>
              </a:ext>
            </a:extLst>
          </p:cNvPr>
          <p:cNvSpPr/>
          <p:nvPr/>
        </p:nvSpPr>
        <p:spPr>
          <a:xfrm>
            <a:off x="843959" y="185021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 Indexing &amp; Crawlability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657A40CA-1B75-5666-13D7-9068385297EB}"/>
              </a:ext>
            </a:extLst>
          </p:cNvPr>
          <p:cNvSpPr/>
          <p:nvPr/>
        </p:nvSpPr>
        <p:spPr>
          <a:xfrm>
            <a:off x="768668" y="1066604"/>
            <a:ext cx="5080898" cy="3320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"/>
              </a:rPr>
              <a:t>Robots.txt</a:t>
            </a:r>
            <a:r>
              <a:rPr lang="en-US" sz="1200" b="1" dirty="0">
                <a:latin typeface=""/>
              </a:rPr>
              <a:t> File: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Present and properly configured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https://www.sosyopix.com/robots.txt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"/>
              </a:rPr>
              <a:t>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XML Sitemap: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Valid and correctly structured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Multiple sitemaps exist for different languages and images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https://www.sosyopix.com/en/sitemap.xml</a:t>
            </a:r>
            <a:endParaRPr lang="en-TR" sz="1200" kern="100" dirty="0"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https://www.sosyopix.com/sitemap.xml</a:t>
            </a:r>
            <a:endParaRPr lang="en-TR" sz="1200" kern="100" dirty="0"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https://www.sosyopix.com/en/image_sitemap.xml</a:t>
            </a:r>
            <a:endParaRPr lang="en-TR" sz="1200" kern="100" dirty="0"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https://www.sosyopix.com/image_sitemap.xml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Canonical Tags: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Used correctly to prevent duplicate content issues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No major indexing issues detected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&lt;link rel=”canonical”</a:t>
            </a:r>
            <a:endParaRPr lang="en-TR" sz="1200" kern="100" dirty="0">
              <a:latin typeface="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TR" sz="1200" i="1" kern="100" dirty="0">
                <a:solidFill>
                  <a:srgbClr val="000000"/>
                </a:solidFill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TR" sz="1200" i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Times New Roman" panose="02020603050405020304" pitchFamily="18" charset="0"/>
              </a:rPr>
              <a:t>href=”https://www.sosyopix.com/” /&gt;</a:t>
            </a:r>
            <a:endParaRPr lang="en-TR" sz="1200" kern="100" dirty="0">
              <a:effectLst/>
              <a:latin typeface="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D5132949-3DEB-4AF6-9316-51E3D3032E64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C3DC3B7B-8591-2315-1AE1-B853D0669173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  <p:extLst>
      <p:ext uri="{BB962C8B-B14F-4D97-AF65-F5344CB8AC3E}">
        <p14:creationId xmlns:p14="http://schemas.microsoft.com/office/powerpoint/2010/main" val="28990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4ABB-BC17-56C2-449F-224C8D17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4C788E35-5354-D3CA-200E-C410F45163A7}"/>
              </a:ext>
            </a:extLst>
          </p:cNvPr>
          <p:cNvSpPr/>
          <p:nvPr/>
        </p:nvSpPr>
        <p:spPr>
          <a:xfrm>
            <a:off x="5586152" y="0"/>
            <a:ext cx="3557847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AB62C63-FBC2-465D-AD43-A02FD9B0FE5D}"/>
              </a:ext>
            </a:extLst>
          </p:cNvPr>
          <p:cNvSpPr/>
          <p:nvPr/>
        </p:nvSpPr>
        <p:spPr>
          <a:xfrm>
            <a:off x="843958" y="201011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On-Page SEO Factors</a:t>
            </a:r>
            <a:endParaRPr lang="en-US" sz="2000" dirty="0">
              <a:latin typeface="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49EBE5F7-C814-A8C4-8659-3CC1B66696D9}"/>
              </a:ext>
            </a:extLst>
          </p:cNvPr>
          <p:cNvSpPr/>
          <p:nvPr/>
        </p:nvSpPr>
        <p:spPr>
          <a:xfrm>
            <a:off x="768668" y="1428816"/>
            <a:ext cx="4210656" cy="23811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Title: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"/>
              </a:rPr>
              <a:t>“</a:t>
            </a:r>
            <a:r>
              <a:rPr lang="en-US" sz="1200" i="1" dirty="0" err="1">
                <a:latin typeface=""/>
              </a:rPr>
              <a:t>Sosyopix</a:t>
            </a:r>
            <a:r>
              <a:rPr lang="en-US" sz="1200" i="1" dirty="0">
                <a:latin typeface=""/>
              </a:rPr>
              <a:t> </a:t>
            </a:r>
            <a:r>
              <a:rPr lang="en-US" sz="1200" i="1" dirty="0" err="1">
                <a:latin typeface=""/>
              </a:rPr>
              <a:t>Kişiye</a:t>
            </a:r>
            <a:r>
              <a:rPr lang="en-US" sz="1200" i="1" dirty="0">
                <a:latin typeface=""/>
              </a:rPr>
              <a:t> Özel </a:t>
            </a:r>
            <a:r>
              <a:rPr lang="en-US" sz="1200" i="1" dirty="0" err="1">
                <a:latin typeface=""/>
              </a:rPr>
              <a:t>Hediye</a:t>
            </a:r>
            <a:r>
              <a:rPr lang="en-US" sz="1200" i="1" dirty="0">
                <a:latin typeface=""/>
              </a:rPr>
              <a:t>, Online </a:t>
            </a:r>
            <a:r>
              <a:rPr lang="en-US" sz="1200" i="1" dirty="0" err="1">
                <a:latin typeface=""/>
              </a:rPr>
              <a:t>Fotoğraf</a:t>
            </a:r>
            <a:r>
              <a:rPr lang="en-US" sz="1200" i="1" dirty="0">
                <a:latin typeface=""/>
              </a:rPr>
              <a:t> </a:t>
            </a:r>
            <a:r>
              <a:rPr lang="en-US" sz="1200" i="1" dirty="0" err="1">
                <a:latin typeface=""/>
              </a:rPr>
              <a:t>Baskı</a:t>
            </a:r>
            <a:r>
              <a:rPr lang="en-US" sz="1200" i="1" dirty="0">
                <a:latin typeface=""/>
              </a:rPr>
              <a:t>”</a:t>
            </a:r>
            <a:r>
              <a:rPr lang="en-US" sz="1200" dirty="0">
                <a:latin typeface=""/>
              </a:rPr>
              <a:t> (52 characters, 416 pixels)</a:t>
            </a:r>
          </a:p>
          <a:p>
            <a:pPr lvl="1"/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Meta Description: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"/>
              </a:rPr>
              <a:t>Too long (162 characters, should be between 120-160 characters)</a:t>
            </a:r>
          </a:p>
          <a:p>
            <a:pPr lvl="1"/>
            <a:endParaRPr lang="en-US" sz="1200" dirty="0"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"/>
              </a:rPr>
              <a:t>Header Structure (H1-H6 Usage):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One H1 tag detected → Needs more structured headings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No H2 or H3 tags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"/>
              </a:rPr>
              <a:t>7 H4 tags for navigation items (not ideal for SEO)</a:t>
            </a: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95ED38E9-B963-9788-D6DF-A9A30C3B77FA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7C6AA522-450C-BFC6-F579-1676C95DE618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7" name="Picture 6" descr="A list of text on a white background&#10;&#10;AI-generated content may be incorrect.">
            <a:extLst>
              <a:ext uri="{FF2B5EF4-FFF2-40B4-BE49-F238E27FC236}">
                <a16:creationId xmlns:a16="http://schemas.microsoft.com/office/drawing/2014/main" id="{94366356-628E-7C27-108D-6CEA0E0D6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49" y="2639320"/>
            <a:ext cx="3133046" cy="245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3643A77-DBE5-AED5-E404-A5A8BE91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49" y="121286"/>
            <a:ext cx="3133045" cy="245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3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471F-E544-0CB4-D5AC-181330C4A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76CD941E-F7C3-C8E4-188B-BAA73AB5A92E}"/>
              </a:ext>
            </a:extLst>
          </p:cNvPr>
          <p:cNvSpPr/>
          <p:nvPr/>
        </p:nvSpPr>
        <p:spPr>
          <a:xfrm>
            <a:off x="843959" y="204788"/>
            <a:ext cx="297158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latin typeface=""/>
              </a:rPr>
              <a:t>Keyword Consistency</a:t>
            </a:r>
            <a:endParaRPr lang="en-US" sz="2000" dirty="0">
              <a:latin typeface="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31508669-E203-51AB-4A01-7A57660685C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0C6020C1-4E76-C6A3-2732-8FA3B5B8A2F9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0FB137-5926-05C2-CEDC-4D473EB0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" y="701819"/>
            <a:ext cx="3894513" cy="397772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7D1B87-D1C0-8619-BE28-16B49673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85" y="687705"/>
            <a:ext cx="3697938" cy="4079471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4702E7D4-6A67-5A0B-4B0A-71FCA0351C32}"/>
              </a:ext>
            </a:extLst>
          </p:cNvPr>
          <p:cNvSpPr/>
          <p:nvPr/>
        </p:nvSpPr>
        <p:spPr>
          <a:xfrm>
            <a:off x="5438681" y="199246"/>
            <a:ext cx="297158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/>
            <a:r>
              <a:rPr lang="en-US" sz="2000" b="1" dirty="0">
                <a:latin typeface=""/>
              </a:rPr>
              <a:t>Most Common Words</a:t>
            </a:r>
            <a:endParaRPr lang="en-US" sz="2000" dirty="0">
              <a:latin typeface=""/>
            </a:endParaRPr>
          </a:p>
        </p:txBody>
      </p:sp>
      <p:sp>
        <p:nvSpPr>
          <p:cNvPr id="9" name="StaticPath">
            <a:extLst>
              <a:ext uri="{FF2B5EF4-FFF2-40B4-BE49-F238E27FC236}">
                <a16:creationId xmlns:a16="http://schemas.microsoft.com/office/drawing/2014/main" id="{31B24729-F932-9DA9-081C-74608651BAF2}"/>
              </a:ext>
            </a:extLst>
          </p:cNvPr>
          <p:cNvSpPr/>
          <p:nvPr/>
        </p:nvSpPr>
        <p:spPr>
          <a:xfrm>
            <a:off x="8410264" y="218902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  <p:extLst>
      <p:ext uri="{BB962C8B-B14F-4D97-AF65-F5344CB8AC3E}">
        <p14:creationId xmlns:p14="http://schemas.microsoft.com/office/powerpoint/2010/main" val="285573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1723</Words>
  <Application>Microsoft Macintosh PowerPoint</Application>
  <PresentationFormat>On-screen Show (16:9)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OpenSans-Bold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Alp Salcıoğlu</cp:lastModifiedBy>
  <cp:revision>2</cp:revision>
  <dcterms:created xsi:type="dcterms:W3CDTF">2025-03-04T16:20:41Z</dcterms:created>
  <dcterms:modified xsi:type="dcterms:W3CDTF">2025-03-05T17:37:06Z</dcterms:modified>
</cp:coreProperties>
</file>