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78" r:id="rId2"/>
    <p:sldId id="257" r:id="rId3"/>
    <p:sldId id="279" r:id="rId4"/>
    <p:sldId id="258" r:id="rId5"/>
    <p:sldId id="259" r:id="rId6"/>
    <p:sldId id="260" r:id="rId7"/>
    <p:sldId id="280" r:id="rId8"/>
    <p:sldId id="281" r:id="rId9"/>
    <p:sldId id="261" r:id="rId10"/>
    <p:sldId id="264" r:id="rId11"/>
    <p:sldId id="282" r:id="rId12"/>
    <p:sldId id="286" r:id="rId13"/>
    <p:sldId id="285" r:id="rId14"/>
    <p:sldId id="283" r:id="rId15"/>
    <p:sldId id="299" r:id="rId16"/>
    <p:sldId id="288" r:id="rId17"/>
    <p:sldId id="289" r:id="rId18"/>
    <p:sldId id="296" r:id="rId19"/>
    <p:sldId id="284" r:id="rId20"/>
    <p:sldId id="262" r:id="rId21"/>
    <p:sldId id="290" r:id="rId22"/>
    <p:sldId id="297" r:id="rId23"/>
    <p:sldId id="300" r:id="rId24"/>
    <p:sldId id="291" r:id="rId25"/>
    <p:sldId id="292" r:id="rId26"/>
    <p:sldId id="293" r:id="rId27"/>
    <p:sldId id="298" r:id="rId28"/>
    <p:sldId id="294" r:id="rId29"/>
    <p:sldId id="265" r:id="rId30"/>
    <p:sldId id="267" r:id="rId3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Orta Stil 2 - Vurgu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Orta Stil 1 - Vurgu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Açık Stil 3 - Vurgu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58" autoAdjust="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outlineViewPr>
    <p:cViewPr>
      <p:scale>
        <a:sx n="33" d="100"/>
        <a:sy n="33" d="100"/>
      </p:scale>
      <p:origin x="0" y="-10493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EC9F1-56E9-44CF-8A68-A446E20D6131}" type="datetimeFigureOut">
              <a:rPr lang="tr-TR" smtClean="0"/>
              <a:t>20.11.2017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54A50-F29C-4595-95D8-54E8DE5B3A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574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7079-48DF-4FCA-98E4-152FC519ECAB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863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8A67E9B-2F4C-4A5B-9008-9453CE24C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8FD771B-6B30-4697-98E7-8EBCE1F0E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2D8CDC9-A867-4D7D-A994-61FA93B7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E995-DC3F-480D-A634-71A0ECFC1B3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D6B4347-BAB3-4CB9-96BC-2660AEFB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DEB590-D3D4-47A7-8AFF-0C5BFD19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9CA5-11A0-44BC-BC7F-94E64C91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1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FDE662E-5076-46F5-BE84-6ABB629D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0F3D273-3038-45CD-9AD9-D448C1D87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BC5DC34-9D23-44FF-B469-476B1819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E995-DC3F-480D-A634-71A0ECFC1B3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951B737-EA6A-408B-9F7A-7AC63230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00BD45A-6232-43C2-8C3F-1AEFC9DA6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9CA5-11A0-44BC-BC7F-94E64C91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5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56ECDEA-4286-4993-B358-CF034862D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3550FC2-203B-494C-AB3F-A77E8CA52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66E11C3-DF10-4B0F-B31B-A9EC2D7BF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E995-DC3F-480D-A634-71A0ECFC1B3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A7F1E67-A110-43F0-880A-50BFBA2B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9103819-A0D4-454B-BE45-CC40C5955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9CA5-11A0-44BC-BC7F-94E64C91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12CE15B-243B-45B1-8D18-8AE97E5C6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492677-EC8F-4255-8298-02123F483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E36C2F3-D844-4107-BFE9-3DFA47A1F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E995-DC3F-480D-A634-71A0ECFC1B3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E19BBEF-C5BB-4AB6-8A4B-707C2042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02AB360-EF0A-47A7-9EA6-47B3154BA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9CA5-11A0-44BC-BC7F-94E64C91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F57D476-EA13-4748-ACE0-136F625A3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6BD6B35-9082-417E-BE40-C5C5A746F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9220F51-3A82-41E9-884F-618B031E9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E995-DC3F-480D-A634-71A0ECFC1B3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9D86DC6-000B-4818-A78C-38D5D39D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D780CB6-DFFD-45C5-9E41-C8257F85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9CA5-11A0-44BC-BC7F-94E64C91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333790D-2D45-49B7-854C-82674CE3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714A30-C7D6-4D07-A0BF-2F41B7598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9135968-CD24-4E97-BBCB-A463B685A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FAF169C-C0F7-4480-8C71-0F19A5A9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E995-DC3F-480D-A634-71A0ECFC1B3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483DCAF-5C53-40AB-9201-4EAD25D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2142784-013F-4B1B-84C9-393B9DC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9CA5-11A0-44BC-BC7F-94E64C91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7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4991E18-62A8-4ABD-BC42-F90283040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6F86A29-6E8D-4BA9-A52B-88527BA11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B9AC53E-FDEB-481F-8AC2-C44DC6E10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478701C-8D2B-427A-B95A-A19A36E98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19932D0-E186-4199-A6A1-8BD627634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C8C4C81-5912-4FC8-9FC4-DF7CEA80F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E995-DC3F-480D-A634-71A0ECFC1B3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3FE1963C-B3CB-44E2-86F8-619FD8245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1B11C16-E867-477B-831A-B9DA1159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9CA5-11A0-44BC-BC7F-94E64C91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8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086A8B7-539E-437E-AC86-E65DC542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411DA398-5D07-4098-AF50-EEA16546F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E995-DC3F-480D-A634-71A0ECFC1B3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A98771F-778F-48D9-931D-FB43401D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BD3225C-0F7A-4EDF-91BC-890E1C7C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9CA5-11A0-44BC-BC7F-94E64C91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6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1BB3F94-5C58-4503-A214-9624823CB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E995-DC3F-480D-A634-71A0ECFC1B3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7AAC07D-7E65-481A-BC10-7EDDA8C6B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0CD046A-A3AE-4992-83FB-60173145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9CA5-11A0-44BC-BC7F-94E64C91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6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95232B-113B-4210-B369-906AEA3B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B5A7D8-E02F-4489-AE43-7258E7B26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13FEDEA-9A58-4D0E-B990-A8A94C860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C985428-DA14-4649-B22C-622E2415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E995-DC3F-480D-A634-71A0ECFC1B3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ABD6669-9CF5-4E4B-A5BD-7C5AF3C74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2F5B055-A090-429D-BDE9-1DB3B7F8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9CA5-11A0-44BC-BC7F-94E64C91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6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7D3A487-4562-4337-815B-41C8E1BC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7A45E970-2D7D-40EC-BF7D-51B061A19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CA12995-8DC4-45BD-B8C7-545550C00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68D2663-E66C-4AC6-9EF6-564F7097F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E995-DC3F-480D-A634-71A0ECFC1B3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FF9DB82-858C-4894-917A-AD30B1866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8BB9981-9218-483E-915F-8BE7A946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9CA5-11A0-44BC-BC7F-94E64C91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0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58A4C9F-FEC6-44AC-93F4-35635795E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E73B948-1D70-4C9E-81AF-BB8434BA6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B4B3845-AD45-42F4-BA14-40725C87D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BE995-DC3F-480D-A634-71A0ECFC1B3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D363B26-A98D-4775-B2E7-403D5563B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877DDA0-1BE5-425E-9E02-5678BEE26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A9CA5-11A0-44BC-BC7F-94E64C91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4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4F296816-69DE-4191-B577-1F86DD24E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60" y="358775"/>
            <a:ext cx="9149080" cy="3369912"/>
          </a:xfrm>
          <a:prstGeom prst="rect">
            <a:avLst/>
          </a:prstGeom>
        </p:spPr>
      </p:pic>
      <p:sp>
        <p:nvSpPr>
          <p:cNvPr id="3" name="Alt Başlık 2">
            <a:extLst>
              <a:ext uri="{FF2B5EF4-FFF2-40B4-BE49-F238E27FC236}">
                <a16:creationId xmlns:a16="http://schemas.microsoft.com/office/drawing/2014/main" id="{0D5BF2C3-7E8C-446E-B700-79DD81AA7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603558"/>
            <a:ext cx="12192000" cy="472122"/>
          </a:xfrm>
        </p:spPr>
        <p:txBody>
          <a:bodyPr/>
          <a:lstStyle/>
          <a:p>
            <a:r>
              <a:rPr lang="en-US" dirty="0"/>
              <a:t>Mehmet Alp </a:t>
            </a:r>
            <a:r>
              <a:rPr lang="tr-TR" dirty="0"/>
              <a:t>Şarkışla – Burak Suyunu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3BEFAD18-121C-4B1B-B0E9-07A1E2E7E6EC}"/>
              </a:ext>
            </a:extLst>
          </p:cNvPr>
          <p:cNvSpPr/>
          <p:nvPr/>
        </p:nvSpPr>
        <p:spPr>
          <a:xfrm>
            <a:off x="2956486" y="3734460"/>
            <a:ext cx="6279027" cy="15388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54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Gotta</a:t>
            </a:r>
            <a:r>
              <a:rPr lang="tr-T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tr-TR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</a:t>
            </a:r>
            <a:r>
              <a:rPr lang="tr-TR" sz="54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ecide</a:t>
            </a:r>
            <a:r>
              <a:rPr lang="tr-T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‘em </a:t>
            </a:r>
            <a:r>
              <a:rPr lang="tr-TR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</a:t>
            </a:r>
            <a:r>
              <a:rPr lang="tr-TR" sz="54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ll</a:t>
            </a:r>
            <a:r>
              <a:rPr lang="tr-T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!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4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Part 2</a:t>
            </a:r>
            <a:endParaRPr lang="tr-TR" sz="6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0064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72A51C4-AADA-4763-A9FD-3556DCB7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 -&gt; Movie Knowledge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82A6948C-AD99-4AB2-AE81-53B4525D1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984" y="1965582"/>
            <a:ext cx="11318032" cy="870923"/>
          </a:xfr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Movie Knowledge = IMDB Accuracy + Squirtle Accuracy</a:t>
            </a:r>
            <a:endParaRPr lang="tr-TR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E10D80DD-0C4B-4372-B19C-FFF07B03483C}"/>
              </a:ext>
            </a:extLst>
          </p:cNvPr>
          <p:cNvSpPr txBox="1">
            <a:spLocks/>
          </p:cNvSpPr>
          <p:nvPr/>
        </p:nvSpPr>
        <p:spPr>
          <a:xfrm>
            <a:off x="262813" y="3711710"/>
            <a:ext cx="11318032" cy="870923"/>
          </a:xfrm>
          <a:prstGeom prst="rect">
            <a:avLst/>
          </a:prstGeom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		=				  +</a:t>
            </a:r>
            <a:endParaRPr lang="tr-TR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146" name="Picture 2" descr="Image result for imdb">
            <a:extLst>
              <a:ext uri="{FF2B5EF4-FFF2-40B4-BE49-F238E27FC236}">
                <a16:creationId xmlns:a16="http://schemas.microsoft.com/office/drawing/2014/main" id="{F757495D-CAAE-4F1C-93E0-4EE2B78B0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555" y="3471627"/>
            <a:ext cx="2282890" cy="111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squirtle">
            <a:extLst>
              <a:ext uri="{FF2B5EF4-FFF2-40B4-BE49-F238E27FC236}">
                <a16:creationId xmlns:a16="http://schemas.microsoft.com/office/drawing/2014/main" id="{DBAB4B9E-90E8-4158-9FA2-89029CD4A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4" y="3017644"/>
            <a:ext cx="1870819" cy="201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cdn.bulbagarden.net/upload/thumb/0/02/009Blastoise.png/250px-009Blastoise.png">
            <a:extLst>
              <a:ext uri="{FF2B5EF4-FFF2-40B4-BE49-F238E27FC236}">
                <a16:creationId xmlns:a16="http://schemas.microsoft.com/office/drawing/2014/main" id="{744D1C98-C16F-4523-88F6-319FB8F84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290" y="283650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204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72A51C4-AADA-4763-A9FD-3556DCB7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 -&gt; Movie Knowledge -&gt; IMDB Accuracy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3E41A013-D73C-4635-9EC6-E0B2D8A337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Like IMDB, Squirtle calculates each movies’ average rating. (For the </a:t>
                </a:r>
                <a:r>
                  <a:rPr lang="en-US" dirty="0" err="1"/>
                  <a:t>Pokemon’s</a:t>
                </a:r>
                <a:r>
                  <a:rPr lang="en-US" dirty="0"/>
                  <a:t> that have at least watched 5 movies)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Then, Squirtle determines how much every </a:t>
                </a:r>
                <a:r>
                  <a:rPr lang="en-US" dirty="0" err="1"/>
                  <a:t>Pokemon’s</a:t>
                </a:r>
                <a:r>
                  <a:rPr lang="en-US" dirty="0"/>
                  <a:t> movie ratings deviate from those average values.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IMDB Accuracy for one </a:t>
                </a:r>
                <a:r>
                  <a:rPr lang="en-US" dirty="0" err="1"/>
                  <a:t>Pokemon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𝐷𝑒𝑣𝑖𝑎𝑡𝑖𝑜𝑛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𝑓𝑟𝑜𝑚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𝑤𝑎𝑡𝑐h𝑒𝑑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𝑚𝑜𝑣𝑖𝑒𝑠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𝑤𝑎𝑡𝑐h𝑒𝑑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𝑚𝑜𝑣𝑖𝑒𝑠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IMDB Accuracy measures, how is the </a:t>
                </a:r>
                <a:r>
                  <a:rPr lang="en-US" b="1" dirty="0"/>
                  <a:t>general movie taste</a:t>
                </a:r>
                <a:r>
                  <a:rPr lang="en-US" dirty="0"/>
                  <a:t> of a </a:t>
                </a:r>
                <a:r>
                  <a:rPr lang="en-US" dirty="0" err="1"/>
                  <a:t>Pokemon</a:t>
                </a:r>
                <a:r>
                  <a:rPr lang="en-US" dirty="0"/>
                  <a:t> is. We assumed that, if a </a:t>
                </a:r>
                <a:r>
                  <a:rPr lang="en-US" dirty="0" err="1"/>
                  <a:t>Pokemon</a:t>
                </a:r>
                <a:r>
                  <a:rPr lang="en-US" dirty="0"/>
                  <a:t> gave similar points to the average movie points then it has a good movie taste.</a:t>
                </a:r>
              </a:p>
            </p:txBody>
          </p:sp>
        </mc:Choice>
        <mc:Fallback xmlns=""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3E41A013-D73C-4635-9EC6-E0B2D8A337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12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Image result for imdb">
            <a:extLst>
              <a:ext uri="{FF2B5EF4-FFF2-40B4-BE49-F238E27FC236}">
                <a16:creationId xmlns:a16="http://schemas.microsoft.com/office/drawing/2014/main" id="{0D21191F-2545-4785-9E11-0ABAD28A2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498" y="706259"/>
            <a:ext cx="1321836" cy="64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363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72A51C4-AADA-4763-A9FD-3556DCB7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 -&gt; Movie Knowledge -&gt; IMDB Accuracy</a:t>
            </a:r>
          </a:p>
        </p:txBody>
      </p:sp>
      <p:pic>
        <p:nvPicPr>
          <p:cNvPr id="4" name="Picture 2" descr="Image result for imdb">
            <a:extLst>
              <a:ext uri="{FF2B5EF4-FFF2-40B4-BE49-F238E27FC236}">
                <a16:creationId xmlns:a16="http://schemas.microsoft.com/office/drawing/2014/main" id="{9A5A7181-853C-45B9-90AA-B37F967FF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498" y="706259"/>
            <a:ext cx="1321836" cy="64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E06B20B4-45B8-44B5-B8C3-65CBA9EDA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345" y="1515608"/>
            <a:ext cx="7157310" cy="522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6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72A51C4-AADA-4763-A9FD-3556DCB7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 -&gt; Movie Knowledge -&gt; IMDB Accuracy</a:t>
            </a:r>
          </a:p>
        </p:txBody>
      </p:sp>
      <p:pic>
        <p:nvPicPr>
          <p:cNvPr id="4" name="Picture 2" descr="Image result for imdb">
            <a:extLst>
              <a:ext uri="{FF2B5EF4-FFF2-40B4-BE49-F238E27FC236}">
                <a16:creationId xmlns:a16="http://schemas.microsoft.com/office/drawing/2014/main" id="{D5EFB6AD-7D4F-49C9-8603-7D4E0D213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498" y="706259"/>
            <a:ext cx="1321836" cy="64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F5542CF1-68EE-4713-B436-9B78A2607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991" y="1690686"/>
            <a:ext cx="9826018" cy="509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15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72A51C4-AADA-4763-A9FD-3556DCB7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22429" cy="1325563"/>
          </a:xfrm>
        </p:spPr>
        <p:txBody>
          <a:bodyPr/>
          <a:lstStyle/>
          <a:p>
            <a:r>
              <a:rPr lang="en-US" dirty="0"/>
              <a:t>Trust -&gt; Movie Knowledge -&gt; Squirtle Accuracy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1C275D39-B4AA-4051-9493-51C88D30B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Squirtle Accuracy measures, how similar a </a:t>
                </a:r>
                <a:r>
                  <a:rPr lang="en-US" dirty="0" err="1"/>
                  <a:t>Pokemon’s</a:t>
                </a:r>
                <a:r>
                  <a:rPr lang="en-US" dirty="0"/>
                  <a:t> movie taste is to Squirtle’s movie taste.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For each </a:t>
                </a:r>
                <a:r>
                  <a:rPr lang="en-US" dirty="0" err="1"/>
                  <a:t>Pokemon</a:t>
                </a:r>
                <a:r>
                  <a:rPr lang="en-US" dirty="0"/>
                  <a:t>, Squirtle compares the ratings of movies that they watched in common.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Then like IMDB accuracy, Squirtle determines how much every </a:t>
                </a:r>
                <a:r>
                  <a:rPr lang="en-US" dirty="0" err="1"/>
                  <a:t>Pokemon’s</a:t>
                </a:r>
                <a:r>
                  <a:rPr lang="en-US" dirty="0"/>
                  <a:t> movie ratings deviate from his movie ratings.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Squirtle Accuracy for one </a:t>
                </a:r>
                <a:r>
                  <a:rPr lang="en-US" dirty="0" err="1"/>
                  <a:t>Pokemon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𝐷𝑒𝑣𝑖𝑎𝑡𝑖𝑜𝑛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𝑓𝑟𝑜𝑚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𝑐𝑜𝑚𝑚𝑜𝑛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𝑚𝑜𝑣𝑖𝑒𝑠</m:t>
                        </m:r>
                      </m:e>
                    </m:nary>
                  </m:oMath>
                </a14:m>
                <a:endParaRPr lang="en-US" sz="22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1C275D39-B4AA-4051-9493-51C88D30B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7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Image result for squirtle">
            <a:extLst>
              <a:ext uri="{FF2B5EF4-FFF2-40B4-BE49-F238E27FC236}">
                <a16:creationId xmlns:a16="http://schemas.microsoft.com/office/drawing/2014/main" id="{A2E480A2-EA3C-42AC-9D8F-E2D10C875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5010" y="5320365"/>
            <a:ext cx="1346990" cy="145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557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E06B20B4-45B8-44B5-B8C3-65CBA9EDA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345" y="1515608"/>
            <a:ext cx="7157310" cy="5221098"/>
          </a:xfrm>
          <a:prstGeom prst="rect">
            <a:avLst/>
          </a:prstGeom>
        </p:spPr>
      </p:pic>
      <p:sp>
        <p:nvSpPr>
          <p:cNvPr id="7" name="Unvan 1">
            <a:extLst>
              <a:ext uri="{FF2B5EF4-FFF2-40B4-BE49-F238E27FC236}">
                <a16:creationId xmlns:a16="http://schemas.microsoft.com/office/drawing/2014/main" id="{8F6692E5-7921-45C7-8836-8E04610AC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22429" cy="1325563"/>
          </a:xfrm>
        </p:spPr>
        <p:txBody>
          <a:bodyPr/>
          <a:lstStyle/>
          <a:p>
            <a:r>
              <a:rPr lang="en-US" dirty="0"/>
              <a:t>Trust -&gt; Movie Knowledge -&gt; Squirtle Accuracy</a:t>
            </a:r>
          </a:p>
        </p:txBody>
      </p:sp>
    </p:spTree>
    <p:extLst>
      <p:ext uri="{BB962C8B-B14F-4D97-AF65-F5344CB8AC3E}">
        <p14:creationId xmlns:p14="http://schemas.microsoft.com/office/powerpoint/2010/main" val="2296626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1">
            <a:extLst>
              <a:ext uri="{FF2B5EF4-FFF2-40B4-BE49-F238E27FC236}">
                <a16:creationId xmlns:a16="http://schemas.microsoft.com/office/drawing/2014/main" id="{399FC163-66C6-4F47-98C6-BA12A3D3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22429" cy="1325563"/>
          </a:xfrm>
        </p:spPr>
        <p:txBody>
          <a:bodyPr/>
          <a:lstStyle/>
          <a:p>
            <a:r>
              <a:rPr lang="en-US" dirty="0"/>
              <a:t>Trust -&gt; Movie Knowledge -&gt; Squirtle Accuracy</a:t>
            </a:r>
          </a:p>
        </p:txBody>
      </p:sp>
      <p:pic>
        <p:nvPicPr>
          <p:cNvPr id="4" name="Picture 4" descr="Image result for squirtle">
            <a:extLst>
              <a:ext uri="{FF2B5EF4-FFF2-40B4-BE49-F238E27FC236}">
                <a16:creationId xmlns:a16="http://schemas.microsoft.com/office/drawing/2014/main" id="{EA022231-1451-4774-8EEA-A0DEC50DB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6986" y="5719664"/>
            <a:ext cx="959699" cy="103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707CA89D-4901-4FB1-B9D9-26F723B6B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37" y="1614169"/>
            <a:ext cx="9752552" cy="506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77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3E41A013-D73C-4635-9EC6-E0B2D8A33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5448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After calculating IMDB Accuracy and Squirtle Accuracy we normalized their values to between [-2, 2].</a:t>
            </a:r>
          </a:p>
          <a:p>
            <a:pPr>
              <a:lnSpc>
                <a:spcPct val="120000"/>
              </a:lnSpc>
            </a:pPr>
            <a:r>
              <a:rPr lang="en-US" dirty="0"/>
              <a:t>Purpose of the normalization is to drag both equation to same value space to make calculations and also to make them comparable to real movie ratings.</a:t>
            </a:r>
          </a:p>
        </p:txBody>
      </p:sp>
      <p:sp>
        <p:nvSpPr>
          <p:cNvPr id="6" name="Unvan 1">
            <a:extLst>
              <a:ext uri="{FF2B5EF4-FFF2-40B4-BE49-F238E27FC236}">
                <a16:creationId xmlns:a16="http://schemas.microsoft.com/office/drawing/2014/main" id="{399FC163-66C6-4F47-98C6-BA12A3D3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22429" cy="1325563"/>
          </a:xfrm>
        </p:spPr>
        <p:txBody>
          <a:bodyPr/>
          <a:lstStyle/>
          <a:p>
            <a:r>
              <a:rPr lang="en-US" dirty="0"/>
              <a:t>Trust -&gt; Movie Knowledge</a:t>
            </a:r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CA1543C7-C642-45C1-A909-7EB25D6A0813}"/>
              </a:ext>
            </a:extLst>
          </p:cNvPr>
          <p:cNvSpPr txBox="1">
            <a:spLocks/>
          </p:cNvSpPr>
          <p:nvPr/>
        </p:nvSpPr>
        <p:spPr>
          <a:xfrm>
            <a:off x="0" y="4935894"/>
            <a:ext cx="12192000" cy="858415"/>
          </a:xfrm>
          <a:prstGeom prst="rect">
            <a:avLst/>
          </a:prstGeom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Movie Knowledge = (0.4*IMDB accuracy) + (0.6*Squirtle accuracy)</a:t>
            </a:r>
            <a:endParaRPr lang="tr-TR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 descr="https://cdn.bulbagarden.net/upload/thumb/0/02/009Blastoise.png/250px-009Blastoise.png">
            <a:extLst>
              <a:ext uri="{FF2B5EF4-FFF2-40B4-BE49-F238E27FC236}">
                <a16:creationId xmlns:a16="http://schemas.microsoft.com/office/drawing/2014/main" id="{D6D4AF5D-AB51-4641-BF2C-F2088DC54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4004" y="291097"/>
            <a:ext cx="1399591" cy="139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995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1">
            <a:extLst>
              <a:ext uri="{FF2B5EF4-FFF2-40B4-BE49-F238E27FC236}">
                <a16:creationId xmlns:a16="http://schemas.microsoft.com/office/drawing/2014/main" id="{399FC163-66C6-4F47-98C6-BA12A3D3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22429" cy="1325563"/>
          </a:xfrm>
        </p:spPr>
        <p:txBody>
          <a:bodyPr/>
          <a:lstStyle/>
          <a:p>
            <a:r>
              <a:rPr lang="en-US" dirty="0"/>
              <a:t>Trust -&gt; Movie Knowledge</a:t>
            </a:r>
          </a:p>
        </p:txBody>
      </p:sp>
      <p:pic>
        <p:nvPicPr>
          <p:cNvPr id="7" name="Picture 6" descr="https://cdn.bulbagarden.net/upload/thumb/0/02/009Blastoise.png/250px-009Blastoise.png">
            <a:extLst>
              <a:ext uri="{FF2B5EF4-FFF2-40B4-BE49-F238E27FC236}">
                <a16:creationId xmlns:a16="http://schemas.microsoft.com/office/drawing/2014/main" id="{D6D4AF5D-AB51-4641-BF2C-F2088DC54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4004" y="291097"/>
            <a:ext cx="1399591" cy="139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C33C86EE-5F5E-40FD-94C8-7FDEE60EE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25" y="1840679"/>
            <a:ext cx="9532776" cy="494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63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72A51C4-AADA-4763-A9FD-3556DCB7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 -&gt; Friendship Level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43FF3A25-5636-460F-AA06-BB65D42AF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Friendship level means that how closely Ash knows a person in terms of its movie taste.</a:t>
            </a:r>
          </a:p>
          <a:p>
            <a:pPr>
              <a:lnSpc>
                <a:spcPct val="120000"/>
              </a:lnSpc>
            </a:pPr>
            <a:r>
              <a:rPr lang="en-US" dirty="0"/>
              <a:t>For his initial friends (from </a:t>
            </a:r>
            <a:r>
              <a:rPr lang="en-US" dirty="0" err="1"/>
              <a:t>SquirtleTrust</a:t>
            </a:r>
            <a:r>
              <a:rPr lang="en-US" dirty="0"/>
              <a:t>), the value is 1.</a:t>
            </a:r>
          </a:p>
          <a:p>
            <a:pPr>
              <a:lnSpc>
                <a:spcPct val="120000"/>
              </a:lnSpc>
            </a:pPr>
            <a:r>
              <a:rPr lang="en-US" dirty="0"/>
              <a:t>The value is 0 for people who is not friend of Ash.</a:t>
            </a:r>
          </a:p>
          <a:p>
            <a:pPr>
              <a:lnSpc>
                <a:spcPct val="120000"/>
              </a:lnSpc>
            </a:pPr>
            <a:r>
              <a:rPr lang="en-US" dirty="0"/>
              <a:t>For the new people Ash meets, Squirtle uses a formula to calculate friendship level.</a:t>
            </a:r>
          </a:p>
          <a:p>
            <a:pPr>
              <a:lnSpc>
                <a:spcPct val="120000"/>
              </a:lnSpc>
            </a:pPr>
            <a:r>
              <a:rPr lang="en-US" dirty="0"/>
              <a:t>But wait! How can Ash meet with new people?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51244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57B0D4C-759B-4DF2-A504-0C8CFD03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Previously</a:t>
            </a:r>
            <a:r>
              <a:rPr lang="tr-TR" dirty="0"/>
              <a:t> on </a:t>
            </a:r>
            <a:r>
              <a:rPr lang="tr-TR" dirty="0" err="1"/>
              <a:t>gotta</a:t>
            </a:r>
            <a:r>
              <a:rPr lang="tr-TR" dirty="0"/>
              <a:t> </a:t>
            </a:r>
            <a:r>
              <a:rPr lang="tr-TR" dirty="0" err="1"/>
              <a:t>decide</a:t>
            </a:r>
            <a:r>
              <a:rPr lang="tr-TR" dirty="0"/>
              <a:t> </a:t>
            </a:r>
            <a:r>
              <a:rPr lang="tr-TR" dirty="0" err="1"/>
              <a:t>them</a:t>
            </a:r>
            <a:r>
              <a:rPr lang="tr-TR" dirty="0"/>
              <a:t> </a:t>
            </a:r>
            <a:r>
              <a:rPr lang="tr-TR" dirty="0" err="1"/>
              <a:t>all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4FD028-B29D-4994-8F4E-47609A633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09857" cy="43513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Ash and his Pikachu attends to a conference in Amsterdam.</a:t>
            </a:r>
            <a:endParaRPr lang="tr-TR" dirty="0"/>
          </a:p>
          <a:p>
            <a:pPr>
              <a:lnSpc>
                <a:spcPct val="120000"/>
              </a:lnSpc>
            </a:pPr>
            <a:r>
              <a:rPr lang="en-US" dirty="0"/>
              <a:t>Pikachu makes every decision for Ash.</a:t>
            </a:r>
            <a:endParaRPr lang="tr-TR" dirty="0"/>
          </a:p>
          <a:p>
            <a:pPr>
              <a:lnSpc>
                <a:spcPct val="120000"/>
              </a:lnSpc>
            </a:pPr>
            <a:r>
              <a:rPr lang="en-US" dirty="0"/>
              <a:t>Pikachu can make future plans, respond to unplanned event and when Ash has free time, Pikachu randomly chooses an activity. </a:t>
            </a:r>
            <a:r>
              <a:rPr lang="tr-TR" dirty="0"/>
              <a:t>							 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2B01DF2-15E9-4801-B7AA-8C15C96DF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057" y="2408529"/>
            <a:ext cx="2625247" cy="233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83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E40A484-58DD-4717-BD8D-8543BC51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Remember</a:t>
            </a:r>
            <a:r>
              <a:rPr lang="tr-TR" dirty="0"/>
              <a:t> </a:t>
            </a:r>
            <a:r>
              <a:rPr lang="tr-TR" dirty="0" err="1"/>
              <a:t>hangouts</a:t>
            </a:r>
            <a:endParaRPr lang="en-US" dirty="0"/>
          </a:p>
        </p:txBody>
      </p:sp>
      <p:pic>
        <p:nvPicPr>
          <p:cNvPr id="6" name="İçerik Yer Tutucusu 6">
            <a:extLst>
              <a:ext uri="{FF2B5EF4-FFF2-40B4-BE49-F238E27FC236}">
                <a16:creationId xmlns:a16="http://schemas.microsoft.com/office/drawing/2014/main" id="{7D10711C-C5A2-433E-AD36-9DAAA213A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6" t="11812" r="8095" b="5355"/>
          <a:stretch/>
        </p:blipFill>
        <p:spPr>
          <a:xfrm>
            <a:off x="1468866" y="1464907"/>
            <a:ext cx="9254268" cy="5220374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FBBC492-8126-4B3E-A14B-AFF3B8E4FA42}"/>
              </a:ext>
            </a:extLst>
          </p:cNvPr>
          <p:cNvSpPr/>
          <p:nvPr/>
        </p:nvSpPr>
        <p:spPr>
          <a:xfrm>
            <a:off x="3610947" y="2873828"/>
            <a:ext cx="541175" cy="158621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D7FFB7-BEAD-40D1-B263-806CCD5215C8}"/>
              </a:ext>
            </a:extLst>
          </p:cNvPr>
          <p:cNvSpPr/>
          <p:nvPr/>
        </p:nvSpPr>
        <p:spPr>
          <a:xfrm>
            <a:off x="4892351" y="3446106"/>
            <a:ext cx="541175" cy="158621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306B9B-D979-44E3-A2DA-EA2F0E370A16}"/>
              </a:ext>
            </a:extLst>
          </p:cNvPr>
          <p:cNvSpPr/>
          <p:nvPr/>
        </p:nvSpPr>
        <p:spPr>
          <a:xfrm>
            <a:off x="6179976" y="2498417"/>
            <a:ext cx="541175" cy="158621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FC05CAF-8F42-4D94-8F18-99C6D6408E45}"/>
              </a:ext>
            </a:extLst>
          </p:cNvPr>
          <p:cNvSpPr/>
          <p:nvPr/>
        </p:nvSpPr>
        <p:spPr>
          <a:xfrm>
            <a:off x="7439609" y="2696545"/>
            <a:ext cx="541175" cy="158621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956ACDD-D44C-49CE-B890-F36424E659B3}"/>
              </a:ext>
            </a:extLst>
          </p:cNvPr>
          <p:cNvSpPr/>
          <p:nvPr/>
        </p:nvSpPr>
        <p:spPr>
          <a:xfrm>
            <a:off x="7448939" y="3814368"/>
            <a:ext cx="541175" cy="158621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48BDE5-532F-4AD5-BAD3-AA44B88779E9}"/>
              </a:ext>
            </a:extLst>
          </p:cNvPr>
          <p:cNvSpPr/>
          <p:nvPr/>
        </p:nvSpPr>
        <p:spPr>
          <a:xfrm>
            <a:off x="4242319" y="2136710"/>
            <a:ext cx="1191207" cy="136217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E3FABD-8C76-43CC-A7CE-E4F71D5F28DD}"/>
              </a:ext>
            </a:extLst>
          </p:cNvPr>
          <p:cNvSpPr/>
          <p:nvPr/>
        </p:nvSpPr>
        <p:spPr>
          <a:xfrm>
            <a:off x="6789577" y="4006986"/>
            <a:ext cx="1191207" cy="136217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087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72A51C4-AADA-4763-A9FD-3556DCB7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 -&gt; Friendship Level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43FF3A25-5636-460F-AA06-BB65D42AF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If a Hangout Success: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Ash meets with a new person who is a friend of the Ash’s hangout friend.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Squirtle adds the new person to Ash’s friend list with the following Friendship Level: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400" b="1" dirty="0"/>
              <a:t>Friendship Level of new friend =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400" dirty="0"/>
              <a:t>Friendship Level of Ash’s prior friend * Movie Knowledge of Ash’s prior friend</a:t>
            </a:r>
            <a:r>
              <a:rPr lang="en-US" sz="2400" baseline="30000" dirty="0"/>
              <a:t>(*)</a:t>
            </a:r>
            <a:endParaRPr lang="en-US" sz="2400" dirty="0"/>
          </a:p>
          <a:p>
            <a:pPr marL="0" indent="0" algn="ctr">
              <a:lnSpc>
                <a:spcPct val="120000"/>
              </a:lnSpc>
              <a:buNone/>
            </a:pPr>
            <a:endParaRPr lang="en-US" sz="2400" dirty="0"/>
          </a:p>
          <a:p>
            <a:pPr marL="0" indent="0" algn="ctr">
              <a:lnSpc>
                <a:spcPct val="120000"/>
              </a:lnSpc>
              <a:buNone/>
            </a:pPr>
            <a:endParaRPr lang="en-US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000" baseline="30000" dirty="0"/>
              <a:t>(*)</a:t>
            </a:r>
            <a:r>
              <a:rPr lang="en-US" sz="2000" dirty="0"/>
              <a:t>: Movie Knowledge of Ash’s prior friend is mapped between (0.5, 1) for this equation.</a:t>
            </a:r>
          </a:p>
        </p:txBody>
      </p:sp>
      <p:pic>
        <p:nvPicPr>
          <p:cNvPr id="7170" name="Picture 2" descr="https://i.pinimg.com/564x/1a/f8/26/1af82670042302dcee2ec1d64f038fe6--nintendo-pokemon-pokemon-bulbasaur.jpg">
            <a:extLst>
              <a:ext uri="{FF2B5EF4-FFF2-40B4-BE49-F238E27FC236}">
                <a16:creationId xmlns:a16="http://schemas.microsoft.com/office/drawing/2014/main" id="{D37CDCE3-E1BC-47E9-A6A7-7BC935A89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637" y="252299"/>
            <a:ext cx="2603240" cy="195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260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72A51C4-AADA-4763-A9FD-3556DCB7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 -&gt; Friendship Level</a:t>
            </a:r>
          </a:p>
        </p:txBody>
      </p:sp>
      <p:graphicFrame>
        <p:nvGraphicFramePr>
          <p:cNvPr id="9" name="Tablo 8">
            <a:extLst>
              <a:ext uri="{FF2B5EF4-FFF2-40B4-BE49-F238E27FC236}">
                <a16:creationId xmlns:a16="http://schemas.microsoft.com/office/drawing/2014/main" id="{526A4634-32EA-4E0D-94C0-04C67DC82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814636"/>
              </p:ext>
            </p:extLst>
          </p:nvPr>
        </p:nvGraphicFramePr>
        <p:xfrm>
          <a:off x="709127" y="2155370"/>
          <a:ext cx="10994571" cy="37322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3034">
                  <a:extLst>
                    <a:ext uri="{9D8B030D-6E8A-4147-A177-3AD203B41FA5}">
                      <a16:colId xmlns:a16="http://schemas.microsoft.com/office/drawing/2014/main" val="1535730769"/>
                    </a:ext>
                  </a:extLst>
                </a:gridCol>
                <a:gridCol w="1946044">
                  <a:extLst>
                    <a:ext uri="{9D8B030D-6E8A-4147-A177-3AD203B41FA5}">
                      <a16:colId xmlns:a16="http://schemas.microsoft.com/office/drawing/2014/main" val="4040735077"/>
                    </a:ext>
                  </a:extLst>
                </a:gridCol>
                <a:gridCol w="2396662">
                  <a:extLst>
                    <a:ext uri="{9D8B030D-6E8A-4147-A177-3AD203B41FA5}">
                      <a16:colId xmlns:a16="http://schemas.microsoft.com/office/drawing/2014/main" val="1638599125"/>
                    </a:ext>
                  </a:extLst>
                </a:gridCol>
                <a:gridCol w="2215366">
                  <a:extLst>
                    <a:ext uri="{9D8B030D-6E8A-4147-A177-3AD203B41FA5}">
                      <a16:colId xmlns:a16="http://schemas.microsoft.com/office/drawing/2014/main" val="1985602706"/>
                    </a:ext>
                  </a:extLst>
                </a:gridCol>
                <a:gridCol w="2523465">
                  <a:extLst>
                    <a:ext uri="{9D8B030D-6E8A-4147-A177-3AD203B41FA5}">
                      <a16:colId xmlns:a16="http://schemas.microsoft.com/office/drawing/2014/main" val="2843707959"/>
                    </a:ext>
                  </a:extLst>
                </a:gridCol>
              </a:tblGrid>
              <a:tr h="6715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 err="1">
                          <a:effectLst/>
                        </a:rPr>
                        <a:t>user</a:t>
                      </a:r>
                      <a:endParaRPr lang="tr-TR" sz="24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trust</a:t>
                      </a:r>
                      <a:endParaRPr lang="tr-TR" sz="24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IMDB acc.</a:t>
                      </a:r>
                      <a:endParaRPr lang="tr-TR" sz="24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Squirtle acc</a:t>
                      </a:r>
                      <a:endParaRPr lang="tr-TR" sz="24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Movie Knowledge</a:t>
                      </a:r>
                      <a:endParaRPr lang="tr-TR" sz="24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9451662"/>
                  </a:ext>
                </a:extLst>
              </a:tr>
              <a:tr h="638701">
                <a:tc>
                  <a:txBody>
                    <a:bodyPr/>
                    <a:lstStyle/>
                    <a:p>
                      <a:pPr marR="304800" indent="2540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OnIx</a:t>
                      </a:r>
                      <a:endParaRPr lang="tr-TR" sz="24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4800" indent="2540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1</a:t>
                      </a:r>
                      <a:endParaRPr lang="tr-TR" sz="24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48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1.45645173056</a:t>
                      </a:r>
                      <a:endParaRPr lang="tr-TR" sz="24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48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0.176470588235</a:t>
                      </a:r>
                      <a:endParaRPr lang="tr-TR" sz="24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48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0.688463045164</a:t>
                      </a:r>
                      <a:endParaRPr lang="tr-TR" sz="24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5375910"/>
                  </a:ext>
                </a:extLst>
              </a:tr>
              <a:tr h="381543">
                <a:tc>
                  <a:txBody>
                    <a:bodyPr/>
                    <a:lstStyle/>
                    <a:p>
                      <a:pPr marR="304800" indent="2540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Charmender</a:t>
                      </a:r>
                      <a:endParaRPr lang="tr-TR" sz="24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4800" indent="2540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1</a:t>
                      </a:r>
                      <a:endParaRPr lang="tr-TR" sz="24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48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1.39472702768</a:t>
                      </a:r>
                      <a:endParaRPr lang="tr-TR" sz="24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48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0.313725490196</a:t>
                      </a:r>
                      <a:endParaRPr lang="tr-TR" sz="24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48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0.746126105188</a:t>
                      </a:r>
                      <a:endParaRPr lang="tr-TR" sz="24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3306586"/>
                  </a:ext>
                </a:extLst>
              </a:tr>
              <a:tr h="638701">
                <a:tc>
                  <a:txBody>
                    <a:bodyPr/>
                    <a:lstStyle/>
                    <a:p>
                      <a:pPr marR="304800" indent="2540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Mew</a:t>
                      </a:r>
                      <a:endParaRPr lang="tr-TR" sz="24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4800" indent="2540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1</a:t>
                      </a:r>
                      <a:endParaRPr lang="tr-TR" sz="24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4800" indent="2540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1.07338661944</a:t>
                      </a:r>
                      <a:endParaRPr lang="tr-TR" sz="24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48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0.117647058824</a:t>
                      </a:r>
                      <a:endParaRPr lang="tr-TR" sz="24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48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0.499942883071</a:t>
                      </a:r>
                      <a:endParaRPr lang="tr-TR" sz="24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0388679"/>
                  </a:ext>
                </a:extLst>
              </a:tr>
              <a:tr h="381543">
                <a:tc>
                  <a:txBody>
                    <a:bodyPr/>
                    <a:lstStyle/>
                    <a:p>
                      <a:pPr marR="304800" indent="2540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Zubat</a:t>
                      </a:r>
                      <a:endParaRPr lang="tr-TR" sz="24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4800" indent="2540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24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48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1.11352192881</a:t>
                      </a:r>
                      <a:endParaRPr lang="tr-TR" sz="24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48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0.490196078431</a:t>
                      </a:r>
                      <a:endParaRPr lang="tr-TR" sz="24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48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0.739526418583</a:t>
                      </a:r>
                      <a:endParaRPr lang="tr-TR" sz="24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9104225"/>
                  </a:ext>
                </a:extLst>
              </a:tr>
              <a:tr h="381543">
                <a:tc>
                  <a:txBody>
                    <a:bodyPr/>
                    <a:lstStyle/>
                    <a:p>
                      <a:pPr marR="304800" indent="2540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 </a:t>
                      </a:r>
                      <a:endParaRPr lang="tr-TR" sz="24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4800" indent="2540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 </a:t>
                      </a:r>
                      <a:endParaRPr lang="tr-TR" sz="24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48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 </a:t>
                      </a:r>
                      <a:endParaRPr lang="tr-TR" sz="24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48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 </a:t>
                      </a:r>
                      <a:endParaRPr lang="tr-TR" sz="24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48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 </a:t>
                      </a:r>
                      <a:endParaRPr lang="tr-TR" sz="24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2974222"/>
                  </a:ext>
                </a:extLst>
              </a:tr>
              <a:tr h="638701">
                <a:tc>
                  <a:txBody>
                    <a:bodyPr/>
                    <a:lstStyle/>
                    <a:p>
                      <a:pPr marR="304800" indent="2540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Staryu</a:t>
                      </a:r>
                      <a:endParaRPr lang="tr-TR" sz="24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4800" indent="2540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0.854892</a:t>
                      </a:r>
                      <a:endParaRPr lang="tr-TR" sz="24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48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tr-TR" sz="24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48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tr-TR" sz="24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48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tr-TR" sz="24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7056082"/>
                  </a:ext>
                </a:extLst>
              </a:tr>
            </a:tbl>
          </a:graphicData>
        </a:graphic>
      </p:graphicFrame>
      <p:sp>
        <p:nvSpPr>
          <p:cNvPr id="18" name="Serbest Form: Şekil 17">
            <a:extLst>
              <a:ext uri="{FF2B5EF4-FFF2-40B4-BE49-F238E27FC236}">
                <a16:creationId xmlns:a16="http://schemas.microsoft.com/office/drawing/2014/main" id="{26ED8D44-5BD2-4AB1-BA3C-E9FAB136964B}"/>
              </a:ext>
            </a:extLst>
          </p:cNvPr>
          <p:cNvSpPr/>
          <p:nvPr/>
        </p:nvSpPr>
        <p:spPr>
          <a:xfrm>
            <a:off x="0" y="3629607"/>
            <a:ext cx="905078" cy="1838131"/>
          </a:xfrm>
          <a:custGeom>
            <a:avLst/>
            <a:gdLst>
              <a:gd name="connsiteX0" fmla="*/ 905078 w 905078"/>
              <a:gd name="connsiteY0" fmla="*/ 0 h 1838131"/>
              <a:gd name="connsiteX1" fmla="*/ 9 w 905078"/>
              <a:gd name="connsiteY1" fmla="*/ 1110343 h 1838131"/>
              <a:gd name="connsiteX2" fmla="*/ 886417 w 905078"/>
              <a:gd name="connsiteY2" fmla="*/ 1838131 h 1838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5078" h="1838131">
                <a:moveTo>
                  <a:pt x="905078" y="0"/>
                </a:moveTo>
                <a:cubicBezTo>
                  <a:pt x="454098" y="401994"/>
                  <a:pt x="3119" y="803988"/>
                  <a:pt x="9" y="1110343"/>
                </a:cubicBezTo>
                <a:cubicBezTo>
                  <a:pt x="-3101" y="1416698"/>
                  <a:pt x="757344" y="1702837"/>
                  <a:pt x="886417" y="1838131"/>
                </a:cubicBezTo>
              </a:path>
            </a:pathLst>
          </a:cu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k: Sağ 18">
            <a:extLst>
              <a:ext uri="{FF2B5EF4-FFF2-40B4-BE49-F238E27FC236}">
                <a16:creationId xmlns:a16="http://schemas.microsoft.com/office/drawing/2014/main" id="{52D5D98A-1CFC-4630-8828-2E05C6661D83}"/>
              </a:ext>
            </a:extLst>
          </p:cNvPr>
          <p:cNvSpPr/>
          <p:nvPr/>
        </p:nvSpPr>
        <p:spPr>
          <a:xfrm>
            <a:off x="817205" y="5285791"/>
            <a:ext cx="424542" cy="26125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9141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72A51C4-AADA-4763-A9FD-3556DCB7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 -&gt; Friendship Level</a:t>
            </a:r>
          </a:p>
        </p:txBody>
      </p:sp>
      <p:graphicFrame>
        <p:nvGraphicFramePr>
          <p:cNvPr id="9" name="Tablo 8">
            <a:extLst>
              <a:ext uri="{FF2B5EF4-FFF2-40B4-BE49-F238E27FC236}">
                <a16:creationId xmlns:a16="http://schemas.microsoft.com/office/drawing/2014/main" id="{526A4634-32EA-4E0D-94C0-04C67DC82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349902"/>
              </p:ext>
            </p:extLst>
          </p:nvPr>
        </p:nvGraphicFramePr>
        <p:xfrm>
          <a:off x="709127" y="2155370"/>
          <a:ext cx="10994571" cy="43709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3034">
                  <a:extLst>
                    <a:ext uri="{9D8B030D-6E8A-4147-A177-3AD203B41FA5}">
                      <a16:colId xmlns:a16="http://schemas.microsoft.com/office/drawing/2014/main" val="1535730769"/>
                    </a:ext>
                  </a:extLst>
                </a:gridCol>
                <a:gridCol w="1946044">
                  <a:extLst>
                    <a:ext uri="{9D8B030D-6E8A-4147-A177-3AD203B41FA5}">
                      <a16:colId xmlns:a16="http://schemas.microsoft.com/office/drawing/2014/main" val="4040735077"/>
                    </a:ext>
                  </a:extLst>
                </a:gridCol>
                <a:gridCol w="2396662">
                  <a:extLst>
                    <a:ext uri="{9D8B030D-6E8A-4147-A177-3AD203B41FA5}">
                      <a16:colId xmlns:a16="http://schemas.microsoft.com/office/drawing/2014/main" val="1638599125"/>
                    </a:ext>
                  </a:extLst>
                </a:gridCol>
                <a:gridCol w="2215366">
                  <a:extLst>
                    <a:ext uri="{9D8B030D-6E8A-4147-A177-3AD203B41FA5}">
                      <a16:colId xmlns:a16="http://schemas.microsoft.com/office/drawing/2014/main" val="1985602706"/>
                    </a:ext>
                  </a:extLst>
                </a:gridCol>
                <a:gridCol w="2523465">
                  <a:extLst>
                    <a:ext uri="{9D8B030D-6E8A-4147-A177-3AD203B41FA5}">
                      <a16:colId xmlns:a16="http://schemas.microsoft.com/office/drawing/2014/main" val="2843707959"/>
                    </a:ext>
                  </a:extLst>
                </a:gridCol>
              </a:tblGrid>
              <a:tr h="6715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 err="1">
                          <a:effectLst/>
                        </a:rPr>
                        <a:t>user</a:t>
                      </a:r>
                      <a:endParaRPr lang="tr-TR" sz="24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trust</a:t>
                      </a:r>
                      <a:endParaRPr lang="tr-TR" sz="24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IMDB acc.</a:t>
                      </a:r>
                      <a:endParaRPr lang="tr-TR" sz="24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Squirtle acc</a:t>
                      </a:r>
                      <a:endParaRPr lang="tr-TR" sz="24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Movie Knowledge</a:t>
                      </a:r>
                      <a:endParaRPr lang="tr-TR" sz="24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9451662"/>
                  </a:ext>
                </a:extLst>
              </a:tr>
              <a:tr h="638701">
                <a:tc>
                  <a:txBody>
                    <a:bodyPr/>
                    <a:lstStyle/>
                    <a:p>
                      <a:pPr marR="304800" indent="2540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OnIx</a:t>
                      </a:r>
                      <a:endParaRPr lang="tr-TR" sz="24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4800" indent="2540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1</a:t>
                      </a:r>
                      <a:endParaRPr lang="tr-TR" sz="24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48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1.45645173056</a:t>
                      </a:r>
                      <a:endParaRPr lang="tr-TR" sz="24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48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0.176470588235</a:t>
                      </a:r>
                      <a:endParaRPr lang="tr-TR" sz="24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48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0.688463045164</a:t>
                      </a:r>
                      <a:endParaRPr lang="tr-TR" sz="24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5375910"/>
                  </a:ext>
                </a:extLst>
              </a:tr>
              <a:tr h="381543">
                <a:tc>
                  <a:txBody>
                    <a:bodyPr/>
                    <a:lstStyle/>
                    <a:p>
                      <a:pPr marR="304800" indent="2540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Charmender</a:t>
                      </a:r>
                      <a:endParaRPr lang="tr-TR" sz="24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4800" indent="2540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1</a:t>
                      </a:r>
                      <a:endParaRPr lang="tr-TR" sz="24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48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1.39472702768</a:t>
                      </a:r>
                      <a:endParaRPr lang="tr-TR" sz="24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48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0.313725490196</a:t>
                      </a:r>
                      <a:endParaRPr lang="tr-TR" sz="24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48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0.746126105188</a:t>
                      </a:r>
                      <a:endParaRPr lang="tr-TR" sz="24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3306586"/>
                  </a:ext>
                </a:extLst>
              </a:tr>
              <a:tr h="638701">
                <a:tc>
                  <a:txBody>
                    <a:bodyPr/>
                    <a:lstStyle/>
                    <a:p>
                      <a:pPr marR="304800" indent="2540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Mew</a:t>
                      </a:r>
                      <a:endParaRPr lang="tr-TR" sz="24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4800" indent="2540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1</a:t>
                      </a:r>
                      <a:endParaRPr lang="tr-TR" sz="24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4800" indent="2540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1.07338661944</a:t>
                      </a:r>
                      <a:endParaRPr lang="tr-TR" sz="24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48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0.117647058824</a:t>
                      </a:r>
                      <a:endParaRPr lang="tr-TR" sz="24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48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0.499942883071</a:t>
                      </a:r>
                      <a:endParaRPr lang="tr-TR" sz="24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0388679"/>
                  </a:ext>
                </a:extLst>
              </a:tr>
              <a:tr h="381543">
                <a:tc>
                  <a:txBody>
                    <a:bodyPr/>
                    <a:lstStyle/>
                    <a:p>
                      <a:pPr marR="304800" indent="2540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Zubat</a:t>
                      </a:r>
                      <a:endParaRPr lang="tr-TR" sz="24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4800" indent="2540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24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48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1.11352192881</a:t>
                      </a:r>
                      <a:endParaRPr lang="tr-TR" sz="24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48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0.490196078431</a:t>
                      </a:r>
                      <a:endParaRPr lang="tr-TR" sz="24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48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0.739526418583</a:t>
                      </a:r>
                      <a:endParaRPr lang="tr-TR" sz="24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9104225"/>
                  </a:ext>
                </a:extLst>
              </a:tr>
              <a:tr h="381543">
                <a:tc>
                  <a:txBody>
                    <a:bodyPr/>
                    <a:lstStyle/>
                    <a:p>
                      <a:pPr marR="304800" indent="2540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 </a:t>
                      </a:r>
                      <a:endParaRPr lang="tr-TR" sz="24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4800" indent="2540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 </a:t>
                      </a:r>
                      <a:endParaRPr lang="tr-TR" sz="24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48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 </a:t>
                      </a:r>
                      <a:endParaRPr lang="tr-TR" sz="24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48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 </a:t>
                      </a:r>
                      <a:endParaRPr lang="tr-TR" sz="24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48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 </a:t>
                      </a:r>
                      <a:endParaRPr lang="tr-TR" sz="24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2974222"/>
                  </a:ext>
                </a:extLst>
              </a:tr>
              <a:tr h="638701">
                <a:tc>
                  <a:txBody>
                    <a:bodyPr/>
                    <a:lstStyle/>
                    <a:p>
                      <a:pPr marR="304800" indent="2540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Staryu</a:t>
                      </a:r>
                      <a:endParaRPr lang="tr-TR" sz="24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4800" indent="2540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0.854892</a:t>
                      </a:r>
                      <a:endParaRPr lang="tr-TR" sz="24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48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1.40175090455</a:t>
                      </a:r>
                      <a:endParaRPr lang="tr-TR" sz="24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48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0.372549019608</a:t>
                      </a:r>
                      <a:endParaRPr lang="tr-TR" sz="24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48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0.784229773585</a:t>
                      </a:r>
                      <a:endParaRPr lang="tr-TR" sz="24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7056082"/>
                  </a:ext>
                </a:extLst>
              </a:tr>
              <a:tr h="638701">
                <a:tc>
                  <a:txBody>
                    <a:bodyPr/>
                    <a:lstStyle/>
                    <a:p>
                      <a:pPr marR="304800" indent="2540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Togepi</a:t>
                      </a:r>
                      <a:endParaRPr lang="tr-TR" sz="24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4800" indent="2540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0.</a:t>
                      </a:r>
                      <a:r>
                        <a:rPr lang="en-US" sz="1800" dirty="0">
                          <a:effectLst/>
                        </a:rPr>
                        <a:t>697518</a:t>
                      </a:r>
                      <a:endParaRPr lang="tr-TR" sz="24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48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tr-TR" sz="24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48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tr-TR" sz="24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48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tr-TR" sz="24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0405829"/>
                  </a:ext>
                </a:extLst>
              </a:tr>
            </a:tbl>
          </a:graphicData>
        </a:graphic>
      </p:graphicFrame>
      <p:sp>
        <p:nvSpPr>
          <p:cNvPr id="18" name="Serbest Form: Şekil 17">
            <a:extLst>
              <a:ext uri="{FF2B5EF4-FFF2-40B4-BE49-F238E27FC236}">
                <a16:creationId xmlns:a16="http://schemas.microsoft.com/office/drawing/2014/main" id="{26ED8D44-5BD2-4AB1-BA3C-E9FAB136964B}"/>
              </a:ext>
            </a:extLst>
          </p:cNvPr>
          <p:cNvSpPr/>
          <p:nvPr/>
        </p:nvSpPr>
        <p:spPr>
          <a:xfrm>
            <a:off x="-31889" y="5467738"/>
            <a:ext cx="905078" cy="629816"/>
          </a:xfrm>
          <a:custGeom>
            <a:avLst/>
            <a:gdLst>
              <a:gd name="connsiteX0" fmla="*/ 905078 w 905078"/>
              <a:gd name="connsiteY0" fmla="*/ 0 h 1838131"/>
              <a:gd name="connsiteX1" fmla="*/ 9 w 905078"/>
              <a:gd name="connsiteY1" fmla="*/ 1110343 h 1838131"/>
              <a:gd name="connsiteX2" fmla="*/ 886417 w 905078"/>
              <a:gd name="connsiteY2" fmla="*/ 1838131 h 1838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5078" h="1838131">
                <a:moveTo>
                  <a:pt x="905078" y="0"/>
                </a:moveTo>
                <a:cubicBezTo>
                  <a:pt x="454098" y="401994"/>
                  <a:pt x="3119" y="803988"/>
                  <a:pt x="9" y="1110343"/>
                </a:cubicBezTo>
                <a:cubicBezTo>
                  <a:pt x="-3101" y="1416698"/>
                  <a:pt x="757344" y="1702837"/>
                  <a:pt x="886417" y="1838131"/>
                </a:cubicBezTo>
              </a:path>
            </a:pathLst>
          </a:cu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k: Sağ 18">
            <a:extLst>
              <a:ext uri="{FF2B5EF4-FFF2-40B4-BE49-F238E27FC236}">
                <a16:creationId xmlns:a16="http://schemas.microsoft.com/office/drawing/2014/main" id="{52D5D98A-1CFC-4630-8828-2E05C6661D83}"/>
              </a:ext>
            </a:extLst>
          </p:cNvPr>
          <p:cNvSpPr/>
          <p:nvPr/>
        </p:nvSpPr>
        <p:spPr>
          <a:xfrm>
            <a:off x="838200" y="5966925"/>
            <a:ext cx="424542" cy="26125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1839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s://i.pinimg.com/736x/6f/63/12/6f631264323b982982f921092969388f--four-kids-pokemon-iniciales.jpg">
            <a:extLst>
              <a:ext uri="{FF2B5EF4-FFF2-40B4-BE49-F238E27FC236}">
                <a16:creationId xmlns:a16="http://schemas.microsoft.com/office/drawing/2014/main" id="{DFE291B8-79F7-4049-BBD6-C7EAD2228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111" y="3099575"/>
            <a:ext cx="3399777" cy="345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Unvan 1">
            <a:extLst>
              <a:ext uri="{FF2B5EF4-FFF2-40B4-BE49-F238E27FC236}">
                <a16:creationId xmlns:a16="http://schemas.microsoft.com/office/drawing/2014/main" id="{872A51C4-AADA-4763-A9FD-3556DCB7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 -&gt; Friendship Level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43FF3A25-5636-460F-AA06-BB65D42AF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If  a Hangout Failures: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Ash got cross with his friend and Squirtle cross out this person from Ash’s friend list. </a:t>
            </a:r>
          </a:p>
        </p:txBody>
      </p:sp>
    </p:spTree>
    <p:extLst>
      <p:ext uri="{BB962C8B-B14F-4D97-AF65-F5344CB8AC3E}">
        <p14:creationId xmlns:p14="http://schemas.microsoft.com/office/powerpoint/2010/main" val="4675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>
                <a:extLst>
                  <a:ext uri="{FF2B5EF4-FFF2-40B4-BE49-F238E27FC236}">
                    <a16:creationId xmlns:a16="http://schemas.microsoft.com/office/drawing/2014/main" id="{610A1DD8-C474-471D-A9FE-41DF4969F4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3135019"/>
                <a:ext cx="12191999" cy="550573"/>
              </a:xfrm>
              <a:prstGeom prst="rect">
                <a:avLst/>
              </a:prstGeom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𝑇𝑟𝑢𝑠𝑡</m:t>
                      </m:r>
                      <m:r>
                        <a:rPr lang="en-US" sz="2400" i="1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ctrlPr>
                            <a:rPr lang="en-US" sz="2400" i="1" dirty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 dirty="0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0.4∗</m:t>
                              </m:r>
                              <m:r>
                                <a:rPr lang="en-US" sz="2400" i="1" dirty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𝐼𝑀𝐷𝐵</m:t>
                              </m:r>
                              <m:r>
                                <a:rPr lang="en-US" sz="2400" i="1" dirty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dirty="0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𝐴𝑐𝑐𝑢𝑟𝑎𝑐𝑦</m:t>
                              </m:r>
                            </m:e>
                          </m:d>
                          <m:r>
                            <a:rPr lang="en-US" sz="2400" i="1" dirty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+ (0.6∗</m:t>
                          </m:r>
                          <m:r>
                            <a:rPr lang="en-US" sz="2400" i="1" dirty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𝑆𝑞𝑢𝑖𝑟𝑡𝑙𝑒</m:t>
                          </m:r>
                          <m:r>
                            <a:rPr lang="en-US" sz="2400" b="0" i="1" dirty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dirty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𝐴𝑐𝑐𝑢𝑟𝑎𝑐𝑦</m:t>
                          </m:r>
                          <m:r>
                            <a:rPr lang="en-US" sz="2400" i="1" dirty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en-US" sz="2400" i="1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𝐹𝑟𝑖𝑒𝑛𝑑𝑠h𝑖𝑝</m:t>
                      </m:r>
                      <m:r>
                        <a:rPr lang="en-US" sz="2400" i="1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𝐿𝑒𝑣𝑒𝑙</m:t>
                      </m:r>
                    </m:oMath>
                  </m:oMathPara>
                </a14:m>
                <a:endParaRPr lang="tr-TR" sz="2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İçerik Yer Tutucusu 2">
                <a:extLst>
                  <a:ext uri="{FF2B5EF4-FFF2-40B4-BE49-F238E27FC236}">
                    <a16:creationId xmlns:a16="http://schemas.microsoft.com/office/drawing/2014/main" id="{610A1DD8-C474-471D-A9FE-41DF4969F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135019"/>
                <a:ext cx="12191999" cy="550573"/>
              </a:xfrm>
              <a:prstGeom prst="rect">
                <a:avLst/>
              </a:prstGeom>
              <a:blipFill>
                <a:blip r:embed="rId2"/>
                <a:stretch>
                  <a:fillRect b="-1075"/>
                </a:stretch>
              </a:blip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İçerik Yer Tutucusu 2">
                <a:extLst>
                  <a:ext uri="{FF2B5EF4-FFF2-40B4-BE49-F238E27FC236}">
                    <a16:creationId xmlns:a16="http://schemas.microsoft.com/office/drawing/2014/main" id="{0D03141A-39DA-445E-8E00-4229CACDF1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430627"/>
                <a:ext cx="12191999" cy="550573"/>
              </a:xfrm>
              <a:prstGeom prst="rect">
                <a:avLst/>
              </a:prstGeom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𝑇𝑟𝑢𝑠𝑡</m:t>
                      </m:r>
                      <m:r>
                        <a:rPr lang="en-US" sz="3200" i="1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3200" b="0" i="1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𝑀𝑜𝑣𝑖𝑒</m:t>
                      </m:r>
                      <m:r>
                        <a:rPr lang="en-US" sz="3200" b="0" i="1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𝐾𝑛𝑜𝑤𝑙𝑒𝑑𝑔𝑒</m:t>
                      </m:r>
                      <m:r>
                        <a:rPr lang="en-US" sz="3200" i="1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en-US" sz="3200" i="1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𝐹𝑟𝑖𝑒𝑛𝑑𝑠h𝑖𝑝</m:t>
                      </m:r>
                      <m:r>
                        <a:rPr lang="en-US" sz="3200" i="1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𝐿𝑒𝑣𝑒𝑙</m:t>
                      </m:r>
                    </m:oMath>
                  </m:oMathPara>
                </a14:m>
                <a:endParaRPr lang="tr-TR" sz="2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İçerik Yer Tutucusu 2">
                <a:extLst>
                  <a:ext uri="{FF2B5EF4-FFF2-40B4-BE49-F238E27FC236}">
                    <a16:creationId xmlns:a16="http://schemas.microsoft.com/office/drawing/2014/main" id="{0D03141A-39DA-445E-8E00-4229CACDF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30627"/>
                <a:ext cx="12191999" cy="550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484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B6C0819-773D-4CCC-804D-DBF56F71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Movie Ratings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04C85F-D312-47EE-9884-DB483BA1C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/>
              <a:t>After calculating trust values for each friend of Ash:</a:t>
            </a:r>
          </a:p>
          <a:p>
            <a:pPr marL="0" indent="0">
              <a:lnSpc>
                <a:spcPct val="130000"/>
              </a:lnSpc>
              <a:buNone/>
            </a:pPr>
            <a:endParaRPr lang="en-US" dirty="0"/>
          </a:p>
          <a:p>
            <a:pPr marL="0" indent="0">
              <a:lnSpc>
                <a:spcPct val="130000"/>
              </a:lnSpc>
              <a:buNone/>
            </a:pPr>
            <a:r>
              <a:rPr lang="en-US" b="1" dirty="0"/>
              <a:t>New Movie Rating of Ash’s friend = </a:t>
            </a:r>
          </a:p>
          <a:p>
            <a:pPr marL="0" indent="0" algn="ctr">
              <a:lnSpc>
                <a:spcPct val="130000"/>
              </a:lnSpc>
              <a:buNone/>
            </a:pPr>
            <a:r>
              <a:rPr lang="en-US" dirty="0"/>
              <a:t>Trust value of Ash’s friend * Movie Rating of Ash’s friend</a:t>
            </a:r>
          </a:p>
          <a:p>
            <a:pPr marL="0" indent="0" algn="ctr">
              <a:lnSpc>
                <a:spcPct val="130000"/>
              </a:lnSpc>
              <a:buNone/>
            </a:pP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Important: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New Movie Rating is between [-4, 4] while Normal Movie Rating is between [-2, 2].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Squirtle normalizes the new movie ratings to compare.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But the important part is that the purpose of the new movie rating is for purely comparison.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So the values are not that important.</a:t>
            </a:r>
          </a:p>
        </p:txBody>
      </p:sp>
      <p:pic>
        <p:nvPicPr>
          <p:cNvPr id="17410" name="Picture 2" descr="https://qph.ec.quoracdn.net/main-qimg-4e8bf49bcbe5af3a4e562439fff032d0">
            <a:extLst>
              <a:ext uri="{FF2B5EF4-FFF2-40B4-BE49-F238E27FC236}">
                <a16:creationId xmlns:a16="http://schemas.microsoft.com/office/drawing/2014/main" id="{5A5E9D6C-716C-4645-A262-382829501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184" y="365125"/>
            <a:ext cx="3626092" cy="226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899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72A51C4-AADA-4763-A9FD-3556DCB7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Points vs New Movie Points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FC2FEA6-0CFC-4E68-A4B2-F66BF0980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22" y="1469863"/>
            <a:ext cx="9678956" cy="505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81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8B00AE2-2710-4974-BFF0-40E6D051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Right Movie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6CB9809-7767-4569-B694-F150A266A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If Squirtle can choose a movie reliably* according to Ash’s friends’ recommendations: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He takes the movie with the highest new movie rating, and </a:t>
            </a:r>
            <a:r>
              <a:rPr lang="en-US" b="1" dirty="0"/>
              <a:t>makes a  group of candidate movies</a:t>
            </a:r>
            <a:r>
              <a:rPr lang="en-US" dirty="0"/>
              <a:t> from the movies that are at most 0.15 points less than the highest rated movie.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Then choses a movie </a:t>
            </a:r>
            <a:r>
              <a:rPr lang="en-US" b="1" dirty="0"/>
              <a:t>probabilistically</a:t>
            </a:r>
            <a:r>
              <a:rPr lang="en-US" dirty="0"/>
              <a:t> from the candidate list according to movies new ratings.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sz="2000" b="1" dirty="0"/>
              <a:t>*Reliability</a:t>
            </a:r>
            <a:r>
              <a:rPr lang="en-US" sz="2000" dirty="0"/>
              <a:t>: If there is at least a movie with more than new movie rating of 1 or 3 movies with more than new movie rating of 0.8.</a:t>
            </a:r>
          </a:p>
        </p:txBody>
      </p:sp>
    </p:spTree>
    <p:extLst>
      <p:ext uri="{BB962C8B-B14F-4D97-AF65-F5344CB8AC3E}">
        <p14:creationId xmlns:p14="http://schemas.microsoft.com/office/powerpoint/2010/main" val="1412131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8B00AE2-2710-4974-BFF0-40E6D051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Right Movie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6CB9809-7767-4569-B694-F150A266A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If Squirtle can not choose a movie reliably according to Ash’s friends’ recommendations: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Squirtle finds all the friends of Ash’s friends.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Squirtle treats those new people as Ash’s friends according to the Hangout new friend adding process.*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Then without checking the reliability constraint, Squirtle chooses a movie for Ash with the method mentioned in the previous slide.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sz="2000" b="1" dirty="0"/>
              <a:t>*</a:t>
            </a:r>
            <a:r>
              <a:rPr lang="en-US" sz="2000" dirty="0"/>
              <a:t> If there is a person who is friend of more than one person, then take the average trust of all the persons to calculate its friendship level.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  <p:pic>
        <p:nvPicPr>
          <p:cNvPr id="4" name="Picture 4" descr="https://cdn.vox-cdn.com/thumbor/j4HaCYbq1c2b4nX7rX9gdksjtJc=/312x0:1746x956/1200x800/filters:focal(312x0:1746x956)/cdn.vox-cdn.com/uploads/chorus_image/image/37251612/pokemon-list.0.0.png">
            <a:extLst>
              <a:ext uri="{FF2B5EF4-FFF2-40B4-BE49-F238E27FC236}">
                <a16:creationId xmlns:a16="http://schemas.microsoft.com/office/drawing/2014/main" id="{E0411656-593E-405E-B028-1E6D8EAFC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416" y="61753"/>
            <a:ext cx="2544605" cy="169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78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26831D42-E999-4CA8-99AF-4CBDB81CC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6" t="11812" r="8095" b="5355"/>
          <a:stretch/>
        </p:blipFill>
        <p:spPr>
          <a:xfrm>
            <a:off x="1468866" y="1464907"/>
            <a:ext cx="9254268" cy="5220374"/>
          </a:xfrm>
        </p:spPr>
      </p:pic>
      <p:sp>
        <p:nvSpPr>
          <p:cNvPr id="4" name="Unvan 1">
            <a:extLst>
              <a:ext uri="{FF2B5EF4-FFF2-40B4-BE49-F238E27FC236}">
                <a16:creationId xmlns:a16="http://schemas.microsoft.com/office/drawing/2014/main" id="{620E1973-AC3B-4FDC-808C-683D4F2DD46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/>
              <a:t>Previously on gotta decide them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53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8AB65DC-1254-440B-9B05-AAA8CFCD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395550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BB42F8A-6E70-434E-8AD1-DF696345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Ash</a:t>
            </a:r>
            <a:r>
              <a:rPr lang="tr-TR" dirty="0"/>
              <a:t> </a:t>
            </a:r>
            <a:r>
              <a:rPr lang="tr-TR" dirty="0" err="1"/>
              <a:t>wants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watch</a:t>
            </a:r>
            <a:r>
              <a:rPr lang="tr-TR" dirty="0"/>
              <a:t> a </a:t>
            </a:r>
            <a:r>
              <a:rPr lang="tr-TR" dirty="0" err="1"/>
              <a:t>movie</a:t>
            </a:r>
            <a:r>
              <a:rPr lang="tr-TR" dirty="0"/>
              <a:t>	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1E3C7E8-F122-48C3-9A2A-BE41F04CA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tr-TR" dirty="0" err="1"/>
              <a:t>Ash</a:t>
            </a:r>
            <a:r>
              <a:rPr lang="en-US" dirty="0"/>
              <a:t> wants to watch a </a:t>
            </a:r>
            <a:r>
              <a:rPr lang="en-US" b="1" dirty="0"/>
              <a:t>movie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But as always he </a:t>
            </a:r>
            <a:r>
              <a:rPr lang="tr-TR" b="1" dirty="0"/>
              <a:t>can</a:t>
            </a:r>
            <a:r>
              <a:rPr lang="en-US" b="1" dirty="0"/>
              <a:t>’</a:t>
            </a:r>
            <a:r>
              <a:rPr lang="tr-TR" b="1" dirty="0"/>
              <a:t>t </a:t>
            </a:r>
            <a:r>
              <a:rPr lang="tr-TR" b="1" dirty="0" err="1"/>
              <a:t>decide</a:t>
            </a:r>
            <a:r>
              <a:rPr lang="tr-TR" b="1" dirty="0"/>
              <a:t> </a:t>
            </a:r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watch</a:t>
            </a:r>
            <a:r>
              <a:rPr lang="en-US" dirty="0"/>
              <a:t>.</a:t>
            </a:r>
            <a:endParaRPr lang="tr-TR" dirty="0"/>
          </a:p>
          <a:p>
            <a:pPr>
              <a:lnSpc>
                <a:spcPct val="120000"/>
              </a:lnSpc>
            </a:pPr>
            <a:r>
              <a:rPr lang="tr-TR" dirty="0" err="1"/>
              <a:t>Pikachu</a:t>
            </a:r>
            <a:r>
              <a:rPr lang="tr-TR" dirty="0"/>
              <a:t> </a:t>
            </a:r>
            <a:r>
              <a:rPr lang="tr-TR" dirty="0" err="1"/>
              <a:t>wants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help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But Pikachu doesn’t know anything about movies.</a:t>
            </a:r>
          </a:p>
          <a:p>
            <a:pPr>
              <a:lnSpc>
                <a:spcPct val="120000"/>
              </a:lnSpc>
            </a:pPr>
            <a:r>
              <a:rPr lang="en-US" dirty="0"/>
              <a:t>Also she is a little </a:t>
            </a:r>
            <a:r>
              <a:rPr lang="en-US" b="1" dirty="0"/>
              <a:t>shy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She doesn’t like to </a:t>
            </a:r>
            <a:r>
              <a:rPr lang="en-US" b="1" dirty="0"/>
              <a:t>communicate </a:t>
            </a:r>
            <a:r>
              <a:rPr lang="en-US" dirty="0"/>
              <a:t>with other people’s </a:t>
            </a:r>
            <a:r>
              <a:rPr lang="en-US" dirty="0" err="1"/>
              <a:t>Pokemons</a:t>
            </a:r>
            <a:r>
              <a:rPr lang="en-US" dirty="0"/>
              <a:t>.</a:t>
            </a:r>
            <a:endParaRPr lang="tr-TR" dirty="0"/>
          </a:p>
          <a:p>
            <a:pPr>
              <a:lnSpc>
                <a:spcPct val="120000"/>
              </a:lnSpc>
            </a:pP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she</a:t>
            </a:r>
            <a:r>
              <a:rPr lang="tr-TR" dirty="0"/>
              <a:t> </a:t>
            </a:r>
            <a:r>
              <a:rPr lang="tr-TR" b="1" dirty="0"/>
              <a:t>ask</a:t>
            </a:r>
            <a:r>
              <a:rPr lang="en-US" b="1" dirty="0"/>
              <a:t>s</a:t>
            </a:r>
            <a:r>
              <a:rPr lang="tr-TR" b="1" dirty="0"/>
              <a:t> a </a:t>
            </a:r>
            <a:r>
              <a:rPr lang="tr-TR" b="1" dirty="0" err="1"/>
              <a:t>friend</a:t>
            </a:r>
            <a:r>
              <a:rPr lang="tr-TR" b="1" dirty="0"/>
              <a:t> </a:t>
            </a:r>
            <a:r>
              <a:rPr lang="tr-TR" dirty="0"/>
              <a:t>of her</a:t>
            </a:r>
            <a:r>
              <a:rPr lang="en-US" dirty="0"/>
              <a:t> to talk with other </a:t>
            </a:r>
            <a:r>
              <a:rPr lang="en-US" dirty="0" err="1"/>
              <a:t>Pokemons</a:t>
            </a:r>
            <a:r>
              <a:rPr lang="en-US" dirty="0"/>
              <a:t>.</a:t>
            </a:r>
          </a:p>
        </p:txBody>
      </p:sp>
      <p:pic>
        <p:nvPicPr>
          <p:cNvPr id="1026" name="Picture 2" descr="http://cdn-static.denofgeek.com/sites/denofgeek/files/2017/02/pokemon-main.jpg">
            <a:extLst>
              <a:ext uri="{FF2B5EF4-FFF2-40B4-BE49-F238E27FC236}">
                <a16:creationId xmlns:a16="http://schemas.microsoft.com/office/drawing/2014/main" id="{35334F0F-0884-4E65-8CE8-5D397DEAB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92" y="412038"/>
            <a:ext cx="3769565" cy="282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928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orig00.deviantart.net/b6ff/f/2014/100/5/9/squirtle_by_mighty355-d7dwh31.png">
            <a:extLst>
              <a:ext uri="{FF2B5EF4-FFF2-40B4-BE49-F238E27FC236}">
                <a16:creationId xmlns:a16="http://schemas.microsoft.com/office/drawing/2014/main" id="{4A642EC3-79D4-47CC-888A-DF0ECFAF6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865" y="652857"/>
            <a:ext cx="4544298" cy="581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1F23737B-C3C0-4E98-93D8-5D262755535D}"/>
              </a:ext>
            </a:extLst>
          </p:cNvPr>
          <p:cNvSpPr/>
          <p:nvPr/>
        </p:nvSpPr>
        <p:spPr>
          <a:xfrm>
            <a:off x="1033030" y="279917"/>
            <a:ext cx="300683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Squirtle</a:t>
            </a:r>
            <a:endParaRPr lang="tr-TR" sz="6600" dirty="0"/>
          </a:p>
        </p:txBody>
      </p:sp>
    </p:spTree>
    <p:extLst>
      <p:ext uri="{BB962C8B-B14F-4D97-AF65-F5344CB8AC3E}">
        <p14:creationId xmlns:p14="http://schemas.microsoft.com/office/powerpoint/2010/main" val="30828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56A2120-45D2-4DD7-923B-6CEEA7579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Squirtle	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F15B8A-F5F7-46F2-93A8-A8C422C20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tr-TR" dirty="0" err="1"/>
              <a:t>Squirtle</a:t>
            </a:r>
            <a:r>
              <a:rPr lang="tr-TR" dirty="0"/>
              <a:t> is a </a:t>
            </a:r>
            <a:r>
              <a:rPr lang="tr-TR" dirty="0" err="1"/>
              <a:t>very</a:t>
            </a:r>
            <a:r>
              <a:rPr lang="tr-TR" dirty="0"/>
              <a:t> </a:t>
            </a:r>
            <a:r>
              <a:rPr lang="tr-TR" dirty="0" err="1"/>
              <a:t>social</a:t>
            </a:r>
            <a:r>
              <a:rPr lang="tr-TR" dirty="0"/>
              <a:t> </a:t>
            </a:r>
            <a:r>
              <a:rPr lang="tr-TR" dirty="0" err="1"/>
              <a:t>pokemon</a:t>
            </a:r>
            <a:endParaRPr lang="tr-TR" dirty="0"/>
          </a:p>
          <a:p>
            <a:pPr>
              <a:lnSpc>
                <a:spcPct val="120000"/>
              </a:lnSpc>
            </a:pP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time he </a:t>
            </a:r>
            <a:r>
              <a:rPr lang="tr-TR" dirty="0" err="1"/>
              <a:t>talks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movies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ash’s</a:t>
            </a:r>
            <a:r>
              <a:rPr lang="tr-TR" dirty="0"/>
              <a:t> </a:t>
            </a:r>
            <a:r>
              <a:rPr lang="tr-TR" dirty="0" err="1"/>
              <a:t>friends</a:t>
            </a:r>
            <a:r>
              <a:rPr lang="tr-TR" dirty="0"/>
              <a:t>’ </a:t>
            </a:r>
            <a:r>
              <a:rPr lang="tr-TR" dirty="0" err="1"/>
              <a:t>pokemons</a:t>
            </a:r>
            <a:r>
              <a:rPr lang="tr-TR" dirty="0"/>
              <a:t>.</a:t>
            </a:r>
          </a:p>
          <a:p>
            <a:pPr>
              <a:lnSpc>
                <a:spcPct val="120000"/>
              </a:lnSpc>
            </a:pPr>
            <a:r>
              <a:rPr lang="tr-TR" dirty="0" err="1"/>
              <a:t>So</a:t>
            </a:r>
            <a:r>
              <a:rPr lang="tr-TR" dirty="0"/>
              <a:t> he </a:t>
            </a:r>
            <a:r>
              <a:rPr lang="tr-TR" dirty="0" err="1"/>
              <a:t>knows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of </a:t>
            </a:r>
            <a:r>
              <a:rPr lang="tr-TR" b="1" dirty="0" err="1"/>
              <a:t>ash’s</a:t>
            </a:r>
            <a:r>
              <a:rPr lang="tr-TR" b="1" dirty="0"/>
              <a:t> </a:t>
            </a:r>
            <a:r>
              <a:rPr lang="tr-TR" b="1" dirty="0" err="1"/>
              <a:t>friends</a:t>
            </a:r>
            <a:r>
              <a:rPr lang="tr-TR" b="1" dirty="0"/>
              <a:t>’ </a:t>
            </a:r>
            <a:r>
              <a:rPr lang="tr-TR" b="1" dirty="0" err="1"/>
              <a:t>movie</a:t>
            </a:r>
            <a:r>
              <a:rPr lang="tr-TR" b="1" dirty="0"/>
              <a:t> </a:t>
            </a:r>
            <a:r>
              <a:rPr lang="tr-TR" b="1" dirty="0" err="1"/>
              <a:t>preferances</a:t>
            </a:r>
            <a:r>
              <a:rPr lang="tr-TR" dirty="0"/>
              <a:t>. </a:t>
            </a:r>
          </a:p>
          <a:p>
            <a:pPr>
              <a:lnSpc>
                <a:spcPct val="120000"/>
              </a:lnSpc>
            </a:pPr>
            <a:r>
              <a:rPr lang="tr-TR" dirty="0"/>
              <a:t>B</a:t>
            </a:r>
            <a:r>
              <a:rPr lang="en-US" dirty="0" err="1"/>
              <a:t>ut</a:t>
            </a:r>
            <a:r>
              <a:rPr lang="tr-TR" dirty="0"/>
              <a:t> </a:t>
            </a:r>
            <a:r>
              <a:rPr lang="en-US" dirty="0"/>
              <a:t>S</a:t>
            </a:r>
            <a:r>
              <a:rPr lang="tr-TR" dirty="0" err="1"/>
              <a:t>quirtle</a:t>
            </a:r>
            <a:r>
              <a:rPr lang="tr-TR" dirty="0"/>
              <a:t> </a:t>
            </a:r>
            <a:r>
              <a:rPr lang="tr-TR" dirty="0" err="1"/>
              <a:t>doesnt</a:t>
            </a:r>
            <a:r>
              <a:rPr lang="tr-TR" dirty="0"/>
              <a:t> </a:t>
            </a:r>
            <a:r>
              <a:rPr lang="tr-TR" dirty="0" err="1"/>
              <a:t>belive</a:t>
            </a:r>
            <a:r>
              <a:rPr lang="tr-TR" dirty="0"/>
              <a:t> </a:t>
            </a:r>
            <a:r>
              <a:rPr lang="tr-TR" dirty="0" err="1"/>
              <a:t>every</a:t>
            </a:r>
            <a:r>
              <a:rPr lang="tr-TR" dirty="0"/>
              <a:t> </a:t>
            </a:r>
            <a:r>
              <a:rPr lang="tr-TR" dirty="0" err="1"/>
              <a:t>info</a:t>
            </a:r>
            <a:r>
              <a:rPr lang="tr-TR" dirty="0"/>
              <a:t> he </a:t>
            </a:r>
            <a:r>
              <a:rPr lang="tr-TR" dirty="0" err="1"/>
              <a:t>gets</a:t>
            </a:r>
            <a:r>
              <a:rPr lang="tr-TR" dirty="0"/>
              <a:t>. He </a:t>
            </a:r>
            <a:r>
              <a:rPr lang="tr-TR" b="1" dirty="0" err="1"/>
              <a:t>trusts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friends</a:t>
            </a:r>
            <a:r>
              <a:rPr lang="tr-TR" dirty="0"/>
              <a:t>’ </a:t>
            </a:r>
            <a:r>
              <a:rPr lang="tr-TR" dirty="0" err="1"/>
              <a:t>pokemons</a:t>
            </a:r>
            <a:r>
              <a:rPr lang="tr-TR" dirty="0"/>
              <a:t> as </a:t>
            </a:r>
            <a:r>
              <a:rPr lang="tr-TR" dirty="0" err="1"/>
              <a:t>much</a:t>
            </a:r>
            <a:r>
              <a:rPr lang="tr-TR" dirty="0"/>
              <a:t> as </a:t>
            </a:r>
            <a:r>
              <a:rPr lang="tr-TR" dirty="0" err="1"/>
              <a:t>Ash</a:t>
            </a:r>
            <a:r>
              <a:rPr lang="tr-TR" dirty="0"/>
              <a:t> </a:t>
            </a:r>
            <a:r>
              <a:rPr lang="tr-TR" b="1" dirty="0" err="1"/>
              <a:t>trusts</a:t>
            </a:r>
            <a:r>
              <a:rPr lang="tr-TR" dirty="0"/>
              <a:t> his </a:t>
            </a:r>
            <a:r>
              <a:rPr lang="tr-TR" dirty="0" err="1"/>
              <a:t>friends</a:t>
            </a:r>
            <a:endParaRPr lang="tr-TR" dirty="0"/>
          </a:p>
          <a:p>
            <a:pPr>
              <a:lnSpc>
                <a:spcPct val="120000"/>
              </a:lnSpc>
            </a:pPr>
            <a:r>
              <a:rPr lang="tr-TR" dirty="0"/>
              <a:t>Using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info</a:t>
            </a:r>
            <a:r>
              <a:rPr lang="tr-TR" dirty="0"/>
              <a:t> </a:t>
            </a:r>
            <a:r>
              <a:rPr lang="en-US" dirty="0"/>
              <a:t>Squirtle </a:t>
            </a:r>
            <a:r>
              <a:rPr lang="tr-TR" dirty="0" err="1"/>
              <a:t>choses</a:t>
            </a:r>
            <a:r>
              <a:rPr lang="tr-TR" dirty="0"/>
              <a:t> a </a:t>
            </a:r>
            <a:r>
              <a:rPr lang="tr-TR" dirty="0" err="1"/>
              <a:t>movie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en-US" dirty="0"/>
              <a:t>A</a:t>
            </a:r>
            <a:r>
              <a:rPr lang="tr-TR" dirty="0" err="1"/>
              <a:t>sh</a:t>
            </a:r>
            <a:r>
              <a:rPr lang="tr-TR" dirty="0"/>
              <a:t>.</a:t>
            </a:r>
          </a:p>
          <a:p>
            <a:pPr>
              <a:lnSpc>
                <a:spcPct val="120000"/>
              </a:lnSpc>
            </a:pPr>
            <a:endParaRPr lang="tr-TR" dirty="0"/>
          </a:p>
          <a:p>
            <a:pPr marL="0" indent="0">
              <a:lnSpc>
                <a:spcPct val="120000"/>
              </a:lnSpc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22893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C65AB3E-069A-48E1-A193-26D076DB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SquirtleTrust</a:t>
            </a:r>
            <a:r>
              <a:rPr lang="en-US" dirty="0"/>
              <a:t> (</a:t>
            </a:r>
            <a:r>
              <a:rPr lang="en-US" dirty="0" err="1"/>
              <a:t>FilmTrust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287F0B7-ED6F-4BCC-9EC9-65ABFA918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6"/>
            <a:ext cx="11030339" cy="182264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Squirtle has a gang of </a:t>
            </a:r>
            <a:r>
              <a:rPr lang="en-US" dirty="0" err="1"/>
              <a:t>Pokemons</a:t>
            </a:r>
            <a:r>
              <a:rPr lang="en-US" dirty="0"/>
              <a:t> which are collecting information from other </a:t>
            </a:r>
            <a:r>
              <a:rPr lang="en-US" dirty="0" err="1"/>
              <a:t>Pokemons</a:t>
            </a:r>
            <a:r>
              <a:rPr lang="en-US" dirty="0"/>
              <a:t> and saving them in the </a:t>
            </a:r>
            <a:r>
              <a:rPr lang="en-US" dirty="0" err="1"/>
              <a:t>SquirtleTrust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In </a:t>
            </a:r>
            <a:r>
              <a:rPr lang="en-US" dirty="0" err="1"/>
              <a:t>SquirtleTrust</a:t>
            </a:r>
            <a:r>
              <a:rPr lang="en-US" dirty="0"/>
              <a:t> there are two tables:</a:t>
            </a:r>
          </a:p>
        </p:txBody>
      </p:sp>
      <p:pic>
        <p:nvPicPr>
          <p:cNvPr id="3074" name="Picture 2" descr="http://previously.tv/m/kotm-pokemon-gang-full.jpg">
            <a:extLst>
              <a:ext uri="{FF2B5EF4-FFF2-40B4-BE49-F238E27FC236}">
                <a16:creationId xmlns:a16="http://schemas.microsoft.com/office/drawing/2014/main" id="{AD7BA9DC-BD7E-4772-98BB-6671BA668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794926"/>
            <a:ext cx="4639453" cy="260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9B8F3A0F-FB2D-4235-8A1A-A2598BF5E7D4}"/>
              </a:ext>
            </a:extLst>
          </p:cNvPr>
          <p:cNvSpPr txBox="1">
            <a:spLocks/>
          </p:cNvSpPr>
          <p:nvPr/>
        </p:nvSpPr>
        <p:spPr>
          <a:xfrm>
            <a:off x="5952931" y="4016474"/>
            <a:ext cx="5400869" cy="21647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Movie Ratings:</a:t>
            </a:r>
            <a:r>
              <a:rPr lang="en-US" dirty="0"/>
              <a:t> </a:t>
            </a:r>
            <a:r>
              <a:rPr lang="en-US" dirty="0" err="1"/>
              <a:t>Pokemon</a:t>
            </a:r>
            <a:r>
              <a:rPr lang="en-US" dirty="0"/>
              <a:t> ID, Movie ID, Rating Value </a:t>
            </a:r>
            <a:r>
              <a:rPr lang="en-US" b="1" dirty="0"/>
              <a:t>(-2, 2)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Trust Ratings:</a:t>
            </a:r>
            <a:r>
              <a:rPr lang="en-US" dirty="0"/>
              <a:t> Trustor ID, Trustee ID, </a:t>
            </a:r>
            <a:r>
              <a:rPr lang="en-US" i="1" u="sng" dirty="0">
                <a:solidFill>
                  <a:srgbClr val="00B0F0"/>
                </a:solidFill>
              </a:rPr>
              <a:t>Trust Value</a:t>
            </a:r>
          </a:p>
        </p:txBody>
      </p:sp>
    </p:spTree>
    <p:extLst>
      <p:ext uri="{BB962C8B-B14F-4D97-AF65-F5344CB8AC3E}">
        <p14:creationId xmlns:p14="http://schemas.microsoft.com/office/powerpoint/2010/main" val="1539026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67FC088-4A23-476B-BCF0-6BB65433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Trust ?</a:t>
            </a:r>
            <a:endParaRPr lang="tr-TR" dirty="0"/>
          </a:p>
        </p:txBody>
      </p:sp>
      <p:sp>
        <p:nvSpPr>
          <p:cNvPr id="4" name="İçerik Yer Tutucusu 4">
            <a:extLst>
              <a:ext uri="{FF2B5EF4-FFF2-40B4-BE49-F238E27FC236}">
                <a16:creationId xmlns:a16="http://schemas.microsoft.com/office/drawing/2014/main" id="{D243187A-95B5-46F2-8452-DD19830F0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First of all, Squirtle can easily chose the movie with the best average rating according to Ash’s friends.</a:t>
            </a:r>
          </a:p>
          <a:p>
            <a:pPr>
              <a:lnSpc>
                <a:spcPct val="120000"/>
              </a:lnSpc>
            </a:pPr>
            <a:r>
              <a:rPr lang="en-US" dirty="0"/>
              <a:t>However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Does everyone has the same taste of movie?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Do we trust everyone equally?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Do we trust a person who watched 1 movie more than a person who watched 100 movies?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…</a:t>
            </a:r>
          </a:p>
          <a:p>
            <a:pPr>
              <a:lnSpc>
                <a:spcPct val="120000"/>
              </a:lnSpc>
            </a:pPr>
            <a:r>
              <a:rPr lang="en-US" dirty="0"/>
              <a:t>Hmmm, so we need a TRUST value for each person.</a:t>
            </a:r>
          </a:p>
          <a:p>
            <a:pPr>
              <a:lnSpc>
                <a:spcPct val="120000"/>
              </a:lnSpc>
            </a:pPr>
            <a:r>
              <a:rPr lang="en-US" dirty="0"/>
              <a:t>SQUIRTLE, I CHOOSE YOU! GIVE ME THE FORMULA!</a:t>
            </a:r>
            <a:endParaRPr lang="tr-TR" dirty="0"/>
          </a:p>
        </p:txBody>
      </p:sp>
      <p:pic>
        <p:nvPicPr>
          <p:cNvPr id="4098" name="Picture 2" descr="https://cdn.bulbagarden.net/upload/thumb/3/36/132Ditto.png/250px-132Ditto.png">
            <a:extLst>
              <a:ext uri="{FF2B5EF4-FFF2-40B4-BE49-F238E27FC236}">
                <a16:creationId xmlns:a16="http://schemas.microsoft.com/office/drawing/2014/main" id="{37BB0C91-B30A-4F47-91D3-DB199E460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542" y="4525347"/>
            <a:ext cx="2202024" cy="220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492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F8A31E-E591-4EB3-9D79-9710D8B75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984" y="1900266"/>
            <a:ext cx="11318032" cy="870923"/>
          </a:xfr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Trust = Movie Knowledge * Friendship Level</a:t>
            </a:r>
            <a:endParaRPr lang="tr-TR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Unvan 1">
            <a:extLst>
              <a:ext uri="{FF2B5EF4-FFF2-40B4-BE49-F238E27FC236}">
                <a16:creationId xmlns:a16="http://schemas.microsoft.com/office/drawing/2014/main" id="{B356CE29-9101-4BE8-A058-007C434B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Trust</a:t>
            </a:r>
          </a:p>
        </p:txBody>
      </p:sp>
      <p:pic>
        <p:nvPicPr>
          <p:cNvPr id="5122" name="Picture 2" descr="Image result for pokemon hug squirtle">
            <a:extLst>
              <a:ext uri="{FF2B5EF4-FFF2-40B4-BE49-F238E27FC236}">
                <a16:creationId xmlns:a16="http://schemas.microsoft.com/office/drawing/2014/main" id="{951CB7DA-0BE4-4D0B-910A-0B70F4A24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3213911"/>
            <a:ext cx="47625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30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1185</Words>
  <Application>Microsoft Office PowerPoint</Application>
  <PresentationFormat>Geniş ekran</PresentationFormat>
  <Paragraphs>185</Paragraphs>
  <Slides>30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Times New Roman</vt:lpstr>
      <vt:lpstr>Office Teması</vt:lpstr>
      <vt:lpstr>PowerPoint Sunusu</vt:lpstr>
      <vt:lpstr>Previously on gotta decide them all</vt:lpstr>
      <vt:lpstr>PowerPoint Sunusu</vt:lpstr>
      <vt:lpstr>Ash wants to watch a movie </vt:lpstr>
      <vt:lpstr>PowerPoint Sunusu</vt:lpstr>
      <vt:lpstr>About Squirtle </vt:lpstr>
      <vt:lpstr>SquirtleTrust (FilmTrust)</vt:lpstr>
      <vt:lpstr>What is Trust ?</vt:lpstr>
      <vt:lpstr>Trust</vt:lpstr>
      <vt:lpstr>Trust -&gt; Movie Knowledge</vt:lpstr>
      <vt:lpstr>Trust -&gt; Movie Knowledge -&gt; IMDB Accuracy</vt:lpstr>
      <vt:lpstr>Trust -&gt; Movie Knowledge -&gt; IMDB Accuracy</vt:lpstr>
      <vt:lpstr>Trust -&gt; Movie Knowledge -&gt; IMDB Accuracy</vt:lpstr>
      <vt:lpstr>Trust -&gt; Movie Knowledge -&gt; Squirtle Accuracy</vt:lpstr>
      <vt:lpstr>Trust -&gt; Movie Knowledge -&gt; Squirtle Accuracy</vt:lpstr>
      <vt:lpstr>Trust -&gt; Movie Knowledge -&gt; Squirtle Accuracy</vt:lpstr>
      <vt:lpstr>Trust -&gt; Movie Knowledge</vt:lpstr>
      <vt:lpstr>Trust -&gt; Movie Knowledge</vt:lpstr>
      <vt:lpstr>Trust -&gt; Friendship Level</vt:lpstr>
      <vt:lpstr>Remember hangouts</vt:lpstr>
      <vt:lpstr>Trust -&gt; Friendship Level</vt:lpstr>
      <vt:lpstr>Trust -&gt; Friendship Level</vt:lpstr>
      <vt:lpstr>Trust -&gt; Friendship Level</vt:lpstr>
      <vt:lpstr>Trust -&gt; Friendship Level</vt:lpstr>
      <vt:lpstr>PowerPoint Sunusu</vt:lpstr>
      <vt:lpstr>New Movie Ratings</vt:lpstr>
      <vt:lpstr>Movie Points vs New Movie Points</vt:lpstr>
      <vt:lpstr>Choosing the Right Movie</vt:lpstr>
      <vt:lpstr>Choosing the Right Movie</vt:lpstr>
      <vt:lpstr>Demo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Gotta Decide ‘em all squirtles way </dc:title>
  <dc:creator>alpsark</dc:creator>
  <cp:lastModifiedBy>Burak Suyunu</cp:lastModifiedBy>
  <cp:revision>120</cp:revision>
  <dcterms:created xsi:type="dcterms:W3CDTF">2017-11-18T17:32:21Z</dcterms:created>
  <dcterms:modified xsi:type="dcterms:W3CDTF">2017-11-20T13:46:11Z</dcterms:modified>
</cp:coreProperties>
</file>