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8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A125"/>
    <a:srgbClr val="E5C325"/>
    <a:srgbClr val="FFD173"/>
    <a:srgbClr val="00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595CA6F9-D9BD-492E-B981-36E5DDBD9776}" type="datetimeFigureOut">
              <a:rPr lang="en-US"/>
              <a:pPr/>
              <a:t>4/17/2013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FE18876B-CE5B-4CD7-A9DF-0C7A5119E03A}" type="slidenum">
              <a:rPr lang="en-US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1" descr="Z:\cin\estudos\100709_ppt_cin_claro0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9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11188" y="3284538"/>
            <a:ext cx="6048375" cy="2041525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pt-BR" noProof="0" smtClean="0"/>
          </a:p>
        </p:txBody>
      </p:sp>
      <p:sp>
        <p:nvSpPr>
          <p:cNvPr id="6163" name="Rectangle 19"/>
          <p:cNvSpPr>
            <a:spLocks noGrp="1" noChangeArrowheads="1"/>
          </p:cNvSpPr>
          <p:nvPr>
            <p:ph type="ctrTitle" sz="quarter"/>
          </p:nvPr>
        </p:nvSpPr>
        <p:spPr>
          <a:xfrm>
            <a:off x="609600" y="1143000"/>
            <a:ext cx="7772400" cy="1736725"/>
          </a:xfrm>
        </p:spPr>
        <p:txBody>
          <a:bodyPr anchor="b"/>
          <a:lstStyle>
            <a:lvl1pPr>
              <a:defRPr>
                <a:effectLst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pt-BR" noProof="0" smtClean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92900" y="188913"/>
            <a:ext cx="1982788" cy="6135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744538" y="188913"/>
            <a:ext cx="5795962" cy="6135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757238" y="1700213"/>
            <a:ext cx="3883025" cy="4624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792663" y="1700213"/>
            <a:ext cx="3883025" cy="4624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8" descr="Z:\cin\estudos\papelaria_institucional\ppt_cin_claro02_producao.jpg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5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744538" y="188913"/>
            <a:ext cx="72834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</a:t>
            </a:r>
            <a:br>
              <a:rPr lang="pt-BR" smtClean="0"/>
            </a:br>
            <a:r>
              <a:rPr lang="pt-BR" smtClean="0"/>
              <a:t>do título mestre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7238" y="1700213"/>
            <a:ext cx="7918450" cy="4624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n"/>
        <a:defRPr sz="24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2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16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ＭＳ Ｐゴシック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16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16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16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16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>
          <a:xfrm>
            <a:off x="609600" y="785813"/>
            <a:ext cx="6048375" cy="2041525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Matemática Discreta – if670</a:t>
            </a:r>
          </a:p>
          <a:p>
            <a:pPr eaLnBrk="1" hangingPunct="1"/>
            <a:r>
              <a:rPr lang="en-US" smtClean="0">
                <a:ea typeface="ＭＳ Ｐゴシック" pitchFamily="34" charset="-128"/>
              </a:rPr>
              <a:t>Anjolina Grisi de Oliveira</a:t>
            </a:r>
          </a:p>
          <a:p>
            <a:pPr eaLnBrk="1" hangingPunct="1"/>
            <a:r>
              <a:rPr lang="en-US" smtClean="0">
                <a:ea typeface="ＭＳ Ｐゴシック" pitchFamily="34" charset="-128"/>
              </a:rPr>
              <a:t>Ciência da Computação</a:t>
            </a:r>
          </a:p>
          <a:p>
            <a:pPr eaLnBrk="1" hangingPunct="1"/>
            <a:r>
              <a:rPr lang="en-US" smtClean="0">
                <a:ea typeface="ＭＳ Ｐゴシック" pitchFamily="34" charset="-128"/>
              </a:rPr>
              <a:t>Colaboração: lnpa e ljacs</a:t>
            </a:r>
          </a:p>
        </p:txBody>
      </p:sp>
      <p:sp>
        <p:nvSpPr>
          <p:cNvPr id="4098" name="Title 1"/>
          <p:cNvSpPr>
            <a:spLocks noGrp="1"/>
          </p:cNvSpPr>
          <p:nvPr>
            <p:ph type="ctrTitle" sz="quarter"/>
          </p:nvPr>
        </p:nvSpPr>
        <p:spPr>
          <a:xfrm>
            <a:off x="609600" y="2586038"/>
            <a:ext cx="7772400" cy="1541462"/>
          </a:xfrm>
        </p:spPr>
        <p:txBody>
          <a:bodyPr/>
          <a:lstStyle/>
          <a:p>
            <a:pPr algn="ctr" eaLnBrk="1" hangingPunct="1"/>
            <a:r>
              <a:rPr lang="en-US" smtClean="0">
                <a:ea typeface="ＭＳ Ｐゴシック" pitchFamily="34" charset="-128"/>
              </a:rPr>
              <a:t>Teoria dos Grafos</a:t>
            </a:r>
            <a:br>
              <a:rPr lang="en-US" smtClean="0">
                <a:ea typeface="ＭＳ Ｐゴシック" pitchFamily="34" charset="-128"/>
              </a:rPr>
            </a:br>
            <a:r>
              <a:rPr lang="en-US" smtClean="0">
                <a:ea typeface="ＭＳ Ｐゴシック" pitchFamily="34" charset="-128"/>
              </a:rPr>
              <a:t>Definições e Terminologia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Grau de um vértice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563" y="1700213"/>
            <a:ext cx="7918450" cy="2543175"/>
          </a:xfrm>
        </p:spPr>
        <p:txBody>
          <a:bodyPr/>
          <a:lstStyle/>
          <a:p>
            <a:pPr lvl="1" eaLnBrk="1" hangingPunct="1"/>
            <a:r>
              <a:rPr lang="en-US" smtClean="0">
                <a:ea typeface="ＭＳ Ｐゴシック" pitchFamily="34" charset="-128"/>
              </a:rPr>
              <a:t>Grau de um vértice </a:t>
            </a:r>
            <a:r>
              <a:rPr lang="pt-BR" b="1" smtClean="0">
                <a:solidFill>
                  <a:srgbClr val="800000"/>
                </a:solidFill>
                <a:ea typeface="ＭＳ Ｐゴシック" pitchFamily="34" charset="-128"/>
                <a:cs typeface="Arial" pitchFamily="34" charset="0"/>
              </a:rPr>
              <a:t>v</a:t>
            </a:r>
            <a:r>
              <a:rPr lang="pt-BR" smtClean="0">
                <a:ea typeface="ＭＳ Ｐゴシック" pitchFamily="34" charset="-128"/>
                <a:cs typeface="Arial" pitchFamily="34" charset="0"/>
              </a:rPr>
              <a:t> (</a:t>
            </a:r>
            <a:r>
              <a:rPr lang="pt-BR" b="1" smtClean="0">
                <a:solidFill>
                  <a:srgbClr val="800000"/>
                </a:solidFill>
                <a:ea typeface="ＭＳ Ｐゴシック" pitchFamily="34" charset="-128"/>
                <a:cs typeface="Arial" pitchFamily="34" charset="0"/>
              </a:rPr>
              <a:t>grau(v)</a:t>
            </a:r>
            <a:r>
              <a:rPr lang="pt-BR" smtClean="0">
                <a:ea typeface="ＭＳ Ｐゴシック" pitchFamily="34" charset="-128"/>
                <a:cs typeface="Arial" pitchFamily="34" charset="0"/>
              </a:rPr>
              <a:t>) é o número de arestas que incidem em </a:t>
            </a:r>
            <a:r>
              <a:rPr lang="pt-BR" b="1" smtClean="0">
                <a:solidFill>
                  <a:srgbClr val="800000"/>
                </a:solidFill>
                <a:ea typeface="ＭＳ Ｐゴシック" pitchFamily="34" charset="-128"/>
                <a:cs typeface="Arial" pitchFamily="34" charset="0"/>
              </a:rPr>
              <a:t>v</a:t>
            </a:r>
            <a:r>
              <a:rPr lang="pt-BR" smtClean="0">
                <a:ea typeface="ＭＳ Ｐゴシック" pitchFamily="34" charset="-128"/>
                <a:cs typeface="Arial" pitchFamily="34" charset="0"/>
              </a:rPr>
              <a:t>;</a:t>
            </a:r>
          </a:p>
          <a:p>
            <a:pPr lvl="1" eaLnBrk="1" hangingPunct="1"/>
            <a:r>
              <a:rPr lang="pt-BR" smtClean="0">
                <a:ea typeface="ＭＳ Ｐゴシック" pitchFamily="34" charset="-128"/>
                <a:cs typeface="Arial" pitchFamily="34" charset="0"/>
              </a:rPr>
              <a:t>O grau de um vértice </a:t>
            </a:r>
            <a:r>
              <a:rPr lang="pt-BR" b="1" smtClean="0">
                <a:solidFill>
                  <a:srgbClr val="800000"/>
                </a:solidFill>
                <a:ea typeface="ＭＳ Ｐゴシック" pitchFamily="34" charset="-128"/>
                <a:cs typeface="Arial" pitchFamily="34" charset="0"/>
              </a:rPr>
              <a:t>v</a:t>
            </a:r>
            <a:r>
              <a:rPr lang="pt-BR" smtClean="0">
                <a:ea typeface="ＭＳ Ｐゴシック" pitchFamily="34" charset="-128"/>
                <a:cs typeface="Arial" pitchFamily="34" charset="0"/>
              </a:rPr>
              <a:t> também pode ser definido como o número de arestas adjacentes a </a:t>
            </a:r>
            <a:r>
              <a:rPr lang="pt-BR" b="1" smtClean="0">
                <a:solidFill>
                  <a:srgbClr val="800000"/>
                </a:solidFill>
                <a:ea typeface="ＭＳ Ｐゴシック" pitchFamily="34" charset="-128"/>
                <a:cs typeface="Arial" pitchFamily="34" charset="0"/>
              </a:rPr>
              <a:t>v</a:t>
            </a:r>
            <a:r>
              <a:rPr lang="pt-BR" smtClean="0">
                <a:ea typeface="ＭＳ Ｐゴシック" pitchFamily="34" charset="-128"/>
                <a:cs typeface="Arial" pitchFamily="34" charset="0"/>
              </a:rPr>
              <a:t>;</a:t>
            </a:r>
          </a:p>
          <a:p>
            <a:pPr lvl="1" eaLnBrk="1" hangingPunct="1"/>
            <a:r>
              <a:rPr lang="pt-BR" smtClean="0">
                <a:ea typeface="ＭＳ Ｐゴシック" pitchFamily="34" charset="-128"/>
                <a:cs typeface="Arial" pitchFamily="34" charset="0"/>
              </a:rPr>
              <a:t>Obs.: Um laço conta duas vezes para o grau de um vértice.</a:t>
            </a:r>
          </a:p>
        </p:txBody>
      </p:sp>
      <p:pic>
        <p:nvPicPr>
          <p:cNvPr id="14339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4575" y="4132263"/>
            <a:ext cx="3721100" cy="208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5719763" y="4314825"/>
            <a:ext cx="2090737" cy="1384300"/>
          </a:xfrm>
          <a:prstGeom prst="rect">
            <a:avLst/>
          </a:prstGeom>
          <a:solidFill>
            <a:srgbClr val="FFD173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2800">
                <a:solidFill>
                  <a:srgbClr val="000000"/>
                </a:solidFill>
              </a:rPr>
              <a:t>Grau(b) = 3</a:t>
            </a:r>
          </a:p>
          <a:p>
            <a:r>
              <a:rPr lang="pt-BR" sz="2800">
                <a:solidFill>
                  <a:srgbClr val="000000"/>
                </a:solidFill>
              </a:rPr>
              <a:t>Grau(d) = 2</a:t>
            </a:r>
          </a:p>
          <a:p>
            <a:r>
              <a:rPr lang="pt-BR" sz="2800">
                <a:solidFill>
                  <a:srgbClr val="000000"/>
                </a:solidFill>
              </a:rPr>
              <a:t>Grau(a) = 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Mais definições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en-US" smtClean="0">
                <a:ea typeface="ＭＳ Ｐゴシック" pitchFamily="34" charset="-128"/>
              </a:rPr>
              <a:t>Qu</a:t>
            </a:r>
            <a:r>
              <a:rPr lang="pt-BR" smtClean="0">
                <a:ea typeface="ＭＳ Ｐゴシック" pitchFamily="34" charset="-128"/>
                <a:cs typeface="Arial" pitchFamily="34" charset="0"/>
              </a:rPr>
              <a:t>alquer vértice de grau zero é um </a:t>
            </a:r>
            <a:r>
              <a:rPr lang="pt-BR" b="1" smtClean="0">
                <a:solidFill>
                  <a:srgbClr val="800000"/>
                </a:solidFill>
                <a:ea typeface="ＭＳ Ｐゴシック" pitchFamily="34" charset="-128"/>
                <a:cs typeface="Arial" pitchFamily="34" charset="0"/>
              </a:rPr>
              <a:t>vértice isolado</a:t>
            </a:r>
            <a:r>
              <a:rPr lang="pt-BR" smtClean="0">
                <a:ea typeface="ＭＳ Ｐゴシック" pitchFamily="34" charset="-128"/>
                <a:cs typeface="Arial" pitchFamily="34" charset="0"/>
              </a:rPr>
              <a:t>;</a:t>
            </a:r>
          </a:p>
          <a:p>
            <a:pPr lvl="1" eaLnBrk="1" hangingPunct="1">
              <a:lnSpc>
                <a:spcPct val="90000"/>
              </a:lnSpc>
            </a:pPr>
            <a:endParaRPr lang="pt-BR" smtClean="0">
              <a:ea typeface="ＭＳ Ｐゴシック" pitchFamily="34" charset="-128"/>
              <a:cs typeface="Arial" pitchFamily="34" charset="0"/>
            </a:endParaRPr>
          </a:p>
          <a:p>
            <a:pPr lvl="1" eaLnBrk="1" hangingPunct="1">
              <a:lnSpc>
                <a:spcPct val="90000"/>
              </a:lnSpc>
            </a:pPr>
            <a:endParaRPr lang="pt-BR" smtClean="0">
              <a:ea typeface="ＭＳ Ｐゴシック" pitchFamily="34" charset="-128"/>
              <a:cs typeface="Arial" pitchFamily="34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pt-BR" smtClean="0">
                <a:ea typeface="ＭＳ Ｐゴシック" pitchFamily="34" charset="-128"/>
                <a:cs typeface="Arial" pitchFamily="34" charset="0"/>
              </a:rPr>
              <a:t>Qualquer vértice de grau 1 é um </a:t>
            </a:r>
            <a:r>
              <a:rPr lang="pt-BR" b="1" smtClean="0">
                <a:solidFill>
                  <a:srgbClr val="800000"/>
                </a:solidFill>
                <a:ea typeface="ＭＳ Ｐゴシック" pitchFamily="34" charset="-128"/>
                <a:cs typeface="Arial" pitchFamily="34" charset="0"/>
              </a:rPr>
              <a:t>vértice pendente;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pt-BR" b="1" smtClean="0">
              <a:solidFill>
                <a:srgbClr val="800000"/>
              </a:solidFill>
              <a:ea typeface="ＭＳ Ｐゴシック" pitchFamily="34" charset="-128"/>
              <a:cs typeface="Arial" pitchFamily="34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pt-BR" b="1" smtClean="0">
              <a:solidFill>
                <a:srgbClr val="800000"/>
              </a:solidFill>
              <a:ea typeface="ＭＳ Ｐゴシック" pitchFamily="34" charset="-128"/>
              <a:cs typeface="Arial" pitchFamily="34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pt-BR" smtClean="0">
                <a:ea typeface="ＭＳ Ｐゴシック" pitchFamily="34" charset="-128"/>
                <a:cs typeface="Arial" pitchFamily="34" charset="0"/>
              </a:rPr>
              <a:t>Um </a:t>
            </a:r>
            <a:r>
              <a:rPr lang="pt-BR" b="1" smtClean="0">
                <a:solidFill>
                  <a:srgbClr val="800000"/>
                </a:solidFill>
                <a:ea typeface="ＭＳ Ｐゴシック" pitchFamily="34" charset="-128"/>
                <a:cs typeface="Arial" pitchFamily="34" charset="0"/>
              </a:rPr>
              <a:t>vértice ímpar </a:t>
            </a:r>
            <a:r>
              <a:rPr lang="pt-BR" smtClean="0">
                <a:ea typeface="ＭＳ Ｐゴシック" pitchFamily="34" charset="-128"/>
                <a:cs typeface="Arial" pitchFamily="34" charset="0"/>
              </a:rPr>
              <a:t>tem um número ímpar de arestas;</a:t>
            </a:r>
          </a:p>
          <a:p>
            <a:pPr lvl="1" eaLnBrk="1" hangingPunct="1">
              <a:lnSpc>
                <a:spcPct val="90000"/>
              </a:lnSpc>
            </a:pPr>
            <a:endParaRPr lang="pt-BR" smtClean="0">
              <a:ea typeface="ＭＳ Ｐゴシック" pitchFamily="34" charset="-128"/>
              <a:cs typeface="Arial" pitchFamily="34" charset="0"/>
            </a:endParaRPr>
          </a:p>
          <a:p>
            <a:pPr lvl="1" eaLnBrk="1" hangingPunct="1">
              <a:lnSpc>
                <a:spcPct val="90000"/>
              </a:lnSpc>
            </a:pPr>
            <a:endParaRPr lang="pt-BR" smtClean="0">
              <a:ea typeface="ＭＳ Ｐゴシック" pitchFamily="34" charset="-128"/>
              <a:cs typeface="Arial" pitchFamily="34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pt-BR" smtClean="0">
                <a:ea typeface="ＭＳ Ｐゴシック" pitchFamily="34" charset="-128"/>
                <a:cs typeface="Arial" pitchFamily="34" charset="0"/>
              </a:rPr>
              <a:t>Um </a:t>
            </a:r>
            <a:r>
              <a:rPr lang="pt-BR" b="1" smtClean="0">
                <a:solidFill>
                  <a:srgbClr val="800000"/>
                </a:solidFill>
                <a:ea typeface="ＭＳ Ｐゴシック" pitchFamily="34" charset="-128"/>
                <a:cs typeface="Arial" pitchFamily="34" charset="0"/>
              </a:rPr>
              <a:t>vértice par</a:t>
            </a:r>
            <a:r>
              <a:rPr lang="pt-BR" smtClean="0">
                <a:ea typeface="ＭＳ Ｐゴシック" pitchFamily="34" charset="-128"/>
                <a:cs typeface="Arial" pitchFamily="34" charset="0"/>
              </a:rPr>
              <a:t>, tem um número par de arestas.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 Box 27"/>
          <p:cNvSpPr txBox="1">
            <a:spLocks noChangeArrowheads="1"/>
          </p:cNvSpPr>
          <p:nvPr/>
        </p:nvSpPr>
        <p:spPr bwMode="auto">
          <a:xfrm>
            <a:off x="2286000" y="1217613"/>
            <a:ext cx="522288" cy="461962"/>
          </a:xfrm>
          <a:prstGeom prst="rect">
            <a:avLst/>
          </a:prstGeom>
          <a:noFill/>
          <a:ln w="9525">
            <a:noFill/>
            <a:miter lim="800000"/>
            <a:headEnd type="none" w="lg" len="lg"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pt-BR" sz="2400"/>
              <a:t>v1</a:t>
            </a:r>
          </a:p>
        </p:txBody>
      </p:sp>
      <p:sp>
        <p:nvSpPr>
          <p:cNvPr id="72739" name="Text Box 35"/>
          <p:cNvSpPr txBox="1">
            <a:spLocks noChangeArrowheads="1"/>
          </p:cNvSpPr>
          <p:nvPr/>
        </p:nvSpPr>
        <p:spPr bwMode="auto">
          <a:xfrm>
            <a:off x="4968875" y="4856163"/>
            <a:ext cx="3468688" cy="830262"/>
          </a:xfrm>
          <a:prstGeom prst="rect">
            <a:avLst/>
          </a:prstGeom>
          <a:solidFill>
            <a:srgbClr val="FFD173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 sz="2400">
                <a:solidFill>
                  <a:srgbClr val="000000"/>
                </a:solidFill>
              </a:rPr>
              <a:t>V6 é um vértice isolado, </a:t>
            </a:r>
          </a:p>
          <a:p>
            <a:pPr algn="ctr"/>
            <a:r>
              <a:rPr lang="pt-BR" sz="2400">
                <a:solidFill>
                  <a:srgbClr val="000000"/>
                </a:solidFill>
              </a:rPr>
              <a:t>grau(v6) = 0</a:t>
            </a:r>
          </a:p>
        </p:txBody>
      </p:sp>
      <p:sp>
        <p:nvSpPr>
          <p:cNvPr id="72740" name="Text Box 36"/>
          <p:cNvSpPr txBox="1">
            <a:spLocks noChangeArrowheads="1"/>
          </p:cNvSpPr>
          <p:nvPr/>
        </p:nvSpPr>
        <p:spPr bwMode="auto">
          <a:xfrm>
            <a:off x="1082675" y="4846638"/>
            <a:ext cx="3759200" cy="830262"/>
          </a:xfrm>
          <a:prstGeom prst="rect">
            <a:avLst/>
          </a:prstGeom>
          <a:solidFill>
            <a:srgbClr val="FFD173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2400">
                <a:solidFill>
                  <a:srgbClr val="000000"/>
                </a:solidFill>
              </a:rPr>
              <a:t>V5 é um vértice pendente, </a:t>
            </a:r>
          </a:p>
          <a:p>
            <a:pPr algn="ctr"/>
            <a:r>
              <a:rPr lang="pt-BR" sz="2400">
                <a:solidFill>
                  <a:srgbClr val="000000"/>
                </a:solidFill>
              </a:rPr>
              <a:t>grau(v5) = 1</a:t>
            </a:r>
          </a:p>
        </p:txBody>
      </p:sp>
      <p:sp>
        <p:nvSpPr>
          <p:cNvPr id="72741" name="Text Box 37"/>
          <p:cNvSpPr txBox="1">
            <a:spLocks noChangeArrowheads="1"/>
          </p:cNvSpPr>
          <p:nvPr/>
        </p:nvSpPr>
        <p:spPr bwMode="auto">
          <a:xfrm>
            <a:off x="4968875" y="3840163"/>
            <a:ext cx="3468688" cy="830262"/>
          </a:xfrm>
          <a:prstGeom prst="rect">
            <a:avLst/>
          </a:prstGeom>
          <a:solidFill>
            <a:srgbClr val="FFD173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2400">
                <a:solidFill>
                  <a:srgbClr val="000000"/>
                </a:solidFill>
              </a:rPr>
              <a:t>V2 é um vértice par, </a:t>
            </a:r>
          </a:p>
          <a:p>
            <a:pPr algn="ctr"/>
            <a:r>
              <a:rPr lang="pt-BR" sz="2400">
                <a:solidFill>
                  <a:srgbClr val="000000"/>
                </a:solidFill>
              </a:rPr>
              <a:t>grau(v2) = 2</a:t>
            </a:r>
          </a:p>
        </p:txBody>
      </p:sp>
      <p:sp>
        <p:nvSpPr>
          <p:cNvPr id="72742" name="Text Box 38"/>
          <p:cNvSpPr txBox="1">
            <a:spLocks noChangeArrowheads="1"/>
          </p:cNvSpPr>
          <p:nvPr/>
        </p:nvSpPr>
        <p:spPr bwMode="auto">
          <a:xfrm>
            <a:off x="1055688" y="3840163"/>
            <a:ext cx="3786187" cy="830262"/>
          </a:xfrm>
          <a:prstGeom prst="rect">
            <a:avLst/>
          </a:prstGeom>
          <a:solidFill>
            <a:srgbClr val="FFD173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2400">
                <a:solidFill>
                  <a:srgbClr val="000000"/>
                </a:solidFill>
              </a:rPr>
              <a:t>V1 é um vértice ímpar, </a:t>
            </a:r>
          </a:p>
          <a:p>
            <a:pPr algn="ctr"/>
            <a:r>
              <a:rPr lang="pt-BR" sz="2400">
                <a:solidFill>
                  <a:srgbClr val="000000"/>
                </a:solidFill>
              </a:rPr>
              <a:t>grau(v1) = 3</a:t>
            </a:r>
          </a:p>
        </p:txBody>
      </p:sp>
      <p:pic>
        <p:nvPicPr>
          <p:cNvPr id="16390" name="Picture 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97113" y="533400"/>
            <a:ext cx="4470400" cy="298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39" grpId="0" animBg="1"/>
      <p:bldP spid="72740" grpId="0" animBg="1"/>
      <p:bldP spid="72741" grpId="0" animBg="1"/>
      <p:bldP spid="7274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Grafo Regular (k-regular)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525" y="1700213"/>
            <a:ext cx="7918450" cy="658812"/>
          </a:xfrm>
        </p:spPr>
        <p:txBody>
          <a:bodyPr/>
          <a:lstStyle/>
          <a:p>
            <a:pPr lvl="1" eaLnBrk="1" hangingPunct="1"/>
            <a:r>
              <a:rPr lang="en-US" smtClean="0">
                <a:ea typeface="ＭＳ Ｐゴシック" pitchFamily="34" charset="-128"/>
              </a:rPr>
              <a:t>Todos os vértices têm o mesmo grau (k);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85900" y="2908300"/>
            <a:ext cx="6186488" cy="2417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Exercício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238" y="1504950"/>
            <a:ext cx="7918450" cy="895350"/>
          </a:xfrm>
        </p:spPr>
        <p:txBody>
          <a:bodyPr/>
          <a:lstStyle/>
          <a:p>
            <a:pPr eaLnBrk="1" hangingPunct="1"/>
            <a:r>
              <a:rPr lang="pt-BR" smtClean="0">
                <a:ea typeface="ＭＳ Ｐゴシック" pitchFamily="34" charset="-128"/>
                <a:cs typeface="Arial" pitchFamily="34" charset="0"/>
              </a:rPr>
              <a:t>Identificar no grafo abaixo os vértices isolados, pendentes, ímpares e pares.</a:t>
            </a:r>
          </a:p>
        </p:txBody>
      </p:sp>
      <p:pic>
        <p:nvPicPr>
          <p:cNvPr id="19459" name="Picture 4" descr="aul02-fig0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4788" y="2605088"/>
            <a:ext cx="3952875" cy="239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757238" y="4876800"/>
            <a:ext cx="7918450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n"/>
              <a:defRPr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2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9pPr>
          </a:lstStyle>
          <a:p>
            <a:pPr>
              <a:defRPr/>
            </a:pPr>
            <a:r>
              <a:rPr lang="pt-BR" dirty="0" smtClean="0">
                <a:cs typeface="Arial" charset="0"/>
              </a:rPr>
              <a:t>Reflexão</a:t>
            </a:r>
          </a:p>
          <a:p>
            <a:pPr lvl="1">
              <a:defRPr/>
            </a:pPr>
            <a:r>
              <a:rPr lang="pt-BR" sz="2400" dirty="0">
                <a:ea typeface="+mn-ea"/>
                <a:cs typeface="Arial" charset="0"/>
              </a:rPr>
              <a:t>O que podemos concluir sobre a soma dos graus de um grafo</a:t>
            </a:r>
            <a:r>
              <a:rPr lang="pt-BR" sz="2400" dirty="0" smtClean="0">
                <a:ea typeface="+mn-ea"/>
                <a:cs typeface="Arial" charset="0"/>
              </a:rPr>
              <a:t>?  </a:t>
            </a:r>
            <a:endParaRPr lang="pt-BR" dirty="0">
              <a:ea typeface="+mn-ea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Soma dos graus de um grafo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238" y="1700213"/>
            <a:ext cx="7918450" cy="1077912"/>
          </a:xfrm>
        </p:spPr>
        <p:txBody>
          <a:bodyPr/>
          <a:lstStyle/>
          <a:p>
            <a:pPr marL="342900" lvl="1" indent="-342900" eaLnBrk="1" hangingPunct="1">
              <a:buClr>
                <a:schemeClr val="hlink"/>
              </a:buClr>
              <a:buSzPct val="80000"/>
              <a:buFont typeface="Wingdings" pitchFamily="2" charset="2"/>
              <a:buChar char="n"/>
            </a:pPr>
            <a:r>
              <a:rPr lang="pt-BR" sz="2400" b="1" smtClean="0">
                <a:ea typeface="ＭＳ Ｐゴシック" pitchFamily="34" charset="-128"/>
                <a:cs typeface="Arial" pitchFamily="34" charset="0"/>
              </a:rPr>
              <a:t>O resultado é sempre par, e corresponde à formula abaixo:</a:t>
            </a:r>
            <a:endParaRPr lang="pt-BR" b="1" smtClean="0">
              <a:ea typeface="ＭＳ Ｐゴシック" pitchFamily="34" charset="-128"/>
              <a:cs typeface="Arial" pitchFamily="34" charset="0"/>
            </a:endParaRPr>
          </a:p>
          <a:p>
            <a:pPr marL="342900" lvl="1" indent="-342900" eaLnBrk="1" hangingPunct="1">
              <a:buClr>
                <a:schemeClr val="hlink"/>
              </a:buClr>
              <a:buSzPct val="80000"/>
              <a:buFont typeface="Wingdings" pitchFamily="2" charset="2"/>
              <a:buChar char="n"/>
            </a:pPr>
            <a:endParaRPr lang="pt-BR" sz="2400" b="1" smtClean="0">
              <a:ea typeface="ＭＳ Ｐゴシック" pitchFamily="34" charset="-128"/>
              <a:cs typeface="Arial" pitchFamily="34" charset="0"/>
            </a:endParaRPr>
          </a:p>
        </p:txBody>
      </p:sp>
      <p:pic>
        <p:nvPicPr>
          <p:cNvPr id="2048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94000" y="2778125"/>
            <a:ext cx="3556000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757238" y="4027488"/>
            <a:ext cx="7918450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lvl="1" indent="-3429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n"/>
            </a:pPr>
            <a:r>
              <a:rPr lang="pt-BR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itchFamily="34" charset="0"/>
              </a:rPr>
              <a:t>A prova é inspirada no </a:t>
            </a:r>
            <a:r>
              <a:rPr lang="pt-BR"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itchFamily="34" charset="0"/>
              </a:rPr>
              <a:t>Teorema do Aperto de Mãos</a:t>
            </a:r>
            <a:r>
              <a:rPr lang="pt-BR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itchFamily="34" charset="0"/>
              </a:rPr>
              <a:t>, que diz:</a:t>
            </a:r>
          </a:p>
          <a:p>
            <a:pPr marL="342900" lvl="1" indent="-342900">
              <a:spcBef>
                <a:spcPct val="20000"/>
              </a:spcBef>
              <a:buClr>
                <a:schemeClr val="tx1"/>
              </a:buClr>
              <a:buFontTx/>
              <a:buChar char="–"/>
            </a:pPr>
            <a:r>
              <a:rPr lang="pt-BR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itchFamily="34" charset="0"/>
              </a:rPr>
              <a:t>Se várias pessoas se apertam a mão o número total de mãos apertadas tem que ser par. Precisamente porque duas mãos estão envolvidas em cada aperto.</a:t>
            </a:r>
            <a:endParaRPr lang="pt-BR" sz="22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Soma dos graus de um grafo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5113" y="2860675"/>
            <a:ext cx="8410575" cy="3282950"/>
          </a:xfrm>
        </p:spPr>
        <p:txBody>
          <a:bodyPr/>
          <a:lstStyle/>
          <a:p>
            <a:pPr lvl="1" eaLnBrk="1" hangingPunct="1"/>
            <a:r>
              <a:rPr lang="pt-BR" sz="2400" smtClean="0">
                <a:ea typeface="ＭＳ Ｐゴシック" pitchFamily="34" charset="-128"/>
                <a:cs typeface="Arial" pitchFamily="34" charset="0"/>
              </a:rPr>
              <a:t>Em grafos, cada aresta contribui duas unidades para o cômputo geral do grau dos vértices, pois cada aresta possui dois extremos. Portanto, a soma total é par e </a:t>
            </a:r>
            <a:r>
              <a:rPr lang="pt-BR" sz="2400" smtClean="0">
                <a:solidFill>
                  <a:srgbClr val="800000"/>
                </a:solidFill>
                <a:ea typeface="ＭＳ Ｐゴシック" pitchFamily="34" charset="-128"/>
                <a:cs typeface="Arial" pitchFamily="34" charset="0"/>
              </a:rPr>
              <a:t>duas vezes o número de arestas do grafo</a:t>
            </a:r>
            <a:r>
              <a:rPr lang="pt-BR" sz="2400" smtClean="0">
                <a:ea typeface="ＭＳ Ｐゴシック" pitchFamily="34" charset="-128"/>
                <a:cs typeface="Arial" pitchFamily="34" charset="0"/>
              </a:rPr>
              <a:t>;</a:t>
            </a:r>
          </a:p>
          <a:p>
            <a:pPr lvl="1" eaLnBrk="1" hangingPunct="1"/>
            <a:endParaRPr lang="pt-BR" sz="2400" smtClean="0">
              <a:ea typeface="ＭＳ Ｐゴシック" pitchFamily="34" charset="-128"/>
              <a:cs typeface="Arial" pitchFamily="34" charset="0"/>
            </a:endParaRPr>
          </a:p>
          <a:p>
            <a:pPr lvl="1" eaLnBrk="1" hangingPunct="1"/>
            <a:r>
              <a:rPr lang="pt-BR" sz="2400" smtClean="0">
                <a:ea typeface="ＭＳ Ｐゴシック" pitchFamily="34" charset="-128"/>
              </a:rPr>
              <a:t>Se o grafo for </a:t>
            </a:r>
            <a:r>
              <a:rPr lang="pt-BR" sz="2400" smtClean="0">
                <a:solidFill>
                  <a:srgbClr val="800000"/>
                </a:solidFill>
                <a:ea typeface="ＭＳ Ｐゴシック" pitchFamily="34" charset="-128"/>
              </a:rPr>
              <a:t>regular</a:t>
            </a:r>
            <a:r>
              <a:rPr lang="pt-BR" sz="2400" smtClean="0">
                <a:solidFill>
                  <a:srgbClr val="003399"/>
                </a:solidFill>
                <a:ea typeface="ＭＳ Ｐゴシック" pitchFamily="34" charset="-128"/>
              </a:rPr>
              <a:t> </a:t>
            </a:r>
            <a:r>
              <a:rPr lang="pt-BR" sz="2400" smtClean="0">
                <a:ea typeface="ＭＳ Ｐゴシック" pitchFamily="34" charset="-128"/>
              </a:rPr>
              <a:t>de grau r, a soma dos graus dos vértices também é igual a </a:t>
            </a:r>
            <a:r>
              <a:rPr lang="pt-BR" sz="2400" smtClean="0">
                <a:solidFill>
                  <a:srgbClr val="800000"/>
                </a:solidFill>
                <a:ea typeface="ＭＳ Ｐゴシック" pitchFamily="34" charset="-128"/>
              </a:rPr>
              <a:t>r vezes o número de vértices.</a:t>
            </a:r>
            <a:endParaRPr lang="pt-BR" smtClean="0">
              <a:solidFill>
                <a:srgbClr val="800000"/>
              </a:solidFill>
              <a:ea typeface="ＭＳ Ｐゴシック" pitchFamily="34" charset="-128"/>
            </a:endParaRPr>
          </a:p>
        </p:txBody>
      </p:sp>
      <p:pic>
        <p:nvPicPr>
          <p:cNvPr id="21507" name="Picture 6" descr="aul02-fig0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27350" y="1606550"/>
            <a:ext cx="3384550" cy="966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A soma dos graus de um grafo é sempre par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238" y="3014663"/>
            <a:ext cx="7918450" cy="893762"/>
          </a:xfrm>
        </p:spPr>
        <p:txBody>
          <a:bodyPr/>
          <a:lstStyle/>
          <a:p>
            <a:pPr eaLnBrk="1" hangingPunct="1"/>
            <a:r>
              <a:rPr lang="pt-BR" smtClean="0">
                <a:ea typeface="ＭＳ Ｐゴシック" pitchFamily="34" charset="-128"/>
                <a:cs typeface="Arial" pitchFamily="34" charset="0"/>
              </a:rPr>
              <a:t>Quando o grafo é regular de grau </a:t>
            </a:r>
            <a:r>
              <a:rPr lang="pt-BR" smtClean="0">
                <a:solidFill>
                  <a:srgbClr val="800000"/>
                </a:solidFill>
                <a:ea typeface="ＭＳ Ｐゴシック" pitchFamily="34" charset="-128"/>
                <a:cs typeface="Arial" pitchFamily="34" charset="0"/>
              </a:rPr>
              <a:t>r</a:t>
            </a:r>
            <a:r>
              <a:rPr lang="pt-BR" smtClean="0">
                <a:ea typeface="ＭＳ Ｐゴシック" pitchFamily="34" charset="-128"/>
                <a:cs typeface="Arial" pitchFamily="34" charset="0"/>
              </a:rPr>
              <a:t>, temos:</a:t>
            </a:r>
          </a:p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  <p:pic>
        <p:nvPicPr>
          <p:cNvPr id="22531" name="Picture 6" descr="aul03-fig0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71650" y="4400550"/>
            <a:ext cx="59055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2" name="Picture 4" descr="aul02-fig0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7413" y="1625600"/>
            <a:ext cx="2311400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57238" y="558800"/>
            <a:ext cx="7918450" cy="1479550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Corolário</a:t>
            </a:r>
          </a:p>
          <a:p>
            <a:pPr eaLnBrk="1" hangingPunct="1"/>
            <a:endParaRPr lang="en-US" smtClean="0">
              <a:ea typeface="ＭＳ Ｐゴシック" pitchFamily="34" charset="-128"/>
            </a:endParaRPr>
          </a:p>
          <a:p>
            <a:pPr lvl="1" eaLnBrk="1" hangingPunct="1"/>
            <a:r>
              <a:rPr lang="pt-BR" sz="2400" smtClean="0">
                <a:ea typeface="ＭＳ Ｐゴシック" pitchFamily="34" charset="-128"/>
                <a:cs typeface="Arial" pitchFamily="34" charset="0"/>
              </a:rPr>
              <a:t>Em qualquer grafo, o n</a:t>
            </a:r>
            <a:r>
              <a:rPr lang="pt-BR" sz="2400" baseline="30000" smtClean="0">
                <a:ea typeface="ＭＳ Ｐゴシック" pitchFamily="34" charset="-128"/>
                <a:cs typeface="Arial" pitchFamily="34" charset="0"/>
              </a:rPr>
              <a:t>o</a:t>
            </a:r>
            <a:r>
              <a:rPr lang="pt-BR" sz="2400" smtClean="0">
                <a:ea typeface="ＭＳ Ｐゴシック" pitchFamily="34" charset="-128"/>
                <a:cs typeface="Arial" pitchFamily="34" charset="0"/>
              </a:rPr>
              <a:t> de vértices com grau ímpar deve ser PAR;</a:t>
            </a:r>
          </a:p>
        </p:txBody>
      </p:sp>
      <p:sp>
        <p:nvSpPr>
          <p:cNvPr id="7" name="Content Placeholder 4"/>
          <p:cNvSpPr txBox="1">
            <a:spLocks/>
          </p:cNvSpPr>
          <p:nvPr/>
        </p:nvSpPr>
        <p:spPr bwMode="auto">
          <a:xfrm>
            <a:off x="757238" y="2747963"/>
            <a:ext cx="7918450" cy="147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n"/>
            </a:pPr>
            <a:r>
              <a:rPr 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Prova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n"/>
            </a:pPr>
            <a:endParaRPr lang="en-US" sz="24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n"/>
            </a:pPr>
            <a:endParaRPr lang="en-US" sz="24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n"/>
            </a:pPr>
            <a:endParaRPr lang="en-US" sz="24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FontTx/>
              <a:buChar char="–"/>
            </a:pPr>
            <a:endParaRPr lang="pt-BR" sz="24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cs typeface="Arial" pitchFamily="34" charset="0"/>
            </a:endParaRP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FontTx/>
              <a:buChar char="–"/>
            </a:pPr>
            <a:r>
              <a:rPr lang="pt-BR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itchFamily="34" charset="0"/>
              </a:rPr>
              <a:t>Para a soma ser par, o primeiro somatório tem que gerar um resultado par, portanto </a:t>
            </a:r>
            <a:r>
              <a:rPr lang="pt-BR" sz="240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itchFamily="34" charset="0"/>
              </a:rPr>
              <a:t>|V</a:t>
            </a:r>
            <a:r>
              <a:rPr lang="pt-BR" sz="2400" baseline="-3000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itchFamily="34" charset="0"/>
              </a:rPr>
              <a:t>ímpar</a:t>
            </a:r>
            <a:r>
              <a:rPr lang="pt-BR" sz="240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itchFamily="34" charset="0"/>
              </a:rPr>
              <a:t>|</a:t>
            </a:r>
            <a:r>
              <a:rPr lang="pt-BR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itchFamily="34" charset="0"/>
              </a:rPr>
              <a:t> é par.</a:t>
            </a:r>
          </a:p>
        </p:txBody>
      </p:sp>
      <p:pic>
        <p:nvPicPr>
          <p:cNvPr id="23555" name="Picture 4" descr="aul02-fig0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02000" y="3479800"/>
            <a:ext cx="2311400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6" name="Picture 8" descr="aul03-fig0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76500" y="4140200"/>
            <a:ext cx="38877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Exercícios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238" y="1198563"/>
            <a:ext cx="7918450" cy="1257300"/>
          </a:xfrm>
        </p:spPr>
        <p:txBody>
          <a:bodyPr/>
          <a:lstStyle/>
          <a:p>
            <a:pPr eaLnBrk="1" hangingPunct="1"/>
            <a:r>
              <a:rPr lang="pt-BR" smtClean="0">
                <a:ea typeface="ＭＳ Ｐゴシック" pitchFamily="34" charset="-128"/>
                <a:cs typeface="Arial" pitchFamily="34" charset="0"/>
              </a:rPr>
              <a:t>Existe um grafo simples com 5 vértices cujos graus são dados a seguir? Em caso afirmativo, desenhe o grafo.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436938" y="2466975"/>
            <a:ext cx="2005012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200">
                <a:solidFill>
                  <a:srgbClr val="000000"/>
                </a:solidFill>
              </a:rPr>
              <a:t>a)  3, 3, 3, 3, 2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058863" y="5053013"/>
            <a:ext cx="1925637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200">
                <a:solidFill>
                  <a:srgbClr val="000000"/>
                </a:solidFill>
              </a:rPr>
              <a:t>b) 1, 2, 3, 4, 5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622925" y="5053013"/>
            <a:ext cx="1909763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200">
                <a:solidFill>
                  <a:srgbClr val="000000"/>
                </a:solidFill>
              </a:rPr>
              <a:t>c) 1, 1, 1, 1, 1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84500" y="2940050"/>
            <a:ext cx="2971800" cy="208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Definições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Dois tipos de elementos:</a:t>
            </a:r>
          </a:p>
          <a:p>
            <a:pPr lvl="1" eaLnBrk="1" hangingPunct="1"/>
            <a:r>
              <a:rPr lang="en-US" smtClean="0">
                <a:ea typeface="ＭＳ Ｐゴシック" pitchFamily="34" charset="-128"/>
              </a:rPr>
              <a:t>Vértices ou nós (v1, v2, v3, v4, v5, v6);</a:t>
            </a:r>
          </a:p>
          <a:p>
            <a:pPr lvl="1" eaLnBrk="1" hangingPunct="1"/>
            <a:r>
              <a:rPr lang="en-US" smtClean="0">
                <a:ea typeface="ＭＳ Ｐゴシック" pitchFamily="34" charset="-128"/>
              </a:rPr>
              <a:t>Arestas (v1-v2, v1-v3, v3-v4, etc.).</a:t>
            </a:r>
          </a:p>
        </p:txBody>
      </p:sp>
      <p:pic>
        <p:nvPicPr>
          <p:cNvPr id="512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7150" y="2930525"/>
            <a:ext cx="4238625" cy="310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Outros tipos de grafos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238" y="1331913"/>
            <a:ext cx="7918450" cy="1446212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Grafo Nulo (vazio):</a:t>
            </a:r>
          </a:p>
          <a:p>
            <a:pPr lvl="1" eaLnBrk="1" hangingPunct="1"/>
            <a:r>
              <a:rPr lang="en-US" smtClean="0">
                <a:ea typeface="ＭＳ Ｐゴシック" pitchFamily="34" charset="-128"/>
              </a:rPr>
              <a:t>Grafo cujo número de arestas é zero. Ou, grafo regular de grau zero.</a:t>
            </a:r>
          </a:p>
        </p:txBody>
      </p:sp>
      <p:sp>
        <p:nvSpPr>
          <p:cNvPr id="4" name="Text Box 14"/>
          <p:cNvSpPr txBox="1">
            <a:spLocks noChangeArrowheads="1"/>
          </p:cNvSpPr>
          <p:nvPr/>
        </p:nvSpPr>
        <p:spPr bwMode="auto">
          <a:xfrm>
            <a:off x="1485900" y="2795588"/>
            <a:ext cx="6518275" cy="625475"/>
          </a:xfrm>
          <a:prstGeom prst="rect">
            <a:avLst/>
          </a:prstGeom>
          <a:solidFill>
            <a:srgbClr val="FFD173"/>
          </a:solidFill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algn="ctr"/>
            <a:r>
              <a:rPr lang="pt-BR" sz="3000">
                <a:solidFill>
                  <a:srgbClr val="800000"/>
                </a:solidFill>
                <a:cs typeface="Arial" pitchFamily="34" charset="0"/>
              </a:rPr>
              <a:t>N</a:t>
            </a:r>
            <a:r>
              <a:rPr lang="pt-BR" sz="3000" baseline="-30000">
                <a:solidFill>
                  <a:srgbClr val="800000"/>
                </a:solidFill>
                <a:cs typeface="Arial" pitchFamily="34" charset="0"/>
              </a:rPr>
              <a:t>n</a:t>
            </a:r>
            <a:r>
              <a:rPr lang="pt-BR" sz="3000">
                <a:solidFill>
                  <a:srgbClr val="003399"/>
                </a:solidFill>
                <a:cs typeface="Arial" pitchFamily="34" charset="0"/>
              </a:rPr>
              <a:t> </a:t>
            </a:r>
            <a:r>
              <a:rPr lang="pt-BR" sz="3000">
                <a:solidFill>
                  <a:srgbClr val="000000"/>
                </a:solidFill>
                <a:cs typeface="Arial" pitchFamily="34" charset="0"/>
              </a:rPr>
              <a:t>é um grafo nulo com n vértices</a:t>
            </a:r>
            <a:r>
              <a:rPr lang="pt-BR" sz="3000">
                <a:solidFill>
                  <a:srgbClr val="003399"/>
                </a:solidFill>
                <a:cs typeface="Arial" pitchFamily="34" charset="0"/>
              </a:rPr>
              <a:t/>
            </a:r>
            <a:br>
              <a:rPr lang="pt-BR" sz="3000">
                <a:solidFill>
                  <a:srgbClr val="003399"/>
                </a:solidFill>
                <a:cs typeface="Arial" pitchFamily="34" charset="0"/>
              </a:rPr>
            </a:br>
            <a:endParaRPr lang="pt-BR" sz="3000">
              <a:solidFill>
                <a:srgbClr val="003399"/>
              </a:solidFill>
              <a:cs typeface="Arial" pitchFamily="34" charset="0"/>
            </a:endParaRPr>
          </a:p>
        </p:txBody>
      </p:sp>
      <p:sp>
        <p:nvSpPr>
          <p:cNvPr id="5" name="Text Box 15"/>
          <p:cNvSpPr txBox="1">
            <a:spLocks noChangeArrowheads="1"/>
          </p:cNvSpPr>
          <p:nvPr/>
        </p:nvSpPr>
        <p:spPr bwMode="auto">
          <a:xfrm>
            <a:off x="1079500" y="4014788"/>
            <a:ext cx="3617913" cy="2033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pt-BR" sz="3000">
                <a:solidFill>
                  <a:srgbClr val="000000"/>
                </a:solidFill>
                <a:cs typeface="Arial" pitchFamily="34" charset="0"/>
              </a:rPr>
              <a:t>Exemplo: </a:t>
            </a:r>
            <a:r>
              <a:rPr lang="pt-BR" sz="3000">
                <a:solidFill>
                  <a:srgbClr val="800000"/>
                </a:solidFill>
                <a:cs typeface="Arial" pitchFamily="34" charset="0"/>
              </a:rPr>
              <a:t>N</a:t>
            </a:r>
            <a:r>
              <a:rPr lang="pt-BR" sz="3000" baseline="-30000">
                <a:solidFill>
                  <a:srgbClr val="800000"/>
                </a:solidFill>
                <a:cs typeface="Arial" pitchFamily="34" charset="0"/>
              </a:rPr>
              <a:t>4</a:t>
            </a:r>
            <a:r>
              <a:rPr lang="pt-BR" sz="3000">
                <a:solidFill>
                  <a:srgbClr val="800000"/>
                </a:solidFill>
                <a:cs typeface="Arial" pitchFamily="34" charset="0"/>
              </a:rPr>
              <a:t> </a:t>
            </a:r>
            <a:r>
              <a:rPr lang="pt-BR" sz="3000">
                <a:solidFill>
                  <a:srgbClr val="000000"/>
                </a:solidFill>
                <a:cs typeface="Arial" pitchFamily="34" charset="0"/>
              </a:rPr>
              <a:t/>
            </a:r>
            <a:br>
              <a:rPr lang="pt-BR" sz="3000">
                <a:solidFill>
                  <a:srgbClr val="000000"/>
                </a:solidFill>
                <a:cs typeface="Arial" pitchFamily="34" charset="0"/>
              </a:rPr>
            </a:br>
            <a:endParaRPr lang="pt-BR" sz="3000">
              <a:solidFill>
                <a:srgbClr val="000000"/>
              </a:solidFill>
              <a:cs typeface="Arial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pt-BR" sz="3000">
                <a:solidFill>
                  <a:srgbClr val="000000"/>
                </a:solidFill>
                <a:cs typeface="Arial" pitchFamily="34" charset="0"/>
              </a:rPr>
              <a:t>V={1,2,3,4}; E={ }. </a:t>
            </a:r>
            <a:r>
              <a:rPr lang="pt-BR" sz="3000">
                <a:solidFill>
                  <a:srgbClr val="003399"/>
                </a:solidFill>
                <a:cs typeface="Arial" pitchFamily="34" charset="0"/>
              </a:rPr>
              <a:t/>
            </a:r>
            <a:br>
              <a:rPr lang="pt-BR" sz="3000">
                <a:solidFill>
                  <a:srgbClr val="003399"/>
                </a:solidFill>
                <a:cs typeface="Arial" pitchFamily="34" charset="0"/>
              </a:rPr>
            </a:br>
            <a:endParaRPr lang="pt-BR" sz="2800">
              <a:cs typeface="Arial" pitchFamily="34" charset="0"/>
            </a:endParaRPr>
          </a:p>
          <a:p>
            <a:endParaRPr lang="pt-BR" sz="1400">
              <a:latin typeface="Times New Roman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59363" y="3740150"/>
            <a:ext cx="2743200" cy="212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Outros tipos de grafos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238" y="1398588"/>
            <a:ext cx="7918450" cy="1741487"/>
          </a:xfrm>
        </p:spPr>
        <p:txBody>
          <a:bodyPr/>
          <a:lstStyle/>
          <a:p>
            <a:pPr eaLnBrk="1" hangingPunct="1"/>
            <a:r>
              <a:rPr lang="pt-BR" smtClean="0">
                <a:ea typeface="ＭＳ Ｐゴシック" pitchFamily="34" charset="-128"/>
                <a:cs typeface="Arial" pitchFamily="34" charset="0"/>
              </a:rPr>
              <a:t>Grafo completo:</a:t>
            </a:r>
          </a:p>
          <a:p>
            <a:pPr lvl="1" eaLnBrk="1" hangingPunct="1"/>
            <a:r>
              <a:rPr lang="pt-BR" smtClean="0">
                <a:ea typeface="ＭＳ Ｐゴシック" pitchFamily="34" charset="-128"/>
                <a:cs typeface="Arial" pitchFamily="34" charset="0"/>
              </a:rPr>
              <a:t>Grafo simples em que existe exatamente uma aresta entre cada par de vértices distintos. Ou, grafo regular de grau n-1, onde n = |V|.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1138238" y="3321050"/>
            <a:ext cx="7389812" cy="593725"/>
          </a:xfrm>
          <a:prstGeom prst="rect">
            <a:avLst/>
          </a:prstGeom>
          <a:solidFill>
            <a:srgbClr val="FFD173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pt-BR" sz="3000">
                <a:solidFill>
                  <a:srgbClr val="800000"/>
                </a:solidFill>
                <a:cs typeface="Arial" pitchFamily="34" charset="0"/>
              </a:rPr>
              <a:t>K</a:t>
            </a:r>
            <a:r>
              <a:rPr lang="pt-BR" sz="3000" baseline="-30000">
                <a:solidFill>
                  <a:srgbClr val="800000"/>
                </a:solidFill>
                <a:cs typeface="Arial" pitchFamily="34" charset="0"/>
              </a:rPr>
              <a:t>n</a:t>
            </a:r>
            <a:r>
              <a:rPr lang="pt-BR" sz="3000">
                <a:solidFill>
                  <a:srgbClr val="003399"/>
                </a:solidFill>
                <a:cs typeface="Arial" pitchFamily="34" charset="0"/>
              </a:rPr>
              <a:t> </a:t>
            </a:r>
            <a:r>
              <a:rPr lang="pt-BR" sz="3000">
                <a:solidFill>
                  <a:srgbClr val="000000"/>
                </a:solidFill>
                <a:cs typeface="Arial" pitchFamily="34" charset="0"/>
              </a:rPr>
              <a:t>é um grafo completo com n vértices.</a:t>
            </a:r>
            <a:r>
              <a:rPr lang="pt-BR" sz="3000">
                <a:solidFill>
                  <a:srgbClr val="003399"/>
                </a:solidFill>
                <a:cs typeface="Arial" pitchFamily="34" charset="0"/>
              </a:rPr>
              <a:t/>
            </a:r>
            <a:br>
              <a:rPr lang="pt-BR" sz="3000">
                <a:solidFill>
                  <a:srgbClr val="003399"/>
                </a:solidFill>
                <a:cs typeface="Arial" pitchFamily="34" charset="0"/>
              </a:rPr>
            </a:br>
            <a:endParaRPr lang="pt-BR" sz="3000">
              <a:solidFill>
                <a:srgbClr val="003399"/>
              </a:solidFill>
              <a:cs typeface="Arial" pitchFamily="34" charset="0"/>
            </a:endParaRPr>
          </a:p>
          <a:p>
            <a:endParaRPr lang="pt-BR" sz="1400">
              <a:latin typeface="Times New Roman" pitchFamily="18" charset="0"/>
            </a:endParaRP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808038" y="4860925"/>
            <a:ext cx="2293937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3000">
                <a:solidFill>
                  <a:srgbClr val="000000"/>
                </a:solidFill>
                <a:cs typeface="Arial" pitchFamily="34" charset="0"/>
              </a:rPr>
              <a:t>Exemplo: </a:t>
            </a:r>
            <a:r>
              <a:rPr lang="pt-BR" sz="3000">
                <a:solidFill>
                  <a:srgbClr val="800000"/>
                </a:solidFill>
                <a:cs typeface="Arial" pitchFamily="34" charset="0"/>
              </a:rPr>
              <a:t>K</a:t>
            </a:r>
            <a:r>
              <a:rPr lang="pt-BR" sz="3000" baseline="-30000">
                <a:solidFill>
                  <a:srgbClr val="800000"/>
                </a:solidFill>
                <a:cs typeface="Arial" pitchFamily="34" charset="0"/>
              </a:rPr>
              <a:t>4</a:t>
            </a:r>
          </a:p>
        </p:txBody>
      </p:sp>
      <p:pic>
        <p:nvPicPr>
          <p:cNvPr id="6" name="Picture 6" descr="aul03-fig0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65550" y="4392613"/>
            <a:ext cx="4762500" cy="171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Quantas arestas tem o </a:t>
            </a:r>
            <a:r>
              <a:rPr lang="pt-BR" smtClean="0">
                <a:solidFill>
                  <a:srgbClr val="80000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K</a:t>
            </a:r>
            <a:r>
              <a:rPr lang="pt-BR" baseline="-30000" smtClean="0">
                <a:solidFill>
                  <a:srgbClr val="80000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n</a:t>
            </a:r>
            <a:r>
              <a:rPr lang="en-US" smtClean="0">
                <a:ea typeface="ＭＳ Ｐゴシック" pitchFamily="34" charset="-128"/>
              </a:rPr>
              <a:t>?</a:t>
            </a:r>
          </a:p>
        </p:txBody>
      </p:sp>
      <p:pic>
        <p:nvPicPr>
          <p:cNvPr id="27650" name="Picture 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5913" y="2773363"/>
            <a:ext cx="28448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744538" y="2359025"/>
            <a:ext cx="7918450" cy="4624388"/>
          </a:xfrm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  <a:p>
            <a:pPr lvl="1" eaLnBrk="1" hangingPunct="1"/>
            <a:r>
              <a:rPr lang="en-US" smtClean="0">
                <a:ea typeface="ＭＳ Ｐゴシック" pitchFamily="34" charset="-128"/>
              </a:rPr>
              <a:t>Veja que			      , onde r é o grau e v é o número de vértices.</a:t>
            </a:r>
          </a:p>
          <a:p>
            <a:pPr lvl="1" eaLnBrk="1" hangingPunct="1"/>
            <a:endParaRPr lang="en-US" smtClean="0">
              <a:ea typeface="ＭＳ Ｐゴシック" pitchFamily="34" charset="-128"/>
            </a:endParaRPr>
          </a:p>
          <a:p>
            <a:pPr lvl="1" eaLnBrk="1" hangingPunct="1"/>
            <a:r>
              <a:rPr lang="en-US" smtClean="0">
                <a:ea typeface="ＭＳ Ｐゴシック" pitchFamily="34" charset="-128"/>
              </a:rPr>
              <a:t>Logo,</a:t>
            </a:r>
          </a:p>
        </p:txBody>
      </p:sp>
      <p:pic>
        <p:nvPicPr>
          <p:cNvPr id="27652" name="Picture 1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5913" y="4454525"/>
            <a:ext cx="33274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Complemento de um grafo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663" y="1700213"/>
            <a:ext cx="8201025" cy="979487"/>
          </a:xfrm>
        </p:spPr>
        <p:txBody>
          <a:bodyPr/>
          <a:lstStyle/>
          <a:p>
            <a:pPr lvl="1" eaLnBrk="1" hangingPunct="1"/>
            <a:r>
              <a:rPr lang="en-US" smtClean="0">
                <a:ea typeface="ＭＳ Ｐゴシック" pitchFamily="34" charset="-128"/>
              </a:rPr>
              <a:t>Seja </a:t>
            </a:r>
            <a:r>
              <a:rPr lang="en-US" b="1" smtClean="0">
                <a:solidFill>
                  <a:srgbClr val="800000"/>
                </a:solidFill>
                <a:ea typeface="ＭＳ Ｐゴシック" pitchFamily="34" charset="-128"/>
              </a:rPr>
              <a:t>G</a:t>
            </a:r>
            <a:r>
              <a:rPr lang="en-US" smtClean="0">
                <a:ea typeface="ＭＳ Ｐゴシック" pitchFamily="34" charset="-128"/>
              </a:rPr>
              <a:t> um grafo simples com um conjunto de vértices </a:t>
            </a:r>
            <a:r>
              <a:rPr lang="en-US" b="1" smtClean="0">
                <a:solidFill>
                  <a:srgbClr val="800000"/>
                </a:solidFill>
                <a:ea typeface="ＭＳ Ｐゴシック" pitchFamily="34" charset="-128"/>
              </a:rPr>
              <a:t>V</a:t>
            </a:r>
            <a:r>
              <a:rPr lang="en-US" smtClean="0">
                <a:ea typeface="ＭＳ Ｐゴシック" pitchFamily="34" charset="-128"/>
              </a:rPr>
              <a:t>.</a:t>
            </a:r>
          </a:p>
          <a:p>
            <a:pPr lvl="1" eaLnBrk="1" hangingPunct="1"/>
            <a:r>
              <a:rPr lang="en-US" b="1" smtClean="0">
                <a:solidFill>
                  <a:srgbClr val="800000"/>
                </a:solidFill>
                <a:ea typeface="ＭＳ Ｐゴシック" pitchFamily="34" charset="-128"/>
              </a:rPr>
              <a:t>G</a:t>
            </a:r>
            <a:r>
              <a:rPr lang="en-US" altLang="en-US" b="1" smtClean="0">
                <a:solidFill>
                  <a:srgbClr val="800000"/>
                </a:solidFill>
                <a:ea typeface="ＭＳ Ｐゴシック" pitchFamily="34" charset="-128"/>
              </a:rPr>
              <a:t>’</a:t>
            </a:r>
            <a:r>
              <a:rPr lang="en-US" altLang="ja-JP" smtClean="0">
                <a:ea typeface="ＭＳ Ｐゴシック" pitchFamily="34" charset="-128"/>
              </a:rPr>
              <a:t> é complemento de G se:</a:t>
            </a:r>
          </a:p>
          <a:p>
            <a:pPr lvl="1" eaLnBrk="1" hangingPunct="1"/>
            <a:endParaRPr lang="en-US" smtClean="0">
              <a:ea typeface="ＭＳ Ｐゴシック" pitchFamily="34" charset="-128"/>
            </a:endParaRPr>
          </a:p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44538" y="2940050"/>
            <a:ext cx="7777162" cy="2687638"/>
          </a:xfrm>
          <a:prstGeom prst="rect">
            <a:avLst/>
          </a:prstGeom>
          <a:solidFill>
            <a:srgbClr val="FFD173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endParaRPr lang="pt-BR" sz="3000" u="sng">
              <a:solidFill>
                <a:srgbClr val="800000"/>
              </a:solidFill>
              <a:cs typeface="Arial" pitchFamily="34" charset="0"/>
            </a:endParaRPr>
          </a:p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pt-BR" sz="3000">
                <a:solidFill>
                  <a:srgbClr val="800000"/>
                </a:solidFill>
                <a:cs typeface="Arial" pitchFamily="34" charset="0"/>
              </a:rPr>
              <a:t>V</a:t>
            </a:r>
            <a:r>
              <a:rPr lang="pt-BR" altLang="en-US" sz="3000">
                <a:solidFill>
                  <a:srgbClr val="800000"/>
                </a:solidFill>
                <a:cs typeface="Arial" pitchFamily="34" charset="0"/>
              </a:rPr>
              <a:t>’</a:t>
            </a:r>
            <a:r>
              <a:rPr lang="pt-BR" sz="3000">
                <a:solidFill>
                  <a:srgbClr val="800000"/>
                </a:solidFill>
                <a:cs typeface="Arial" pitchFamily="34" charset="0"/>
              </a:rPr>
              <a:t> = V    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pt-BR" sz="3000">
                <a:solidFill>
                  <a:srgbClr val="800000"/>
                </a:solidFill>
                <a:cs typeface="Arial" pitchFamily="34" charset="0"/>
              </a:rPr>
              <a:t> </a:t>
            </a:r>
            <a:r>
              <a:rPr lang="pt-BR" sz="3000">
                <a:solidFill>
                  <a:srgbClr val="000000"/>
                </a:solidFill>
                <a:cs typeface="Arial" pitchFamily="34" charset="0"/>
              </a:rPr>
              <a:t>e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pt-BR" sz="3000">
                <a:solidFill>
                  <a:srgbClr val="000000"/>
                </a:solidFill>
                <a:cs typeface="Arial" pitchFamily="34" charset="0"/>
              </a:rPr>
              <a:t>dois vértices são adjacentes em </a:t>
            </a:r>
            <a:r>
              <a:rPr lang="pt-BR" sz="3000">
                <a:solidFill>
                  <a:srgbClr val="800000"/>
                </a:solidFill>
                <a:cs typeface="Arial" pitchFamily="34" charset="0"/>
              </a:rPr>
              <a:t>G</a:t>
            </a:r>
            <a:r>
              <a:rPr lang="pt-BR" altLang="en-US" sz="3000">
                <a:solidFill>
                  <a:srgbClr val="800000"/>
                </a:solidFill>
                <a:cs typeface="Arial" pitchFamily="34" charset="0"/>
              </a:rPr>
              <a:t>’</a:t>
            </a:r>
            <a:r>
              <a:rPr lang="pt-BR" altLang="ja-JP" sz="3000">
                <a:solidFill>
                  <a:srgbClr val="000000"/>
                </a:solidFill>
                <a:cs typeface="Arial" pitchFamily="34" charset="0"/>
              </a:rPr>
              <a:t>, se e somente se, não o são em</a:t>
            </a:r>
            <a:r>
              <a:rPr lang="pt-BR" altLang="ja-JP" sz="3000">
                <a:solidFill>
                  <a:srgbClr val="003399"/>
                </a:solidFill>
                <a:cs typeface="Arial" pitchFamily="34" charset="0"/>
              </a:rPr>
              <a:t> </a:t>
            </a:r>
            <a:r>
              <a:rPr lang="pt-BR" altLang="ja-JP" sz="3000">
                <a:solidFill>
                  <a:srgbClr val="800000"/>
                </a:solidFill>
                <a:cs typeface="Arial" pitchFamily="34" charset="0"/>
              </a:rPr>
              <a:t>G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</a:pPr>
            <a:endParaRPr lang="pt-BR" sz="14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Complemento de um grafo</a:t>
            </a:r>
          </a:p>
        </p:txBody>
      </p:sp>
      <p:pic>
        <p:nvPicPr>
          <p:cNvPr id="29698" name="Picture 6" descr="f1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55700" y="2146300"/>
            <a:ext cx="7154863" cy="312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Complemento de um grafo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238" y="4313238"/>
            <a:ext cx="7918450" cy="2011362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Exercício:</a:t>
            </a:r>
          </a:p>
          <a:p>
            <a:pPr lvl="1" eaLnBrk="1" hangingPunct="1"/>
            <a:r>
              <a:rPr lang="pt-BR" sz="2400" smtClean="0">
                <a:ea typeface="ＭＳ Ｐゴシック" pitchFamily="34" charset="-128"/>
                <a:cs typeface="Arial" pitchFamily="34" charset="0"/>
              </a:rPr>
              <a:t>Dê exemplos que confirmem as propriedades acima</a:t>
            </a:r>
            <a:r>
              <a:rPr lang="en-US" smtClean="0">
                <a:ea typeface="ＭＳ Ｐゴシック" pitchFamily="34" charset="-128"/>
                <a:cs typeface="Arial" pitchFamily="34" charset="0"/>
              </a:rPr>
              <a:t>.</a:t>
            </a:r>
            <a:endParaRPr lang="pt-BR" sz="2400" smtClean="0"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998538" y="1622425"/>
            <a:ext cx="7677150" cy="1016000"/>
          </a:xfrm>
          <a:prstGeom prst="rect">
            <a:avLst/>
          </a:prstGeom>
          <a:solidFill>
            <a:srgbClr val="FFD173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3000">
                <a:solidFill>
                  <a:srgbClr val="800000"/>
                </a:solidFill>
                <a:cs typeface="Arial" pitchFamily="34" charset="0"/>
              </a:rPr>
              <a:t>Propriedade 1</a:t>
            </a:r>
            <a:endParaRPr lang="pt-BR" sz="3000">
              <a:solidFill>
                <a:srgbClr val="003399"/>
              </a:solidFill>
              <a:cs typeface="Arial" pitchFamily="34" charset="0"/>
            </a:endParaRPr>
          </a:p>
          <a:p>
            <a:pPr algn="ctr"/>
            <a:r>
              <a:rPr lang="pt-BR" sz="3000">
                <a:solidFill>
                  <a:srgbClr val="000000"/>
                </a:solidFill>
                <a:cs typeface="Arial" pitchFamily="34" charset="0"/>
              </a:rPr>
              <a:t>Um grafo regular tem complemento regular</a:t>
            </a:r>
            <a:endParaRPr lang="pt-BR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998538" y="3005138"/>
            <a:ext cx="7677150" cy="1006475"/>
          </a:xfrm>
          <a:prstGeom prst="rect">
            <a:avLst/>
          </a:prstGeom>
          <a:solidFill>
            <a:srgbClr val="FFD173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3000">
                <a:solidFill>
                  <a:srgbClr val="800000"/>
                </a:solidFill>
                <a:cs typeface="Arial" pitchFamily="34" charset="0"/>
              </a:rPr>
              <a:t>Propriedade 2 </a:t>
            </a:r>
          </a:p>
          <a:p>
            <a:pPr algn="ctr"/>
            <a:r>
              <a:rPr lang="pt-BR" sz="3000">
                <a:solidFill>
                  <a:srgbClr val="000000"/>
                </a:solidFill>
                <a:cs typeface="Arial" pitchFamily="34" charset="0"/>
              </a:rPr>
              <a:t>O complemento de </a:t>
            </a:r>
            <a:r>
              <a:rPr lang="pt-BR" sz="3000">
                <a:solidFill>
                  <a:srgbClr val="800000"/>
                </a:solidFill>
                <a:cs typeface="Arial" pitchFamily="34" charset="0"/>
              </a:rPr>
              <a:t>K</a:t>
            </a:r>
            <a:r>
              <a:rPr lang="pt-BR" sz="3000" baseline="-30000">
                <a:solidFill>
                  <a:srgbClr val="800000"/>
                </a:solidFill>
                <a:cs typeface="Arial" pitchFamily="34" charset="0"/>
              </a:rPr>
              <a:t>n</a:t>
            </a:r>
            <a:r>
              <a:rPr lang="pt-BR" sz="3000">
                <a:cs typeface="Arial" pitchFamily="34" charset="0"/>
              </a:rPr>
              <a:t> </a:t>
            </a:r>
            <a:r>
              <a:rPr lang="pt-BR" sz="3000">
                <a:solidFill>
                  <a:srgbClr val="000000"/>
                </a:solidFill>
                <a:cs typeface="Arial" pitchFamily="34" charset="0"/>
              </a:rPr>
              <a:t>é </a:t>
            </a:r>
            <a:r>
              <a:rPr lang="pt-BR" sz="3000">
                <a:solidFill>
                  <a:srgbClr val="800000"/>
                </a:solidFill>
                <a:cs typeface="Arial" pitchFamily="34" charset="0"/>
              </a:rPr>
              <a:t>N</a:t>
            </a:r>
            <a:r>
              <a:rPr lang="pt-BR" sz="3000" baseline="-30000">
                <a:solidFill>
                  <a:srgbClr val="800000"/>
                </a:solidFill>
                <a:cs typeface="Arial" pitchFamily="34" charset="0"/>
              </a:rPr>
              <a:t>n</a:t>
            </a:r>
            <a:endParaRPr lang="pt-BR" sz="14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Outros tipos de grafos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Grafo cíclico (ou simplesmente Ciclo):</a:t>
            </a:r>
          </a:p>
          <a:p>
            <a:pPr lvl="1" eaLnBrk="1" hangingPunct="1"/>
            <a:r>
              <a:rPr lang="en-US" smtClean="0">
                <a:ea typeface="ＭＳ Ｐゴシック" pitchFamily="34" charset="-128"/>
              </a:rPr>
              <a:t>Um grafo conectado que é regular de grau 2 é um grafo cíclico  (ciclo);</a:t>
            </a:r>
          </a:p>
          <a:p>
            <a:pPr lvl="1" eaLnBrk="1" hangingPunct="1"/>
            <a:r>
              <a:rPr lang="pt-BR" sz="2400" smtClean="0">
                <a:solidFill>
                  <a:srgbClr val="800000"/>
                </a:solidFill>
                <a:ea typeface="ＭＳ Ｐゴシック" pitchFamily="34" charset="-128"/>
              </a:rPr>
              <a:t>C</a:t>
            </a:r>
            <a:r>
              <a:rPr lang="pt-BR" sz="2400" baseline="-25000" smtClean="0">
                <a:solidFill>
                  <a:srgbClr val="800000"/>
                </a:solidFill>
                <a:ea typeface="ＭＳ Ｐゴシック" pitchFamily="34" charset="-128"/>
              </a:rPr>
              <a:t>n</a:t>
            </a:r>
            <a:r>
              <a:rPr lang="pt-BR" sz="2400" smtClean="0">
                <a:ea typeface="ＭＳ Ｐゴシック" pitchFamily="34" charset="-128"/>
              </a:rPr>
              <a:t> é um grafo cíclico com </a:t>
            </a:r>
            <a:r>
              <a:rPr lang="pt-BR" sz="2400" smtClean="0">
                <a:solidFill>
                  <a:srgbClr val="A50021"/>
                </a:solidFill>
                <a:ea typeface="ＭＳ Ｐゴシック" pitchFamily="34" charset="-128"/>
              </a:rPr>
              <a:t>n</a:t>
            </a:r>
            <a:r>
              <a:rPr lang="pt-BR" sz="2400" smtClean="0">
                <a:solidFill>
                  <a:srgbClr val="003399"/>
                </a:solidFill>
                <a:ea typeface="ＭＳ Ｐゴシック" pitchFamily="34" charset="-128"/>
              </a:rPr>
              <a:t> </a:t>
            </a:r>
            <a:r>
              <a:rPr lang="pt-BR" sz="2400" smtClean="0">
                <a:ea typeface="ＭＳ Ｐゴシック" pitchFamily="34" charset="-128"/>
              </a:rPr>
              <a:t>vértices</a:t>
            </a:r>
            <a:r>
              <a:rPr lang="en-US" smtClean="0">
                <a:ea typeface="ＭＳ Ｐゴシック" pitchFamily="34" charset="-128"/>
              </a:rPr>
              <a:t>.</a:t>
            </a:r>
            <a:endParaRPr lang="pt-BR" sz="2400" smtClean="0">
              <a:ea typeface="ＭＳ Ｐゴシック" pitchFamily="34" charset="-12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41663" y="3894138"/>
            <a:ext cx="2032000" cy="17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5588000" y="4579938"/>
            <a:ext cx="685800" cy="519112"/>
          </a:xfrm>
          <a:prstGeom prst="rect">
            <a:avLst/>
          </a:prstGeom>
          <a:solidFill>
            <a:srgbClr val="FFD173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800">
                <a:solidFill>
                  <a:srgbClr val="000000"/>
                </a:solidFill>
              </a:rPr>
              <a:t>C</a:t>
            </a:r>
            <a:r>
              <a:rPr lang="pt-BR" sz="2800" baseline="-25000">
                <a:solidFill>
                  <a:srgbClr val="000000"/>
                </a:solidFill>
              </a:rPr>
              <a:t>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Outros tipos de grafos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238" y="1331913"/>
            <a:ext cx="7918450" cy="1509712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Grafo roda</a:t>
            </a:r>
          </a:p>
          <a:p>
            <a:pPr lvl="1" eaLnBrk="1" hangingPunct="1"/>
            <a:r>
              <a:rPr lang="pt-BR" sz="2400" smtClean="0">
                <a:ea typeface="ＭＳ Ｐゴシック" pitchFamily="34" charset="-128"/>
              </a:rPr>
              <a:t>O grafo obtido a partir de </a:t>
            </a:r>
            <a:r>
              <a:rPr lang="pt-BR" sz="2400" smtClean="0">
                <a:solidFill>
                  <a:srgbClr val="800000"/>
                </a:solidFill>
                <a:ea typeface="ＭＳ Ｐゴシック" pitchFamily="34" charset="-128"/>
              </a:rPr>
              <a:t>C</a:t>
            </a:r>
            <a:r>
              <a:rPr lang="pt-BR" sz="2400" baseline="-25000" smtClean="0">
                <a:solidFill>
                  <a:srgbClr val="800000"/>
                </a:solidFill>
                <a:ea typeface="ＭＳ Ｐゴシック" pitchFamily="34" charset="-128"/>
              </a:rPr>
              <a:t>n</a:t>
            </a:r>
            <a:r>
              <a:rPr lang="pt-BR" sz="2400" smtClean="0">
                <a:ea typeface="ＭＳ Ｐゴシック" pitchFamily="34" charset="-128"/>
              </a:rPr>
              <a:t> através da ligação de cada vértice a um novo vértice </a:t>
            </a:r>
            <a:r>
              <a:rPr lang="pt-BR" sz="2400" smtClean="0">
                <a:solidFill>
                  <a:srgbClr val="800000"/>
                </a:solidFill>
                <a:ea typeface="ＭＳ Ｐゴシック" pitchFamily="34" charset="-128"/>
              </a:rPr>
              <a:t>v</a:t>
            </a:r>
            <a:r>
              <a:rPr lang="pt-BR" sz="2400" smtClean="0">
                <a:ea typeface="ＭＳ Ｐゴシック" pitchFamily="34" charset="-128"/>
              </a:rPr>
              <a:t> é um grafo roda.</a:t>
            </a:r>
            <a:endParaRPr lang="pt-BR" sz="2400" baseline="-25000" smtClean="0">
              <a:ea typeface="ＭＳ Ｐゴシック" pitchFamily="34" charset="-12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89088" y="2841625"/>
            <a:ext cx="6438900" cy="313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Outros tipos de grafos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4538" y="1447800"/>
            <a:ext cx="7918450" cy="4992688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Grafos n-cúbicos:</a:t>
            </a:r>
          </a:p>
          <a:p>
            <a:pPr eaLnBrk="1" hangingPunct="1"/>
            <a:endParaRPr lang="en-US" smtClean="0">
              <a:ea typeface="ＭＳ Ｐゴシック" pitchFamily="34" charset="-128"/>
            </a:endParaRPr>
          </a:p>
          <a:p>
            <a:pPr lvl="1" eaLnBrk="1" hangingPunct="1"/>
            <a:r>
              <a:rPr lang="pt-BR" sz="2400" smtClean="0">
                <a:ea typeface="ＭＳ Ｐゴシック" pitchFamily="34" charset="-128"/>
              </a:rPr>
              <a:t>Os grafos n-cúbicos, denotados por Q</a:t>
            </a:r>
            <a:r>
              <a:rPr lang="pt-BR" sz="2400" baseline="-25000" smtClean="0">
                <a:ea typeface="ＭＳ Ｐゴシック" pitchFamily="34" charset="-128"/>
              </a:rPr>
              <a:t>n</a:t>
            </a:r>
            <a:r>
              <a:rPr lang="pt-BR" sz="2400" smtClean="0">
                <a:ea typeface="ＭＳ Ｐゴシック" pitchFamily="34" charset="-128"/>
              </a:rPr>
              <a:t>, são grafos cujos vértices representam as 2</a:t>
            </a:r>
            <a:r>
              <a:rPr lang="pt-BR" sz="2400" baseline="30000" smtClean="0">
                <a:ea typeface="ＭＳ Ｐゴシック" pitchFamily="34" charset="-128"/>
              </a:rPr>
              <a:t>n</a:t>
            </a:r>
            <a:r>
              <a:rPr lang="pt-BR" sz="2400" smtClean="0">
                <a:ea typeface="ＭＳ Ｐゴシック" pitchFamily="34" charset="-128"/>
              </a:rPr>
              <a:t> cadeias de bits de tamanho n.</a:t>
            </a:r>
          </a:p>
          <a:p>
            <a:pPr lvl="1" eaLnBrk="1" hangingPunct="1"/>
            <a:endParaRPr lang="en-US" smtClean="0">
              <a:ea typeface="ＭＳ Ｐゴシック" pitchFamily="34" charset="-128"/>
            </a:endParaRPr>
          </a:p>
          <a:p>
            <a:pPr lvl="1" eaLnBrk="1" hangingPunct="1"/>
            <a:r>
              <a:rPr lang="pt-BR" sz="2400" smtClean="0">
                <a:ea typeface="ＭＳ Ｐゴシック" pitchFamily="34" charset="-128"/>
              </a:rPr>
              <a:t>Dois vértices são adjacentes se e somente se as cadeias de bits que eles representam diferem em exatamente uma posição de bit.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Outros tipos de grafos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Grafos n-cúbicos:</a:t>
            </a:r>
          </a:p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  <p:pic>
        <p:nvPicPr>
          <p:cNvPr id="34819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84463" y="2420938"/>
            <a:ext cx="4319587" cy="3217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Grafo Simples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238" y="1533525"/>
            <a:ext cx="7918450" cy="4624388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G = (V,E)</a:t>
            </a:r>
          </a:p>
          <a:p>
            <a:pPr lvl="1" eaLnBrk="1" hangingPunct="1"/>
            <a:r>
              <a:rPr lang="en-US" b="1" smtClean="0">
                <a:solidFill>
                  <a:srgbClr val="800000"/>
                </a:solidFill>
                <a:ea typeface="ＭＳ Ｐゴシック" pitchFamily="34" charset="-128"/>
              </a:rPr>
              <a:t>V</a:t>
            </a:r>
            <a:r>
              <a:rPr lang="en-US" smtClean="0">
                <a:ea typeface="ＭＳ Ｐゴシック" pitchFamily="34" charset="-128"/>
              </a:rPr>
              <a:t> é um conjunto finito não-vazio de vértices (ou nós);</a:t>
            </a:r>
          </a:p>
          <a:p>
            <a:pPr lvl="1" eaLnBrk="1" hangingPunct="1"/>
            <a:endParaRPr lang="en-US" smtClean="0">
              <a:ea typeface="ＭＳ Ｐゴシック" pitchFamily="34" charset="-128"/>
            </a:endParaRPr>
          </a:p>
          <a:p>
            <a:pPr lvl="1" eaLnBrk="1" hangingPunct="1"/>
            <a:r>
              <a:rPr lang="en-US" b="1" smtClean="0">
                <a:solidFill>
                  <a:srgbClr val="800000"/>
                </a:solidFill>
                <a:ea typeface="ＭＳ Ｐゴシック" pitchFamily="34" charset="-128"/>
              </a:rPr>
              <a:t>E</a:t>
            </a:r>
            <a:r>
              <a:rPr lang="en-US" smtClean="0">
                <a:ea typeface="ＭＳ Ｐゴシック" pitchFamily="34" charset="-128"/>
              </a:rPr>
              <a:t> é um conjunto de pares não ordenados de elementos distintos de V, chamados de arestas;</a:t>
            </a:r>
          </a:p>
          <a:p>
            <a:pPr lvl="1" eaLnBrk="1" hangingPunct="1"/>
            <a:endParaRPr lang="en-US" smtClean="0">
              <a:ea typeface="ＭＳ Ｐゴシック" pitchFamily="34" charset="-128"/>
            </a:endParaRPr>
          </a:p>
          <a:p>
            <a:pPr lvl="1" eaLnBrk="1" hangingPunct="1"/>
            <a:r>
              <a:rPr lang="en-US" smtClean="0">
                <a:ea typeface="ＭＳ Ｐゴシック" pitchFamily="34" charset="-128"/>
              </a:rPr>
              <a:t>Cada aresta </a:t>
            </a:r>
            <a:r>
              <a:rPr lang="en-US" b="1" smtClean="0">
                <a:solidFill>
                  <a:srgbClr val="800000"/>
                </a:solidFill>
                <a:ea typeface="ＭＳ Ｐゴシック" pitchFamily="34" charset="-128"/>
              </a:rPr>
              <a:t>e</a:t>
            </a:r>
            <a:r>
              <a:rPr lang="en-US" smtClean="0">
                <a:solidFill>
                  <a:srgbClr val="390000"/>
                </a:solidFill>
                <a:ea typeface="ＭＳ Ｐゴシック" pitchFamily="34" charset="-128"/>
              </a:rPr>
              <a:t> </a:t>
            </a:r>
            <a:r>
              <a:rPr lang="en-US" smtClean="0">
                <a:ea typeface="ＭＳ Ｐゴシック" pitchFamily="34" charset="-128"/>
              </a:rPr>
              <a:t>pertencente ao conjunto </a:t>
            </a:r>
            <a:r>
              <a:rPr lang="en-US" b="1" smtClean="0">
                <a:solidFill>
                  <a:srgbClr val="800000"/>
                </a:solidFill>
                <a:ea typeface="ＭＳ Ｐゴシック" pitchFamily="34" charset="-128"/>
              </a:rPr>
              <a:t>E</a:t>
            </a:r>
            <a:r>
              <a:rPr lang="en-US" smtClean="0">
                <a:ea typeface="ＭＳ Ｐゴシック" pitchFamily="34" charset="-128"/>
              </a:rPr>
              <a:t> será denotada pelo par de vértices</a:t>
            </a:r>
            <a:r>
              <a:rPr lang="en-US" b="1" smtClean="0">
                <a:solidFill>
                  <a:srgbClr val="800000"/>
                </a:solidFill>
                <a:ea typeface="ＭＳ Ｐゴシック" pitchFamily="34" charset="-128"/>
              </a:rPr>
              <a:t> {x,y}</a:t>
            </a:r>
            <a:r>
              <a:rPr lang="en-US" smtClean="0">
                <a:ea typeface="ＭＳ Ｐゴシック" pitchFamily="34" charset="-128"/>
              </a:rPr>
              <a:t> que a forma;</a:t>
            </a:r>
          </a:p>
          <a:p>
            <a:pPr lvl="1" eaLnBrk="1" hangingPunct="1"/>
            <a:endParaRPr lang="en-US" smtClean="0">
              <a:ea typeface="ＭＳ Ｐゴシック" pitchFamily="34" charset="-128"/>
            </a:endParaRPr>
          </a:p>
          <a:p>
            <a:pPr lvl="1" eaLnBrk="1" hangingPunct="1"/>
            <a:r>
              <a:rPr lang="en-US" smtClean="0">
                <a:ea typeface="ＭＳ Ｐゴシック" pitchFamily="34" charset="-128"/>
              </a:rPr>
              <a:t>Dizemos que os vértices </a:t>
            </a:r>
            <a:r>
              <a:rPr lang="en-US" b="1" smtClean="0">
                <a:solidFill>
                  <a:srgbClr val="800000"/>
                </a:solidFill>
                <a:ea typeface="ＭＳ Ｐゴシック" pitchFamily="34" charset="-128"/>
              </a:rPr>
              <a:t>x</a:t>
            </a:r>
            <a:r>
              <a:rPr lang="en-US" smtClean="0">
                <a:ea typeface="ＭＳ Ｐゴシック" pitchFamily="34" charset="-128"/>
              </a:rPr>
              <a:t> e </a:t>
            </a:r>
            <a:r>
              <a:rPr lang="en-US" b="1" smtClean="0">
                <a:solidFill>
                  <a:srgbClr val="800000"/>
                </a:solidFill>
                <a:ea typeface="ＭＳ Ｐゴシック" pitchFamily="34" charset="-128"/>
              </a:rPr>
              <a:t>y</a:t>
            </a:r>
            <a:r>
              <a:rPr lang="en-US" smtClean="0">
                <a:ea typeface="ＭＳ Ｐゴシック" pitchFamily="34" charset="-128"/>
              </a:rPr>
              <a:t> são extremos (ou extremidades) da aresta </a:t>
            </a:r>
            <a:r>
              <a:rPr lang="en-US" b="1" smtClean="0">
                <a:solidFill>
                  <a:srgbClr val="800000"/>
                </a:solidFill>
                <a:ea typeface="ＭＳ Ｐゴシック" pitchFamily="34" charset="-128"/>
              </a:rPr>
              <a:t>e</a:t>
            </a:r>
            <a:r>
              <a:rPr lang="en-US" smtClean="0">
                <a:ea typeface="ＭＳ Ｐゴシック" pitchFamily="34" charset="-128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Outros tipos de grafos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238" y="1331913"/>
            <a:ext cx="7918450" cy="2198687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Grafos Orientados ou Dígrafos:</a:t>
            </a:r>
          </a:p>
          <a:p>
            <a:pPr eaLnBrk="1" hangingPunct="1"/>
            <a:endParaRPr lang="en-US" smtClean="0">
              <a:ea typeface="ＭＳ Ｐゴシック" pitchFamily="34" charset="-128"/>
            </a:endParaRPr>
          </a:p>
          <a:p>
            <a:pPr lvl="1" eaLnBrk="1" hangingPunct="1"/>
            <a:r>
              <a:rPr lang="pt-BR" sz="2400" smtClean="0">
                <a:ea typeface="ＭＳ Ｐゴシック" pitchFamily="34" charset="-128"/>
                <a:cs typeface="Arial" pitchFamily="34" charset="0"/>
              </a:rPr>
              <a:t>Um dígrafo </a:t>
            </a:r>
            <a:r>
              <a:rPr lang="pt-BR" sz="2400" b="1" smtClean="0">
                <a:solidFill>
                  <a:srgbClr val="800000"/>
                </a:solidFill>
                <a:ea typeface="ＭＳ Ｐゴシック" pitchFamily="34" charset="-128"/>
                <a:cs typeface="Arial" pitchFamily="34" charset="0"/>
              </a:rPr>
              <a:t>G(V,A)</a:t>
            </a:r>
            <a:r>
              <a:rPr lang="pt-BR" sz="2400" smtClean="0">
                <a:solidFill>
                  <a:srgbClr val="003399"/>
                </a:solidFill>
                <a:ea typeface="ＭＳ Ｐゴシック" pitchFamily="34" charset="-128"/>
                <a:cs typeface="Arial" pitchFamily="34" charset="0"/>
              </a:rPr>
              <a:t> </a:t>
            </a:r>
            <a:r>
              <a:rPr lang="pt-BR" sz="2400" smtClean="0">
                <a:ea typeface="ＭＳ Ｐゴシック" pitchFamily="34" charset="-128"/>
                <a:cs typeface="Arial" pitchFamily="34" charset="0"/>
              </a:rPr>
              <a:t>é um conjunto finito não vazio V de vértices, e um conjunto </a:t>
            </a:r>
            <a:r>
              <a:rPr lang="pt-BR" sz="2400" b="1" smtClean="0">
                <a:solidFill>
                  <a:srgbClr val="800000"/>
                </a:solidFill>
                <a:ea typeface="ＭＳ Ｐゴシック" pitchFamily="34" charset="-128"/>
                <a:cs typeface="Arial" pitchFamily="34" charset="0"/>
              </a:rPr>
              <a:t>A</a:t>
            </a:r>
            <a:r>
              <a:rPr lang="pt-BR" sz="2400" smtClean="0">
                <a:solidFill>
                  <a:srgbClr val="003399"/>
                </a:solidFill>
                <a:ea typeface="ＭＳ Ｐゴシック" pitchFamily="34" charset="-128"/>
                <a:cs typeface="Arial" pitchFamily="34" charset="0"/>
              </a:rPr>
              <a:t> </a:t>
            </a:r>
            <a:r>
              <a:rPr lang="pt-BR" sz="2400" smtClean="0">
                <a:ea typeface="ＭＳ Ｐゴシック" pitchFamily="34" charset="-128"/>
                <a:cs typeface="Arial" pitchFamily="34" charset="0"/>
              </a:rPr>
              <a:t>de</a:t>
            </a:r>
            <a:r>
              <a:rPr lang="pt-BR" sz="2400" smtClean="0">
                <a:solidFill>
                  <a:srgbClr val="003399"/>
                </a:solidFill>
                <a:ea typeface="ＭＳ Ｐゴシック" pitchFamily="34" charset="-128"/>
                <a:cs typeface="Arial" pitchFamily="34" charset="0"/>
              </a:rPr>
              <a:t> </a:t>
            </a:r>
            <a:r>
              <a:rPr lang="pt-BR" sz="2400" b="1" smtClean="0">
                <a:solidFill>
                  <a:srgbClr val="800000"/>
                </a:solidFill>
                <a:ea typeface="ＭＳ Ｐゴシック" pitchFamily="34" charset="-128"/>
                <a:cs typeface="Arial" pitchFamily="34" charset="0"/>
              </a:rPr>
              <a:t>pares ordenados</a:t>
            </a:r>
            <a:r>
              <a:rPr lang="pt-BR" sz="2400" smtClean="0">
                <a:solidFill>
                  <a:srgbClr val="003399"/>
                </a:solidFill>
                <a:ea typeface="ＭＳ Ｐゴシック" pitchFamily="34" charset="-128"/>
                <a:cs typeface="Arial" pitchFamily="34" charset="0"/>
              </a:rPr>
              <a:t> </a:t>
            </a:r>
            <a:r>
              <a:rPr lang="pt-BR" sz="2400" smtClean="0">
                <a:ea typeface="ＭＳ Ｐゴシック" pitchFamily="34" charset="-128"/>
                <a:cs typeface="Arial" pitchFamily="34" charset="0"/>
              </a:rPr>
              <a:t>de elementos de V. Chamamos o conjunto A de </a:t>
            </a:r>
            <a:r>
              <a:rPr lang="pt-BR" sz="2400" b="1" smtClean="0">
                <a:solidFill>
                  <a:srgbClr val="800000"/>
                </a:solidFill>
                <a:ea typeface="ＭＳ Ｐゴシック" pitchFamily="34" charset="-128"/>
                <a:cs typeface="Arial" pitchFamily="34" charset="0"/>
              </a:rPr>
              <a:t>arcos</a:t>
            </a:r>
            <a:r>
              <a:rPr lang="pt-BR" sz="2400" smtClean="0">
                <a:solidFill>
                  <a:srgbClr val="003399"/>
                </a:solidFill>
                <a:ea typeface="ＭＳ Ｐゴシック" pitchFamily="34" charset="-128"/>
                <a:cs typeface="Arial" pitchFamily="34" charset="0"/>
              </a:rPr>
              <a:t> </a:t>
            </a:r>
            <a:r>
              <a:rPr lang="pt-BR" sz="2400" smtClean="0">
                <a:ea typeface="ＭＳ Ｐゴシック" pitchFamily="34" charset="-128"/>
                <a:cs typeface="Arial" pitchFamily="34" charset="0"/>
              </a:rPr>
              <a:t>(também podemos chamar de </a:t>
            </a:r>
            <a:r>
              <a:rPr lang="pt-BR" sz="2400" b="1" smtClean="0">
                <a:solidFill>
                  <a:srgbClr val="800000"/>
                </a:solidFill>
                <a:ea typeface="ＭＳ Ｐゴシック" pitchFamily="34" charset="-128"/>
                <a:cs typeface="Arial" pitchFamily="34" charset="0"/>
              </a:rPr>
              <a:t>arestas</a:t>
            </a:r>
            <a:r>
              <a:rPr lang="pt-BR" sz="2400" smtClean="0">
                <a:ea typeface="ＭＳ Ｐゴシック" pitchFamily="34" charset="-128"/>
                <a:cs typeface="Arial" pitchFamily="34" charset="0"/>
              </a:rPr>
              <a:t>).</a:t>
            </a:r>
          </a:p>
        </p:txBody>
      </p:sp>
      <p:pic>
        <p:nvPicPr>
          <p:cNvPr id="4" name="Picture 4" descr="aul03-fig0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4019550"/>
            <a:ext cx="82550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Outros tipos de grafos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238" y="1700213"/>
            <a:ext cx="7918450" cy="1704975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Multigrafo Orientado G(V,A)</a:t>
            </a:r>
          </a:p>
          <a:p>
            <a:pPr lvl="1" eaLnBrk="1" hangingPunct="1"/>
            <a:r>
              <a:rPr lang="en-US" smtClean="0">
                <a:ea typeface="ＭＳ Ｐゴシック" pitchFamily="34" charset="-128"/>
              </a:rPr>
              <a:t>Consiste de um conjunto V não vazio de vértices, um conjunto A de arestas e uma função </a:t>
            </a:r>
            <a:r>
              <a:rPr lang="en-US" i="1" smtClean="0">
                <a:ea typeface="ＭＳ Ｐゴシック" pitchFamily="34" charset="-128"/>
              </a:rPr>
              <a:t>f </a:t>
            </a:r>
            <a:r>
              <a:rPr lang="en-US" smtClean="0">
                <a:ea typeface="ＭＳ Ｐゴシック" pitchFamily="34" charset="-128"/>
              </a:rPr>
              <a:t>de A em {(u,v) | u, v </a:t>
            </a:r>
            <a:r>
              <a:rPr lang="pt-BR" smtClean="0">
                <a:ea typeface="ＭＳ Ｐゴシック" pitchFamily="34" charset="-128"/>
                <a:cs typeface="Arial" pitchFamily="34" charset="0"/>
                <a:sym typeface="Symbol" pitchFamily="18" charset="2"/>
              </a:rPr>
              <a:t> V}. As arestas e1 e e2 são múltiplas se </a:t>
            </a:r>
            <a:r>
              <a:rPr lang="pt-BR" i="1" smtClean="0">
                <a:ea typeface="ＭＳ Ｐゴシック" pitchFamily="34" charset="-128"/>
                <a:cs typeface="Arial" pitchFamily="34" charset="0"/>
                <a:sym typeface="Symbol" pitchFamily="18" charset="2"/>
              </a:rPr>
              <a:t>f</a:t>
            </a:r>
            <a:r>
              <a:rPr lang="pt-BR" smtClean="0">
                <a:ea typeface="ＭＳ Ｐゴシック" pitchFamily="34" charset="-128"/>
                <a:cs typeface="Arial" pitchFamily="34" charset="0"/>
                <a:sym typeface="Symbol" pitchFamily="18" charset="2"/>
              </a:rPr>
              <a:t>(e1) = </a:t>
            </a:r>
            <a:r>
              <a:rPr lang="pt-BR" i="1" smtClean="0">
                <a:ea typeface="ＭＳ Ｐゴシック" pitchFamily="34" charset="-128"/>
                <a:cs typeface="Arial" pitchFamily="34" charset="0"/>
                <a:sym typeface="Symbol" pitchFamily="18" charset="2"/>
              </a:rPr>
              <a:t>f</a:t>
            </a:r>
            <a:r>
              <a:rPr lang="pt-BR" smtClean="0">
                <a:ea typeface="ＭＳ Ｐゴシック" pitchFamily="34" charset="-128"/>
                <a:cs typeface="Arial" pitchFamily="34" charset="0"/>
                <a:sym typeface="Symbol" pitchFamily="18" charset="2"/>
              </a:rPr>
              <a:t>(e2). </a:t>
            </a:r>
            <a:endParaRPr lang="en-US" smtClean="0">
              <a:ea typeface="ＭＳ Ｐゴシック" pitchFamily="34" charset="-12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75000" y="3998913"/>
            <a:ext cx="2794000" cy="135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238" y="544513"/>
            <a:ext cx="7918450" cy="5780087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Os vértices de um dígrafo possuem:</a:t>
            </a:r>
          </a:p>
          <a:p>
            <a:pPr eaLnBrk="1" hangingPunct="1"/>
            <a:endParaRPr lang="en-US" smtClean="0">
              <a:ea typeface="ＭＳ Ｐゴシック" pitchFamily="34" charset="-128"/>
            </a:endParaRPr>
          </a:p>
          <a:p>
            <a:pPr lvl="1" eaLnBrk="1" hangingPunct="1"/>
            <a:r>
              <a:rPr lang="en-US" sz="2400" smtClean="0">
                <a:solidFill>
                  <a:srgbClr val="800000"/>
                </a:solidFill>
                <a:ea typeface="ＭＳ Ｐゴシック" pitchFamily="34" charset="-128"/>
              </a:rPr>
              <a:t>Grau de entrada: </a:t>
            </a:r>
            <a:r>
              <a:rPr lang="pt-BR" sz="2400" smtClean="0">
                <a:ea typeface="ＭＳ Ｐゴシック" pitchFamily="34" charset="-128"/>
              </a:rPr>
              <a:t>número de arcos que chegam no vértice (</a:t>
            </a:r>
            <a:r>
              <a:rPr lang="pt-BR" sz="2400" smtClean="0">
                <a:solidFill>
                  <a:srgbClr val="800000"/>
                </a:solidFill>
                <a:ea typeface="ＭＳ Ｐゴシック" pitchFamily="34" charset="-128"/>
              </a:rPr>
              <a:t>grauent(v)</a:t>
            </a:r>
            <a:r>
              <a:rPr lang="pt-BR" sz="2400" smtClean="0">
                <a:ea typeface="ＭＳ Ｐゴシック" pitchFamily="34" charset="-128"/>
              </a:rPr>
              <a:t>);</a:t>
            </a:r>
          </a:p>
          <a:p>
            <a:pPr lvl="1" eaLnBrk="1" hangingPunct="1"/>
            <a:endParaRPr lang="pt-BR" sz="2400" smtClean="0">
              <a:ea typeface="ＭＳ Ｐゴシック" pitchFamily="34" charset="-128"/>
            </a:endParaRPr>
          </a:p>
          <a:p>
            <a:pPr lvl="1" eaLnBrk="1" hangingPunct="1"/>
            <a:r>
              <a:rPr lang="pt-BR" sz="2400" smtClean="0">
                <a:solidFill>
                  <a:srgbClr val="800000"/>
                </a:solidFill>
                <a:ea typeface="ＭＳ Ｐゴシック" pitchFamily="34" charset="-128"/>
              </a:rPr>
              <a:t>Grau de saída: </a:t>
            </a:r>
            <a:r>
              <a:rPr lang="pt-BR" sz="2400" smtClean="0">
                <a:ea typeface="ＭＳ Ｐゴシック" pitchFamily="34" charset="-128"/>
              </a:rPr>
              <a:t>número de arcos que partem do vértice (</a:t>
            </a:r>
            <a:r>
              <a:rPr lang="pt-BR" sz="2400" smtClean="0">
                <a:solidFill>
                  <a:srgbClr val="800000"/>
                </a:solidFill>
                <a:ea typeface="ＭＳ Ｐゴシック" pitchFamily="34" charset="-128"/>
              </a:rPr>
              <a:t>grausai(v)</a:t>
            </a:r>
            <a:r>
              <a:rPr lang="pt-BR" sz="2400" smtClean="0">
                <a:ea typeface="ＭＳ Ｐゴシック" pitchFamily="34" charset="-128"/>
              </a:rPr>
              <a:t>)</a:t>
            </a:r>
            <a:r>
              <a:rPr lang="en-US" smtClean="0">
                <a:ea typeface="ＭＳ Ｐゴシック" pitchFamily="34" charset="-128"/>
              </a:rPr>
              <a:t>.</a:t>
            </a:r>
            <a:endParaRPr lang="pt-BR" sz="2400" smtClean="0">
              <a:ea typeface="ＭＳ Ｐゴシック" pitchFamily="34" charset="-128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524000" y="3992563"/>
            <a:ext cx="6553200" cy="1463675"/>
          </a:xfrm>
          <a:prstGeom prst="rect">
            <a:avLst/>
          </a:prstGeom>
          <a:solidFill>
            <a:srgbClr val="FFD173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3000">
                <a:solidFill>
                  <a:srgbClr val="000000"/>
                </a:solidFill>
              </a:rPr>
              <a:t>Proposição</a:t>
            </a:r>
          </a:p>
          <a:p>
            <a:endParaRPr lang="pt-BR" sz="3000">
              <a:solidFill>
                <a:srgbClr val="000000"/>
              </a:solidFill>
            </a:endParaRPr>
          </a:p>
          <a:p>
            <a:r>
              <a:rPr lang="pt-BR" sz="3000">
                <a:solidFill>
                  <a:srgbClr val="000000"/>
                </a:solidFill>
                <a:sym typeface="Symbol" pitchFamily="18" charset="2"/>
              </a:rPr>
              <a:t> grauent(v</a:t>
            </a:r>
            <a:r>
              <a:rPr lang="pt-BR" sz="3000" baseline="-25000">
                <a:solidFill>
                  <a:srgbClr val="000000"/>
                </a:solidFill>
                <a:sym typeface="Symbol" pitchFamily="18" charset="2"/>
              </a:rPr>
              <a:t>i</a:t>
            </a:r>
            <a:r>
              <a:rPr lang="pt-BR" sz="3000">
                <a:solidFill>
                  <a:srgbClr val="000000"/>
                </a:solidFill>
                <a:sym typeface="Symbol" pitchFamily="18" charset="2"/>
              </a:rPr>
              <a:t>) =   grausai(v</a:t>
            </a:r>
            <a:r>
              <a:rPr lang="pt-BR" sz="3000" baseline="-25000">
                <a:solidFill>
                  <a:srgbClr val="000000"/>
                </a:solidFill>
                <a:sym typeface="Symbol" pitchFamily="18" charset="2"/>
              </a:rPr>
              <a:t>i</a:t>
            </a:r>
            <a:r>
              <a:rPr lang="pt-BR" sz="3000">
                <a:solidFill>
                  <a:srgbClr val="000000"/>
                </a:solidFill>
                <a:sym typeface="Symbol" pitchFamily="18" charset="2"/>
              </a:rPr>
              <a:t>) = | A |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Revisando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757238" y="2370138"/>
          <a:ext cx="7918450" cy="2497441"/>
        </p:xfrm>
        <a:graphic>
          <a:graphicData uri="http://schemas.openxmlformats.org/drawingml/2006/table">
            <a:tbl>
              <a:tblPr/>
              <a:tblGrid>
                <a:gridCol w="1979612"/>
                <a:gridCol w="1979613"/>
                <a:gridCol w="1979612"/>
                <a:gridCol w="1979613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Tipo</a:t>
                      </a:r>
                    </a:p>
                  </a:txBody>
                  <a:tcPr marT="45713" marB="4571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Arestas</a:t>
                      </a:r>
                    </a:p>
                  </a:txBody>
                  <a:tcPr marT="45713" marB="4571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Múltiplas</a:t>
                      </a:r>
                    </a:p>
                  </a:txBody>
                  <a:tcPr marT="45713" marB="4571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Laços</a:t>
                      </a:r>
                    </a:p>
                  </a:txBody>
                  <a:tcPr marT="45713" marB="4571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Simples</a:t>
                      </a:r>
                    </a:p>
                  </a:txBody>
                  <a:tcPr marT="45713" marB="4571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Não direcionadas</a:t>
                      </a:r>
                    </a:p>
                  </a:txBody>
                  <a:tcPr marT="45713" marB="4571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Não</a:t>
                      </a:r>
                    </a:p>
                  </a:txBody>
                  <a:tcPr marT="45713" marB="4571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Não</a:t>
                      </a:r>
                    </a:p>
                  </a:txBody>
                  <a:tcPr marT="45713" marB="4571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Multigrafo</a:t>
                      </a:r>
                    </a:p>
                  </a:txBody>
                  <a:tcPr marT="45713" marB="4571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Não direcionadas</a:t>
                      </a:r>
                    </a:p>
                  </a:txBody>
                  <a:tcPr marT="45713" marB="4571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Sim</a:t>
                      </a:r>
                    </a:p>
                  </a:txBody>
                  <a:tcPr marT="45713" marB="4571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Não</a:t>
                      </a:r>
                    </a:p>
                  </a:txBody>
                  <a:tcPr marT="45713" marB="4571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Pseudografo</a:t>
                      </a:r>
                    </a:p>
                  </a:txBody>
                  <a:tcPr marT="45713" marB="4571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Não direcionadas</a:t>
                      </a:r>
                    </a:p>
                  </a:txBody>
                  <a:tcPr marT="45713" marB="4571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Sim</a:t>
                      </a:r>
                    </a:p>
                  </a:txBody>
                  <a:tcPr marT="45713" marB="4571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Sim</a:t>
                      </a:r>
                    </a:p>
                  </a:txBody>
                  <a:tcPr marT="45713" marB="4571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Direcionado</a:t>
                      </a:r>
                    </a:p>
                  </a:txBody>
                  <a:tcPr marT="45713" marB="4571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Direcionadas</a:t>
                      </a:r>
                    </a:p>
                  </a:txBody>
                  <a:tcPr marT="45713" marB="4571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Não</a:t>
                      </a:r>
                    </a:p>
                  </a:txBody>
                  <a:tcPr marT="45713" marB="4571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Sim</a:t>
                      </a:r>
                    </a:p>
                  </a:txBody>
                  <a:tcPr marT="45713" marB="4571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7E7"/>
                    </a:solidFill>
                  </a:tcPr>
                </a:tc>
              </a:tr>
              <a:tr h="639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Multigrafo Direcionado</a:t>
                      </a:r>
                    </a:p>
                  </a:txBody>
                  <a:tcPr marT="45713" marB="4571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Direcionadas</a:t>
                      </a:r>
                    </a:p>
                  </a:txBody>
                  <a:tcPr marT="45713" marB="4571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Sim</a:t>
                      </a:r>
                    </a:p>
                  </a:txBody>
                  <a:tcPr marT="45713" marB="4571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Sim</a:t>
                      </a:r>
                    </a:p>
                  </a:txBody>
                  <a:tcPr marT="45713" marB="4571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CBC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Exemplos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238" y="1700213"/>
            <a:ext cx="7918450" cy="2333625"/>
          </a:xfrm>
        </p:spPr>
        <p:txBody>
          <a:bodyPr/>
          <a:lstStyle/>
          <a:p>
            <a:pPr eaLnBrk="1" hangingPunct="1"/>
            <a:r>
              <a:rPr lang="en-US" dirty="0" err="1" smtClean="0">
                <a:ea typeface="ＭＳ Ｐゴシック" pitchFamily="34" charset="-128"/>
              </a:rPr>
              <a:t>Quantos</a:t>
            </a:r>
            <a:r>
              <a:rPr lang="en-US" dirty="0" smtClean="0">
                <a:ea typeface="ＭＳ Ｐゴシック" pitchFamily="34" charset="-128"/>
              </a:rPr>
              <a:t> </a:t>
            </a:r>
            <a:r>
              <a:rPr lang="en-US" dirty="0" err="1" smtClean="0">
                <a:ea typeface="ＭＳ Ｐゴシック" pitchFamily="34" charset="-128"/>
              </a:rPr>
              <a:t>nós</a:t>
            </a:r>
            <a:r>
              <a:rPr lang="en-US" dirty="0" smtClean="0">
                <a:ea typeface="ＭＳ Ｐゴシック" pitchFamily="34" charset="-128"/>
              </a:rPr>
              <a:t> </a:t>
            </a:r>
            <a:r>
              <a:rPr lang="en-US" dirty="0" err="1" smtClean="0">
                <a:ea typeface="ＭＳ Ｐゴシック" pitchFamily="34" charset="-128"/>
              </a:rPr>
              <a:t>possui</a:t>
            </a:r>
            <a:r>
              <a:rPr lang="en-US" dirty="0" smtClean="0">
                <a:ea typeface="ＭＳ Ｐゴシック" pitchFamily="34" charset="-128"/>
              </a:rPr>
              <a:t> um </a:t>
            </a:r>
            <a:r>
              <a:rPr lang="en-US" dirty="0" err="1" smtClean="0">
                <a:ea typeface="ＭＳ Ｐゴシック" pitchFamily="34" charset="-128"/>
              </a:rPr>
              <a:t>grafo</a:t>
            </a:r>
            <a:r>
              <a:rPr lang="en-US" dirty="0" smtClean="0">
                <a:ea typeface="ＭＳ Ｐゴシック" pitchFamily="34" charset="-128"/>
              </a:rPr>
              <a:t> regular de </a:t>
            </a:r>
            <a:r>
              <a:rPr lang="en-US" dirty="0" err="1" smtClean="0">
                <a:ea typeface="ＭＳ Ｐゴシック" pitchFamily="34" charset="-128"/>
              </a:rPr>
              <a:t>grau</a:t>
            </a:r>
            <a:r>
              <a:rPr lang="en-US" dirty="0" smtClean="0">
                <a:ea typeface="ＭＳ Ｐゴシック" pitchFamily="34" charset="-128"/>
              </a:rPr>
              <a:t> 4 com 10 </a:t>
            </a:r>
            <a:r>
              <a:rPr lang="en-US" dirty="0" err="1" smtClean="0">
                <a:ea typeface="ＭＳ Ｐゴシック" pitchFamily="34" charset="-128"/>
              </a:rPr>
              <a:t>arestas</a:t>
            </a:r>
            <a:r>
              <a:rPr lang="en-US" dirty="0" smtClean="0">
                <a:ea typeface="ＭＳ Ｐゴシック" pitchFamily="34" charset="-128"/>
              </a:rPr>
              <a:t>?</a:t>
            </a:r>
          </a:p>
          <a:p>
            <a:pPr lvl="1" eaLnBrk="1" hangingPunct="1"/>
            <a:r>
              <a:rPr lang="en-US" dirty="0" err="1" smtClean="0">
                <a:ea typeface="ＭＳ Ｐゴシック" pitchFamily="34" charset="-128"/>
              </a:rPr>
              <a:t>Pelo</a:t>
            </a:r>
            <a:r>
              <a:rPr lang="en-US" dirty="0" smtClean="0">
                <a:ea typeface="ＭＳ Ｐゴシック" pitchFamily="34" charset="-128"/>
              </a:rPr>
              <a:t> </a:t>
            </a:r>
            <a:r>
              <a:rPr lang="en-US" dirty="0" err="1" smtClean="0">
                <a:ea typeface="ＭＳ Ｐゴシック" pitchFamily="34" charset="-128"/>
              </a:rPr>
              <a:t>teorema</a:t>
            </a:r>
            <a:r>
              <a:rPr lang="en-US" dirty="0" smtClean="0">
                <a:ea typeface="ＭＳ Ｐゴシック" pitchFamily="34" charset="-128"/>
              </a:rPr>
              <a:t> do </a:t>
            </a:r>
            <a:r>
              <a:rPr lang="en-US" dirty="0" err="1" smtClean="0">
                <a:ea typeface="ＭＳ Ｐゴシック" pitchFamily="34" charset="-128"/>
              </a:rPr>
              <a:t>aperto</a:t>
            </a:r>
            <a:r>
              <a:rPr lang="en-US" dirty="0" smtClean="0">
                <a:ea typeface="ＭＳ Ｐゴシック" pitchFamily="34" charset="-128"/>
              </a:rPr>
              <a:t> de </a:t>
            </a:r>
            <a:r>
              <a:rPr lang="en-US" dirty="0" err="1" smtClean="0">
                <a:ea typeface="ＭＳ Ｐゴシック" pitchFamily="34" charset="-128"/>
              </a:rPr>
              <a:t>mão</a:t>
            </a:r>
            <a:r>
              <a:rPr lang="en-US" dirty="0" smtClean="0">
                <a:ea typeface="ＭＳ Ｐゴシック" pitchFamily="34" charset="-128"/>
              </a:rPr>
              <a:t>, </a:t>
            </a:r>
            <a:endParaRPr lang="en-US" dirty="0" smtClean="0">
              <a:ea typeface="ＭＳ Ｐゴシック" pitchFamily="34" charset="-128"/>
            </a:endParaRPr>
          </a:p>
          <a:p>
            <a:pPr lvl="1" eaLnBrk="1" hangingPunct="1"/>
            <a:endParaRPr lang="en-US" dirty="0" smtClean="0">
              <a:ea typeface="ＭＳ Ｐゴシック" pitchFamily="34" charset="-128"/>
            </a:endParaRPr>
          </a:p>
          <a:p>
            <a:pPr lvl="1" eaLnBrk="1" hangingPunct="1"/>
            <a:r>
              <a:rPr lang="en-US" dirty="0" smtClean="0">
                <a:ea typeface="ＭＳ Ｐゴシック" pitchFamily="34" charset="-128"/>
              </a:rPr>
              <a:t>Logo, 			 </a:t>
            </a:r>
            <a:r>
              <a:rPr lang="en-US" dirty="0" smtClean="0">
                <a:ea typeface="ＭＳ Ｐゴシック" pitchFamily="34" charset="-128"/>
              </a:rPr>
              <a:t>.</a:t>
            </a:r>
            <a:endParaRPr lang="en-US" dirty="0" smtClean="0">
              <a:ea typeface="ＭＳ Ｐゴシック" pitchFamily="34" charset="-128"/>
            </a:endParaRPr>
          </a:p>
        </p:txBody>
      </p:sp>
      <p:pic>
        <p:nvPicPr>
          <p:cNvPr id="39939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91200" y="2543175"/>
            <a:ext cx="24384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0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14588" y="3352800"/>
            <a:ext cx="26924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1" name="Picture 5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1588" y="3271838"/>
            <a:ext cx="12700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757238" y="4378325"/>
            <a:ext cx="8048625" cy="2332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n"/>
            </a:pPr>
            <a:r>
              <a:rPr 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Forma alternativa de responder: 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FontTx/>
              <a:buChar char="–"/>
            </a:pPr>
            <a:r>
              <a:rPr lang="pt-BR" sz="22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itchFamily="34" charset="0"/>
                <a:sym typeface="Symbol" pitchFamily="18" charset="2"/>
              </a:rPr>
              <a:t>O grafo regular de grau 4 é o K</a:t>
            </a:r>
            <a:r>
              <a:rPr lang="pt-BR" sz="2200" baseline="-25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itchFamily="34" charset="0"/>
                <a:sym typeface="Symbol" pitchFamily="18" charset="2"/>
              </a:rPr>
              <a:t>5</a:t>
            </a:r>
            <a:r>
              <a:rPr lang="pt-BR" sz="22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itchFamily="34" charset="0"/>
                <a:sym typeface="Symbol" pitchFamily="18" charset="2"/>
              </a:rPr>
              <a:t>, logo a resposta é 5.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99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99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Exemplos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238" y="1331913"/>
            <a:ext cx="7918450" cy="3155950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Se G é um grafo simples com 15 arestas e G</a:t>
            </a:r>
            <a:r>
              <a:rPr lang="en-US" altLang="en-US" smtClean="0">
                <a:ea typeface="ＭＳ Ｐゴシック" pitchFamily="34" charset="-128"/>
              </a:rPr>
              <a:t>’</a:t>
            </a:r>
            <a:r>
              <a:rPr lang="en-US" smtClean="0">
                <a:ea typeface="ＭＳ Ｐゴシック" pitchFamily="34" charset="-128"/>
              </a:rPr>
              <a:t> possui 13 arestas, quantos nós G possui?</a:t>
            </a:r>
          </a:p>
          <a:p>
            <a:pPr lvl="1" eaLnBrk="1" hangingPunct="1"/>
            <a:r>
              <a:rPr lang="pt-BR" sz="2400" smtClean="0">
                <a:ea typeface="ＭＳ Ｐゴシック" pitchFamily="34" charset="-128"/>
                <a:cs typeface="Arial" pitchFamily="34" charset="0"/>
                <a:sym typeface="Symbol" pitchFamily="18" charset="2"/>
              </a:rPr>
              <a:t>A união de G e G</a:t>
            </a:r>
            <a:r>
              <a:rPr lang="pt-BR" altLang="en-US" sz="2400" smtClean="0">
                <a:ea typeface="ＭＳ Ｐゴシック" pitchFamily="34" charset="-128"/>
                <a:cs typeface="Arial" pitchFamily="34" charset="0"/>
                <a:sym typeface="Symbol" pitchFamily="18" charset="2"/>
              </a:rPr>
              <a:t>’</a:t>
            </a:r>
            <a:r>
              <a:rPr lang="pt-BR" sz="2400" smtClean="0">
                <a:ea typeface="ＭＳ Ｐゴシック" pitchFamily="34" charset="-128"/>
                <a:cs typeface="Arial" pitchFamily="34" charset="0"/>
                <a:sym typeface="Symbol" pitchFamily="18" charset="2"/>
              </a:rPr>
              <a:t> é um grafo completo;</a:t>
            </a:r>
          </a:p>
          <a:p>
            <a:pPr lvl="1" eaLnBrk="1" hangingPunct="1"/>
            <a:endParaRPr lang="pt-BR" sz="2400" smtClean="0">
              <a:ea typeface="ＭＳ Ｐゴシック" pitchFamily="34" charset="-128"/>
              <a:cs typeface="Arial" pitchFamily="34" charset="0"/>
              <a:sym typeface="Symbol" pitchFamily="18" charset="2"/>
            </a:endParaRPr>
          </a:p>
          <a:p>
            <a:pPr lvl="1" eaLnBrk="1" hangingPunct="1"/>
            <a:r>
              <a:rPr lang="pt-BR" sz="2400" smtClean="0">
                <a:ea typeface="ＭＳ Ｐゴシック" pitchFamily="34" charset="-128"/>
                <a:cs typeface="Arial" pitchFamily="34" charset="0"/>
                <a:sym typeface="Symbol" pitchFamily="18" charset="2"/>
              </a:rPr>
              <a:t>Assim, basta responder qual a quantidade de nós de um grafo completo com 28 arestas;</a:t>
            </a:r>
          </a:p>
          <a:p>
            <a:pPr lvl="1" eaLnBrk="1" hangingPunct="1"/>
            <a:endParaRPr lang="en-US" smtClean="0">
              <a:ea typeface="ＭＳ Ｐゴシック" pitchFamily="34" charset="-128"/>
              <a:cs typeface="Arial" pitchFamily="34" charset="0"/>
              <a:sym typeface="Symbol" pitchFamily="18" charset="2"/>
            </a:endParaRPr>
          </a:p>
          <a:p>
            <a:pPr lvl="1" eaLnBrk="1" hangingPunct="1"/>
            <a:r>
              <a:rPr lang="en-US" sz="2400" smtClean="0">
                <a:ea typeface="ＭＳ Ｐゴシック" pitchFamily="34" charset="-128"/>
                <a:cs typeface="Arial" pitchFamily="34" charset="0"/>
                <a:sym typeface="Symbol" pitchFamily="18" charset="2"/>
              </a:rPr>
              <a:t>Resolvemos o sistema 2*28 = n(n-1), achamos      n = 8 (a solução positiva).</a:t>
            </a:r>
          </a:p>
          <a:p>
            <a:pPr lvl="1" eaLnBrk="1" hangingPunct="1"/>
            <a:endParaRPr lang="en-US" sz="2400" smtClean="0">
              <a:ea typeface="ＭＳ Ｐゴシック" pitchFamily="34" charset="-128"/>
              <a:cs typeface="Arial" pitchFamily="34" charset="0"/>
              <a:sym typeface="Symbol" pitchFamily="18" charset="2"/>
            </a:endParaRPr>
          </a:p>
          <a:p>
            <a:pPr lvl="1" eaLnBrk="1" hangingPunct="1"/>
            <a:r>
              <a:rPr lang="en-US" sz="2400" smtClean="0">
                <a:solidFill>
                  <a:srgbClr val="800000"/>
                </a:solidFill>
                <a:ea typeface="ＭＳ Ｐゴシック" pitchFamily="34" charset="-128"/>
                <a:cs typeface="Arial" pitchFamily="34" charset="0"/>
                <a:sym typeface="Symbol" pitchFamily="18" charset="2"/>
              </a:rPr>
              <a:t>Resposta: 8</a:t>
            </a:r>
            <a:r>
              <a:rPr lang="en-US" sz="2400" smtClean="0">
                <a:ea typeface="ＭＳ Ｐゴシック" pitchFamily="34" charset="-128"/>
                <a:cs typeface="Arial" pitchFamily="34" charset="0"/>
                <a:sym typeface="Symbol" pitchFamily="18" charset="2"/>
              </a:rPr>
              <a:t>.</a:t>
            </a:r>
            <a:endParaRPr lang="pt-BR" sz="2400" smtClean="0">
              <a:ea typeface="ＭＳ Ｐゴシック" pitchFamily="34" charset="-128"/>
              <a:cs typeface="Arial" pitchFamily="34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Outros tipos de grafos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4538" y="1155700"/>
            <a:ext cx="7918450" cy="4624388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Grafo Bipartido:</a:t>
            </a:r>
          </a:p>
          <a:p>
            <a:pPr lvl="1" eaLnBrk="1" hangingPunct="1"/>
            <a:r>
              <a:rPr lang="pt-BR" sz="2400" smtClean="0">
                <a:ea typeface="ＭＳ Ｐゴシック" pitchFamily="34" charset="-128"/>
              </a:rPr>
              <a:t>Um grafo é dito ser bipartido quando seu conjunto de vértices </a:t>
            </a:r>
            <a:r>
              <a:rPr lang="pt-BR" sz="2400" b="1" i="1" smtClean="0">
                <a:solidFill>
                  <a:srgbClr val="800000"/>
                </a:solidFill>
                <a:ea typeface="ＭＳ Ｐゴシック" pitchFamily="34" charset="-128"/>
              </a:rPr>
              <a:t>V</a:t>
            </a:r>
            <a:r>
              <a:rPr lang="pt-BR" sz="2400" smtClean="0">
                <a:ea typeface="ＭＳ Ｐゴシック" pitchFamily="34" charset="-128"/>
              </a:rPr>
              <a:t> puder ser particionado em dois subconjuntos </a:t>
            </a:r>
            <a:r>
              <a:rPr lang="pt-BR" sz="2400" b="1" i="1" smtClean="0">
                <a:solidFill>
                  <a:srgbClr val="800000"/>
                </a:solidFill>
                <a:ea typeface="ＭＳ Ｐゴシック" pitchFamily="34" charset="-128"/>
              </a:rPr>
              <a:t>V</a:t>
            </a:r>
            <a:r>
              <a:rPr lang="pt-BR" sz="2400" b="1" baseline="-30000" smtClean="0">
                <a:solidFill>
                  <a:srgbClr val="800000"/>
                </a:solidFill>
                <a:ea typeface="ＭＳ Ｐゴシック" pitchFamily="34" charset="-128"/>
              </a:rPr>
              <a:t>1</a:t>
            </a:r>
            <a:r>
              <a:rPr lang="pt-BR" sz="2400" smtClean="0">
                <a:ea typeface="ＭＳ Ｐゴシック" pitchFamily="34" charset="-128"/>
              </a:rPr>
              <a:t> e </a:t>
            </a:r>
            <a:r>
              <a:rPr lang="pt-BR" sz="2400" b="1" i="1" smtClean="0">
                <a:solidFill>
                  <a:srgbClr val="800000"/>
                </a:solidFill>
                <a:ea typeface="ＭＳ Ｐゴシック" pitchFamily="34" charset="-128"/>
              </a:rPr>
              <a:t>V</a:t>
            </a:r>
            <a:r>
              <a:rPr lang="pt-BR" sz="2400" b="1" baseline="-30000" smtClean="0">
                <a:solidFill>
                  <a:srgbClr val="800000"/>
                </a:solidFill>
                <a:ea typeface="ＭＳ Ｐゴシック" pitchFamily="34" charset="-128"/>
              </a:rPr>
              <a:t>2</a:t>
            </a:r>
            <a:r>
              <a:rPr lang="pt-BR" sz="2400" smtClean="0">
                <a:ea typeface="ＭＳ Ｐゴシック" pitchFamily="34" charset="-128"/>
              </a:rPr>
              <a:t>, tais que toda aresta de </a:t>
            </a:r>
            <a:r>
              <a:rPr lang="pt-BR" sz="2400" b="1" i="1" smtClean="0">
                <a:solidFill>
                  <a:srgbClr val="800000"/>
                </a:solidFill>
                <a:ea typeface="ＭＳ Ｐゴシック" pitchFamily="34" charset="-128"/>
              </a:rPr>
              <a:t>G</a:t>
            </a:r>
            <a:r>
              <a:rPr lang="pt-BR" sz="2400" smtClean="0">
                <a:ea typeface="ＭＳ Ｐゴシック" pitchFamily="34" charset="-128"/>
              </a:rPr>
              <a:t> une um vértice de </a:t>
            </a:r>
            <a:r>
              <a:rPr lang="pt-BR" sz="2400" b="1" i="1" smtClean="0">
                <a:solidFill>
                  <a:srgbClr val="800000"/>
                </a:solidFill>
                <a:ea typeface="ＭＳ Ｐゴシック" pitchFamily="34" charset="-128"/>
              </a:rPr>
              <a:t>V</a:t>
            </a:r>
            <a:r>
              <a:rPr lang="pt-BR" sz="2400" b="1" baseline="-30000" smtClean="0">
                <a:solidFill>
                  <a:srgbClr val="800000"/>
                </a:solidFill>
                <a:ea typeface="ＭＳ Ｐゴシック" pitchFamily="34" charset="-128"/>
              </a:rPr>
              <a:t>1</a:t>
            </a:r>
            <a:r>
              <a:rPr lang="pt-BR" sz="2400" smtClean="0">
                <a:ea typeface="ＭＳ Ｐゴシック" pitchFamily="34" charset="-128"/>
              </a:rPr>
              <a:t> a outro de </a:t>
            </a:r>
            <a:r>
              <a:rPr lang="pt-BR" sz="2400" b="1" i="1" smtClean="0">
                <a:solidFill>
                  <a:srgbClr val="800000"/>
                </a:solidFill>
                <a:ea typeface="ＭＳ Ｐゴシック" pitchFamily="34" charset="-128"/>
              </a:rPr>
              <a:t>V</a:t>
            </a:r>
            <a:r>
              <a:rPr lang="pt-BR" sz="2400" b="1" baseline="-30000" smtClean="0">
                <a:solidFill>
                  <a:srgbClr val="800000"/>
                </a:solidFill>
                <a:ea typeface="ＭＳ Ｐゴシック" pitchFamily="34" charset="-128"/>
              </a:rPr>
              <a:t>2</a:t>
            </a:r>
            <a:r>
              <a:rPr lang="pt-BR" sz="2400" smtClean="0">
                <a:ea typeface="ＭＳ Ｐゴシック" pitchFamily="34" charset="-128"/>
              </a:rPr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3125788"/>
            <a:ext cx="4213225" cy="304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Outros tipos de grafos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238" y="1233488"/>
            <a:ext cx="7918450" cy="4624387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Grafo bipartido:</a:t>
            </a:r>
          </a:p>
          <a:p>
            <a:pPr lvl="1" eaLnBrk="1" hangingPunct="1"/>
            <a:r>
              <a:rPr lang="pt-BR" sz="2400" smtClean="0">
                <a:ea typeface="ＭＳ Ｐゴシック" pitchFamily="34" charset="-128"/>
              </a:rPr>
              <a:t>Sejam os conjuntos </a:t>
            </a:r>
            <a:r>
              <a:rPr lang="pt-BR" sz="2400" i="1" smtClean="0">
                <a:ea typeface="ＭＳ Ｐゴシック" pitchFamily="34" charset="-128"/>
              </a:rPr>
              <a:t>H </a:t>
            </a:r>
            <a:r>
              <a:rPr lang="pt-BR" sz="2400" smtClean="0">
                <a:ea typeface="ＭＳ Ｐゴシック" pitchFamily="34" charset="-128"/>
              </a:rPr>
              <a:t>= {h | h é um homem} e       </a:t>
            </a:r>
            <a:r>
              <a:rPr lang="pt-BR" sz="2400" i="1" smtClean="0">
                <a:ea typeface="ＭＳ Ｐゴシック" pitchFamily="34" charset="-128"/>
              </a:rPr>
              <a:t>M </a:t>
            </a:r>
            <a:r>
              <a:rPr lang="pt-BR" sz="2400" smtClean="0">
                <a:ea typeface="ＭＳ Ｐゴシック" pitchFamily="34" charset="-128"/>
              </a:rPr>
              <a:t>= {m | m é um mulher} e o grafo </a:t>
            </a:r>
            <a:r>
              <a:rPr lang="pt-BR" sz="2400" i="1" smtClean="0">
                <a:solidFill>
                  <a:srgbClr val="800000"/>
                </a:solidFill>
                <a:ea typeface="ＭＳ Ｐゴシック" pitchFamily="34" charset="-128"/>
              </a:rPr>
              <a:t>G</a:t>
            </a:r>
            <a:r>
              <a:rPr lang="pt-BR" sz="2400" smtClean="0">
                <a:solidFill>
                  <a:srgbClr val="800000"/>
                </a:solidFill>
                <a:ea typeface="ＭＳ Ｐゴシック" pitchFamily="34" charset="-128"/>
              </a:rPr>
              <a:t>(</a:t>
            </a:r>
            <a:r>
              <a:rPr lang="pt-BR" sz="2400" i="1" smtClean="0">
                <a:solidFill>
                  <a:srgbClr val="800000"/>
                </a:solidFill>
                <a:ea typeface="ＭＳ Ｐゴシック" pitchFamily="34" charset="-128"/>
              </a:rPr>
              <a:t>V,E</a:t>
            </a:r>
            <a:r>
              <a:rPr lang="pt-BR" sz="2400" smtClean="0">
                <a:solidFill>
                  <a:srgbClr val="800000"/>
                </a:solidFill>
                <a:ea typeface="ＭＳ Ｐゴシック" pitchFamily="34" charset="-128"/>
              </a:rPr>
              <a:t>)</a:t>
            </a:r>
            <a:r>
              <a:rPr lang="pt-BR" sz="2400" smtClean="0">
                <a:solidFill>
                  <a:srgbClr val="003399"/>
                </a:solidFill>
                <a:ea typeface="ＭＳ Ｐゴシック" pitchFamily="34" charset="-128"/>
              </a:rPr>
              <a:t> </a:t>
            </a:r>
            <a:r>
              <a:rPr lang="pt-BR" sz="2400" smtClean="0">
                <a:ea typeface="ＭＳ Ｐゴシック" pitchFamily="34" charset="-128"/>
              </a:rPr>
              <a:t>onde:</a:t>
            </a:r>
          </a:p>
          <a:p>
            <a:pPr lvl="1" eaLnBrk="1" hangingPunct="1"/>
            <a:endParaRPr lang="pt-BR" sz="2400" smtClean="0">
              <a:solidFill>
                <a:srgbClr val="800000"/>
              </a:solidFill>
              <a:ea typeface="ＭＳ Ｐゴシック" pitchFamily="34" charset="-128"/>
            </a:endParaRPr>
          </a:p>
          <a:p>
            <a:pPr lvl="1" eaLnBrk="1" hangingPunct="1"/>
            <a:r>
              <a:rPr lang="pt-BR" sz="2400" smtClean="0">
                <a:solidFill>
                  <a:srgbClr val="800000"/>
                </a:solidFill>
                <a:ea typeface="ＭＳ Ｐゴシック" pitchFamily="34" charset="-128"/>
              </a:rPr>
              <a:t>V </a:t>
            </a:r>
            <a:r>
              <a:rPr lang="pt-BR" sz="2400" smtClean="0">
                <a:ea typeface="ＭＳ Ｐゴシック" pitchFamily="34" charset="-128"/>
              </a:rPr>
              <a:t>=</a:t>
            </a:r>
            <a:r>
              <a:rPr lang="pt-BR" sz="2400" smtClean="0">
                <a:solidFill>
                  <a:srgbClr val="800000"/>
                </a:solidFill>
                <a:ea typeface="ＭＳ Ｐゴシック" pitchFamily="34" charset="-128"/>
              </a:rPr>
              <a:t> </a:t>
            </a:r>
            <a:r>
              <a:rPr lang="pt-BR" sz="2400" i="1" smtClean="0">
                <a:solidFill>
                  <a:srgbClr val="800000"/>
                </a:solidFill>
                <a:ea typeface="ＭＳ Ｐゴシック" pitchFamily="34" charset="-128"/>
              </a:rPr>
              <a:t>H</a:t>
            </a:r>
            <a:r>
              <a:rPr lang="pt-BR" sz="2400" smtClean="0">
                <a:solidFill>
                  <a:srgbClr val="800000"/>
                </a:solidFill>
                <a:ea typeface="ＭＳ Ｐゴシック" pitchFamily="34" charset="-128"/>
              </a:rPr>
              <a:t> </a:t>
            </a:r>
            <a:r>
              <a:rPr lang="pt-BR" sz="2400" smtClean="0">
                <a:ea typeface="ＭＳ Ｐゴシック" pitchFamily="34" charset="-128"/>
              </a:rPr>
              <a:t>U </a:t>
            </a:r>
            <a:r>
              <a:rPr lang="pt-BR" sz="2400" i="1" smtClean="0">
                <a:solidFill>
                  <a:srgbClr val="800000"/>
                </a:solidFill>
                <a:ea typeface="ＭＳ Ｐゴシック" pitchFamily="34" charset="-128"/>
              </a:rPr>
              <a:t>M</a:t>
            </a:r>
          </a:p>
          <a:p>
            <a:pPr lvl="1" eaLnBrk="1" hangingPunct="1"/>
            <a:r>
              <a:rPr lang="pt-BR" sz="2400" smtClean="0">
                <a:solidFill>
                  <a:srgbClr val="800000"/>
                </a:solidFill>
                <a:ea typeface="ＭＳ Ｐゴシック" pitchFamily="34" charset="-128"/>
              </a:rPr>
              <a:t>E</a:t>
            </a:r>
            <a:r>
              <a:rPr lang="pt-BR" sz="2400" smtClean="0">
                <a:solidFill>
                  <a:srgbClr val="003399"/>
                </a:solidFill>
                <a:ea typeface="ＭＳ Ｐゴシック" pitchFamily="34" charset="-128"/>
              </a:rPr>
              <a:t> </a:t>
            </a:r>
            <a:r>
              <a:rPr lang="pt-BR" sz="2400" smtClean="0">
                <a:ea typeface="ＭＳ Ｐゴシック" pitchFamily="34" charset="-128"/>
              </a:rPr>
              <a:t>= {{v,w} | (v </a:t>
            </a:r>
            <a:r>
              <a:rPr lang="pt-BR" sz="2400" smtClean="0">
                <a:latin typeface="Symbol" pitchFamily="18" charset="2"/>
                <a:ea typeface="ＭＳ Ｐゴシック" pitchFamily="34" charset="-128"/>
              </a:rPr>
              <a:t>Î</a:t>
            </a:r>
            <a:r>
              <a:rPr lang="pt-BR" sz="2400" smtClean="0">
                <a:ea typeface="ＭＳ Ｐゴシック" pitchFamily="34" charset="-128"/>
              </a:rPr>
              <a:t> </a:t>
            </a:r>
            <a:r>
              <a:rPr lang="pt-BR" sz="2400" i="1" smtClean="0">
                <a:ea typeface="ＭＳ Ｐゴシック" pitchFamily="34" charset="-128"/>
              </a:rPr>
              <a:t>H</a:t>
            </a:r>
            <a:r>
              <a:rPr lang="pt-BR" sz="2400" smtClean="0">
                <a:ea typeface="ＭＳ Ｐゴシック" pitchFamily="34" charset="-128"/>
              </a:rPr>
              <a:t> e w </a:t>
            </a:r>
            <a:r>
              <a:rPr lang="pt-BR" sz="2400" smtClean="0">
                <a:latin typeface="Symbol" pitchFamily="18" charset="2"/>
                <a:ea typeface="ＭＳ Ｐゴシック" pitchFamily="34" charset="-128"/>
              </a:rPr>
              <a:t>Î</a:t>
            </a:r>
            <a:r>
              <a:rPr lang="pt-BR" sz="2400" smtClean="0">
                <a:ea typeface="ＭＳ Ｐゴシック" pitchFamily="34" charset="-128"/>
              </a:rPr>
              <a:t> </a:t>
            </a:r>
            <a:r>
              <a:rPr lang="pt-BR" sz="2400" i="1" smtClean="0">
                <a:ea typeface="ＭＳ Ｐゴシック" pitchFamily="34" charset="-128"/>
              </a:rPr>
              <a:t>M</a:t>
            </a:r>
            <a:r>
              <a:rPr lang="pt-BR" sz="2400" smtClean="0">
                <a:ea typeface="ＭＳ Ｐゴシック" pitchFamily="34" charset="-128"/>
              </a:rPr>
              <a:t>) e &lt;v foi namorado de w&gt;}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60625" y="4019550"/>
            <a:ext cx="4518025" cy="214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Exercícios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238" y="1331913"/>
            <a:ext cx="7918450" cy="4624387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n-ea"/>
                <a:cs typeface="+mn-cs"/>
              </a:rPr>
              <a:t>Determine se </a:t>
            </a:r>
            <a:r>
              <a:rPr lang="en-US" dirty="0" err="1" smtClean="0">
                <a:ea typeface="+mn-ea"/>
                <a:cs typeface="+mn-cs"/>
              </a:rPr>
              <a:t>os</a:t>
            </a:r>
            <a:r>
              <a:rPr lang="en-US" dirty="0" smtClean="0">
                <a:ea typeface="+mn-ea"/>
                <a:cs typeface="+mn-cs"/>
              </a:rPr>
              <a:t> </a:t>
            </a:r>
            <a:r>
              <a:rPr lang="en-US" dirty="0" err="1" smtClean="0">
                <a:ea typeface="+mn-ea"/>
                <a:cs typeface="+mn-cs"/>
              </a:rPr>
              <a:t>seguintes</a:t>
            </a:r>
            <a:r>
              <a:rPr lang="en-US" dirty="0" smtClean="0">
                <a:ea typeface="+mn-ea"/>
                <a:cs typeface="+mn-cs"/>
              </a:rPr>
              <a:t> </a:t>
            </a:r>
            <a:r>
              <a:rPr lang="en-US" dirty="0" err="1" smtClean="0">
                <a:ea typeface="+mn-ea"/>
                <a:cs typeface="+mn-cs"/>
              </a:rPr>
              <a:t>grafos</a:t>
            </a:r>
            <a:r>
              <a:rPr lang="en-US" dirty="0" smtClean="0">
                <a:ea typeface="+mn-ea"/>
                <a:cs typeface="+mn-cs"/>
              </a:rPr>
              <a:t> são </a:t>
            </a:r>
            <a:r>
              <a:rPr lang="en-US" dirty="0" err="1" smtClean="0">
                <a:ea typeface="+mn-ea"/>
                <a:cs typeface="+mn-cs"/>
              </a:rPr>
              <a:t>bipartidos</a:t>
            </a:r>
            <a:r>
              <a:rPr lang="en-US" dirty="0" smtClean="0">
                <a:ea typeface="+mn-ea"/>
                <a:cs typeface="+mn-cs"/>
              </a:rPr>
              <a:t>:</a:t>
            </a:r>
          </a:p>
          <a:p>
            <a:pPr eaLnBrk="1" hangingPunct="1">
              <a:defRPr/>
            </a:pPr>
            <a:endParaRPr lang="en-US" dirty="0">
              <a:ea typeface="+mn-ea"/>
              <a:cs typeface="+mn-cs"/>
            </a:endParaRPr>
          </a:p>
          <a:p>
            <a:pPr eaLnBrk="1" hangingPunct="1">
              <a:defRPr/>
            </a:pPr>
            <a:endParaRPr lang="en-US" dirty="0" smtClean="0">
              <a:ea typeface="+mn-ea"/>
              <a:cs typeface="+mn-cs"/>
            </a:endParaRPr>
          </a:p>
          <a:p>
            <a:pPr eaLnBrk="1" hangingPunct="1">
              <a:defRPr/>
            </a:pPr>
            <a:endParaRPr lang="en-US" dirty="0">
              <a:ea typeface="+mn-ea"/>
              <a:cs typeface="+mn-cs"/>
            </a:endParaRPr>
          </a:p>
          <a:p>
            <a:pPr eaLnBrk="1" hangingPunct="1">
              <a:defRPr/>
            </a:pPr>
            <a:endParaRPr lang="en-US" dirty="0" smtClean="0">
              <a:ea typeface="+mn-ea"/>
              <a:cs typeface="+mn-cs"/>
            </a:endParaRPr>
          </a:p>
          <a:p>
            <a:pPr eaLnBrk="1" hangingPunct="1">
              <a:defRPr/>
            </a:pPr>
            <a:endParaRPr lang="en-US" dirty="0">
              <a:ea typeface="+mn-ea"/>
              <a:cs typeface="+mn-cs"/>
            </a:endParaRPr>
          </a:p>
          <a:p>
            <a:pPr eaLnBrk="1" hangingPunct="1">
              <a:defRPr/>
            </a:pPr>
            <a:endParaRPr lang="en-US" dirty="0" smtClean="0">
              <a:ea typeface="+mn-ea"/>
              <a:cs typeface="+mn-cs"/>
            </a:endParaRPr>
          </a:p>
          <a:p>
            <a:pPr lvl="1" eaLnBrk="1" hangingPunct="1">
              <a:defRPr/>
            </a:pPr>
            <a:r>
              <a:rPr lang="pt-BR" sz="2400" dirty="0" err="1" smtClean="0">
                <a:cs typeface="Arial" charset="0"/>
              </a:rPr>
              <a:t>G</a:t>
            </a:r>
            <a:r>
              <a:rPr lang="pt-BR" sz="2400" dirty="0" smtClean="0">
                <a:cs typeface="Arial" charset="0"/>
              </a:rPr>
              <a:t>: </a:t>
            </a:r>
            <a:r>
              <a:rPr lang="pt-BR" sz="2400" dirty="0" smtClean="0">
                <a:solidFill>
                  <a:srgbClr val="800000"/>
                </a:solidFill>
                <a:cs typeface="Arial" charset="0"/>
              </a:rPr>
              <a:t>V1</a:t>
            </a:r>
            <a:r>
              <a:rPr lang="pt-BR" sz="2400" dirty="0">
                <a:solidFill>
                  <a:srgbClr val="800000"/>
                </a:solidFill>
                <a:cs typeface="Arial" charset="0"/>
              </a:rPr>
              <a:t>={1.. V2={2..  e 6</a:t>
            </a:r>
            <a:r>
              <a:rPr lang="pt-BR" sz="2400" dirty="0">
                <a:cs typeface="Arial" charset="0"/>
              </a:rPr>
              <a:t>?</a:t>
            </a:r>
            <a:r>
              <a:rPr lang="pt-BR" sz="2400" dirty="0">
                <a:solidFill>
                  <a:srgbClr val="800000"/>
                </a:solidFill>
                <a:cs typeface="Arial" charset="0"/>
              </a:rPr>
              <a:t> </a:t>
            </a:r>
            <a:endParaRPr lang="pt-BR" sz="2400" dirty="0" smtClean="0">
              <a:solidFill>
                <a:srgbClr val="800000"/>
              </a:solidFill>
              <a:cs typeface="Arial" charset="0"/>
            </a:endParaRPr>
          </a:p>
          <a:p>
            <a:pPr lvl="1" eaLnBrk="1" hangingPunct="1">
              <a:defRPr/>
            </a:pPr>
            <a:endParaRPr lang="pt-BR" sz="2400" dirty="0" smtClean="0">
              <a:solidFill>
                <a:srgbClr val="800000"/>
              </a:solidFill>
              <a:cs typeface="Arial" charset="0"/>
            </a:endParaRPr>
          </a:p>
          <a:p>
            <a:pPr lvl="1" eaLnBrk="1" hangingPunct="1">
              <a:defRPr/>
            </a:pPr>
            <a:r>
              <a:rPr lang="pt-BR" sz="2400" dirty="0" err="1">
                <a:cs typeface="Arial" charset="0"/>
              </a:rPr>
              <a:t>G</a:t>
            </a:r>
            <a:r>
              <a:rPr lang="pt-BR" sz="2400" dirty="0" smtClean="0">
                <a:cs typeface="Arial" charset="0"/>
              </a:rPr>
              <a:t>-</a:t>
            </a:r>
            <a:r>
              <a:rPr lang="pt-BR" sz="2400" dirty="0" smtClean="0">
                <a:solidFill>
                  <a:srgbClr val="800000"/>
                </a:solidFill>
                <a:cs typeface="Arial" charset="0"/>
              </a:rPr>
              <a:t>{3,5</a:t>
            </a:r>
            <a:r>
              <a:rPr lang="pt-BR" sz="2400" dirty="0">
                <a:solidFill>
                  <a:srgbClr val="800000"/>
                </a:solidFill>
                <a:cs typeface="Arial" charset="0"/>
              </a:rPr>
              <a:t>} </a:t>
            </a:r>
            <a:r>
              <a:rPr lang="pt-BR" sz="2400" dirty="0">
                <a:cs typeface="Arial" charset="0"/>
              </a:rPr>
              <a:t>e </a:t>
            </a:r>
            <a:r>
              <a:rPr lang="pt-BR" sz="2400" dirty="0" err="1">
                <a:cs typeface="Arial" charset="0"/>
              </a:rPr>
              <a:t>G</a:t>
            </a:r>
            <a:r>
              <a:rPr lang="pt-BR" sz="2400" dirty="0">
                <a:cs typeface="Arial" charset="0"/>
              </a:rPr>
              <a:t>+</a:t>
            </a:r>
            <a:r>
              <a:rPr lang="pt-BR" sz="2400" dirty="0">
                <a:solidFill>
                  <a:srgbClr val="800000"/>
                </a:solidFill>
                <a:cs typeface="Arial" charset="0"/>
              </a:rPr>
              <a:t>{1,4}</a:t>
            </a:r>
            <a:endParaRPr lang="en-US" dirty="0" smtClean="0">
              <a:solidFill>
                <a:srgbClr val="800000"/>
              </a:solidFill>
            </a:endParaRPr>
          </a:p>
        </p:txBody>
      </p:sp>
      <p:pic>
        <p:nvPicPr>
          <p:cNvPr id="44035" name="Picture 4" descr="f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33463" y="2005013"/>
            <a:ext cx="4414837" cy="220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36" name="Picture 5" descr="f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94438" y="1951038"/>
            <a:ext cx="2381250" cy="233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5056188" y="4441825"/>
            <a:ext cx="2476500" cy="484188"/>
          </a:xfrm>
          <a:prstGeom prst="rect">
            <a:avLst/>
          </a:prstGeom>
          <a:solidFill>
            <a:srgbClr val="FFD173"/>
          </a:solidFill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algn="ctr"/>
            <a:r>
              <a:rPr lang="pt-BR" sz="2400">
                <a:solidFill>
                  <a:srgbClr val="000000"/>
                </a:solidFill>
                <a:cs typeface="Arial" pitchFamily="34" charset="0"/>
              </a:rPr>
              <a:t>Não é bipartido</a:t>
            </a:r>
            <a:r>
              <a:rPr lang="pt-BR" sz="2400">
                <a:solidFill>
                  <a:srgbClr val="003399"/>
                </a:solidFill>
                <a:cs typeface="Arial" pitchFamily="34" charset="0"/>
              </a:rPr>
              <a:t/>
            </a:r>
            <a:br>
              <a:rPr lang="pt-BR" sz="2400">
                <a:solidFill>
                  <a:srgbClr val="003399"/>
                </a:solidFill>
                <a:cs typeface="Arial" pitchFamily="34" charset="0"/>
              </a:rPr>
            </a:br>
            <a:endParaRPr lang="pt-BR" sz="2400">
              <a:solidFill>
                <a:srgbClr val="003399"/>
              </a:solidFill>
              <a:cs typeface="Arial" pitchFamily="34" charset="0"/>
            </a:endParaRPr>
          </a:p>
        </p:txBody>
      </p:sp>
      <p:sp>
        <p:nvSpPr>
          <p:cNvPr id="7" name="Text Box 14"/>
          <p:cNvSpPr txBox="1">
            <a:spLocks noChangeArrowheads="1"/>
          </p:cNvSpPr>
          <p:nvPr/>
        </p:nvSpPr>
        <p:spPr bwMode="auto">
          <a:xfrm>
            <a:off x="4808538" y="5162550"/>
            <a:ext cx="2971800" cy="793750"/>
          </a:xfrm>
          <a:prstGeom prst="rect">
            <a:avLst/>
          </a:prstGeom>
          <a:solidFill>
            <a:srgbClr val="FFD173"/>
          </a:solidFill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algn="ctr"/>
            <a:r>
              <a:rPr lang="pt-BR" sz="2400">
                <a:solidFill>
                  <a:srgbClr val="000000"/>
                </a:solidFill>
                <a:cs typeface="Arial" pitchFamily="34" charset="0"/>
              </a:rPr>
              <a:t>Não são bipartidos</a:t>
            </a:r>
          </a:p>
          <a:p>
            <a:pPr algn="ctr"/>
            <a:r>
              <a:rPr lang="pt-BR" sz="2400">
                <a:solidFill>
                  <a:srgbClr val="000000"/>
                </a:solidFill>
                <a:cs typeface="Arial" pitchFamily="34" charset="0"/>
              </a:rPr>
              <a:t>(mesmo motivo)</a:t>
            </a:r>
            <a:r>
              <a:rPr lang="pt-BR" sz="2400">
                <a:solidFill>
                  <a:srgbClr val="003399"/>
                </a:solidFill>
                <a:cs typeface="Arial" pitchFamily="34" charset="0"/>
              </a:rPr>
              <a:t/>
            </a:r>
            <a:br>
              <a:rPr lang="pt-BR" sz="2400">
                <a:solidFill>
                  <a:srgbClr val="003399"/>
                </a:solidFill>
                <a:cs typeface="Arial" pitchFamily="34" charset="0"/>
              </a:rPr>
            </a:br>
            <a:endParaRPr lang="pt-BR" sz="2400">
              <a:solidFill>
                <a:srgbClr val="003399"/>
              </a:solidFill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Exercícios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Determine se o grafo a seguir é bipartido:</a:t>
            </a:r>
          </a:p>
          <a:p>
            <a:pPr eaLnBrk="1" hangingPunct="1"/>
            <a:endParaRPr lang="en-US" smtClean="0">
              <a:ea typeface="ＭＳ Ｐゴシック" pitchFamily="34" charset="-128"/>
            </a:endParaRPr>
          </a:p>
          <a:p>
            <a:pPr eaLnBrk="1" hangingPunct="1"/>
            <a:endParaRPr lang="en-US" smtClean="0">
              <a:ea typeface="ＭＳ Ｐゴシック" pitchFamily="34" charset="-128"/>
            </a:endParaRPr>
          </a:p>
          <a:p>
            <a:pPr eaLnBrk="1" hangingPunct="1"/>
            <a:endParaRPr lang="en-US" smtClean="0">
              <a:ea typeface="ＭＳ Ｐゴシック" pitchFamily="34" charset="-128"/>
            </a:endParaRPr>
          </a:p>
          <a:p>
            <a:pPr eaLnBrk="1" hangingPunct="1"/>
            <a:endParaRPr lang="en-US" smtClean="0">
              <a:ea typeface="ＭＳ Ｐゴシック" pitchFamily="34" charset="-128"/>
            </a:endParaRPr>
          </a:p>
          <a:p>
            <a:pPr eaLnBrk="1" hangingPunct="1"/>
            <a:endParaRPr lang="en-US" smtClean="0">
              <a:ea typeface="ＭＳ Ｐゴシック" pitchFamily="34" charset="-128"/>
            </a:endParaRPr>
          </a:p>
          <a:p>
            <a:pPr lvl="1" eaLnBrk="1" hangingPunct="1"/>
            <a:r>
              <a:rPr lang="en-US" smtClean="0">
                <a:ea typeface="ＭＳ Ｐゴシック" pitchFamily="34" charset="-128"/>
              </a:rPr>
              <a:t>V1 = {v1, v4};</a:t>
            </a:r>
          </a:p>
          <a:p>
            <a:pPr lvl="1" eaLnBrk="1" hangingPunct="1"/>
            <a:endParaRPr lang="en-US" smtClean="0">
              <a:ea typeface="ＭＳ Ｐゴシック" pitchFamily="34" charset="-128"/>
            </a:endParaRPr>
          </a:p>
          <a:p>
            <a:pPr lvl="1" eaLnBrk="1" hangingPunct="1"/>
            <a:r>
              <a:rPr lang="en-US" smtClean="0">
                <a:ea typeface="ＭＳ Ｐゴシック" pitchFamily="34" charset="-128"/>
              </a:rPr>
              <a:t>V2 = {v2, v3};</a:t>
            </a:r>
          </a:p>
        </p:txBody>
      </p:sp>
      <p:pic>
        <p:nvPicPr>
          <p:cNvPr id="45059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24100" y="2328863"/>
            <a:ext cx="44831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14"/>
          <p:cNvSpPr txBox="1">
            <a:spLocks noChangeArrowheads="1"/>
          </p:cNvSpPr>
          <p:nvPr/>
        </p:nvSpPr>
        <p:spPr bwMode="auto">
          <a:xfrm>
            <a:off x="5056188" y="4684713"/>
            <a:ext cx="2284412" cy="484187"/>
          </a:xfrm>
          <a:prstGeom prst="rect">
            <a:avLst/>
          </a:prstGeom>
          <a:solidFill>
            <a:srgbClr val="FFD173"/>
          </a:solidFill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algn="ctr"/>
            <a:r>
              <a:rPr lang="pt-BR" sz="2400">
                <a:solidFill>
                  <a:srgbClr val="000000"/>
                </a:solidFill>
                <a:cs typeface="Arial" pitchFamily="34" charset="0"/>
              </a:rPr>
              <a:t>É bipartido</a:t>
            </a:r>
            <a:r>
              <a:rPr lang="pt-BR" sz="2400">
                <a:solidFill>
                  <a:srgbClr val="003399"/>
                </a:solidFill>
                <a:cs typeface="Arial" pitchFamily="34" charset="0"/>
              </a:rPr>
              <a:t/>
            </a:r>
            <a:br>
              <a:rPr lang="pt-BR" sz="2400">
                <a:solidFill>
                  <a:srgbClr val="003399"/>
                </a:solidFill>
                <a:cs typeface="Arial" pitchFamily="34" charset="0"/>
              </a:rPr>
            </a:br>
            <a:endParaRPr lang="pt-BR" sz="2400">
              <a:solidFill>
                <a:srgbClr val="003399"/>
              </a:solidFill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57200" y="1290638"/>
            <a:ext cx="7918450" cy="4624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chemeClr val="tx1"/>
              </a:buClr>
              <a:buFontTx/>
              <a:buChar char="–"/>
            </a:pPr>
            <a:r>
              <a:rPr lang="pt-BR" sz="22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itchFamily="34" charset="0"/>
              </a:rPr>
              <a:t>Dois vértices </a:t>
            </a:r>
            <a:r>
              <a:rPr lang="pt-BR" sz="22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itchFamily="34" charset="0"/>
              </a:rPr>
              <a:t>x</a:t>
            </a:r>
            <a:r>
              <a:rPr lang="pt-BR" sz="22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itchFamily="34" charset="0"/>
              </a:rPr>
              <a:t> e </a:t>
            </a:r>
            <a:r>
              <a:rPr lang="pt-BR" sz="22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itchFamily="34" charset="0"/>
              </a:rPr>
              <a:t>y</a:t>
            </a:r>
            <a:r>
              <a:rPr lang="pt-BR" sz="22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itchFamily="34" charset="0"/>
              </a:rPr>
              <a:t> são ditos </a:t>
            </a:r>
            <a:r>
              <a:rPr lang="pt-BR" sz="22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itchFamily="34" charset="0"/>
              </a:rPr>
              <a:t>adjacentes</a:t>
            </a:r>
            <a:r>
              <a:rPr lang="pt-BR" sz="22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itchFamily="34" charset="0"/>
              </a:rPr>
              <a:t> ou </a:t>
            </a:r>
            <a:r>
              <a:rPr lang="pt-BR" sz="22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itchFamily="34" charset="0"/>
              </a:rPr>
              <a:t>vizinhos</a:t>
            </a:r>
            <a:r>
              <a:rPr lang="pt-BR" sz="22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itchFamily="34" charset="0"/>
              </a:rPr>
              <a:t> se existe uma aresta </a:t>
            </a:r>
            <a:r>
              <a:rPr lang="pt-BR" sz="22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itchFamily="34" charset="0"/>
              </a:rPr>
              <a:t>e</a:t>
            </a:r>
            <a:r>
              <a:rPr lang="pt-BR" sz="22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itchFamily="34" charset="0"/>
              </a:rPr>
              <a:t> unindo-os.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FontTx/>
              <a:buChar char="–"/>
            </a:pPr>
            <a:endParaRPr lang="en-US" sz="22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FontTx/>
              <a:buChar char="–"/>
            </a:pPr>
            <a:r>
              <a:rPr lang="pt-BR" sz="22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(Body)" charset="0"/>
              </a:rPr>
              <a:t>Os vértices </a:t>
            </a:r>
            <a:r>
              <a:rPr lang="pt-BR" sz="22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(Body)" charset="0"/>
              </a:rPr>
              <a:t>u</a:t>
            </a:r>
            <a:r>
              <a:rPr lang="pt-BR" sz="22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(Body)" charset="0"/>
              </a:rPr>
              <a:t> e </a:t>
            </a:r>
            <a:r>
              <a:rPr lang="pt-BR" sz="22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(Body)" charset="0"/>
              </a:rPr>
              <a:t>v</a:t>
            </a:r>
            <a:r>
              <a:rPr lang="pt-BR" sz="22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(Body)" charset="0"/>
              </a:rPr>
              <a:t> são ditos </a:t>
            </a:r>
            <a:r>
              <a:rPr lang="pt-BR" sz="22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(Body)" charset="0"/>
              </a:rPr>
              <a:t>incidentes</a:t>
            </a:r>
            <a:r>
              <a:rPr lang="pt-BR" sz="22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(Body)" charset="0"/>
              </a:rPr>
              <a:t> na aresta </a:t>
            </a:r>
            <a:r>
              <a:rPr lang="pt-BR" sz="22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(Body)" charset="0"/>
              </a:rPr>
              <a:t>e</a:t>
            </a:r>
            <a:r>
              <a:rPr lang="pt-BR" sz="22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(Body)" charset="0"/>
              </a:rPr>
              <a:t>, se eles são extremos de </a:t>
            </a:r>
            <a:r>
              <a:rPr lang="pt-BR" sz="22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(Body)" charset="0"/>
              </a:rPr>
              <a:t>e</a:t>
            </a:r>
            <a:r>
              <a:rPr lang="pt-BR" sz="22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(Body)" charset="0"/>
              </a:rPr>
              <a:t>.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FontTx/>
              <a:buChar char="–"/>
            </a:pPr>
            <a:endParaRPr lang="en-US" sz="22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FontTx/>
              <a:buChar char="–"/>
            </a:pPr>
            <a:r>
              <a:rPr lang="pt-BR" sz="22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(Body)" charset="0"/>
              </a:rPr>
              <a:t>Duas arestas são </a:t>
            </a:r>
            <a:r>
              <a:rPr lang="pt-BR" sz="22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(Body)" charset="0"/>
              </a:rPr>
              <a:t>adjacentes</a:t>
            </a:r>
            <a:r>
              <a:rPr lang="pt-BR" sz="22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(Body)" charset="0"/>
              </a:rPr>
              <a:t> se elas têm ao menos um vértice em comum.</a:t>
            </a:r>
            <a:br>
              <a:rPr lang="pt-BR" sz="22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(Body)" charset="0"/>
              </a:rPr>
            </a:br>
            <a:endParaRPr lang="en-US" sz="22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FontTx/>
              <a:buChar char="–"/>
            </a:pPr>
            <a:r>
              <a:rPr lang="pt-BR" sz="22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(Body)" charset="0"/>
              </a:rPr>
              <a:t>A aresta </a:t>
            </a:r>
            <a:r>
              <a:rPr lang="pt-BR" sz="22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(Body)" charset="0"/>
              </a:rPr>
              <a:t>e = {x,y} </a:t>
            </a:r>
            <a:r>
              <a:rPr lang="pt-BR" sz="22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(Body)" charset="0"/>
              </a:rPr>
              <a:t>é </a:t>
            </a:r>
            <a:r>
              <a:rPr lang="pt-BR" sz="22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(Body)" charset="0"/>
              </a:rPr>
              <a:t>incidente</a:t>
            </a:r>
            <a:r>
              <a:rPr lang="pt-BR" sz="22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(Body)" charset="0"/>
              </a:rPr>
              <a:t> a ambos os vértices </a:t>
            </a:r>
            <a:r>
              <a:rPr lang="pt-BR" sz="22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(Body)" charset="0"/>
              </a:rPr>
              <a:t>x</a:t>
            </a:r>
            <a:r>
              <a:rPr lang="pt-BR" sz="22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(Body)" charset="0"/>
              </a:rPr>
              <a:t> e </a:t>
            </a:r>
            <a:r>
              <a:rPr lang="pt-BR" sz="22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(Body)" charset="0"/>
              </a:rPr>
              <a:t>y</a:t>
            </a:r>
            <a:r>
              <a:rPr lang="pt-BR" sz="22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(Body)" charset="0"/>
              </a:rPr>
              <a:t>. </a:t>
            </a:r>
            <a:endParaRPr lang="en-US" sz="22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Grafo Simples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Exercícios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4538" y="1328738"/>
            <a:ext cx="7918450" cy="4624387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Determine se os seguintes grafos são bipartidos:</a:t>
            </a:r>
          </a:p>
          <a:p>
            <a:pPr eaLnBrk="1" hangingPunct="1"/>
            <a:endParaRPr lang="en-US" smtClean="0">
              <a:ea typeface="ＭＳ Ｐゴシック" pitchFamily="34" charset="-128"/>
            </a:endParaRPr>
          </a:p>
          <a:p>
            <a:pPr eaLnBrk="1" hangingPunct="1"/>
            <a:endParaRPr lang="en-US" smtClean="0">
              <a:ea typeface="ＭＳ Ｐゴシック" pitchFamily="34" charset="-128"/>
            </a:endParaRPr>
          </a:p>
          <a:p>
            <a:pPr eaLnBrk="1" hangingPunct="1"/>
            <a:endParaRPr lang="en-US" smtClean="0">
              <a:ea typeface="ＭＳ Ｐゴシック" pitchFamily="34" charset="-128"/>
            </a:endParaRPr>
          </a:p>
          <a:p>
            <a:pPr eaLnBrk="1" hangingPunct="1"/>
            <a:endParaRPr lang="en-US" smtClean="0">
              <a:ea typeface="ＭＳ Ｐゴシック" pitchFamily="34" charset="-128"/>
            </a:endParaRPr>
          </a:p>
          <a:p>
            <a:pPr eaLnBrk="1" hangingPunct="1"/>
            <a:endParaRPr lang="en-US" smtClean="0">
              <a:ea typeface="ＭＳ Ｐゴシック" pitchFamily="34" charset="-128"/>
            </a:endParaRPr>
          </a:p>
          <a:p>
            <a:pPr eaLnBrk="1" hangingPunct="1"/>
            <a:endParaRPr lang="en-US" smtClean="0">
              <a:ea typeface="ＭＳ Ｐゴシック" pitchFamily="34" charset="-128"/>
            </a:endParaRPr>
          </a:p>
          <a:p>
            <a:pPr eaLnBrk="1" hangingPunct="1"/>
            <a:endParaRPr lang="en-US" smtClean="0">
              <a:ea typeface="ＭＳ Ｐゴシック" pitchFamily="34" charset="-128"/>
            </a:endParaRPr>
          </a:p>
          <a:p>
            <a:pPr lvl="1" eaLnBrk="1" hangingPunct="1"/>
            <a:r>
              <a:rPr lang="en-US" smtClean="0">
                <a:ea typeface="ＭＳ Ｐゴシック" pitchFamily="34" charset="-128"/>
              </a:rPr>
              <a:t>G: </a:t>
            </a:r>
            <a:r>
              <a:rPr lang="en-US" smtClean="0">
                <a:solidFill>
                  <a:srgbClr val="800000"/>
                </a:solidFill>
                <a:ea typeface="ＭＳ Ｐゴシック" pitchFamily="34" charset="-128"/>
              </a:rPr>
              <a:t>V1 = {a,… V2 = {b,… </a:t>
            </a:r>
            <a:r>
              <a:rPr lang="en-US" smtClean="0">
                <a:ea typeface="ＭＳ Ｐゴシック" pitchFamily="34" charset="-128"/>
              </a:rPr>
              <a:t>e</a:t>
            </a:r>
            <a:r>
              <a:rPr lang="en-US" smtClean="0">
                <a:solidFill>
                  <a:srgbClr val="800000"/>
                </a:solidFill>
                <a:ea typeface="ＭＳ Ｐゴシック" pitchFamily="34" charset="-128"/>
              </a:rPr>
              <a:t> f</a:t>
            </a:r>
            <a:r>
              <a:rPr lang="en-US" smtClean="0">
                <a:ea typeface="ＭＳ Ｐゴシック" pitchFamily="34" charset="-128"/>
              </a:rPr>
              <a:t>?</a:t>
            </a:r>
          </a:p>
          <a:p>
            <a:pPr lvl="1" eaLnBrk="1" hangingPunct="1"/>
            <a:r>
              <a:rPr lang="en-US" smtClean="0">
                <a:ea typeface="ＭＳ Ｐゴシック" pitchFamily="34" charset="-128"/>
              </a:rPr>
              <a:t>G</a:t>
            </a:r>
            <a:r>
              <a:rPr lang="en-US" altLang="en-US" smtClean="0">
                <a:ea typeface="ＭＳ Ｐゴシック" pitchFamily="34" charset="-128"/>
              </a:rPr>
              <a:t>’</a:t>
            </a:r>
            <a:r>
              <a:rPr lang="en-US" smtClean="0">
                <a:ea typeface="ＭＳ Ｐゴシック" pitchFamily="34" charset="-128"/>
              </a:rPr>
              <a:t>: </a:t>
            </a:r>
            <a:r>
              <a:rPr lang="en-US" smtClean="0">
                <a:solidFill>
                  <a:srgbClr val="800000"/>
                </a:solidFill>
                <a:ea typeface="ＭＳ Ｐゴシック" pitchFamily="34" charset="-128"/>
              </a:rPr>
              <a:t>por causa das ligações entre</a:t>
            </a:r>
          </a:p>
          <a:p>
            <a:pPr lvl="1" eaLnBrk="1" hangingPunct="1">
              <a:buFontTx/>
              <a:buNone/>
            </a:pPr>
            <a:r>
              <a:rPr lang="en-US" b="1" smtClean="0">
                <a:solidFill>
                  <a:srgbClr val="800000"/>
                </a:solidFill>
                <a:ea typeface="ＭＳ Ｐゴシック" pitchFamily="34" charset="-128"/>
              </a:rPr>
              <a:t>e</a:t>
            </a:r>
            <a:r>
              <a:rPr lang="en-US" smtClean="0">
                <a:solidFill>
                  <a:srgbClr val="800000"/>
                </a:solidFill>
                <a:ea typeface="ＭＳ Ｐゴシック" pitchFamily="34" charset="-128"/>
              </a:rPr>
              <a:t>, </a:t>
            </a:r>
            <a:r>
              <a:rPr lang="en-US" b="1" smtClean="0">
                <a:solidFill>
                  <a:srgbClr val="800000"/>
                </a:solidFill>
                <a:ea typeface="ＭＳ Ｐゴシック" pitchFamily="34" charset="-128"/>
              </a:rPr>
              <a:t>c</a:t>
            </a:r>
            <a:r>
              <a:rPr lang="en-US" smtClean="0">
                <a:solidFill>
                  <a:srgbClr val="800000"/>
                </a:solidFill>
                <a:ea typeface="ＭＳ Ｐゴシック" pitchFamily="34" charset="-128"/>
              </a:rPr>
              <a:t> e </a:t>
            </a:r>
            <a:r>
              <a:rPr lang="en-US" b="1" smtClean="0">
                <a:solidFill>
                  <a:srgbClr val="800000"/>
                </a:solidFill>
                <a:ea typeface="ＭＳ Ｐゴシック" pitchFamily="34" charset="-128"/>
              </a:rPr>
              <a:t>a</a:t>
            </a:r>
            <a:r>
              <a:rPr lang="en-US" smtClean="0">
                <a:ea typeface="ＭＳ Ｐゴシック" pitchFamily="34" charset="-128"/>
              </a:rPr>
              <a:t>.</a:t>
            </a:r>
          </a:p>
        </p:txBody>
      </p:sp>
      <p:pic>
        <p:nvPicPr>
          <p:cNvPr id="46083" name="Picture 4" descr="f1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85925" y="1979613"/>
            <a:ext cx="6030913" cy="2630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6049963" y="4706938"/>
            <a:ext cx="2284412" cy="484187"/>
          </a:xfrm>
          <a:prstGeom prst="rect">
            <a:avLst/>
          </a:prstGeom>
          <a:solidFill>
            <a:srgbClr val="FFD173"/>
          </a:solidFill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algn="ctr"/>
            <a:r>
              <a:rPr lang="pt-BR" sz="2400">
                <a:solidFill>
                  <a:srgbClr val="000000"/>
                </a:solidFill>
                <a:cs typeface="Arial" pitchFamily="34" charset="0"/>
              </a:rPr>
              <a:t>Não é bipartido</a:t>
            </a:r>
            <a:r>
              <a:rPr lang="pt-BR" sz="2400">
                <a:solidFill>
                  <a:srgbClr val="003399"/>
                </a:solidFill>
                <a:cs typeface="Arial" pitchFamily="34" charset="0"/>
              </a:rPr>
              <a:t/>
            </a:r>
            <a:br>
              <a:rPr lang="pt-BR" sz="2400">
                <a:solidFill>
                  <a:srgbClr val="003399"/>
                </a:solidFill>
                <a:cs typeface="Arial" pitchFamily="34" charset="0"/>
              </a:rPr>
            </a:br>
            <a:endParaRPr lang="pt-BR" sz="2400">
              <a:solidFill>
                <a:srgbClr val="003399"/>
              </a:solidFill>
              <a:cs typeface="Arial" pitchFamily="34" charset="0"/>
            </a:endParaRPr>
          </a:p>
        </p:txBody>
      </p:sp>
      <p:sp>
        <p:nvSpPr>
          <p:cNvPr id="7" name="Text Box 14"/>
          <p:cNvSpPr txBox="1">
            <a:spLocks noChangeArrowheads="1"/>
          </p:cNvSpPr>
          <p:nvPr/>
        </p:nvSpPr>
        <p:spPr bwMode="auto">
          <a:xfrm>
            <a:off x="6049963" y="5351463"/>
            <a:ext cx="2284412" cy="485775"/>
          </a:xfrm>
          <a:prstGeom prst="rect">
            <a:avLst/>
          </a:prstGeom>
          <a:solidFill>
            <a:srgbClr val="FFD173"/>
          </a:solidFill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algn="ctr"/>
            <a:r>
              <a:rPr lang="pt-BR" sz="2400">
                <a:solidFill>
                  <a:srgbClr val="000000"/>
                </a:solidFill>
                <a:cs typeface="Arial" pitchFamily="34" charset="0"/>
              </a:rPr>
              <a:t>Não é bipartido</a:t>
            </a:r>
            <a:r>
              <a:rPr lang="pt-BR" sz="2400">
                <a:solidFill>
                  <a:srgbClr val="003399"/>
                </a:solidFill>
                <a:cs typeface="Arial" pitchFamily="34" charset="0"/>
              </a:rPr>
              <a:t/>
            </a:r>
            <a:br>
              <a:rPr lang="pt-BR" sz="2400">
                <a:solidFill>
                  <a:srgbClr val="003399"/>
                </a:solidFill>
                <a:cs typeface="Arial" pitchFamily="34" charset="0"/>
              </a:rPr>
            </a:br>
            <a:endParaRPr lang="pt-BR" sz="2400">
              <a:solidFill>
                <a:srgbClr val="003399"/>
              </a:solidFill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Exercícios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n-ea"/>
                <a:cs typeface="+mn-cs"/>
              </a:rPr>
              <a:t>Para que </a:t>
            </a:r>
            <a:r>
              <a:rPr lang="en-US" dirty="0" err="1" smtClean="0">
                <a:ea typeface="+mn-ea"/>
                <a:cs typeface="+mn-cs"/>
              </a:rPr>
              <a:t>valores</a:t>
            </a:r>
            <a:r>
              <a:rPr lang="en-US" dirty="0" smtClean="0">
                <a:ea typeface="+mn-ea"/>
                <a:cs typeface="+mn-cs"/>
              </a:rPr>
              <a:t> de n </a:t>
            </a:r>
            <a:r>
              <a:rPr lang="en-US" dirty="0" err="1" smtClean="0">
                <a:ea typeface="+mn-ea"/>
                <a:cs typeface="+mn-cs"/>
              </a:rPr>
              <a:t>os</a:t>
            </a:r>
            <a:r>
              <a:rPr lang="en-US" dirty="0" smtClean="0">
                <a:ea typeface="+mn-ea"/>
                <a:cs typeface="+mn-cs"/>
              </a:rPr>
              <a:t> </a:t>
            </a:r>
            <a:r>
              <a:rPr lang="en-US" dirty="0" err="1" smtClean="0">
                <a:ea typeface="+mn-ea"/>
                <a:cs typeface="+mn-cs"/>
              </a:rPr>
              <a:t>seguintes</a:t>
            </a:r>
            <a:r>
              <a:rPr lang="en-US" dirty="0" smtClean="0">
                <a:ea typeface="+mn-ea"/>
                <a:cs typeface="+mn-cs"/>
              </a:rPr>
              <a:t> </a:t>
            </a:r>
            <a:r>
              <a:rPr lang="en-US" dirty="0" err="1" smtClean="0">
                <a:ea typeface="+mn-ea"/>
                <a:cs typeface="+mn-cs"/>
              </a:rPr>
              <a:t>grafos</a:t>
            </a:r>
            <a:r>
              <a:rPr lang="en-US" dirty="0" smtClean="0">
                <a:ea typeface="+mn-ea"/>
                <a:cs typeface="+mn-cs"/>
              </a:rPr>
              <a:t> são </a:t>
            </a:r>
            <a:r>
              <a:rPr lang="en-US" dirty="0" err="1" smtClean="0">
                <a:ea typeface="+mn-ea"/>
                <a:cs typeface="+mn-cs"/>
              </a:rPr>
              <a:t>bipartidos</a:t>
            </a:r>
            <a:r>
              <a:rPr lang="en-US" dirty="0" smtClean="0">
                <a:ea typeface="+mn-ea"/>
                <a:cs typeface="+mn-cs"/>
              </a:rPr>
              <a:t>?</a:t>
            </a:r>
          </a:p>
          <a:p>
            <a:pPr eaLnBrk="1" hangingPunct="1">
              <a:defRPr/>
            </a:pPr>
            <a:endParaRPr lang="en-US" dirty="0" smtClean="0">
              <a:ea typeface="+mn-ea"/>
              <a:cs typeface="+mn-cs"/>
            </a:endParaRPr>
          </a:p>
          <a:p>
            <a:pPr lvl="1" eaLnBrk="1" hangingPunct="1">
              <a:defRPr/>
            </a:pPr>
            <a:r>
              <a:rPr lang="en-US" dirty="0" smtClean="0"/>
              <a:t>a) </a:t>
            </a:r>
            <a:r>
              <a:rPr lang="en-US" sz="2400" dirty="0" smtClean="0"/>
              <a:t>K</a:t>
            </a:r>
            <a:r>
              <a:rPr lang="pt-BR" sz="2400" baseline="-25000" dirty="0" err="1" smtClean="0">
                <a:cs typeface="Arial" charset="0"/>
              </a:rPr>
              <a:t>n</a:t>
            </a:r>
            <a:endParaRPr lang="pt-BR" sz="2400" baseline="-25000" dirty="0" smtClean="0">
              <a:cs typeface="Arial" charset="0"/>
            </a:endParaRPr>
          </a:p>
          <a:p>
            <a:pPr lvl="1" eaLnBrk="1" hangingPunct="1">
              <a:defRPr/>
            </a:pPr>
            <a:endParaRPr lang="pt-BR" sz="2400" baseline="-25000" dirty="0">
              <a:cs typeface="Arial" charset="0"/>
            </a:endParaRPr>
          </a:p>
          <a:p>
            <a:pPr lvl="1" eaLnBrk="1" hangingPunct="1">
              <a:defRPr/>
            </a:pPr>
            <a:endParaRPr lang="pt-BR" sz="2400" baseline="-25000" dirty="0" smtClean="0">
              <a:cs typeface="Arial" charset="0"/>
            </a:endParaRPr>
          </a:p>
          <a:p>
            <a:pPr lvl="1" eaLnBrk="1" hangingPunct="1">
              <a:defRPr/>
            </a:pPr>
            <a:endParaRPr lang="pt-BR" sz="2400" baseline="-25000" dirty="0">
              <a:cs typeface="Arial" charset="0"/>
            </a:endParaRPr>
          </a:p>
          <a:p>
            <a:pPr lvl="1" eaLnBrk="1" hangingPunct="1">
              <a:defRPr/>
            </a:pPr>
            <a:r>
              <a:rPr lang="pt-BR" sz="2400" dirty="0" err="1" smtClean="0">
                <a:cs typeface="Arial" charset="0"/>
              </a:rPr>
              <a:t>b</a:t>
            </a:r>
            <a:r>
              <a:rPr lang="pt-BR" sz="2400" dirty="0" smtClean="0">
                <a:cs typeface="Arial" charset="0"/>
              </a:rPr>
              <a:t>) </a:t>
            </a:r>
            <a:r>
              <a:rPr lang="pt-BR" sz="2400" dirty="0" err="1" smtClean="0">
                <a:cs typeface="Arial" charset="0"/>
              </a:rPr>
              <a:t>C</a:t>
            </a:r>
            <a:r>
              <a:rPr lang="pt-BR" sz="2400" baseline="-25000" dirty="0" err="1" smtClean="0">
                <a:cs typeface="Arial" charset="0"/>
              </a:rPr>
              <a:t>n</a:t>
            </a:r>
            <a:endParaRPr lang="en-US" sz="2400" dirty="0"/>
          </a:p>
        </p:txBody>
      </p:sp>
      <p:sp>
        <p:nvSpPr>
          <p:cNvPr id="4" name="Text Box 14"/>
          <p:cNvSpPr txBox="1">
            <a:spLocks noChangeArrowheads="1"/>
          </p:cNvSpPr>
          <p:nvPr/>
        </p:nvSpPr>
        <p:spPr bwMode="auto">
          <a:xfrm>
            <a:off x="3765550" y="2990850"/>
            <a:ext cx="2284413" cy="484188"/>
          </a:xfrm>
          <a:prstGeom prst="rect">
            <a:avLst/>
          </a:prstGeom>
          <a:solidFill>
            <a:srgbClr val="FFD173"/>
          </a:solidFill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algn="ctr"/>
            <a:r>
              <a:rPr lang="pt-BR" sz="2400">
                <a:solidFill>
                  <a:srgbClr val="000000"/>
                </a:solidFill>
                <a:cs typeface="Arial" pitchFamily="34" charset="0"/>
              </a:rPr>
              <a:t>Para n = 2</a:t>
            </a:r>
            <a:r>
              <a:rPr lang="pt-BR" sz="2400">
                <a:solidFill>
                  <a:srgbClr val="003399"/>
                </a:solidFill>
                <a:cs typeface="Arial" pitchFamily="34" charset="0"/>
              </a:rPr>
              <a:t/>
            </a:r>
            <a:br>
              <a:rPr lang="pt-BR" sz="2400">
                <a:solidFill>
                  <a:srgbClr val="003399"/>
                </a:solidFill>
                <a:cs typeface="Arial" pitchFamily="34" charset="0"/>
              </a:rPr>
            </a:br>
            <a:endParaRPr lang="pt-BR" sz="2400">
              <a:solidFill>
                <a:srgbClr val="003399"/>
              </a:solidFill>
              <a:cs typeface="Arial" pitchFamily="34" charset="0"/>
            </a:endParaRPr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>
            <a:off x="3765550" y="4197350"/>
            <a:ext cx="3741738" cy="485775"/>
          </a:xfrm>
          <a:prstGeom prst="rect">
            <a:avLst/>
          </a:prstGeom>
          <a:solidFill>
            <a:srgbClr val="FFD173"/>
          </a:solidFill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algn="ctr"/>
            <a:r>
              <a:rPr lang="pt-BR" sz="2400">
                <a:solidFill>
                  <a:srgbClr val="000000"/>
                </a:solidFill>
                <a:cs typeface="Arial" pitchFamily="34" charset="0"/>
              </a:rPr>
              <a:t>Para n par e maior que 2</a:t>
            </a:r>
            <a:r>
              <a:rPr lang="pt-BR" sz="2400">
                <a:solidFill>
                  <a:srgbClr val="003399"/>
                </a:solidFill>
                <a:cs typeface="Arial" pitchFamily="34" charset="0"/>
              </a:rPr>
              <a:t/>
            </a:r>
            <a:br>
              <a:rPr lang="pt-BR" sz="2400">
                <a:solidFill>
                  <a:srgbClr val="003399"/>
                </a:solidFill>
                <a:cs typeface="Arial" pitchFamily="34" charset="0"/>
              </a:rPr>
            </a:br>
            <a:endParaRPr lang="pt-BR" sz="2400">
              <a:solidFill>
                <a:srgbClr val="003399"/>
              </a:solidFill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Grafo Bipartido Completo – K</a:t>
            </a:r>
            <a:r>
              <a:rPr lang="en-US" baseline="-25000" smtClean="0">
                <a:ea typeface="ＭＳ Ｐゴシック" pitchFamily="34" charset="-128"/>
              </a:rPr>
              <a:t>m,n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238" y="1700213"/>
            <a:ext cx="8034337" cy="1690687"/>
          </a:xfrm>
        </p:spPr>
        <p:txBody>
          <a:bodyPr/>
          <a:lstStyle/>
          <a:p>
            <a:pPr eaLnBrk="1" hangingPunct="1"/>
            <a:r>
              <a:rPr lang="pt-BR" smtClean="0">
                <a:ea typeface="ＭＳ Ｐゴシック" pitchFamily="34" charset="-128"/>
              </a:rPr>
              <a:t>É um grafo bipartido em </a:t>
            </a:r>
            <a:r>
              <a:rPr lang="pt-BR" smtClean="0">
                <a:solidFill>
                  <a:srgbClr val="800000"/>
                </a:solidFill>
                <a:ea typeface="ＭＳ Ｐゴシック" pitchFamily="34" charset="-128"/>
              </a:rPr>
              <a:t>V1</a:t>
            </a:r>
            <a:r>
              <a:rPr lang="pt-BR" smtClean="0">
                <a:ea typeface="ＭＳ Ｐゴシック" pitchFamily="34" charset="-128"/>
              </a:rPr>
              <a:t> e </a:t>
            </a:r>
            <a:r>
              <a:rPr lang="pt-BR" smtClean="0">
                <a:solidFill>
                  <a:srgbClr val="FEA125"/>
                </a:solidFill>
                <a:ea typeface="ＭＳ Ｐゴシック" pitchFamily="34" charset="-128"/>
              </a:rPr>
              <a:t>V2</a:t>
            </a:r>
            <a:r>
              <a:rPr lang="pt-BR" smtClean="0">
                <a:ea typeface="ＭＳ Ｐゴシック" pitchFamily="34" charset="-128"/>
              </a:rPr>
              <a:t>, sendo que cada elemento de </a:t>
            </a:r>
            <a:r>
              <a:rPr lang="pt-BR" smtClean="0">
                <a:solidFill>
                  <a:srgbClr val="800000"/>
                </a:solidFill>
                <a:ea typeface="ＭＳ Ｐゴシック" pitchFamily="34" charset="-128"/>
              </a:rPr>
              <a:t>V1</a:t>
            </a:r>
            <a:r>
              <a:rPr lang="pt-BR" smtClean="0">
                <a:ea typeface="ＭＳ Ｐゴシック" pitchFamily="34" charset="-128"/>
              </a:rPr>
              <a:t> é adjacente a cada elemento de </a:t>
            </a:r>
            <a:r>
              <a:rPr lang="pt-BR" smtClean="0">
                <a:solidFill>
                  <a:srgbClr val="FEA125"/>
                </a:solidFill>
                <a:ea typeface="ＭＳ Ｐゴシック" pitchFamily="34" charset="-128"/>
              </a:rPr>
              <a:t>V2</a:t>
            </a:r>
          </a:p>
          <a:p>
            <a:pPr eaLnBrk="1" hangingPunct="1"/>
            <a:r>
              <a:rPr lang="pt-BR" smtClean="0">
                <a:ea typeface="ＭＳ Ｐゴシック" pitchFamily="34" charset="-128"/>
              </a:rPr>
              <a:t>|</a:t>
            </a:r>
            <a:r>
              <a:rPr lang="pt-BR" smtClean="0">
                <a:solidFill>
                  <a:srgbClr val="800000"/>
                </a:solidFill>
                <a:ea typeface="ＭＳ Ｐゴシック" pitchFamily="34" charset="-128"/>
              </a:rPr>
              <a:t>V1</a:t>
            </a:r>
            <a:r>
              <a:rPr lang="pt-BR" smtClean="0">
                <a:ea typeface="ＭＳ Ｐゴシック" pitchFamily="34" charset="-128"/>
              </a:rPr>
              <a:t>| = m e |</a:t>
            </a:r>
            <a:r>
              <a:rPr lang="pt-BR" smtClean="0">
                <a:solidFill>
                  <a:srgbClr val="FEA125"/>
                </a:solidFill>
                <a:ea typeface="ＭＳ Ｐゴシック" pitchFamily="34" charset="-128"/>
              </a:rPr>
              <a:t>V2</a:t>
            </a:r>
            <a:r>
              <a:rPr lang="pt-BR" smtClean="0">
                <a:ea typeface="ＭＳ Ｐゴシック" pitchFamily="34" charset="-128"/>
              </a:rPr>
              <a:t>| = n</a:t>
            </a:r>
          </a:p>
          <a:p>
            <a:pPr eaLnBrk="1" hangingPunct="1"/>
            <a:endParaRPr lang="pt-BR" smtClean="0">
              <a:ea typeface="ＭＳ Ｐゴシック" pitchFamily="34" charset="-128"/>
            </a:endParaRPr>
          </a:p>
          <a:p>
            <a:pPr eaLnBrk="1" hangingPunct="1"/>
            <a:endParaRPr lang="pt-BR" smtClean="0">
              <a:ea typeface="ＭＳ Ｐゴシック" pitchFamily="34" charset="-128"/>
            </a:endParaRPr>
          </a:p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24100" y="3390900"/>
            <a:ext cx="4483100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24100" y="4613275"/>
            <a:ext cx="4394200" cy="109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6" descr="k3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620963" y="3571875"/>
            <a:ext cx="3887787" cy="177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7138988" y="3586163"/>
            <a:ext cx="623887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2800">
                <a:solidFill>
                  <a:srgbClr val="800000"/>
                </a:solidFill>
              </a:rPr>
              <a:t>V1</a:t>
            </a: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7138988" y="5087938"/>
            <a:ext cx="6238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2800">
                <a:solidFill>
                  <a:srgbClr val="FEA125"/>
                </a:solidFill>
              </a:rPr>
              <a:t>V2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Subgrafo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238" y="1700213"/>
            <a:ext cx="7918450" cy="1550987"/>
          </a:xfrm>
        </p:spPr>
        <p:txBody>
          <a:bodyPr/>
          <a:lstStyle/>
          <a:p>
            <a:pPr eaLnBrk="1" hangingPunct="1"/>
            <a:r>
              <a:rPr lang="pt-BR" smtClean="0">
                <a:ea typeface="ＭＳ Ｐゴシック" pitchFamily="34" charset="-128"/>
              </a:rPr>
              <a:t>Um grafo </a:t>
            </a:r>
            <a:r>
              <a:rPr lang="pt-BR" i="1" smtClean="0">
                <a:solidFill>
                  <a:srgbClr val="800000"/>
                </a:solidFill>
                <a:ea typeface="ＭＳ Ｐゴシック" pitchFamily="34" charset="-128"/>
              </a:rPr>
              <a:t>G</a:t>
            </a:r>
            <a:r>
              <a:rPr lang="pt-BR" baseline="-30000" smtClean="0">
                <a:solidFill>
                  <a:srgbClr val="800000"/>
                </a:solidFill>
                <a:ea typeface="ＭＳ Ｐゴシック" pitchFamily="34" charset="-128"/>
              </a:rPr>
              <a:t>s</a:t>
            </a:r>
            <a:r>
              <a:rPr lang="pt-BR" smtClean="0">
                <a:solidFill>
                  <a:srgbClr val="800000"/>
                </a:solidFill>
                <a:ea typeface="ＭＳ Ｐゴシック" pitchFamily="34" charset="-128"/>
              </a:rPr>
              <a:t>(</a:t>
            </a:r>
            <a:r>
              <a:rPr lang="pt-BR" i="1" smtClean="0">
                <a:solidFill>
                  <a:srgbClr val="800000"/>
                </a:solidFill>
                <a:ea typeface="ＭＳ Ｐゴシック" pitchFamily="34" charset="-128"/>
              </a:rPr>
              <a:t>V</a:t>
            </a:r>
            <a:r>
              <a:rPr lang="pt-BR" baseline="-30000" smtClean="0">
                <a:solidFill>
                  <a:srgbClr val="800000"/>
                </a:solidFill>
                <a:ea typeface="ＭＳ Ｐゴシック" pitchFamily="34" charset="-128"/>
              </a:rPr>
              <a:t>s</a:t>
            </a:r>
            <a:r>
              <a:rPr lang="pt-BR" smtClean="0">
                <a:solidFill>
                  <a:srgbClr val="800000"/>
                </a:solidFill>
                <a:ea typeface="ＭＳ Ｐゴシック" pitchFamily="34" charset="-128"/>
              </a:rPr>
              <a:t>,</a:t>
            </a:r>
            <a:r>
              <a:rPr lang="pt-BR" i="1" smtClean="0">
                <a:solidFill>
                  <a:srgbClr val="800000"/>
                </a:solidFill>
                <a:ea typeface="ＭＳ Ｐゴシック" pitchFamily="34" charset="-128"/>
              </a:rPr>
              <a:t> A</a:t>
            </a:r>
            <a:r>
              <a:rPr lang="pt-BR" baseline="-30000" smtClean="0">
                <a:solidFill>
                  <a:srgbClr val="800000"/>
                </a:solidFill>
                <a:ea typeface="ＭＳ Ｐゴシック" pitchFamily="34" charset="-128"/>
              </a:rPr>
              <a:t>s</a:t>
            </a:r>
            <a:r>
              <a:rPr lang="pt-BR" smtClean="0">
                <a:solidFill>
                  <a:srgbClr val="800000"/>
                </a:solidFill>
                <a:ea typeface="ＭＳ Ｐゴシック" pitchFamily="34" charset="-128"/>
              </a:rPr>
              <a:t>)</a:t>
            </a:r>
            <a:r>
              <a:rPr lang="pt-BR" i="1" smtClean="0">
                <a:solidFill>
                  <a:srgbClr val="800000"/>
                </a:solidFill>
                <a:ea typeface="ＭＳ Ｐゴシック" pitchFamily="34" charset="-128"/>
              </a:rPr>
              <a:t> </a:t>
            </a:r>
            <a:r>
              <a:rPr lang="pt-BR" smtClean="0">
                <a:ea typeface="ＭＳ Ｐゴシック" pitchFamily="34" charset="-128"/>
              </a:rPr>
              <a:t>é dito ser subgrafo de um grafo </a:t>
            </a:r>
            <a:r>
              <a:rPr lang="pt-BR" i="1" smtClean="0">
                <a:solidFill>
                  <a:srgbClr val="800000"/>
                </a:solidFill>
                <a:ea typeface="ＭＳ Ｐゴシック" pitchFamily="34" charset="-128"/>
              </a:rPr>
              <a:t>G</a:t>
            </a:r>
            <a:r>
              <a:rPr lang="pt-BR" smtClean="0">
                <a:solidFill>
                  <a:srgbClr val="800000"/>
                </a:solidFill>
                <a:ea typeface="ＭＳ Ｐゴシック" pitchFamily="34" charset="-128"/>
              </a:rPr>
              <a:t>(</a:t>
            </a:r>
            <a:r>
              <a:rPr lang="pt-BR" i="1" smtClean="0">
                <a:solidFill>
                  <a:srgbClr val="800000"/>
                </a:solidFill>
                <a:ea typeface="ＭＳ Ｐゴシック" pitchFamily="34" charset="-128"/>
              </a:rPr>
              <a:t>V</a:t>
            </a:r>
            <a:r>
              <a:rPr lang="pt-BR" smtClean="0">
                <a:solidFill>
                  <a:srgbClr val="800000"/>
                </a:solidFill>
                <a:ea typeface="ＭＳ Ｐゴシック" pitchFamily="34" charset="-128"/>
              </a:rPr>
              <a:t>,</a:t>
            </a:r>
            <a:r>
              <a:rPr lang="pt-BR" i="1" smtClean="0">
                <a:solidFill>
                  <a:srgbClr val="800000"/>
                </a:solidFill>
                <a:ea typeface="ＭＳ Ｐゴシック" pitchFamily="34" charset="-128"/>
              </a:rPr>
              <a:t>A</a:t>
            </a:r>
            <a:r>
              <a:rPr lang="pt-BR" smtClean="0">
                <a:solidFill>
                  <a:srgbClr val="800000"/>
                </a:solidFill>
                <a:ea typeface="ＭＳ Ｐゴシック" pitchFamily="34" charset="-128"/>
              </a:rPr>
              <a:t>)</a:t>
            </a:r>
            <a:r>
              <a:rPr lang="pt-BR" smtClean="0">
                <a:ea typeface="ＭＳ Ｐゴシック" pitchFamily="34" charset="-128"/>
              </a:rPr>
              <a:t> quando </a:t>
            </a:r>
            <a:r>
              <a:rPr lang="pt-BR" i="1" smtClean="0">
                <a:solidFill>
                  <a:srgbClr val="800000"/>
                </a:solidFill>
                <a:ea typeface="ＭＳ Ｐゴシック" pitchFamily="34" charset="-128"/>
              </a:rPr>
              <a:t>V</a:t>
            </a:r>
            <a:r>
              <a:rPr lang="pt-BR" baseline="-30000" smtClean="0">
                <a:solidFill>
                  <a:srgbClr val="800000"/>
                </a:solidFill>
                <a:ea typeface="ＭＳ Ｐゴシック" pitchFamily="34" charset="-128"/>
              </a:rPr>
              <a:t>s</a:t>
            </a:r>
            <a:r>
              <a:rPr lang="pt-BR" smtClean="0">
                <a:solidFill>
                  <a:srgbClr val="800000"/>
                </a:solidFill>
                <a:ea typeface="ＭＳ Ｐゴシック" pitchFamily="34" charset="-128"/>
              </a:rPr>
              <a:t> </a:t>
            </a:r>
            <a:r>
              <a:rPr lang="pt-BR" smtClean="0">
                <a:solidFill>
                  <a:srgbClr val="800000"/>
                </a:solidFill>
                <a:latin typeface="Symbol" pitchFamily="18" charset="2"/>
                <a:ea typeface="ＭＳ Ｐゴシック" pitchFamily="34" charset="-128"/>
                <a:sym typeface="Symbol" pitchFamily="18" charset="2"/>
              </a:rPr>
              <a:t></a:t>
            </a:r>
            <a:r>
              <a:rPr lang="pt-BR" smtClean="0">
                <a:solidFill>
                  <a:srgbClr val="800000"/>
                </a:solidFill>
                <a:ea typeface="ＭＳ Ｐゴシック" pitchFamily="34" charset="-128"/>
              </a:rPr>
              <a:t> </a:t>
            </a:r>
            <a:r>
              <a:rPr lang="pt-BR" i="1" smtClean="0">
                <a:solidFill>
                  <a:srgbClr val="800000"/>
                </a:solidFill>
                <a:ea typeface="ＭＳ Ｐゴシック" pitchFamily="34" charset="-128"/>
              </a:rPr>
              <a:t>V</a:t>
            </a:r>
            <a:r>
              <a:rPr lang="pt-BR" smtClean="0">
                <a:solidFill>
                  <a:srgbClr val="800000"/>
                </a:solidFill>
                <a:ea typeface="ＭＳ Ｐゴシック" pitchFamily="34" charset="-128"/>
              </a:rPr>
              <a:t> </a:t>
            </a:r>
            <a:r>
              <a:rPr lang="pt-BR" smtClean="0">
                <a:ea typeface="ＭＳ Ｐゴシック" pitchFamily="34" charset="-128"/>
              </a:rPr>
              <a:t>e </a:t>
            </a:r>
            <a:r>
              <a:rPr lang="pt-BR" i="1" smtClean="0">
                <a:solidFill>
                  <a:srgbClr val="800000"/>
                </a:solidFill>
                <a:ea typeface="ＭＳ Ｐゴシック" pitchFamily="34" charset="-128"/>
              </a:rPr>
              <a:t>A</a:t>
            </a:r>
            <a:r>
              <a:rPr lang="pt-BR" baseline="-30000" smtClean="0">
                <a:solidFill>
                  <a:srgbClr val="800000"/>
                </a:solidFill>
                <a:ea typeface="ＭＳ Ｐゴシック" pitchFamily="34" charset="-128"/>
              </a:rPr>
              <a:t>s</a:t>
            </a:r>
            <a:r>
              <a:rPr lang="pt-BR" smtClean="0">
                <a:solidFill>
                  <a:srgbClr val="800000"/>
                </a:solidFill>
                <a:ea typeface="ＭＳ Ｐゴシック" pitchFamily="34" charset="-128"/>
              </a:rPr>
              <a:t> </a:t>
            </a:r>
            <a:r>
              <a:rPr lang="pt-BR" smtClean="0">
                <a:solidFill>
                  <a:srgbClr val="800000"/>
                </a:solidFill>
                <a:latin typeface="Symbol" pitchFamily="18" charset="2"/>
                <a:ea typeface="ＭＳ Ｐゴシック" pitchFamily="34" charset="-128"/>
                <a:sym typeface="Symbol" pitchFamily="18" charset="2"/>
              </a:rPr>
              <a:t></a:t>
            </a:r>
            <a:r>
              <a:rPr lang="pt-BR" smtClean="0">
                <a:solidFill>
                  <a:srgbClr val="800000"/>
                </a:solidFill>
                <a:ea typeface="ＭＳ Ｐゴシック" pitchFamily="34" charset="-128"/>
              </a:rPr>
              <a:t> </a:t>
            </a:r>
            <a:r>
              <a:rPr lang="pt-BR" i="1" smtClean="0">
                <a:solidFill>
                  <a:srgbClr val="800000"/>
                </a:solidFill>
                <a:ea typeface="ＭＳ Ｐゴシック" pitchFamily="34" charset="-128"/>
              </a:rPr>
              <a:t>A</a:t>
            </a:r>
            <a:r>
              <a:rPr lang="pt-BR" smtClean="0">
                <a:ea typeface="ＭＳ Ｐゴシック" pitchFamily="34" charset="-128"/>
              </a:rPr>
              <a:t>;</a:t>
            </a:r>
          </a:p>
          <a:p>
            <a:pPr eaLnBrk="1" hangingPunct="1"/>
            <a:r>
              <a:rPr lang="pt-BR" smtClean="0">
                <a:ea typeface="ＭＳ Ｐゴシック" pitchFamily="34" charset="-128"/>
              </a:rPr>
              <a:t> O grafo </a:t>
            </a:r>
            <a:r>
              <a:rPr lang="pt-BR" i="1" smtClean="0">
                <a:solidFill>
                  <a:srgbClr val="800000"/>
                </a:solidFill>
                <a:ea typeface="ＭＳ Ｐゴシック" pitchFamily="34" charset="-128"/>
              </a:rPr>
              <a:t>G</a:t>
            </a:r>
            <a:r>
              <a:rPr lang="pt-BR" baseline="-30000" smtClean="0">
                <a:solidFill>
                  <a:srgbClr val="800000"/>
                </a:solidFill>
                <a:ea typeface="ＭＳ Ｐゴシック" pitchFamily="34" charset="-128"/>
              </a:rPr>
              <a:t>2</a:t>
            </a:r>
            <a:r>
              <a:rPr lang="pt-BR" smtClean="0">
                <a:ea typeface="ＭＳ Ｐゴシック" pitchFamily="34" charset="-128"/>
              </a:rPr>
              <a:t>, por exemplo, é subgrafo de </a:t>
            </a:r>
            <a:r>
              <a:rPr lang="pt-BR" i="1" smtClean="0">
                <a:solidFill>
                  <a:srgbClr val="800000"/>
                </a:solidFill>
                <a:ea typeface="ＭＳ Ｐゴシック" pitchFamily="34" charset="-128"/>
              </a:rPr>
              <a:t>G</a:t>
            </a:r>
            <a:r>
              <a:rPr lang="pt-BR" i="1" baseline="-25000" smtClean="0">
                <a:solidFill>
                  <a:srgbClr val="800000"/>
                </a:solidFill>
                <a:ea typeface="ＭＳ Ｐゴシック" pitchFamily="34" charset="-128"/>
              </a:rPr>
              <a:t>1</a:t>
            </a:r>
            <a:r>
              <a:rPr lang="pt-BR" smtClean="0">
                <a:ea typeface="ＭＳ Ｐゴシック" pitchFamily="34" charset="-128"/>
              </a:rPr>
              <a:t> .</a:t>
            </a:r>
          </a:p>
        </p:txBody>
      </p:sp>
      <p:pic>
        <p:nvPicPr>
          <p:cNvPr id="49155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35150" y="3563938"/>
            <a:ext cx="5784850" cy="202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156" name="Text Box 15"/>
          <p:cNvSpPr txBox="1">
            <a:spLocks noChangeArrowheads="1"/>
          </p:cNvSpPr>
          <p:nvPr/>
        </p:nvSpPr>
        <p:spPr bwMode="auto">
          <a:xfrm>
            <a:off x="884238" y="4281488"/>
            <a:ext cx="644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2800">
                <a:solidFill>
                  <a:srgbClr val="800000"/>
                </a:solidFill>
              </a:rPr>
              <a:t>G</a:t>
            </a:r>
            <a:r>
              <a:rPr lang="pt-BR" sz="2800" baseline="-25000">
                <a:solidFill>
                  <a:srgbClr val="800000"/>
                </a:solidFill>
              </a:rPr>
              <a:t>1</a:t>
            </a:r>
          </a:p>
        </p:txBody>
      </p:sp>
      <p:sp>
        <p:nvSpPr>
          <p:cNvPr id="49157" name="Text Box 16"/>
          <p:cNvSpPr txBox="1">
            <a:spLocks noChangeArrowheads="1"/>
          </p:cNvSpPr>
          <p:nvPr/>
        </p:nvSpPr>
        <p:spPr bwMode="auto">
          <a:xfrm>
            <a:off x="8031163" y="4286250"/>
            <a:ext cx="644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800">
                <a:solidFill>
                  <a:srgbClr val="800000"/>
                </a:solidFill>
              </a:rPr>
              <a:t>G</a:t>
            </a:r>
            <a:r>
              <a:rPr lang="pt-BR" sz="2800" baseline="-25000">
                <a:solidFill>
                  <a:srgbClr val="800000"/>
                </a:solidFill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Subgrafo Próprio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4538" y="2355850"/>
            <a:ext cx="7918450" cy="4624388"/>
          </a:xfrm>
        </p:spPr>
        <p:txBody>
          <a:bodyPr/>
          <a:lstStyle/>
          <a:p>
            <a:pPr eaLnBrk="1" hangingPunct="1"/>
            <a:r>
              <a:rPr lang="pt-BR" smtClean="0">
                <a:ea typeface="ＭＳ Ｐゴシック" pitchFamily="34" charset="-128"/>
                <a:cs typeface="Arial" pitchFamily="34" charset="0"/>
              </a:rPr>
              <a:t>Um subgrafo </a:t>
            </a:r>
            <a:r>
              <a:rPr lang="pt-BR" smtClean="0">
                <a:solidFill>
                  <a:srgbClr val="800000"/>
                </a:solidFill>
                <a:ea typeface="ＭＳ Ｐゴシック" pitchFamily="34" charset="-128"/>
                <a:cs typeface="Arial" pitchFamily="34" charset="0"/>
              </a:rPr>
              <a:t>G</a:t>
            </a:r>
            <a:r>
              <a:rPr lang="pt-BR" baseline="-30000" smtClean="0">
                <a:solidFill>
                  <a:srgbClr val="800000"/>
                </a:solidFill>
                <a:ea typeface="ＭＳ Ｐゴシック" pitchFamily="34" charset="-128"/>
                <a:cs typeface="Arial" pitchFamily="34" charset="0"/>
              </a:rPr>
              <a:t>2</a:t>
            </a:r>
            <a:r>
              <a:rPr lang="pt-BR" smtClean="0">
                <a:solidFill>
                  <a:srgbClr val="003399"/>
                </a:solidFill>
                <a:ea typeface="ＭＳ Ｐゴシック" pitchFamily="34" charset="-128"/>
                <a:cs typeface="Arial" pitchFamily="34" charset="0"/>
              </a:rPr>
              <a:t> </a:t>
            </a:r>
            <a:r>
              <a:rPr lang="pt-BR" smtClean="0">
                <a:ea typeface="ＭＳ Ｐゴシック" pitchFamily="34" charset="-128"/>
                <a:cs typeface="Arial" pitchFamily="34" charset="0"/>
              </a:rPr>
              <a:t>é dito próprio, quando </a:t>
            </a:r>
            <a:r>
              <a:rPr lang="pt-BR" smtClean="0">
                <a:solidFill>
                  <a:srgbClr val="800000"/>
                </a:solidFill>
                <a:ea typeface="ＭＳ Ｐゴシック" pitchFamily="34" charset="-128"/>
                <a:cs typeface="Arial" pitchFamily="34" charset="0"/>
              </a:rPr>
              <a:t>G</a:t>
            </a:r>
            <a:r>
              <a:rPr lang="pt-BR" baseline="-30000" smtClean="0">
                <a:solidFill>
                  <a:srgbClr val="800000"/>
                </a:solidFill>
                <a:ea typeface="ＭＳ Ｐゴシック" pitchFamily="34" charset="-128"/>
                <a:cs typeface="Arial" pitchFamily="34" charset="0"/>
              </a:rPr>
              <a:t>2</a:t>
            </a:r>
            <a:r>
              <a:rPr lang="pt-BR" smtClean="0">
                <a:solidFill>
                  <a:srgbClr val="003399"/>
                </a:solidFill>
                <a:ea typeface="ＭＳ Ｐゴシック" pitchFamily="34" charset="-128"/>
                <a:cs typeface="Arial" pitchFamily="34" charset="0"/>
              </a:rPr>
              <a:t> </a:t>
            </a:r>
            <a:r>
              <a:rPr lang="pt-BR" smtClean="0">
                <a:ea typeface="ＭＳ Ｐゴシック" pitchFamily="34" charset="-128"/>
                <a:cs typeface="Arial" pitchFamily="34" charset="0"/>
              </a:rPr>
              <a:t>é subgrafo distinto de</a:t>
            </a:r>
            <a:r>
              <a:rPr lang="pt-BR" smtClean="0">
                <a:solidFill>
                  <a:srgbClr val="003399"/>
                </a:solidFill>
                <a:ea typeface="ＭＳ Ｐゴシック" pitchFamily="34" charset="-128"/>
                <a:cs typeface="Arial" pitchFamily="34" charset="0"/>
              </a:rPr>
              <a:t> </a:t>
            </a:r>
            <a:r>
              <a:rPr lang="pt-BR" smtClean="0">
                <a:solidFill>
                  <a:srgbClr val="800000"/>
                </a:solidFill>
                <a:ea typeface="ＭＳ Ｐゴシック" pitchFamily="34" charset="-128"/>
                <a:cs typeface="Arial" pitchFamily="34" charset="0"/>
              </a:rPr>
              <a:t>G</a:t>
            </a:r>
            <a:r>
              <a:rPr lang="pt-BR" baseline="-30000" smtClean="0">
                <a:solidFill>
                  <a:srgbClr val="800000"/>
                </a:solidFill>
                <a:ea typeface="ＭＳ Ｐゴシック" pitchFamily="34" charset="-128"/>
                <a:cs typeface="Arial" pitchFamily="34" charset="0"/>
              </a:rPr>
              <a:t>1</a:t>
            </a:r>
            <a:r>
              <a:rPr lang="pt-BR" smtClean="0">
                <a:solidFill>
                  <a:srgbClr val="800000"/>
                </a:solidFill>
                <a:ea typeface="ＭＳ Ｐゴシック" pitchFamily="34" charset="-128"/>
                <a:cs typeface="Arial" pitchFamily="34" charset="0"/>
              </a:rPr>
              <a:t>.</a:t>
            </a:r>
          </a:p>
        </p:txBody>
      </p:sp>
      <p:sp>
        <p:nvSpPr>
          <p:cNvPr id="4" name="Text Box 13"/>
          <p:cNvSpPr txBox="1">
            <a:spLocks noChangeArrowheads="1"/>
          </p:cNvSpPr>
          <p:nvPr/>
        </p:nvSpPr>
        <p:spPr bwMode="auto">
          <a:xfrm>
            <a:off x="644525" y="3736975"/>
            <a:ext cx="8172450" cy="1006475"/>
          </a:xfrm>
          <a:prstGeom prst="rect">
            <a:avLst/>
          </a:prstGeom>
          <a:solidFill>
            <a:srgbClr val="FFD173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3000">
                <a:solidFill>
                  <a:srgbClr val="000000"/>
                </a:solidFill>
              </a:rPr>
              <a:t>Subgrafos podem ser obtidos através da remoção de arestas e vértices.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Subgrafo Induzido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238" y="1131888"/>
            <a:ext cx="7918450" cy="4624387"/>
          </a:xfrm>
        </p:spPr>
        <p:txBody>
          <a:bodyPr/>
          <a:lstStyle/>
          <a:p>
            <a:pPr eaLnBrk="1" hangingPunct="1"/>
            <a:r>
              <a:rPr lang="pt-BR" smtClean="0">
                <a:ea typeface="ＭＳ Ｐゴシック" pitchFamily="34" charset="-128"/>
                <a:cs typeface="Arial" pitchFamily="34" charset="0"/>
              </a:rPr>
              <a:t>Se</a:t>
            </a:r>
            <a:r>
              <a:rPr lang="pt-BR" smtClean="0">
                <a:solidFill>
                  <a:srgbClr val="003399"/>
                </a:solidFill>
                <a:ea typeface="ＭＳ Ｐゴシック" pitchFamily="34" charset="-128"/>
                <a:cs typeface="Arial" pitchFamily="34" charset="0"/>
              </a:rPr>
              <a:t> </a:t>
            </a:r>
            <a:r>
              <a:rPr lang="pt-BR" smtClean="0">
                <a:solidFill>
                  <a:srgbClr val="800000"/>
                </a:solidFill>
                <a:ea typeface="ＭＳ Ｐゴシック" pitchFamily="34" charset="-128"/>
                <a:cs typeface="Arial" pitchFamily="34" charset="0"/>
              </a:rPr>
              <a:t>G</a:t>
            </a:r>
            <a:r>
              <a:rPr lang="pt-BR" baseline="-30000" smtClean="0">
                <a:solidFill>
                  <a:srgbClr val="800000"/>
                </a:solidFill>
                <a:ea typeface="ＭＳ Ｐゴシック" pitchFamily="34" charset="-128"/>
                <a:cs typeface="Arial" pitchFamily="34" charset="0"/>
              </a:rPr>
              <a:t>2</a:t>
            </a:r>
            <a:r>
              <a:rPr lang="pt-BR" smtClean="0">
                <a:solidFill>
                  <a:srgbClr val="003399"/>
                </a:solidFill>
                <a:ea typeface="ＭＳ Ｐゴシック" pitchFamily="34" charset="-128"/>
                <a:cs typeface="Arial" pitchFamily="34" charset="0"/>
              </a:rPr>
              <a:t> </a:t>
            </a:r>
            <a:r>
              <a:rPr lang="pt-BR" smtClean="0">
                <a:ea typeface="ＭＳ Ｐゴシック" pitchFamily="34" charset="-128"/>
                <a:cs typeface="Arial" pitchFamily="34" charset="0"/>
              </a:rPr>
              <a:t>é um subgrafo de </a:t>
            </a:r>
            <a:r>
              <a:rPr lang="pt-BR" smtClean="0">
                <a:solidFill>
                  <a:srgbClr val="800000"/>
                </a:solidFill>
                <a:ea typeface="ＭＳ Ｐゴシック" pitchFamily="34" charset="-128"/>
                <a:cs typeface="Arial" pitchFamily="34" charset="0"/>
              </a:rPr>
              <a:t>G</a:t>
            </a:r>
            <a:r>
              <a:rPr lang="pt-BR" baseline="-30000" smtClean="0">
                <a:solidFill>
                  <a:srgbClr val="800000"/>
                </a:solidFill>
                <a:ea typeface="ＭＳ Ｐゴシック" pitchFamily="34" charset="-128"/>
                <a:cs typeface="Arial" pitchFamily="34" charset="0"/>
              </a:rPr>
              <a:t>1</a:t>
            </a:r>
            <a:r>
              <a:rPr lang="pt-BR" smtClean="0">
                <a:solidFill>
                  <a:srgbClr val="003399"/>
                </a:solidFill>
                <a:ea typeface="ＭＳ Ｐゴシック" pitchFamily="34" charset="-128"/>
                <a:cs typeface="Arial" pitchFamily="34" charset="0"/>
              </a:rPr>
              <a:t> </a:t>
            </a:r>
            <a:r>
              <a:rPr lang="pt-BR" smtClean="0">
                <a:ea typeface="ＭＳ Ｐゴシック" pitchFamily="34" charset="-128"/>
                <a:cs typeface="Arial" pitchFamily="34" charset="0"/>
              </a:rPr>
              <a:t>e possui toda a aresta </a:t>
            </a:r>
            <a:r>
              <a:rPr lang="pt-BR" smtClean="0">
                <a:solidFill>
                  <a:srgbClr val="800000"/>
                </a:solidFill>
                <a:ea typeface="ＭＳ Ｐゴシック" pitchFamily="34" charset="-128"/>
                <a:cs typeface="Arial" pitchFamily="34" charset="0"/>
              </a:rPr>
              <a:t>(v, w)</a:t>
            </a:r>
            <a:r>
              <a:rPr lang="pt-BR" smtClean="0">
                <a:solidFill>
                  <a:srgbClr val="003399"/>
                </a:solidFill>
                <a:ea typeface="ＭＳ Ｐゴシック" pitchFamily="34" charset="-128"/>
                <a:cs typeface="Arial" pitchFamily="34" charset="0"/>
              </a:rPr>
              <a:t> </a:t>
            </a:r>
            <a:r>
              <a:rPr lang="pt-BR" smtClean="0">
                <a:ea typeface="ＭＳ Ｐゴシック" pitchFamily="34" charset="-128"/>
                <a:cs typeface="Arial" pitchFamily="34" charset="0"/>
              </a:rPr>
              <a:t>de</a:t>
            </a:r>
            <a:r>
              <a:rPr lang="pt-BR" smtClean="0">
                <a:solidFill>
                  <a:srgbClr val="003399"/>
                </a:solidFill>
                <a:ea typeface="ＭＳ Ｐゴシック" pitchFamily="34" charset="-128"/>
                <a:cs typeface="Arial" pitchFamily="34" charset="0"/>
              </a:rPr>
              <a:t> </a:t>
            </a:r>
            <a:r>
              <a:rPr lang="pt-BR" smtClean="0">
                <a:solidFill>
                  <a:srgbClr val="800000"/>
                </a:solidFill>
                <a:ea typeface="ＭＳ Ｐゴシック" pitchFamily="34" charset="-128"/>
                <a:cs typeface="Arial" pitchFamily="34" charset="0"/>
              </a:rPr>
              <a:t>G</a:t>
            </a:r>
            <a:r>
              <a:rPr lang="pt-BR" baseline="-30000" smtClean="0">
                <a:solidFill>
                  <a:srgbClr val="800000"/>
                </a:solidFill>
                <a:ea typeface="ＭＳ Ｐゴシック" pitchFamily="34" charset="-128"/>
                <a:cs typeface="Arial" pitchFamily="34" charset="0"/>
              </a:rPr>
              <a:t>1</a:t>
            </a:r>
            <a:r>
              <a:rPr lang="pt-BR" smtClean="0">
                <a:solidFill>
                  <a:srgbClr val="003399"/>
                </a:solidFill>
                <a:ea typeface="ＭＳ Ｐゴシック" pitchFamily="34" charset="-128"/>
                <a:cs typeface="Arial" pitchFamily="34" charset="0"/>
              </a:rPr>
              <a:t> </a:t>
            </a:r>
            <a:r>
              <a:rPr lang="pt-BR" smtClean="0">
                <a:ea typeface="ＭＳ Ｐゴシック" pitchFamily="34" charset="-128"/>
                <a:cs typeface="Arial" pitchFamily="34" charset="0"/>
              </a:rPr>
              <a:t>tal que ambos, </a:t>
            </a:r>
            <a:r>
              <a:rPr lang="pt-BR" smtClean="0">
                <a:solidFill>
                  <a:srgbClr val="800000"/>
                </a:solidFill>
                <a:ea typeface="ＭＳ Ｐゴシック" pitchFamily="34" charset="-128"/>
                <a:cs typeface="Arial" pitchFamily="34" charset="0"/>
              </a:rPr>
              <a:t>v</a:t>
            </a:r>
            <a:r>
              <a:rPr lang="pt-BR" smtClean="0">
                <a:solidFill>
                  <a:srgbClr val="003399"/>
                </a:solidFill>
                <a:ea typeface="ＭＳ Ｐゴシック" pitchFamily="34" charset="-128"/>
                <a:cs typeface="Arial" pitchFamily="34" charset="0"/>
              </a:rPr>
              <a:t> </a:t>
            </a:r>
            <a:r>
              <a:rPr lang="pt-BR" smtClean="0">
                <a:ea typeface="ＭＳ Ｐゴシック" pitchFamily="34" charset="-128"/>
                <a:cs typeface="Arial" pitchFamily="34" charset="0"/>
              </a:rPr>
              <a:t>e</a:t>
            </a:r>
            <a:r>
              <a:rPr lang="pt-BR" smtClean="0">
                <a:solidFill>
                  <a:srgbClr val="003399"/>
                </a:solidFill>
                <a:ea typeface="ＭＳ Ｐゴシック" pitchFamily="34" charset="-128"/>
                <a:cs typeface="Arial" pitchFamily="34" charset="0"/>
              </a:rPr>
              <a:t> </a:t>
            </a:r>
            <a:r>
              <a:rPr lang="pt-BR" smtClean="0">
                <a:solidFill>
                  <a:srgbClr val="800000"/>
                </a:solidFill>
                <a:ea typeface="ＭＳ Ｐゴシック" pitchFamily="34" charset="-128"/>
                <a:cs typeface="Arial" pitchFamily="34" charset="0"/>
              </a:rPr>
              <a:t>w</a:t>
            </a:r>
            <a:r>
              <a:rPr lang="pt-BR" smtClean="0">
                <a:ea typeface="ＭＳ Ｐゴシック" pitchFamily="34" charset="-128"/>
                <a:cs typeface="Arial" pitchFamily="34" charset="0"/>
              </a:rPr>
              <a:t>, estejam em </a:t>
            </a:r>
            <a:r>
              <a:rPr lang="pt-BR" smtClean="0">
                <a:solidFill>
                  <a:srgbClr val="800000"/>
                </a:solidFill>
                <a:ea typeface="ＭＳ Ｐゴシック" pitchFamily="34" charset="-128"/>
                <a:cs typeface="Arial" pitchFamily="34" charset="0"/>
              </a:rPr>
              <a:t>V</a:t>
            </a:r>
            <a:r>
              <a:rPr lang="pt-BR" baseline="-30000" smtClean="0">
                <a:solidFill>
                  <a:srgbClr val="800000"/>
                </a:solidFill>
                <a:ea typeface="ＭＳ Ｐゴシック" pitchFamily="34" charset="-128"/>
                <a:cs typeface="Arial" pitchFamily="34" charset="0"/>
              </a:rPr>
              <a:t>2</a:t>
            </a:r>
            <a:r>
              <a:rPr lang="pt-BR" smtClean="0">
                <a:ea typeface="ＭＳ Ｐゴシック" pitchFamily="34" charset="-128"/>
                <a:cs typeface="Arial" pitchFamily="34" charset="0"/>
              </a:rPr>
              <a:t>, então</a:t>
            </a:r>
            <a:r>
              <a:rPr lang="pt-BR" smtClean="0">
                <a:solidFill>
                  <a:srgbClr val="003399"/>
                </a:solidFill>
                <a:ea typeface="ＭＳ Ｐゴシック" pitchFamily="34" charset="-128"/>
                <a:cs typeface="Arial" pitchFamily="34" charset="0"/>
              </a:rPr>
              <a:t> </a:t>
            </a:r>
            <a:r>
              <a:rPr lang="pt-BR" smtClean="0">
                <a:solidFill>
                  <a:srgbClr val="800000"/>
                </a:solidFill>
                <a:ea typeface="ＭＳ Ｐゴシック" pitchFamily="34" charset="-128"/>
                <a:cs typeface="Arial" pitchFamily="34" charset="0"/>
              </a:rPr>
              <a:t>G</a:t>
            </a:r>
            <a:r>
              <a:rPr lang="pt-BR" baseline="-30000" smtClean="0">
                <a:solidFill>
                  <a:srgbClr val="800000"/>
                </a:solidFill>
                <a:ea typeface="ＭＳ Ｐゴシック" pitchFamily="34" charset="-128"/>
                <a:cs typeface="Arial" pitchFamily="34" charset="0"/>
              </a:rPr>
              <a:t>2</a:t>
            </a:r>
            <a:r>
              <a:rPr lang="pt-BR" smtClean="0">
                <a:solidFill>
                  <a:srgbClr val="003399"/>
                </a:solidFill>
                <a:ea typeface="ＭＳ Ｐゴシック" pitchFamily="34" charset="-128"/>
                <a:cs typeface="Arial" pitchFamily="34" charset="0"/>
              </a:rPr>
              <a:t> </a:t>
            </a:r>
            <a:r>
              <a:rPr lang="pt-BR" smtClean="0">
                <a:ea typeface="ＭＳ Ｐゴシック" pitchFamily="34" charset="-128"/>
                <a:cs typeface="Arial" pitchFamily="34" charset="0"/>
              </a:rPr>
              <a:t>é o subgrafo induzido pelo subconjunto de vértices </a:t>
            </a:r>
            <a:r>
              <a:rPr lang="pt-BR" smtClean="0">
                <a:solidFill>
                  <a:srgbClr val="800000"/>
                </a:solidFill>
                <a:ea typeface="ＭＳ Ｐゴシック" pitchFamily="34" charset="-128"/>
                <a:cs typeface="Arial" pitchFamily="34" charset="0"/>
              </a:rPr>
              <a:t>V</a:t>
            </a:r>
            <a:r>
              <a:rPr lang="pt-BR" baseline="-30000" smtClean="0">
                <a:solidFill>
                  <a:srgbClr val="800000"/>
                </a:solidFill>
                <a:ea typeface="ＭＳ Ｐゴシック" pitchFamily="34" charset="-128"/>
                <a:cs typeface="Arial" pitchFamily="34" charset="0"/>
              </a:rPr>
              <a:t>2</a:t>
            </a:r>
            <a:r>
              <a:rPr lang="pt-BR" smtClean="0">
                <a:ea typeface="ＭＳ Ｐゴシック" pitchFamily="34" charset="-128"/>
                <a:cs typeface="Arial" pitchFamily="34" charset="0"/>
              </a:rPr>
              <a:t>.</a:t>
            </a:r>
          </a:p>
        </p:txBody>
      </p:sp>
      <p:pic>
        <p:nvPicPr>
          <p:cNvPr id="5120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7238" y="2887663"/>
            <a:ext cx="7562850" cy="269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38"/>
          <p:cNvSpPr txBox="1">
            <a:spLocks noChangeArrowheads="1"/>
          </p:cNvSpPr>
          <p:nvPr/>
        </p:nvSpPr>
        <p:spPr bwMode="auto">
          <a:xfrm>
            <a:off x="3449638" y="5603875"/>
            <a:ext cx="2443162" cy="584200"/>
          </a:xfrm>
          <a:prstGeom prst="rect">
            <a:avLst/>
          </a:prstGeom>
          <a:solidFill>
            <a:srgbClr val="FFD173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3200">
                <a:solidFill>
                  <a:srgbClr val="000000"/>
                </a:solidFill>
              </a:rPr>
              <a:t>V2 induz G2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Exemplos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238" y="1700213"/>
            <a:ext cx="7918450" cy="3059112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Qual é o grafo complementar de K</a:t>
            </a:r>
            <a:r>
              <a:rPr lang="en-US" baseline="-25000" smtClean="0">
                <a:ea typeface="ＭＳ Ｐゴシック" pitchFamily="34" charset="-128"/>
              </a:rPr>
              <a:t>m,n</a:t>
            </a:r>
            <a:r>
              <a:rPr lang="en-US" smtClean="0">
                <a:ea typeface="ＭＳ Ｐゴシック" pitchFamily="34" charset="-128"/>
              </a:rPr>
              <a:t>?</a:t>
            </a:r>
          </a:p>
          <a:p>
            <a:pPr eaLnBrk="1" hangingPunct="1"/>
            <a:endParaRPr lang="en-US" smtClean="0">
              <a:ea typeface="ＭＳ Ｐゴシック" pitchFamily="34" charset="-128"/>
            </a:endParaRPr>
          </a:p>
          <a:p>
            <a:pPr eaLnBrk="1" hangingPunct="1"/>
            <a:endParaRPr lang="en-US" smtClean="0">
              <a:ea typeface="ＭＳ Ｐゴシック" pitchFamily="34" charset="-128"/>
            </a:endParaRPr>
          </a:p>
          <a:p>
            <a:pPr eaLnBrk="1" hangingPunct="1"/>
            <a:endParaRPr lang="en-US" smtClean="0">
              <a:ea typeface="ＭＳ Ｐゴシック" pitchFamily="34" charset="-128"/>
            </a:endParaRPr>
          </a:p>
          <a:p>
            <a:pPr eaLnBrk="1" hangingPunct="1"/>
            <a:endParaRPr lang="en-US" smtClean="0">
              <a:ea typeface="ＭＳ Ｐゴシック" pitchFamily="34" charset="-128"/>
            </a:endParaRPr>
          </a:p>
          <a:p>
            <a:pPr eaLnBrk="1" hangingPunct="1"/>
            <a:r>
              <a:rPr lang="en-US" smtClean="0">
                <a:ea typeface="ＭＳ Ｐゴシック" pitchFamily="34" charset="-128"/>
              </a:rPr>
              <a:t>Para que valores de m e n o grafo K</a:t>
            </a:r>
            <a:r>
              <a:rPr lang="en-US" baseline="-25000" smtClean="0">
                <a:ea typeface="ＭＳ Ｐゴシック" pitchFamily="34" charset="-128"/>
              </a:rPr>
              <a:t>m,n</a:t>
            </a:r>
            <a:r>
              <a:rPr lang="en-US" smtClean="0">
                <a:ea typeface="ＭＳ Ｐゴシック" pitchFamily="34" charset="-128"/>
              </a:rPr>
              <a:t> é regular?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744538" y="2341563"/>
            <a:ext cx="7918450" cy="305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chemeClr val="tx1"/>
              </a:buClr>
              <a:buFontTx/>
              <a:buChar char="–"/>
            </a:pPr>
            <a:r>
              <a:rPr lang="en-US" sz="220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 união disjunta de K</a:t>
            </a:r>
            <a:r>
              <a:rPr lang="en-US" sz="2200" baseline="-2500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</a:t>
            </a:r>
            <a:r>
              <a:rPr lang="en-US" sz="220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com K</a:t>
            </a:r>
            <a:r>
              <a:rPr lang="en-US" sz="2200" baseline="-2500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en-US" sz="220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n"/>
            </a:pPr>
            <a:endParaRPr lang="en-US" sz="2400" b="1">
              <a:solidFill>
                <a:srgbClr val="8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n"/>
            </a:pPr>
            <a:endParaRPr lang="en-US" sz="2400" b="1">
              <a:solidFill>
                <a:srgbClr val="8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n"/>
            </a:pPr>
            <a:endParaRPr lang="en-US" sz="2400" b="1">
              <a:solidFill>
                <a:srgbClr val="8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n"/>
            </a:pPr>
            <a:endParaRPr lang="en-US" sz="2400" b="1">
              <a:solidFill>
                <a:srgbClr val="8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FontTx/>
              <a:buChar char="–"/>
            </a:pPr>
            <a:r>
              <a:rPr lang="en-US" sz="220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Para m = n e maior que zero.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Grafo Simples</a:t>
            </a:r>
          </a:p>
        </p:txBody>
      </p:sp>
      <p:pic>
        <p:nvPicPr>
          <p:cNvPr id="8194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79650" y="1331913"/>
            <a:ext cx="4341813" cy="265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24"/>
          <p:cNvSpPr txBox="1">
            <a:spLocks noChangeArrowheads="1"/>
          </p:cNvSpPr>
          <p:nvPr/>
        </p:nvSpPr>
        <p:spPr bwMode="auto">
          <a:xfrm>
            <a:off x="2312988" y="4116388"/>
            <a:ext cx="4308475" cy="523875"/>
          </a:xfrm>
          <a:prstGeom prst="rect">
            <a:avLst/>
          </a:prstGeom>
          <a:solidFill>
            <a:srgbClr val="FFD173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sz="2800">
                <a:solidFill>
                  <a:srgbClr val="000000"/>
                </a:solidFill>
              </a:rPr>
              <a:t>V = {v1, v2, v3, v4, v5, v6}</a:t>
            </a:r>
          </a:p>
        </p:txBody>
      </p:sp>
      <p:sp>
        <p:nvSpPr>
          <p:cNvPr id="10" name="Text Box 25"/>
          <p:cNvSpPr txBox="1">
            <a:spLocks noChangeArrowheads="1"/>
          </p:cNvSpPr>
          <p:nvPr/>
        </p:nvSpPr>
        <p:spPr bwMode="auto">
          <a:xfrm>
            <a:off x="744538" y="4783138"/>
            <a:ext cx="8164512" cy="523875"/>
          </a:xfrm>
          <a:prstGeom prst="rect">
            <a:avLst/>
          </a:prstGeom>
          <a:solidFill>
            <a:srgbClr val="FFD173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sz="2800">
                <a:solidFill>
                  <a:srgbClr val="000000"/>
                </a:solidFill>
              </a:rPr>
              <a:t>E = {{v1,v2},{v1,v3},{v1,v4},{v2,v4},{v3,v4},{v4,v5}}</a:t>
            </a:r>
          </a:p>
        </p:txBody>
      </p:sp>
      <p:sp>
        <p:nvSpPr>
          <p:cNvPr id="11" name="Text Box 27"/>
          <p:cNvSpPr txBox="1">
            <a:spLocks noChangeArrowheads="1"/>
          </p:cNvSpPr>
          <p:nvPr/>
        </p:nvSpPr>
        <p:spPr bwMode="auto">
          <a:xfrm>
            <a:off x="2393950" y="5486400"/>
            <a:ext cx="4227513" cy="549275"/>
          </a:xfrm>
          <a:prstGeom prst="rect">
            <a:avLst/>
          </a:prstGeom>
          <a:solidFill>
            <a:schemeClr val="accent5">
              <a:lumMod val="90000"/>
            </a:schemeClr>
          </a:solidFill>
          <a:ln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sz="3000">
                <a:solidFill>
                  <a:srgbClr val="800000"/>
                </a:solidFill>
              </a:rPr>
              <a:t>e1</a:t>
            </a:r>
            <a:r>
              <a:rPr lang="pt-BR" sz="3000"/>
              <a:t> </a:t>
            </a:r>
            <a:r>
              <a:rPr lang="pt-BR" sz="3000">
                <a:solidFill>
                  <a:srgbClr val="000000"/>
                </a:solidFill>
              </a:rPr>
              <a:t>é incidente a </a:t>
            </a:r>
            <a:r>
              <a:rPr lang="pt-BR" sz="3000">
                <a:solidFill>
                  <a:srgbClr val="800000"/>
                </a:solidFill>
              </a:rPr>
              <a:t>v4</a:t>
            </a:r>
            <a:r>
              <a:rPr lang="pt-BR" sz="3000"/>
              <a:t> </a:t>
            </a:r>
            <a:r>
              <a:rPr lang="pt-BR" sz="3000">
                <a:solidFill>
                  <a:srgbClr val="000000"/>
                </a:solidFill>
              </a:rPr>
              <a:t>e</a:t>
            </a:r>
            <a:r>
              <a:rPr lang="pt-BR" sz="3000"/>
              <a:t> </a:t>
            </a:r>
            <a:r>
              <a:rPr lang="pt-BR" sz="3000">
                <a:solidFill>
                  <a:srgbClr val="800000"/>
                </a:solidFill>
              </a:rPr>
              <a:t>v5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Exercício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Desenhe a representação geométrica do seguinte grafo simples:</a:t>
            </a:r>
          </a:p>
          <a:p>
            <a:pPr eaLnBrk="1" hangingPunct="1"/>
            <a:endParaRPr lang="en-US" smtClean="0">
              <a:ea typeface="ＭＳ Ｐゴシック" pitchFamily="34" charset="-128"/>
            </a:endParaRPr>
          </a:p>
          <a:p>
            <a:pPr lvl="1" eaLnBrk="1" hangingPunct="1"/>
            <a:r>
              <a:rPr lang="pt-BR" sz="2400" smtClean="0">
                <a:solidFill>
                  <a:srgbClr val="800000"/>
                </a:solidFill>
                <a:ea typeface="ＭＳ Ｐゴシック" pitchFamily="34" charset="-128"/>
                <a:cs typeface="Arial" pitchFamily="34" charset="0"/>
              </a:rPr>
              <a:t>V = {1, 2, 3, 4, 5, 6}; </a:t>
            </a:r>
          </a:p>
          <a:p>
            <a:pPr lvl="1" eaLnBrk="1" hangingPunct="1"/>
            <a:r>
              <a:rPr lang="pt-BR" sz="2400" smtClean="0">
                <a:solidFill>
                  <a:srgbClr val="800000"/>
                </a:solidFill>
                <a:ea typeface="ＭＳ Ｐゴシック" pitchFamily="34" charset="-128"/>
                <a:cs typeface="Arial" pitchFamily="34" charset="0"/>
              </a:rPr>
              <a:t>E = {{1, 2}, {1, 3}, {3, 2}, {3, 6}, {5, 3}, {5, 1}, {5, 6}, {4, 6}, {4, 5}, {6,1}, {6, 2}, {3, 4}}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Mais definições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238" y="1700213"/>
            <a:ext cx="7918450" cy="1690687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Multigrafo G = (V,E)</a:t>
            </a:r>
          </a:p>
          <a:p>
            <a:pPr lvl="1" eaLnBrk="1" hangingPunct="1"/>
            <a:r>
              <a:rPr lang="en-US" smtClean="0">
                <a:ea typeface="ＭＳ Ｐゴシック" pitchFamily="34" charset="-128"/>
              </a:rPr>
              <a:t>Função </a:t>
            </a:r>
            <a:r>
              <a:rPr lang="en-US" i="1" smtClean="0">
                <a:ea typeface="ＭＳ Ｐゴシック" pitchFamily="34" charset="-128"/>
              </a:rPr>
              <a:t>f</a:t>
            </a:r>
            <a:r>
              <a:rPr lang="en-US" smtClean="0">
                <a:ea typeface="ＭＳ Ｐゴシック" pitchFamily="34" charset="-128"/>
              </a:rPr>
              <a:t> de E em {{u, v} | u,v </a:t>
            </a:r>
            <a:r>
              <a:rPr lang="pt-BR" sz="2000" smtClean="0">
                <a:ea typeface="ＭＳ Ｐゴシック" pitchFamily="34" charset="-128"/>
                <a:cs typeface="Arial" pitchFamily="34" charset="0"/>
                <a:sym typeface="Symbol" pitchFamily="18" charset="2"/>
              </a:rPr>
              <a:t></a:t>
            </a:r>
            <a:r>
              <a:rPr lang="en-US" smtClean="0">
                <a:ea typeface="ＭＳ Ｐゴシック" pitchFamily="34" charset="-128"/>
              </a:rPr>
              <a:t> V, u </a:t>
            </a:r>
            <a:r>
              <a:rPr lang="pt-BR" sz="2000" smtClean="0">
                <a:ea typeface="ＭＳ Ｐゴシック" pitchFamily="34" charset="-128"/>
                <a:cs typeface="Arial" pitchFamily="34" charset="0"/>
                <a:sym typeface="Symbol" pitchFamily="18" charset="2"/>
              </a:rPr>
              <a:t></a:t>
            </a:r>
            <a:r>
              <a:rPr lang="en-US" smtClean="0">
                <a:ea typeface="ＭＳ Ｐゴシック" pitchFamily="34" charset="-128"/>
              </a:rPr>
              <a:t> v };</a:t>
            </a:r>
          </a:p>
          <a:p>
            <a:pPr lvl="1" eaLnBrk="1" hangingPunct="1"/>
            <a:r>
              <a:rPr lang="en-US" smtClean="0">
                <a:ea typeface="ＭＳ Ｐゴシック" pitchFamily="34" charset="-128"/>
              </a:rPr>
              <a:t>As arestas e1 e e2 são chamadas de arestas múltiplas ou paralelas se f(e1) = f(e2).</a:t>
            </a:r>
          </a:p>
          <a:p>
            <a:pPr lvl="1" eaLnBrk="1" hangingPunct="1"/>
            <a:endParaRPr lang="en-US" smtClean="0">
              <a:ea typeface="ＭＳ Ｐゴシック" pitchFamily="34" charset="-128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744538" y="3416300"/>
            <a:ext cx="7918450" cy="1147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n"/>
            </a:pPr>
            <a:r>
              <a:rPr 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Laço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FontTx/>
              <a:buChar char="–"/>
            </a:pPr>
            <a:r>
              <a:rPr lang="pt-BR" sz="22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itchFamily="34" charset="0"/>
              </a:rPr>
              <a:t>É uma aresta formada por um par de vértices idênticos.</a:t>
            </a:r>
            <a:endParaRPr lang="en-US" sz="22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757238" y="4564063"/>
            <a:ext cx="7918450" cy="1147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n"/>
            </a:pPr>
            <a:r>
              <a:rPr 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Pseudografo G = (V,E)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FontTx/>
              <a:buChar char="–"/>
            </a:pPr>
            <a:r>
              <a:rPr lang="pt-BR" sz="22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itchFamily="34" charset="0"/>
              </a:rPr>
              <a:t>Função </a:t>
            </a:r>
            <a:r>
              <a:rPr lang="pt-BR" sz="2200" i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itchFamily="34" charset="0"/>
              </a:rPr>
              <a:t>f</a:t>
            </a:r>
            <a:r>
              <a:rPr lang="pt-BR" sz="22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itchFamily="34" charset="0"/>
              </a:rPr>
              <a:t> de E em {{</a:t>
            </a:r>
            <a:r>
              <a:rPr lang="pt-BR" sz="2200" i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itchFamily="34" charset="0"/>
              </a:rPr>
              <a:t>u, v </a:t>
            </a:r>
            <a:r>
              <a:rPr lang="pt-BR" sz="22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itchFamily="34" charset="0"/>
              </a:rPr>
              <a:t>} | </a:t>
            </a:r>
            <a:r>
              <a:rPr lang="pt-BR" sz="2200" i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itchFamily="34" charset="0"/>
              </a:rPr>
              <a:t>u, v</a:t>
            </a:r>
            <a:r>
              <a:rPr lang="pt-BR" sz="22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itchFamily="34" charset="0"/>
              </a:rPr>
              <a:t> </a:t>
            </a:r>
            <a:r>
              <a:rPr lang="pt-BR" sz="22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itchFamily="34" charset="0"/>
                <a:sym typeface="Symbol" pitchFamily="18" charset="2"/>
              </a:rPr>
              <a:t> </a:t>
            </a:r>
            <a:r>
              <a:rPr lang="pt-BR" sz="2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itchFamily="34" charset="0"/>
                <a:sym typeface="Symbol" pitchFamily="18" charset="2"/>
              </a:rPr>
              <a:t>V</a:t>
            </a:r>
            <a:r>
              <a:rPr lang="pt-BR" sz="22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itchFamily="34" charset="0"/>
                <a:sym typeface="Symbol" pitchFamily="18" charset="2"/>
              </a:rPr>
              <a:t>};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FontTx/>
              <a:buChar char="–"/>
            </a:pPr>
            <a:r>
              <a:rPr lang="pt-BR" sz="22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itchFamily="34" charset="0"/>
                <a:sym typeface="Symbol" pitchFamily="18" charset="2"/>
              </a:rPr>
              <a:t>Permitem laços: f(e) = {u, u} = {u}.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Exercício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4538" y="1331913"/>
            <a:ext cx="7918450" cy="4624387"/>
          </a:xfrm>
        </p:spPr>
        <p:txBody>
          <a:bodyPr/>
          <a:lstStyle/>
          <a:p>
            <a:pPr eaLnBrk="1" hangingPunct="1"/>
            <a:r>
              <a:rPr lang="pt-BR" smtClean="0">
                <a:ea typeface="ＭＳ Ｐゴシック" pitchFamily="34" charset="-128"/>
                <a:cs typeface="Arial" pitchFamily="34" charset="0"/>
              </a:rPr>
              <a:t>Defina formalmente o grafo abaixo e identifique os conceitos de laço, aresta múltipla e multigrafo no mesmo: </a:t>
            </a:r>
          </a:p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  <p:pic>
        <p:nvPicPr>
          <p:cNvPr id="11267" name="Picture 4" descr="aul02-fig0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46263" y="2708275"/>
            <a:ext cx="51054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ext Box 3"/>
          <p:cNvSpPr txBox="1">
            <a:spLocks noChangeArrowheads="1"/>
          </p:cNvSpPr>
          <p:nvPr/>
        </p:nvSpPr>
        <p:spPr bwMode="auto">
          <a:xfrm>
            <a:off x="569913" y="163513"/>
            <a:ext cx="8040687" cy="2093912"/>
          </a:xfrm>
          <a:prstGeom prst="rect">
            <a:avLst/>
          </a:prstGeom>
          <a:noFill/>
          <a:ln w="9525">
            <a:noFill/>
            <a:miter lim="800000"/>
            <a:headEnd type="none" w="lg" len="lg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sz="2000" b="1">
                <a:solidFill>
                  <a:srgbClr val="000000"/>
                </a:solidFill>
              </a:rPr>
              <a:t>V = {1, 2, 3, 4, 5};</a:t>
            </a:r>
          </a:p>
          <a:p>
            <a:pPr>
              <a:spcBef>
                <a:spcPct val="50000"/>
              </a:spcBef>
            </a:pPr>
            <a:r>
              <a:rPr lang="pt-BR" sz="2000" b="1">
                <a:solidFill>
                  <a:srgbClr val="000000"/>
                </a:solidFill>
              </a:rPr>
              <a:t>E= {e1, e2, e3, e4, e5, e6, e7, e8, e9, e10};</a:t>
            </a:r>
            <a:endParaRPr lang="pt-BR" sz="2000">
              <a:solidFill>
                <a:srgbClr val="000000"/>
              </a:solidFill>
            </a:endParaRPr>
          </a:p>
          <a:p>
            <a:pPr>
              <a:spcBef>
                <a:spcPct val="50000"/>
              </a:spcBef>
            </a:pPr>
            <a:r>
              <a:rPr lang="pt-BR" sz="2000" b="1">
                <a:solidFill>
                  <a:srgbClr val="000000"/>
                </a:solidFill>
                <a:cs typeface="Arial" pitchFamily="34" charset="0"/>
              </a:rPr>
              <a:t>f: E → P(V); </a:t>
            </a:r>
          </a:p>
          <a:p>
            <a:pPr>
              <a:spcBef>
                <a:spcPct val="50000"/>
              </a:spcBef>
            </a:pPr>
            <a:r>
              <a:rPr lang="pt-BR" sz="2000" b="1">
                <a:solidFill>
                  <a:srgbClr val="000000"/>
                </a:solidFill>
                <a:cs typeface="Arial" pitchFamily="34" charset="0"/>
              </a:rPr>
              <a:t>f(e1) = {2, 3}; f(e2) = {1, 2}; f(e3) = {1}; f(e4) = {1, 3}; f(e5) = {1,2}; f(e6) = {1};  f(e7) = {1, 3}; f(e8) = {2,3}; f(e9) = {4, 3}; f(e10) = {3}.</a:t>
            </a:r>
          </a:p>
        </p:txBody>
      </p:sp>
      <p:pic>
        <p:nvPicPr>
          <p:cNvPr id="12290" name="Picture 4" descr="aul02-fig0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46263" y="2708275"/>
            <a:ext cx="51054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1" name="Text Box 5"/>
          <p:cNvSpPr txBox="1">
            <a:spLocks noChangeArrowheads="1"/>
          </p:cNvSpPr>
          <p:nvPr/>
        </p:nvSpPr>
        <p:spPr bwMode="auto">
          <a:xfrm>
            <a:off x="4905375" y="27813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b="1">
                <a:solidFill>
                  <a:schemeClr val="accent2"/>
                </a:solidFill>
              </a:rPr>
              <a:t>e1</a:t>
            </a:r>
          </a:p>
        </p:txBody>
      </p:sp>
      <p:sp>
        <p:nvSpPr>
          <p:cNvPr id="12292" name="Rectangle 6"/>
          <p:cNvSpPr>
            <a:spLocks noChangeArrowheads="1"/>
          </p:cNvSpPr>
          <p:nvPr/>
        </p:nvSpPr>
        <p:spPr bwMode="auto">
          <a:xfrm>
            <a:off x="3641725" y="3017838"/>
            <a:ext cx="4413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b="1">
                <a:solidFill>
                  <a:schemeClr val="accent2"/>
                </a:solidFill>
              </a:rPr>
              <a:t>e2</a:t>
            </a:r>
          </a:p>
        </p:txBody>
      </p:sp>
      <p:sp>
        <p:nvSpPr>
          <p:cNvPr id="12293" name="Rectangle 8"/>
          <p:cNvSpPr>
            <a:spLocks noChangeArrowheads="1"/>
          </p:cNvSpPr>
          <p:nvPr/>
        </p:nvSpPr>
        <p:spPr bwMode="auto">
          <a:xfrm>
            <a:off x="4438650" y="3594100"/>
            <a:ext cx="4413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b="1">
                <a:solidFill>
                  <a:schemeClr val="accent2"/>
                </a:solidFill>
              </a:rPr>
              <a:t>e3</a:t>
            </a:r>
          </a:p>
        </p:txBody>
      </p:sp>
      <p:sp>
        <p:nvSpPr>
          <p:cNvPr id="12294" name="Rectangle 9"/>
          <p:cNvSpPr>
            <a:spLocks noChangeArrowheads="1"/>
          </p:cNvSpPr>
          <p:nvPr/>
        </p:nvSpPr>
        <p:spPr bwMode="auto">
          <a:xfrm>
            <a:off x="5303838" y="4170363"/>
            <a:ext cx="4413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b="1">
                <a:solidFill>
                  <a:schemeClr val="accent2"/>
                </a:solidFill>
              </a:rPr>
              <a:t>e4</a:t>
            </a:r>
          </a:p>
        </p:txBody>
      </p:sp>
      <p:sp>
        <p:nvSpPr>
          <p:cNvPr id="12295" name="Rectangle 10"/>
          <p:cNvSpPr>
            <a:spLocks noChangeArrowheads="1"/>
          </p:cNvSpPr>
          <p:nvPr/>
        </p:nvSpPr>
        <p:spPr bwMode="auto">
          <a:xfrm>
            <a:off x="2909888" y="3378200"/>
            <a:ext cx="4413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b="1">
                <a:solidFill>
                  <a:schemeClr val="accent2"/>
                </a:solidFill>
              </a:rPr>
              <a:t>e5</a:t>
            </a:r>
          </a:p>
        </p:txBody>
      </p:sp>
      <p:sp>
        <p:nvSpPr>
          <p:cNvPr id="12296" name="Rectangle 11"/>
          <p:cNvSpPr>
            <a:spLocks noChangeArrowheads="1"/>
          </p:cNvSpPr>
          <p:nvPr/>
        </p:nvSpPr>
        <p:spPr bwMode="auto">
          <a:xfrm>
            <a:off x="3775075" y="4241800"/>
            <a:ext cx="4413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b="1">
                <a:solidFill>
                  <a:schemeClr val="accent2"/>
                </a:solidFill>
              </a:rPr>
              <a:t>e6</a:t>
            </a:r>
          </a:p>
        </p:txBody>
      </p:sp>
      <p:sp>
        <p:nvSpPr>
          <p:cNvPr id="12297" name="Rectangle 12"/>
          <p:cNvSpPr>
            <a:spLocks noChangeArrowheads="1"/>
          </p:cNvSpPr>
          <p:nvPr/>
        </p:nvSpPr>
        <p:spPr bwMode="auto">
          <a:xfrm>
            <a:off x="4638675" y="4746625"/>
            <a:ext cx="4413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b="1">
                <a:solidFill>
                  <a:schemeClr val="accent2"/>
                </a:solidFill>
              </a:rPr>
              <a:t>e7</a:t>
            </a:r>
          </a:p>
        </p:txBody>
      </p:sp>
      <p:sp>
        <p:nvSpPr>
          <p:cNvPr id="12298" name="Rectangle 13"/>
          <p:cNvSpPr>
            <a:spLocks noChangeArrowheads="1"/>
          </p:cNvSpPr>
          <p:nvPr/>
        </p:nvSpPr>
        <p:spPr bwMode="auto">
          <a:xfrm>
            <a:off x="2378075" y="4025900"/>
            <a:ext cx="4413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b="1">
                <a:solidFill>
                  <a:schemeClr val="accent2"/>
                </a:solidFill>
              </a:rPr>
              <a:t>e8</a:t>
            </a:r>
          </a:p>
        </p:txBody>
      </p:sp>
      <p:sp>
        <p:nvSpPr>
          <p:cNvPr id="12299" name="Rectangle 14"/>
          <p:cNvSpPr>
            <a:spLocks noChangeArrowheads="1"/>
          </p:cNvSpPr>
          <p:nvPr/>
        </p:nvSpPr>
        <p:spPr bwMode="auto">
          <a:xfrm>
            <a:off x="5568950" y="5754688"/>
            <a:ext cx="4413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b="1">
                <a:solidFill>
                  <a:schemeClr val="accent2"/>
                </a:solidFill>
              </a:rPr>
              <a:t>e9</a:t>
            </a:r>
          </a:p>
        </p:txBody>
      </p:sp>
      <p:sp>
        <p:nvSpPr>
          <p:cNvPr id="12300" name="Rectangle 15"/>
          <p:cNvSpPr>
            <a:spLocks noChangeArrowheads="1"/>
          </p:cNvSpPr>
          <p:nvPr/>
        </p:nvSpPr>
        <p:spPr bwMode="auto">
          <a:xfrm>
            <a:off x="6899275" y="5826125"/>
            <a:ext cx="5699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b="1">
                <a:solidFill>
                  <a:schemeClr val="accent2"/>
                </a:solidFill>
              </a:rPr>
              <a:t>e10</a:t>
            </a:r>
          </a:p>
        </p:txBody>
      </p:sp>
      <p:sp>
        <p:nvSpPr>
          <p:cNvPr id="327696" name="Text Box 16"/>
          <p:cNvSpPr txBox="1">
            <a:spLocks noChangeArrowheads="1"/>
          </p:cNvSpPr>
          <p:nvPr/>
        </p:nvSpPr>
        <p:spPr bwMode="auto">
          <a:xfrm>
            <a:off x="6565900" y="2781300"/>
            <a:ext cx="2325688" cy="1463675"/>
          </a:xfrm>
          <a:prstGeom prst="rect">
            <a:avLst/>
          </a:prstGeom>
          <a:solidFill>
            <a:srgbClr val="FFD173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sz="2000" b="1">
                <a:solidFill>
                  <a:srgbClr val="000000"/>
                </a:solidFill>
              </a:rPr>
              <a:t>LOOPS:</a:t>
            </a:r>
          </a:p>
          <a:p>
            <a:pPr>
              <a:spcBef>
                <a:spcPct val="50000"/>
              </a:spcBef>
            </a:pPr>
            <a:r>
              <a:rPr lang="pt-BR" sz="2000" b="1">
                <a:solidFill>
                  <a:srgbClr val="000000"/>
                </a:solidFill>
              </a:rPr>
              <a:t>Quando a imagem de e tiver cardinalidade 1</a:t>
            </a:r>
          </a:p>
        </p:txBody>
      </p:sp>
      <p:sp>
        <p:nvSpPr>
          <p:cNvPr id="12302" name="Text Box 17"/>
          <p:cNvSpPr txBox="1">
            <a:spLocks noChangeArrowheads="1"/>
          </p:cNvSpPr>
          <p:nvPr/>
        </p:nvSpPr>
        <p:spPr bwMode="auto">
          <a:xfrm>
            <a:off x="317500" y="4437063"/>
            <a:ext cx="2524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BR" sz="1400"/>
          </a:p>
        </p:txBody>
      </p:sp>
      <p:sp>
        <p:nvSpPr>
          <p:cNvPr id="327698" name="Text Box 18"/>
          <p:cNvSpPr txBox="1">
            <a:spLocks noChangeArrowheads="1"/>
          </p:cNvSpPr>
          <p:nvPr/>
        </p:nvSpPr>
        <p:spPr bwMode="auto">
          <a:xfrm>
            <a:off x="914400" y="5157788"/>
            <a:ext cx="1463675" cy="1169987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sz="2000" b="1">
                <a:solidFill>
                  <a:srgbClr val="000000"/>
                </a:solidFill>
              </a:rPr>
              <a:t>Arestas múltiplas</a:t>
            </a:r>
          </a:p>
          <a:p>
            <a:pPr>
              <a:spcBef>
                <a:spcPct val="50000"/>
              </a:spcBef>
            </a:pPr>
            <a:r>
              <a:rPr lang="pt-BR" sz="2000" b="1">
                <a:solidFill>
                  <a:srgbClr val="000000"/>
                </a:solidFill>
              </a:rPr>
              <a:t>f(ei) = f(ej)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696" grpId="0" animBg="1"/>
      <p:bldP spid="327698" grpId="0" animBg="1"/>
    </p:bldLst>
  </p:timing>
</p:sld>
</file>

<file path=ppt/theme/theme1.xml><?xml version="1.0" encoding="utf-8"?>
<a:theme xmlns:a="http://schemas.openxmlformats.org/drawingml/2006/main" name="CIn">
  <a:themeElements>
    <a:clrScheme name="Tema do Office 1">
      <a:dk1>
        <a:srgbClr val="8C0000"/>
      </a:dk1>
      <a:lt1>
        <a:srgbClr val="FFFFFF"/>
      </a:lt1>
      <a:dk2>
        <a:srgbClr val="720000"/>
      </a:dk2>
      <a:lt2>
        <a:srgbClr val="FFFFCC"/>
      </a:lt2>
      <a:accent1>
        <a:srgbClr val="FF3300"/>
      </a:accent1>
      <a:accent2>
        <a:srgbClr val="BE7960"/>
      </a:accent2>
      <a:accent3>
        <a:srgbClr val="BCAAAA"/>
      </a:accent3>
      <a:accent4>
        <a:srgbClr val="DADADA"/>
      </a:accent4>
      <a:accent5>
        <a:srgbClr val="FFADAA"/>
      </a:accent5>
      <a:accent6>
        <a:srgbClr val="AC6D56"/>
      </a:accent6>
      <a:hlink>
        <a:srgbClr val="FFCC66"/>
      </a:hlink>
      <a:folHlink>
        <a:srgbClr val="FF9900"/>
      </a:folHlink>
    </a:clrScheme>
    <a:fontScheme name="Tema do Office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a do Office 1">
        <a:dk1>
          <a:srgbClr val="8C0000"/>
        </a:dk1>
        <a:lt1>
          <a:srgbClr val="FFFFFF"/>
        </a:lt1>
        <a:dk2>
          <a:srgbClr val="720000"/>
        </a:dk2>
        <a:lt2>
          <a:srgbClr val="FFFFCC"/>
        </a:lt2>
        <a:accent1>
          <a:srgbClr val="FF3300"/>
        </a:accent1>
        <a:accent2>
          <a:srgbClr val="BE7960"/>
        </a:accent2>
        <a:accent3>
          <a:srgbClr val="BCAAAA"/>
        </a:accent3>
        <a:accent4>
          <a:srgbClr val="DADADA"/>
        </a:accent4>
        <a:accent5>
          <a:srgbClr val="FFADAA"/>
        </a:accent5>
        <a:accent6>
          <a:srgbClr val="AC6D56"/>
        </a:accent6>
        <a:hlink>
          <a:srgbClr val="FFCC66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2">
        <a:dk1>
          <a:srgbClr val="674E2F"/>
        </a:dk1>
        <a:lt1>
          <a:srgbClr val="FFFFFF"/>
        </a:lt1>
        <a:dk2>
          <a:srgbClr val="533F27"/>
        </a:dk2>
        <a:lt2>
          <a:srgbClr val="D8B274"/>
        </a:lt2>
        <a:accent1>
          <a:srgbClr val="CC990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E2CAAA"/>
        </a:accent5>
        <a:accent6>
          <a:srgbClr val="81552A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3">
        <a:dk1>
          <a:srgbClr val="646464"/>
        </a:dk1>
        <a:lt1>
          <a:srgbClr val="FFFFFF"/>
        </a:lt1>
        <a:dk2>
          <a:srgbClr val="545454"/>
        </a:dk2>
        <a:lt2>
          <a:srgbClr val="D4D4CE"/>
        </a:lt2>
        <a:accent1>
          <a:srgbClr val="49747D"/>
        </a:accent1>
        <a:accent2>
          <a:srgbClr val="8F9699"/>
        </a:accent2>
        <a:accent3>
          <a:srgbClr val="B3B3B3"/>
        </a:accent3>
        <a:accent4>
          <a:srgbClr val="DADADA"/>
        </a:accent4>
        <a:accent5>
          <a:srgbClr val="B1BCBF"/>
        </a:accent5>
        <a:accent6>
          <a:srgbClr val="81878A"/>
        </a:accent6>
        <a:hlink>
          <a:srgbClr val="8DC4D7"/>
        </a:hlink>
        <a:folHlink>
          <a:srgbClr val="7FB97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4">
        <a:dk1>
          <a:srgbClr val="3A7400"/>
        </a:dk1>
        <a:lt1>
          <a:srgbClr val="FFFFFF"/>
        </a:lt1>
        <a:dk2>
          <a:srgbClr val="2E5C00"/>
        </a:dk2>
        <a:lt2>
          <a:srgbClr val="FFFFFF"/>
        </a:lt2>
        <a:accent1>
          <a:srgbClr val="79CA02"/>
        </a:accent1>
        <a:accent2>
          <a:srgbClr val="008080"/>
        </a:accent2>
        <a:accent3>
          <a:srgbClr val="ADB5AA"/>
        </a:accent3>
        <a:accent4>
          <a:srgbClr val="DADADA"/>
        </a:accent4>
        <a:accent5>
          <a:srgbClr val="BEE1AA"/>
        </a:accent5>
        <a:accent6>
          <a:srgbClr val="007373"/>
        </a:accent6>
        <a:hlink>
          <a:srgbClr val="A8DE0E"/>
        </a:hlink>
        <a:folHlink>
          <a:srgbClr val="00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5">
        <a:dk1>
          <a:srgbClr val="008885"/>
        </a:dk1>
        <a:lt1>
          <a:srgbClr val="FFFFFF"/>
        </a:lt1>
        <a:dk2>
          <a:srgbClr val="007572"/>
        </a:dk2>
        <a:lt2>
          <a:srgbClr val="FFFF99"/>
        </a:lt2>
        <a:accent1>
          <a:srgbClr val="33CCCC"/>
        </a:accent1>
        <a:accent2>
          <a:srgbClr val="6D6FC7"/>
        </a:accent2>
        <a:accent3>
          <a:srgbClr val="AABDBC"/>
        </a:accent3>
        <a:accent4>
          <a:srgbClr val="DADADA"/>
        </a:accent4>
        <a:accent5>
          <a:srgbClr val="ADE2E2"/>
        </a:accent5>
        <a:accent6>
          <a:srgbClr val="6264B4"/>
        </a:accent6>
        <a:hlink>
          <a:srgbClr val="FFFFCC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6">
        <a:dk1>
          <a:srgbClr val="0000AC"/>
        </a:dk1>
        <a:lt1>
          <a:srgbClr val="FFFFFF"/>
        </a:lt1>
        <a:dk2>
          <a:srgbClr val="000086"/>
        </a:dk2>
        <a:lt2>
          <a:srgbClr val="CCFFFF"/>
        </a:lt2>
        <a:accent1>
          <a:srgbClr val="0099FF"/>
        </a:accent1>
        <a:accent2>
          <a:srgbClr val="00B000"/>
        </a:accent2>
        <a:accent3>
          <a:srgbClr val="AAAAC3"/>
        </a:accent3>
        <a:accent4>
          <a:srgbClr val="DADADA"/>
        </a:accent4>
        <a:accent5>
          <a:srgbClr val="AACAFF"/>
        </a:accent5>
        <a:accent6>
          <a:srgbClr val="009F00"/>
        </a:accent6>
        <a:hlink>
          <a:srgbClr val="FFE701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7">
        <a:dk1>
          <a:srgbClr val="7474A2"/>
        </a:dk1>
        <a:lt1>
          <a:srgbClr val="FFFFFF"/>
        </a:lt1>
        <a:dk2>
          <a:srgbClr val="5E5E8E"/>
        </a:dk2>
        <a:lt2>
          <a:srgbClr val="D1D1DF"/>
        </a:lt2>
        <a:accent1>
          <a:srgbClr val="CC66FF"/>
        </a:accent1>
        <a:accent2>
          <a:srgbClr val="6666FF"/>
        </a:accent2>
        <a:accent3>
          <a:srgbClr val="B6B6C6"/>
        </a:accent3>
        <a:accent4>
          <a:srgbClr val="DADADA"/>
        </a:accent4>
        <a:accent5>
          <a:srgbClr val="E2B8FF"/>
        </a:accent5>
        <a:accent6>
          <a:srgbClr val="5C5CE7"/>
        </a:accent6>
        <a:hlink>
          <a:srgbClr val="FFCC99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8">
        <a:dk1>
          <a:srgbClr val="000000"/>
        </a:dk1>
        <a:lt1>
          <a:srgbClr val="D0DAE2"/>
        </a:lt1>
        <a:dk2>
          <a:srgbClr val="000000"/>
        </a:dk2>
        <a:lt2>
          <a:srgbClr val="E7EDF1"/>
        </a:lt2>
        <a:accent1>
          <a:srgbClr val="33CCCC"/>
        </a:accent1>
        <a:accent2>
          <a:srgbClr val="0099CC"/>
        </a:accent2>
        <a:accent3>
          <a:srgbClr val="E4EAEE"/>
        </a:accent3>
        <a:accent4>
          <a:srgbClr val="000000"/>
        </a:accent4>
        <a:accent5>
          <a:srgbClr val="ADE2E2"/>
        </a:accent5>
        <a:accent6>
          <a:srgbClr val="008AB9"/>
        </a:accent6>
        <a:hlink>
          <a:srgbClr val="3333CC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9">
        <a:dk1>
          <a:srgbClr val="000000"/>
        </a:dk1>
        <a:lt1>
          <a:srgbClr val="FFFFFF"/>
        </a:lt1>
        <a:dk2>
          <a:srgbClr val="000000"/>
        </a:dk2>
        <a:lt2>
          <a:srgbClr val="E6E6E6"/>
        </a:lt2>
        <a:accent1>
          <a:srgbClr val="66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8A8AE7"/>
        </a:accent6>
        <a:hlink>
          <a:srgbClr val="3333CC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CIn.thmx</Template>
  <TotalTime>286</TotalTime>
  <Words>1986</Words>
  <Application>Microsoft Office PowerPoint</Application>
  <PresentationFormat>Apresentação na tela (4:3)</PresentationFormat>
  <Paragraphs>311</Paragraphs>
  <Slides>46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46</vt:i4>
      </vt:variant>
    </vt:vector>
  </HeadingPairs>
  <TitlesOfParts>
    <vt:vector size="47" baseType="lpstr">
      <vt:lpstr>CIn</vt:lpstr>
      <vt:lpstr>Teoria dos Grafos Definições e Terminologia</vt:lpstr>
      <vt:lpstr>Definições</vt:lpstr>
      <vt:lpstr>Grafo Simples</vt:lpstr>
      <vt:lpstr>Grafo Simples</vt:lpstr>
      <vt:lpstr>Grafo Simples</vt:lpstr>
      <vt:lpstr>Exercício</vt:lpstr>
      <vt:lpstr>Mais definições</vt:lpstr>
      <vt:lpstr>Exercício</vt:lpstr>
      <vt:lpstr>Slide 9</vt:lpstr>
      <vt:lpstr>Grau de um vértice</vt:lpstr>
      <vt:lpstr>Mais definições</vt:lpstr>
      <vt:lpstr>Slide 12</vt:lpstr>
      <vt:lpstr>Grafo Regular (k-regular)</vt:lpstr>
      <vt:lpstr>Exercício</vt:lpstr>
      <vt:lpstr>Soma dos graus de um grafo</vt:lpstr>
      <vt:lpstr>Soma dos graus de um grafo</vt:lpstr>
      <vt:lpstr>A soma dos graus de um grafo é sempre par</vt:lpstr>
      <vt:lpstr>Slide 18</vt:lpstr>
      <vt:lpstr>Exercícios</vt:lpstr>
      <vt:lpstr>Outros tipos de grafos</vt:lpstr>
      <vt:lpstr>Outros tipos de grafos</vt:lpstr>
      <vt:lpstr>Quantas arestas tem o Kn?</vt:lpstr>
      <vt:lpstr>Complemento de um grafo</vt:lpstr>
      <vt:lpstr>Complemento de um grafo</vt:lpstr>
      <vt:lpstr>Complemento de um grafo</vt:lpstr>
      <vt:lpstr>Outros tipos de grafos</vt:lpstr>
      <vt:lpstr>Outros tipos de grafos</vt:lpstr>
      <vt:lpstr>Outros tipos de grafos</vt:lpstr>
      <vt:lpstr>Outros tipos de grafos</vt:lpstr>
      <vt:lpstr>Outros tipos de grafos</vt:lpstr>
      <vt:lpstr>Outros tipos de grafos</vt:lpstr>
      <vt:lpstr>Slide 32</vt:lpstr>
      <vt:lpstr>Revisando</vt:lpstr>
      <vt:lpstr>Exemplos</vt:lpstr>
      <vt:lpstr>Exemplos</vt:lpstr>
      <vt:lpstr>Outros tipos de grafos</vt:lpstr>
      <vt:lpstr>Outros tipos de grafos</vt:lpstr>
      <vt:lpstr>Exercícios</vt:lpstr>
      <vt:lpstr>Exercícios</vt:lpstr>
      <vt:lpstr>Exercícios</vt:lpstr>
      <vt:lpstr>Exercícios</vt:lpstr>
      <vt:lpstr>Grafo Bipartido Completo – Km,n</vt:lpstr>
      <vt:lpstr>Subgrafo</vt:lpstr>
      <vt:lpstr>Subgrafo Próprio</vt:lpstr>
      <vt:lpstr>Subgrafo Induzido</vt:lpstr>
      <vt:lpstr>Exemplos</vt:lpstr>
    </vt:vector>
  </TitlesOfParts>
  <Company>Leonardo Jose de Andrade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Teoria dos Grafos Definições e Terminologia</dc:title>
  <dc:creator>Leonardo Andrade</dc:creator>
  <cp:lastModifiedBy>Anjolina Grisi de Oliveira</cp:lastModifiedBy>
  <cp:revision>28</cp:revision>
  <dcterms:created xsi:type="dcterms:W3CDTF">2012-10-08T11:59:34Z</dcterms:created>
  <dcterms:modified xsi:type="dcterms:W3CDTF">2013-04-17T16:50:28Z</dcterms:modified>
</cp:coreProperties>
</file>