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5" d="100"/>
          <a:sy n="4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082AD4CC-FCD7-41A7-9E18-064A1A3412F2}" type="datetimeFigureOut">
              <a:rPr lang="en-US"/>
              <a:pPr/>
              <a:t>11/13/2012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4B904CB-436D-4BBC-B506-29913C961DB0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tas ai?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724FF62-CF7B-43B8-BBD0-B1258A67A408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Z:\cin\estudos\100709_ppt_cin_claro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1188" y="3284538"/>
            <a:ext cx="6048375" cy="204152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pt-BR" noProof="0" smtClean="0"/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143000"/>
            <a:ext cx="7772400" cy="1736725"/>
          </a:xfrm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pt-BR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92900" y="188913"/>
            <a:ext cx="1982788" cy="6135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44538" y="188913"/>
            <a:ext cx="5795962" cy="6135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57238" y="1700213"/>
            <a:ext cx="3883025" cy="4624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92663" y="1700213"/>
            <a:ext cx="3883025" cy="4624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Z:\cin\estudos\papelaria_institucional\ppt_cin_claro02_producao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44538" y="188913"/>
            <a:ext cx="72834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</a:t>
            </a:r>
            <a:br>
              <a:rPr lang="pt-BR" smtClean="0"/>
            </a:br>
            <a:r>
              <a:rPr lang="pt-BR" smtClean="0"/>
              <a:t>do título mestre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7238" y="1700213"/>
            <a:ext cx="7918450" cy="462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sz="24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609600" y="785813"/>
            <a:ext cx="6048375" cy="2041525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Matemática Discreta – if670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Anjolina Grisi de Oliveira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Ciência da Computação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Colaboração: lnpa e ljacs</a:t>
            </a:r>
          </a:p>
        </p:txBody>
      </p:sp>
      <p:sp>
        <p:nvSpPr>
          <p:cNvPr id="4098" name="Title 1"/>
          <p:cNvSpPr>
            <a:spLocks noGrp="1"/>
          </p:cNvSpPr>
          <p:nvPr>
            <p:ph type="ctrTitle" sz="quarter"/>
          </p:nvPr>
        </p:nvSpPr>
        <p:spPr>
          <a:xfrm>
            <a:off x="609600" y="2586038"/>
            <a:ext cx="7772400" cy="1541462"/>
          </a:xfrm>
        </p:spPr>
        <p:txBody>
          <a:bodyPr/>
          <a:lstStyle/>
          <a:p>
            <a:pPr algn="ctr" eaLnBrk="1" hangingPunct="1"/>
            <a:r>
              <a:rPr lang="en-US" smtClean="0">
                <a:ea typeface="ＭＳ Ｐゴシック" pitchFamily="34" charset="-128"/>
              </a:rPr>
              <a:t>Teoria dos Grafos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Representação de Grafos e Isomorfismo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Isomorfismo de Grafos</a:t>
            </a:r>
          </a:p>
        </p:txBody>
      </p:sp>
      <p:pic>
        <p:nvPicPr>
          <p:cNvPr id="14338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3300" y="2892425"/>
            <a:ext cx="7526338" cy="208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57238" y="1131888"/>
            <a:ext cx="7918450" cy="4624387"/>
          </a:xfrm>
        </p:spPr>
        <p:txBody>
          <a:bodyPr/>
          <a:lstStyle/>
          <a:p>
            <a:pPr eaLnBrk="1" hangingPunct="1"/>
            <a:r>
              <a:rPr lang="pt-BR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Sejam dois grafos </a:t>
            </a:r>
            <a:r>
              <a:rPr lang="pt-BR" i="1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G</a:t>
            </a:r>
            <a:r>
              <a:rPr lang="pt-BR" i="1" baseline="-30000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1</a:t>
            </a:r>
            <a:r>
              <a:rPr lang="pt-BR" i="1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(V</a:t>
            </a:r>
            <a:r>
              <a:rPr lang="pt-BR" i="1" baseline="-30000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1</a:t>
            </a:r>
            <a:r>
              <a:rPr lang="pt-BR" i="1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,A</a:t>
            </a:r>
            <a:r>
              <a:rPr lang="pt-BR" i="1" baseline="-30000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1</a:t>
            </a:r>
            <a:r>
              <a:rPr lang="pt-BR" i="1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)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 e </a:t>
            </a:r>
            <a:r>
              <a:rPr lang="pt-BR" i="1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G</a:t>
            </a:r>
            <a:r>
              <a:rPr lang="pt-BR" i="1" baseline="-30000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2</a:t>
            </a:r>
            <a:r>
              <a:rPr lang="pt-BR" i="1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(V</a:t>
            </a:r>
            <a:r>
              <a:rPr lang="pt-BR" i="1" baseline="-30000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2</a:t>
            </a:r>
            <a:r>
              <a:rPr lang="pt-BR" i="1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,A</a:t>
            </a:r>
            <a:r>
              <a:rPr lang="pt-BR" i="1" baseline="-30000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2</a:t>
            </a:r>
            <a:r>
              <a:rPr lang="pt-BR" i="1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)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. Um isomorfismo de </a:t>
            </a:r>
            <a:r>
              <a:rPr lang="pt-BR" i="1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G</a:t>
            </a:r>
            <a:r>
              <a:rPr lang="pt-BR" i="1" baseline="-30000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1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 sobre </a:t>
            </a:r>
            <a:r>
              <a:rPr lang="pt-BR" i="1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G</a:t>
            </a:r>
            <a:r>
              <a:rPr lang="pt-BR" i="1" baseline="-30000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2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 é um mapeamento bijetivo </a:t>
            </a:r>
            <a:r>
              <a:rPr lang="pt-BR" i="1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f: </a:t>
            </a:r>
            <a:r>
              <a:rPr lang="pt-BR" i="1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V</a:t>
            </a:r>
            <a:r>
              <a:rPr lang="pt-BR" i="1" baseline="-30000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1</a:t>
            </a:r>
            <a:r>
              <a:rPr lang="pt-BR" i="1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 </a:t>
            </a:r>
            <a:r>
              <a:rPr lang="pt-BR" smtClean="0">
                <a:solidFill>
                  <a:srgbClr val="390000"/>
                </a:solidFill>
                <a:latin typeface="Symbol" pitchFamily="18" charset="2"/>
                <a:ea typeface="ＭＳ Ｐゴシック" pitchFamily="34" charset="-128"/>
                <a:cs typeface="Arial" pitchFamily="34" charset="0"/>
              </a:rPr>
              <a:t>®</a:t>
            </a:r>
            <a:r>
              <a:rPr lang="pt-BR" i="1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 </a:t>
            </a:r>
            <a:r>
              <a:rPr lang="pt-BR" i="1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V</a:t>
            </a:r>
            <a:r>
              <a:rPr lang="pt-BR" i="1" baseline="-30000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2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 tal que {</a:t>
            </a:r>
            <a:r>
              <a:rPr lang="pt-BR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x,y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} </a:t>
            </a:r>
            <a:r>
              <a:rPr lang="pt-BR" smtClean="0">
                <a:solidFill>
                  <a:srgbClr val="390000"/>
                </a:solidFill>
                <a:latin typeface="Symbol" pitchFamily="18" charset="2"/>
                <a:ea typeface="ＭＳ Ｐゴシック" pitchFamily="34" charset="-128"/>
                <a:cs typeface="Arial" pitchFamily="34" charset="0"/>
              </a:rPr>
              <a:t>Î</a:t>
            </a:r>
            <a:r>
              <a:rPr lang="pt-BR" i="1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 </a:t>
            </a:r>
            <a:r>
              <a:rPr lang="pt-BR" i="1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A</a:t>
            </a:r>
            <a:r>
              <a:rPr lang="pt-BR" i="1" baseline="-30000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1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 se e somente se {</a:t>
            </a:r>
            <a:r>
              <a:rPr lang="pt-BR" i="1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f(</a:t>
            </a:r>
            <a:r>
              <a:rPr lang="pt-BR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x</a:t>
            </a:r>
            <a:r>
              <a:rPr lang="pt-BR" i="1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)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,</a:t>
            </a:r>
            <a:r>
              <a:rPr lang="pt-BR" i="1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f(</a:t>
            </a:r>
            <a:r>
              <a:rPr lang="pt-BR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y</a:t>
            </a:r>
            <a:r>
              <a:rPr lang="pt-BR" i="1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)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}</a:t>
            </a:r>
            <a:r>
              <a:rPr lang="pt-BR" smtClean="0">
                <a:solidFill>
                  <a:srgbClr val="390000"/>
                </a:solidFill>
                <a:latin typeface="Symbol" pitchFamily="18" charset="2"/>
                <a:ea typeface="ＭＳ Ｐゴシック" pitchFamily="34" charset="-128"/>
                <a:cs typeface="Arial" pitchFamily="34" charset="0"/>
              </a:rPr>
              <a:t>Î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 </a:t>
            </a:r>
            <a:r>
              <a:rPr lang="pt-BR" i="1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A</a:t>
            </a:r>
            <a:r>
              <a:rPr lang="pt-BR" i="1" baseline="-30000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2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, para todo </a:t>
            </a:r>
            <a:r>
              <a:rPr lang="pt-BR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x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,</a:t>
            </a:r>
            <a:r>
              <a:rPr lang="pt-BR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y</a:t>
            </a:r>
            <a:r>
              <a:rPr lang="pt-BR" smtClean="0">
                <a:solidFill>
                  <a:srgbClr val="390000"/>
                </a:solidFill>
                <a:latin typeface="Symbol" pitchFamily="18" charset="2"/>
                <a:ea typeface="ＭＳ Ｐゴシック" pitchFamily="34" charset="-128"/>
                <a:cs typeface="Arial" pitchFamily="34" charset="0"/>
              </a:rPr>
              <a:t> Î</a:t>
            </a:r>
            <a:r>
              <a:rPr lang="pt-BR" i="1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 V</a:t>
            </a:r>
            <a:r>
              <a:rPr lang="pt-BR" i="1" baseline="-30000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1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. </a:t>
            </a:r>
          </a:p>
        </p:txBody>
      </p:sp>
      <p:sp>
        <p:nvSpPr>
          <p:cNvPr id="9" name="Text Box 38"/>
          <p:cNvSpPr txBox="1">
            <a:spLocks noChangeArrowheads="1"/>
          </p:cNvSpPr>
          <p:nvPr/>
        </p:nvSpPr>
        <p:spPr bwMode="auto">
          <a:xfrm>
            <a:off x="1003300" y="5176838"/>
            <a:ext cx="7359650" cy="830262"/>
          </a:xfrm>
          <a:prstGeom prst="rect">
            <a:avLst/>
          </a:prstGeom>
          <a:solidFill>
            <a:srgbClr val="FFD17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pt-BR" sz="2400">
                <a:solidFill>
                  <a:srgbClr val="390000"/>
                </a:solidFill>
              </a:rPr>
              <a:t>Função:</a:t>
            </a:r>
          </a:p>
          <a:p>
            <a:pPr eaLnBrk="0" hangingPunct="0"/>
            <a:r>
              <a:rPr lang="pt-BR" sz="2400">
                <a:solidFill>
                  <a:srgbClr val="390000"/>
                </a:solidFill>
              </a:rPr>
              <a:t> {(a</a:t>
            </a:r>
            <a:r>
              <a:rPr lang="pt-BR" sz="2400">
                <a:solidFill>
                  <a:srgbClr val="390000"/>
                </a:solidFill>
                <a:sym typeface="Symbol" pitchFamily="18" charset="2"/>
              </a:rPr>
              <a:t></a:t>
            </a:r>
            <a:r>
              <a:rPr lang="pt-BR" sz="2400">
                <a:solidFill>
                  <a:srgbClr val="390000"/>
                </a:solidFill>
              </a:rPr>
              <a:t>2), (b </a:t>
            </a:r>
            <a:r>
              <a:rPr lang="pt-BR" sz="2400">
                <a:solidFill>
                  <a:srgbClr val="390000"/>
                </a:solidFill>
                <a:sym typeface="Symbol" pitchFamily="18" charset="2"/>
              </a:rPr>
              <a:t></a:t>
            </a:r>
            <a:r>
              <a:rPr lang="pt-BR" sz="2400">
                <a:solidFill>
                  <a:srgbClr val="390000"/>
                </a:solidFill>
              </a:rPr>
              <a:t> 1), (c </a:t>
            </a:r>
            <a:r>
              <a:rPr lang="pt-BR" sz="2400">
                <a:solidFill>
                  <a:srgbClr val="390000"/>
                </a:solidFill>
                <a:sym typeface="Symbol" pitchFamily="18" charset="2"/>
              </a:rPr>
              <a:t></a:t>
            </a:r>
            <a:r>
              <a:rPr lang="pt-BR" sz="2400">
                <a:solidFill>
                  <a:srgbClr val="390000"/>
                </a:solidFill>
              </a:rPr>
              <a:t> 3), (d </a:t>
            </a:r>
            <a:r>
              <a:rPr lang="pt-BR" sz="2400">
                <a:solidFill>
                  <a:srgbClr val="390000"/>
                </a:solidFill>
                <a:sym typeface="Symbol" pitchFamily="18" charset="2"/>
              </a:rPr>
              <a:t></a:t>
            </a:r>
            <a:r>
              <a:rPr lang="pt-BR" sz="2400">
                <a:solidFill>
                  <a:srgbClr val="390000"/>
                </a:solidFill>
              </a:rPr>
              <a:t> 4), (e </a:t>
            </a:r>
            <a:r>
              <a:rPr lang="pt-BR" sz="2400">
                <a:solidFill>
                  <a:srgbClr val="390000"/>
                </a:solidFill>
                <a:sym typeface="Symbol" pitchFamily="18" charset="2"/>
              </a:rPr>
              <a:t></a:t>
            </a:r>
            <a:r>
              <a:rPr lang="pt-BR" sz="2400">
                <a:solidFill>
                  <a:srgbClr val="390000"/>
                </a:solidFill>
              </a:rPr>
              <a:t> 6), (f </a:t>
            </a:r>
            <a:r>
              <a:rPr lang="pt-BR" sz="2400">
                <a:solidFill>
                  <a:srgbClr val="390000"/>
                </a:solidFill>
                <a:sym typeface="Symbol" pitchFamily="18" charset="2"/>
              </a:rPr>
              <a:t></a:t>
            </a:r>
            <a:r>
              <a:rPr lang="pt-BR" sz="2400">
                <a:solidFill>
                  <a:srgbClr val="390000"/>
                </a:solidFill>
              </a:rPr>
              <a:t> 5)}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Isomorfismo de Grafos</a:t>
            </a:r>
          </a:p>
        </p:txBody>
      </p:sp>
      <p:pic>
        <p:nvPicPr>
          <p:cNvPr id="15362" name="Picture 4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5700" y="1331913"/>
            <a:ext cx="7156450" cy="282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1962150" y="4760913"/>
            <a:ext cx="5443538" cy="830262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pt-BR" sz="2400">
                <a:solidFill>
                  <a:srgbClr val="390000"/>
                </a:solidFill>
              </a:rPr>
              <a:t>f(u) = azul, f(v) = </a:t>
            </a:r>
            <a:r>
              <a:rPr lang="pt-BR" sz="2400">
                <a:solidFill>
                  <a:srgbClr val="CC99FF"/>
                </a:solidFill>
              </a:rPr>
              <a:t>lilás</a:t>
            </a:r>
            <a:r>
              <a:rPr lang="pt-BR" sz="2400">
                <a:solidFill>
                  <a:srgbClr val="390000"/>
                </a:solidFill>
              </a:rPr>
              <a:t>, f(w) = </a:t>
            </a:r>
            <a:r>
              <a:rPr lang="pt-BR" sz="2400">
                <a:solidFill>
                  <a:srgbClr val="FF0000"/>
                </a:solidFill>
              </a:rPr>
              <a:t>vermelho</a:t>
            </a:r>
            <a:r>
              <a:rPr lang="pt-BR" sz="2400">
                <a:solidFill>
                  <a:srgbClr val="390000"/>
                </a:solidFill>
              </a:rPr>
              <a:t>,</a:t>
            </a:r>
          </a:p>
          <a:p>
            <a:pPr algn="ctr" eaLnBrk="0" hangingPunct="0"/>
            <a:r>
              <a:rPr lang="pt-BR" sz="2400">
                <a:solidFill>
                  <a:srgbClr val="390000"/>
                </a:solidFill>
              </a:rPr>
              <a:t>f(x) =</a:t>
            </a:r>
            <a:r>
              <a:rPr lang="pt-BR" sz="2400">
                <a:solidFill>
                  <a:srgbClr val="003399"/>
                </a:solidFill>
              </a:rPr>
              <a:t> </a:t>
            </a:r>
            <a:r>
              <a:rPr lang="pt-BR" sz="2400">
                <a:solidFill>
                  <a:srgbClr val="009900"/>
                </a:solidFill>
              </a:rPr>
              <a:t>verde</a:t>
            </a:r>
            <a:r>
              <a:rPr lang="pt-BR" sz="2400">
                <a:solidFill>
                  <a:srgbClr val="390000"/>
                </a:solidFill>
              </a:rPr>
              <a:t>, f(y) = </a:t>
            </a:r>
            <a:r>
              <a:rPr lang="pt-BR" sz="2400">
                <a:solidFill>
                  <a:srgbClr val="FFFF00"/>
                </a:solidFill>
              </a:rPr>
              <a:t>amarelo</a:t>
            </a:r>
            <a:r>
              <a:rPr lang="pt-BR" sz="2400">
                <a:solidFill>
                  <a:srgbClr val="390000"/>
                </a:solidFill>
              </a:rPr>
              <a:t>, f(z) = </a:t>
            </a:r>
            <a:r>
              <a:rPr lang="pt-BR" sz="2400">
                <a:solidFill>
                  <a:srgbClr val="FC66E7"/>
                </a:solidFill>
              </a:rPr>
              <a:t>rosa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Isomorfismo de Grafos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8" y="1700213"/>
            <a:ext cx="7918450" cy="20955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Preserva: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Simetria: </a:t>
            </a:r>
            <a:r>
              <a:rPr lang="pt-BR" sz="2400" smtClean="0">
                <a:solidFill>
                  <a:srgbClr val="A50021"/>
                </a:solidFill>
                <a:ea typeface="ＭＳ Ｐゴシック" pitchFamily="34" charset="-128"/>
                <a:cs typeface="Arial" pitchFamily="34" charset="0"/>
              </a:rPr>
              <a:t>G1 </a:t>
            </a:r>
            <a:r>
              <a:rPr lang="pt-BR" sz="2400" smtClean="0">
                <a:solidFill>
                  <a:srgbClr val="A50021"/>
                </a:solidFill>
                <a:ea typeface="ＭＳ Ｐゴシック" pitchFamily="34" charset="-128"/>
                <a:cs typeface="Arial" pitchFamily="34" charset="0"/>
                <a:sym typeface="Symbol" pitchFamily="18" charset="2"/>
              </a:rPr>
              <a:t> G2  G2  G1</a:t>
            </a:r>
            <a:endParaRPr lang="pt-BR" sz="2400" smtClean="0">
              <a:solidFill>
                <a:srgbClr val="390000"/>
              </a:solidFill>
              <a:ea typeface="ＭＳ Ｐゴシック" pitchFamily="34" charset="-128"/>
              <a:cs typeface="Arial" pitchFamily="34" charset="0"/>
              <a:sym typeface="Symbol" pitchFamily="18" charset="2"/>
            </a:endParaRP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Reflexividade: </a:t>
            </a:r>
            <a:r>
              <a:rPr lang="pt-BR" sz="2400" smtClean="0">
                <a:solidFill>
                  <a:srgbClr val="A50021"/>
                </a:solidFill>
                <a:ea typeface="ＭＳ Ｐゴシック" pitchFamily="34" charset="-128"/>
                <a:cs typeface="Arial" pitchFamily="34" charset="0"/>
                <a:sym typeface="Symbol" pitchFamily="18" charset="2"/>
              </a:rPr>
              <a:t>G1  G1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  <a:cs typeface="Arial" pitchFamily="34" charset="0"/>
                <a:sym typeface="Symbol" pitchFamily="18" charset="2"/>
              </a:rPr>
              <a:t>Transitividade: </a:t>
            </a:r>
            <a:r>
              <a:rPr lang="pt-BR" sz="2400" smtClean="0">
                <a:solidFill>
                  <a:srgbClr val="A50021"/>
                </a:solidFill>
                <a:ea typeface="ＭＳ Ｐゴシック" pitchFamily="34" charset="-128"/>
                <a:cs typeface="Arial" pitchFamily="34" charset="0"/>
              </a:rPr>
              <a:t>G1 </a:t>
            </a:r>
            <a:r>
              <a:rPr lang="pt-BR" sz="2400" smtClean="0">
                <a:solidFill>
                  <a:srgbClr val="A50021"/>
                </a:solidFill>
                <a:ea typeface="ＭＳ Ｐゴシック" pitchFamily="34" charset="-128"/>
                <a:cs typeface="Arial" pitchFamily="34" charset="0"/>
                <a:sym typeface="Symbol" pitchFamily="18" charset="2"/>
              </a:rPr>
              <a:t> G2 e </a:t>
            </a:r>
            <a:r>
              <a:rPr lang="pt-BR" sz="2400" smtClean="0">
                <a:solidFill>
                  <a:srgbClr val="A50021"/>
                </a:solidFill>
                <a:ea typeface="ＭＳ Ｐゴシック" pitchFamily="34" charset="-128"/>
                <a:cs typeface="Arial" pitchFamily="34" charset="0"/>
              </a:rPr>
              <a:t>G2 </a:t>
            </a:r>
            <a:r>
              <a:rPr lang="pt-BR" sz="2400" smtClean="0">
                <a:solidFill>
                  <a:srgbClr val="A50021"/>
                </a:solidFill>
                <a:ea typeface="ＭＳ Ｐゴシック" pitchFamily="34" charset="-128"/>
                <a:cs typeface="Arial" pitchFamily="34" charset="0"/>
                <a:sym typeface="Symbol" pitchFamily="18" charset="2"/>
              </a:rPr>
              <a:t> G3  </a:t>
            </a:r>
            <a:r>
              <a:rPr lang="pt-BR" sz="2400" smtClean="0">
                <a:solidFill>
                  <a:srgbClr val="A50021"/>
                </a:solidFill>
                <a:ea typeface="ＭＳ Ｐゴシック" pitchFamily="34" charset="-128"/>
                <a:cs typeface="Arial" pitchFamily="34" charset="0"/>
              </a:rPr>
              <a:t>G1 </a:t>
            </a:r>
            <a:r>
              <a:rPr lang="pt-BR" sz="2400" smtClean="0">
                <a:solidFill>
                  <a:srgbClr val="A50021"/>
                </a:solidFill>
                <a:ea typeface="ＭＳ Ｐゴシック" pitchFamily="34" charset="-128"/>
                <a:cs typeface="Arial" pitchFamily="34" charset="0"/>
                <a:sym typeface="Symbol" pitchFamily="18" charset="2"/>
              </a:rPr>
              <a:t> G3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7238" y="3948113"/>
            <a:ext cx="7918450" cy="209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Proposições válidas </a:t>
            </a:r>
            <a:r>
              <a:rPr lang="en-US" sz="2400" b="1">
                <a:solidFill>
                  <a:srgbClr val="3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 G1 </a:t>
            </a:r>
            <a:r>
              <a:rPr lang="pt-BR" sz="2400" b="1">
                <a:solidFill>
                  <a:srgbClr val="3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  <a:sym typeface="Symbol" pitchFamily="18" charset="2"/>
              </a:rPr>
              <a:t> G2 (invariantes)</a:t>
            </a:r>
            <a:endParaRPr lang="en-US" sz="2400" b="1">
              <a:solidFill>
                <a:srgbClr val="39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G1 e G2 têm o mesmo número de vértices;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G1 e G2 têm o mesmo número de arestas;</a:t>
            </a:r>
            <a:endParaRPr lang="pt-BR" sz="240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pitchFamily="34" charset="0"/>
              <a:sym typeface="Symbol" pitchFamily="18" charset="2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  <a:sym typeface="Symbol" pitchFamily="18" charset="2"/>
              </a:rPr>
              <a:t>G1 e G2 têm os mesmos graus de vértices.</a:t>
            </a:r>
            <a:endParaRPr lang="pt-BR" sz="240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Invariantes na verificação do isomorfismo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8" y="4098925"/>
            <a:ext cx="7918450" cy="2225675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Invariantes são propriedades que devem ser preservadas para dois grafos sejam isomorfos. Procurar invariantes pode ajudar na verificação do isomorfismo, já que não existe um algoritmo eficiente para verificar.</a:t>
            </a:r>
          </a:p>
        </p:txBody>
      </p:sp>
      <p:pic>
        <p:nvPicPr>
          <p:cNvPr id="17411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4600" y="1736725"/>
            <a:ext cx="66548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Exercício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Considere o par de grafos: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Defina a função isomorfismo;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Faça a matriz de adjacência.</a:t>
            </a:r>
          </a:p>
        </p:txBody>
      </p:sp>
      <p:pic>
        <p:nvPicPr>
          <p:cNvPr id="18435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0" y="2224088"/>
            <a:ext cx="6781800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Representação de Grafos</a:t>
            </a: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1139825" y="2063750"/>
            <a:ext cx="7461250" cy="2759075"/>
          </a:xfrm>
          <a:prstGeom prst="rect">
            <a:avLst/>
          </a:prstGeom>
          <a:solidFill>
            <a:srgbClr val="FFD17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pt-BR" sz="3200">
                <a:solidFill>
                  <a:srgbClr val="390000"/>
                </a:solidFill>
              </a:rPr>
              <a:t>Embora seja conveniente a representação de grafos através de diagramas de pontos ligados por linhas, tal representação é inadequada se desejamos armazenar grandes grafos em um computador.</a:t>
            </a:r>
            <a:endParaRPr lang="pt-BR" sz="3200">
              <a:solidFill>
                <a:srgbClr val="390000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Lista de adjacência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538" y="1555750"/>
            <a:ext cx="7918450" cy="4624388"/>
          </a:xfrm>
        </p:spPr>
        <p:txBody>
          <a:bodyPr/>
          <a:lstStyle/>
          <a:p>
            <a:pPr marL="342900" lvl="1" indent="-342900" eaLnBrk="1" hangingPunct="1"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en-US" sz="2800" b="1" smtClean="0">
                <a:solidFill>
                  <a:srgbClr val="390000"/>
                </a:solidFill>
                <a:latin typeface="Arial (body)" charset="0"/>
                <a:ea typeface="ＭＳ Ｐゴシック" pitchFamily="34" charset="-128"/>
              </a:rPr>
              <a:t>Uma maneira simples de armazenar grafos</a:t>
            </a:r>
            <a:r>
              <a:rPr lang="pt-BR" sz="2800" b="1" smtClean="0">
                <a:solidFill>
                  <a:srgbClr val="390000"/>
                </a:solidFill>
                <a:latin typeface="Arial (body)" charset="0"/>
                <a:ea typeface="ＭＳ Ｐゴシック" pitchFamily="34" charset="-128"/>
              </a:rPr>
              <a:t>, é listando os vértices adjacentes a cada vértice do grafo;</a:t>
            </a:r>
          </a:p>
        </p:txBody>
      </p:sp>
      <p:pic>
        <p:nvPicPr>
          <p:cNvPr id="7171" name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875" y="2981325"/>
            <a:ext cx="3149600" cy="336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991100" y="3460750"/>
          <a:ext cx="3036888" cy="232569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1518444"/>
                <a:gridCol w="1518444"/>
              </a:tblGrid>
              <a:tr h="46513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u</a:t>
                      </a:r>
                      <a:endParaRPr lang="en-US" sz="1800" dirty="0"/>
                    </a:p>
                  </a:txBody>
                  <a:tcPr marL="91458" marR="91458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v, y</a:t>
                      </a:r>
                      <a:endParaRPr lang="en-US" sz="1800" dirty="0"/>
                    </a:p>
                  </a:txBody>
                  <a:tcPr marL="91458" marR="91458" marT="45714" marB="45714"/>
                </a:tc>
              </a:tr>
              <a:tr h="46513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</a:t>
                      </a:r>
                      <a:endParaRPr lang="en-US" sz="1800" dirty="0"/>
                    </a:p>
                  </a:txBody>
                  <a:tcPr marL="91458" marR="91458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u, y, w</a:t>
                      </a:r>
                      <a:endParaRPr lang="en-US" sz="1800" dirty="0"/>
                    </a:p>
                  </a:txBody>
                  <a:tcPr marL="91458" marR="91458" marT="45714" marB="45714"/>
                </a:tc>
              </a:tr>
              <a:tr h="46513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</a:t>
                      </a:r>
                      <a:endParaRPr lang="en-US" sz="1800" dirty="0"/>
                    </a:p>
                  </a:txBody>
                  <a:tcPr marL="91458" marR="91458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v, x, y</a:t>
                      </a:r>
                      <a:endParaRPr lang="en-US" sz="1800" dirty="0"/>
                    </a:p>
                  </a:txBody>
                  <a:tcPr marL="91458" marR="91458" marT="45714" marB="45714"/>
                </a:tc>
              </a:tr>
              <a:tr h="46513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L="91458" marR="91458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w, y</a:t>
                      </a:r>
                      <a:endParaRPr lang="en-US" sz="1800" dirty="0"/>
                    </a:p>
                  </a:txBody>
                  <a:tcPr marL="91458" marR="91458" marT="45714" marB="45714"/>
                </a:tc>
              </a:tr>
              <a:tr h="46513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</a:t>
                      </a:r>
                      <a:endParaRPr lang="en-US" sz="1800" dirty="0"/>
                    </a:p>
                  </a:txBody>
                  <a:tcPr marL="91458" marR="91458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u,</a:t>
                      </a:r>
                      <a:r>
                        <a:rPr lang="en-US" sz="1800" baseline="0" dirty="0" smtClean="0"/>
                        <a:t> v, w, x</a:t>
                      </a:r>
                      <a:endParaRPr lang="en-US" sz="1800" dirty="0"/>
                    </a:p>
                  </a:txBody>
                  <a:tcPr marL="91458" marR="91458" marT="45714" marB="45714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Lista de adjacência em grafos direcionado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Tabela com vértices iniciais e finais (terminais);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207000" y="2468563"/>
          <a:ext cx="3105150" cy="307498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52575"/>
                <a:gridCol w="1552575"/>
              </a:tblGrid>
              <a:tr h="5124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Iniciais</a:t>
                      </a:r>
                      <a:endParaRPr lang="en-US" sz="1800" dirty="0"/>
                    </a:p>
                  </a:txBody>
                  <a:tcPr marL="91427" marR="91427" marT="45702" marB="457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Terminais</a:t>
                      </a:r>
                      <a:endParaRPr lang="en-US" sz="1800" dirty="0"/>
                    </a:p>
                  </a:txBody>
                  <a:tcPr marL="91427" marR="91427" marT="45702" marB="45702"/>
                </a:tc>
              </a:tr>
              <a:tr h="5124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u</a:t>
                      </a:r>
                      <a:endParaRPr lang="en-US" sz="1800" dirty="0"/>
                    </a:p>
                  </a:txBody>
                  <a:tcPr marL="91427" marR="91427" marT="45702" marB="457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u,v</a:t>
                      </a:r>
                      <a:endParaRPr lang="en-US" sz="1800" dirty="0"/>
                    </a:p>
                  </a:txBody>
                  <a:tcPr marL="91427" marR="91427" marT="45702" marB="45702"/>
                </a:tc>
              </a:tr>
              <a:tr h="5124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</a:t>
                      </a:r>
                      <a:endParaRPr lang="en-US" sz="1800" dirty="0"/>
                    </a:p>
                  </a:txBody>
                  <a:tcPr marL="91427" marR="91427" marT="45702" marB="45702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27" marR="91427" marT="45702" marB="45702"/>
                </a:tc>
              </a:tr>
              <a:tr h="5124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</a:t>
                      </a:r>
                      <a:endParaRPr lang="en-US" sz="1800" dirty="0"/>
                    </a:p>
                  </a:txBody>
                  <a:tcPr marL="91427" marR="91427" marT="45702" marB="457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</a:t>
                      </a:r>
                      <a:endParaRPr lang="en-US" sz="1800" dirty="0"/>
                    </a:p>
                  </a:txBody>
                  <a:tcPr marL="91427" marR="91427" marT="45702" marB="45702"/>
                </a:tc>
              </a:tr>
              <a:tr h="5124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L="91427" marR="91427" marT="45702" marB="457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w,y</a:t>
                      </a:r>
                      <a:endParaRPr lang="en-US" sz="1800" dirty="0"/>
                    </a:p>
                  </a:txBody>
                  <a:tcPr marL="91427" marR="91427" marT="45702" marB="45702"/>
                </a:tc>
              </a:tr>
              <a:tr h="5124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</a:t>
                      </a:r>
                      <a:endParaRPr lang="en-US" sz="1800" dirty="0"/>
                    </a:p>
                  </a:txBody>
                  <a:tcPr marL="91427" marR="91427" marT="45702" marB="45702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27" marR="91427" marT="45702" marB="45702"/>
                </a:tc>
              </a:tr>
            </a:tbl>
          </a:graphicData>
        </a:graphic>
      </p:graphicFrame>
      <p:pic>
        <p:nvPicPr>
          <p:cNvPr id="8217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6975" y="2468563"/>
            <a:ext cx="3238500" cy="271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Matriz de adjacência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538" y="1192213"/>
            <a:ext cx="7918450" cy="4624387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390000"/>
                </a:solidFill>
                <a:ea typeface="ＭＳ Ｐゴシック" pitchFamily="34" charset="-128"/>
              </a:rPr>
              <a:t>Se </a:t>
            </a:r>
            <a:r>
              <a:rPr lang="en-US" smtClean="0">
                <a:solidFill>
                  <a:schemeClr val="bg2"/>
                </a:solidFill>
                <a:ea typeface="ＭＳ Ｐゴシック" pitchFamily="34" charset="-128"/>
              </a:rPr>
              <a:t>G</a:t>
            </a:r>
            <a:r>
              <a:rPr lang="en-US" smtClean="0">
                <a:solidFill>
                  <a:srgbClr val="390000"/>
                </a:solidFill>
                <a:ea typeface="ＭＳ Ｐゴシック" pitchFamily="34" charset="-128"/>
              </a:rPr>
              <a:t> é um grafo com 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</a:rPr>
              <a:t>vértices </a:t>
            </a:r>
            <a:r>
              <a:rPr lang="pt-BR" smtClean="0">
                <a:solidFill>
                  <a:srgbClr val="8C0000"/>
                </a:solidFill>
                <a:ea typeface="ＭＳ Ｐゴシック" pitchFamily="34" charset="-128"/>
              </a:rPr>
              <a:t>{1,2,3,...,n}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</a:rPr>
              <a:t>, sua matriz de adjacência é a matriz </a:t>
            </a:r>
            <a:r>
              <a:rPr lang="pt-BR" smtClean="0">
                <a:solidFill>
                  <a:srgbClr val="8C0000"/>
                </a:solidFill>
                <a:ea typeface="ＭＳ Ｐゴシック" pitchFamily="34" charset="-128"/>
              </a:rPr>
              <a:t>n x n 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</a:rPr>
              <a:t>cujo elemento </a:t>
            </a:r>
            <a:r>
              <a:rPr lang="pt-BR" smtClean="0">
                <a:solidFill>
                  <a:srgbClr val="8C0000"/>
                </a:solidFill>
                <a:ea typeface="ＭＳ Ｐゴシック" pitchFamily="34" charset="-128"/>
              </a:rPr>
              <a:t>ij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</a:rPr>
              <a:t> é o número de arestas ligando o vértice </a:t>
            </a:r>
            <a:r>
              <a:rPr lang="pt-BR" smtClean="0">
                <a:solidFill>
                  <a:srgbClr val="8C0000"/>
                </a:solidFill>
                <a:ea typeface="ＭＳ Ｐゴシック" pitchFamily="34" charset="-128"/>
              </a:rPr>
              <a:t>i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</a:rPr>
              <a:t> ao vértice </a:t>
            </a:r>
            <a:r>
              <a:rPr lang="pt-BR" smtClean="0">
                <a:solidFill>
                  <a:srgbClr val="8C0000"/>
                </a:solidFill>
                <a:ea typeface="ＭＳ Ｐゴシック" pitchFamily="34" charset="-128"/>
              </a:rPr>
              <a:t>j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</a:rPr>
              <a:t>;</a:t>
            </a:r>
            <a:endParaRPr lang="en-US" smtClean="0">
              <a:solidFill>
                <a:srgbClr val="390000"/>
              </a:solidFill>
              <a:ea typeface="ＭＳ Ｐゴシック" pitchFamily="34" charset="-128"/>
            </a:endParaRPr>
          </a:p>
        </p:txBody>
      </p:sp>
      <p:pic>
        <p:nvPicPr>
          <p:cNvPr id="9219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7163" y="2714625"/>
            <a:ext cx="6351587" cy="359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Matriz de adjacência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8" y="1109663"/>
            <a:ext cx="7918450" cy="4810125"/>
          </a:xfrm>
        </p:spPr>
        <p:txBody>
          <a:bodyPr/>
          <a:lstStyle/>
          <a:p>
            <a:pPr eaLnBrk="1" hangingPunct="1"/>
            <a:r>
              <a:rPr lang="pt-BR" smtClean="0">
                <a:solidFill>
                  <a:srgbClr val="390000"/>
                </a:solidFill>
                <a:ea typeface="ＭＳ Ｐゴシック" pitchFamily="34" charset="-128"/>
              </a:rPr>
              <a:t>Se</a:t>
            </a:r>
            <a:r>
              <a:rPr lang="pt-BR" smtClean="0">
                <a:solidFill>
                  <a:srgbClr val="003399"/>
                </a:solidFill>
                <a:ea typeface="ＭＳ Ｐゴシック" pitchFamily="34" charset="-128"/>
              </a:rPr>
              <a:t> </a:t>
            </a:r>
            <a:r>
              <a:rPr lang="pt-BR" smtClean="0">
                <a:solidFill>
                  <a:srgbClr val="A50021"/>
                </a:solidFill>
                <a:ea typeface="ＭＳ Ｐゴシック" pitchFamily="34" charset="-128"/>
              </a:rPr>
              <a:t>G</a:t>
            </a:r>
            <a:r>
              <a:rPr lang="pt-BR" smtClean="0">
                <a:solidFill>
                  <a:srgbClr val="003399"/>
                </a:solidFill>
                <a:ea typeface="ＭＳ Ｐゴシック" pitchFamily="34" charset="-128"/>
              </a:rPr>
              <a:t> 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</a:rPr>
              <a:t>é um grafo direcionado com vértices </a:t>
            </a:r>
            <a:r>
              <a:rPr lang="pt-BR" smtClean="0">
                <a:solidFill>
                  <a:srgbClr val="A50021"/>
                </a:solidFill>
                <a:ea typeface="ＭＳ Ｐゴシック" pitchFamily="34" charset="-128"/>
              </a:rPr>
              <a:t>{1,2,3,...,n}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</a:rPr>
              <a:t>, sua matriz de adjacência é a matriz </a:t>
            </a:r>
            <a:r>
              <a:rPr lang="pt-BR" smtClean="0">
                <a:solidFill>
                  <a:srgbClr val="A50021"/>
                </a:solidFill>
                <a:ea typeface="ＭＳ Ｐゴシック" pitchFamily="34" charset="-128"/>
              </a:rPr>
              <a:t>nxn</a:t>
            </a:r>
            <a:r>
              <a:rPr lang="pt-BR" smtClean="0">
                <a:solidFill>
                  <a:srgbClr val="003399"/>
                </a:solidFill>
                <a:ea typeface="ＭＳ Ｐゴシック" pitchFamily="34" charset="-128"/>
              </a:rPr>
              <a:t> 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</a:rPr>
              <a:t>cujo elemento </a:t>
            </a:r>
            <a:r>
              <a:rPr lang="pt-BR" smtClean="0">
                <a:solidFill>
                  <a:srgbClr val="A50021"/>
                </a:solidFill>
                <a:ea typeface="ＭＳ Ｐゴシック" pitchFamily="34" charset="-128"/>
              </a:rPr>
              <a:t>ij</a:t>
            </a:r>
            <a:r>
              <a:rPr lang="pt-BR" smtClean="0">
                <a:solidFill>
                  <a:srgbClr val="003399"/>
                </a:solidFill>
                <a:ea typeface="ＭＳ Ｐゴシック" pitchFamily="34" charset="-128"/>
              </a:rPr>
              <a:t> 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</a:rPr>
              <a:t>é o 1 se existe uma arestas onde </a:t>
            </a:r>
            <a:r>
              <a:rPr lang="pt-BR" smtClean="0">
                <a:solidFill>
                  <a:srgbClr val="A50021"/>
                </a:solidFill>
                <a:ea typeface="ＭＳ Ｐゴシック" pitchFamily="34" charset="-128"/>
              </a:rPr>
              <a:t>vi 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</a:rPr>
              <a:t>é o vértice inicial e</a:t>
            </a:r>
            <a:r>
              <a:rPr lang="pt-BR" smtClean="0">
                <a:solidFill>
                  <a:srgbClr val="003399"/>
                </a:solidFill>
                <a:ea typeface="ＭＳ Ｐゴシック" pitchFamily="34" charset="-128"/>
              </a:rPr>
              <a:t> </a:t>
            </a:r>
            <a:r>
              <a:rPr lang="pt-BR" smtClean="0">
                <a:solidFill>
                  <a:srgbClr val="A50021"/>
                </a:solidFill>
                <a:ea typeface="ＭＳ Ｐゴシック" pitchFamily="34" charset="-128"/>
              </a:rPr>
              <a:t>vj 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</a:rPr>
              <a:t>é o vértice final.</a:t>
            </a:r>
          </a:p>
          <a:p>
            <a:pPr eaLnBrk="1" hangingPunct="1"/>
            <a:endParaRPr lang="pt-BR" smtClean="0">
              <a:solidFill>
                <a:srgbClr val="390000"/>
              </a:solidFill>
              <a:ea typeface="ＭＳ Ｐゴシック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pt-BR" smtClean="0">
                <a:solidFill>
                  <a:srgbClr val="390000"/>
                </a:solidFill>
                <a:ea typeface="ＭＳ Ｐゴシック" pitchFamily="34" charset="-128"/>
              </a:rPr>
              <a:t>Se</a:t>
            </a:r>
            <a:r>
              <a:rPr lang="pt-BR" smtClean="0">
                <a:solidFill>
                  <a:srgbClr val="003399"/>
                </a:solidFill>
                <a:ea typeface="ＭＳ Ｐゴシック" pitchFamily="34" charset="-128"/>
              </a:rPr>
              <a:t> </a:t>
            </a:r>
            <a:r>
              <a:rPr lang="pt-BR" smtClean="0">
                <a:solidFill>
                  <a:srgbClr val="A50021"/>
                </a:solidFill>
                <a:ea typeface="ＭＳ Ｐゴシック" pitchFamily="34" charset="-128"/>
              </a:rPr>
              <a:t>G</a:t>
            </a:r>
            <a:r>
              <a:rPr lang="pt-BR" smtClean="0">
                <a:solidFill>
                  <a:srgbClr val="003399"/>
                </a:solidFill>
                <a:ea typeface="ＭＳ Ｐゴシック" pitchFamily="34" charset="-128"/>
              </a:rPr>
              <a:t> 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</a:rPr>
              <a:t>é um multigrafo direcionado com vértices </a:t>
            </a:r>
            <a:r>
              <a:rPr lang="pt-BR" smtClean="0">
                <a:solidFill>
                  <a:srgbClr val="A50021"/>
                </a:solidFill>
                <a:ea typeface="ＭＳ Ｐゴシック" pitchFamily="34" charset="-128"/>
              </a:rPr>
              <a:t>{1,2,3,...,n}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</a:rPr>
              <a:t>, sua matriz de adjacência é a matriz </a:t>
            </a:r>
            <a:r>
              <a:rPr lang="pt-BR" smtClean="0">
                <a:solidFill>
                  <a:srgbClr val="A50021"/>
                </a:solidFill>
                <a:ea typeface="ＭＳ Ｐゴシック" pitchFamily="34" charset="-128"/>
              </a:rPr>
              <a:t>nxn</a:t>
            </a:r>
            <a:r>
              <a:rPr lang="pt-BR" smtClean="0">
                <a:solidFill>
                  <a:srgbClr val="003399"/>
                </a:solidFill>
                <a:ea typeface="ＭＳ Ｐゴシック" pitchFamily="34" charset="-128"/>
              </a:rPr>
              <a:t> 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</a:rPr>
              <a:t>cujo elemento </a:t>
            </a:r>
            <a:r>
              <a:rPr lang="pt-BR" smtClean="0">
                <a:solidFill>
                  <a:srgbClr val="A50021"/>
                </a:solidFill>
                <a:ea typeface="ＭＳ Ｐゴシック" pitchFamily="34" charset="-128"/>
              </a:rPr>
              <a:t>ij</a:t>
            </a:r>
            <a:r>
              <a:rPr lang="pt-BR" smtClean="0">
                <a:solidFill>
                  <a:srgbClr val="003399"/>
                </a:solidFill>
                <a:ea typeface="ＭＳ Ｐゴシック" pitchFamily="34" charset="-128"/>
              </a:rPr>
              <a:t> 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</a:rPr>
              <a:t>é o número de arestas onde </a:t>
            </a:r>
            <a:r>
              <a:rPr lang="pt-BR" smtClean="0">
                <a:solidFill>
                  <a:srgbClr val="A50021"/>
                </a:solidFill>
                <a:ea typeface="ＭＳ Ｐゴシック" pitchFamily="34" charset="-128"/>
              </a:rPr>
              <a:t>vi 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</a:rPr>
              <a:t>é o vértice inicial e</a:t>
            </a:r>
            <a:r>
              <a:rPr lang="pt-BR" smtClean="0">
                <a:solidFill>
                  <a:srgbClr val="003399"/>
                </a:solidFill>
                <a:ea typeface="ＭＳ Ｐゴシック" pitchFamily="34" charset="-128"/>
              </a:rPr>
              <a:t> </a:t>
            </a:r>
            <a:r>
              <a:rPr lang="pt-BR" smtClean="0">
                <a:solidFill>
                  <a:srgbClr val="A50021"/>
                </a:solidFill>
                <a:ea typeface="ＭＳ Ｐゴシック" pitchFamily="34" charset="-128"/>
              </a:rPr>
              <a:t>vj 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</a:rPr>
              <a:t>é o vértice final.</a:t>
            </a: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909638" y="2703513"/>
            <a:ext cx="7766050" cy="819150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pt-BR" sz="2600">
                <a:solidFill>
                  <a:srgbClr val="390000"/>
                </a:solidFill>
                <a:latin typeface="Arial (body)" charset="0"/>
              </a:rPr>
              <a:t>Já estudamos esse tipo de matriz na representação de relações. </a:t>
            </a: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909638" y="5151438"/>
            <a:ext cx="7766050" cy="819150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pt-BR" sz="2600">
                <a:solidFill>
                  <a:srgbClr val="390000"/>
                </a:solidFill>
              </a:rPr>
              <a:t>A matriz de adjacência para grafos com direção não é necessariamente simétrica.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Matriz de Incidência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8" y="1574800"/>
            <a:ext cx="7918450" cy="2268538"/>
          </a:xfrm>
        </p:spPr>
        <p:txBody>
          <a:bodyPr/>
          <a:lstStyle/>
          <a:p>
            <a:pPr eaLnBrk="1" hangingPunct="1"/>
            <a:r>
              <a:rPr lang="pt-BR" smtClean="0">
                <a:solidFill>
                  <a:srgbClr val="390000"/>
                </a:solidFill>
                <a:ea typeface="ＭＳ Ｐゴシック" pitchFamily="34" charset="-128"/>
              </a:rPr>
              <a:t>Se</a:t>
            </a:r>
            <a:r>
              <a:rPr lang="pt-BR" smtClean="0">
                <a:solidFill>
                  <a:srgbClr val="003399"/>
                </a:solidFill>
                <a:ea typeface="ＭＳ Ｐゴシック" pitchFamily="34" charset="-128"/>
              </a:rPr>
              <a:t> </a:t>
            </a:r>
            <a:r>
              <a:rPr lang="pt-BR" smtClean="0">
                <a:solidFill>
                  <a:srgbClr val="A50021"/>
                </a:solidFill>
                <a:ea typeface="ＭＳ Ｐゴシック" pitchFamily="34" charset="-128"/>
              </a:rPr>
              <a:t>G</a:t>
            </a:r>
            <a:r>
              <a:rPr lang="pt-BR" smtClean="0">
                <a:solidFill>
                  <a:srgbClr val="003399"/>
                </a:solidFill>
                <a:ea typeface="ＭＳ Ｐゴシック" pitchFamily="34" charset="-128"/>
              </a:rPr>
              <a:t> 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</a:rPr>
              <a:t>é um grafo com vértices </a:t>
            </a:r>
            <a:r>
              <a:rPr lang="pt-BR" smtClean="0">
                <a:solidFill>
                  <a:srgbClr val="A50021"/>
                </a:solidFill>
                <a:ea typeface="ＭＳ Ｐゴシック" pitchFamily="34" charset="-128"/>
              </a:rPr>
              <a:t>{1,2,3,...,n} 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</a:rPr>
              <a:t>e arestas </a:t>
            </a:r>
            <a:r>
              <a:rPr lang="pt-BR" smtClean="0">
                <a:solidFill>
                  <a:srgbClr val="A50021"/>
                </a:solidFill>
                <a:ea typeface="ＭＳ Ｐゴシック" pitchFamily="34" charset="-128"/>
              </a:rPr>
              <a:t>{1,2,3,...,m}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</a:rPr>
              <a:t>, sua matriz de incidência é a matriz </a:t>
            </a:r>
            <a:r>
              <a:rPr lang="pt-BR" smtClean="0">
                <a:solidFill>
                  <a:srgbClr val="A50021"/>
                </a:solidFill>
                <a:ea typeface="ＭＳ Ｐゴシック" pitchFamily="34" charset="-128"/>
              </a:rPr>
              <a:t>nXm</a:t>
            </a:r>
            <a:r>
              <a:rPr lang="pt-BR" smtClean="0">
                <a:solidFill>
                  <a:srgbClr val="003399"/>
                </a:solidFill>
                <a:ea typeface="ＭＳ Ｐゴシック" pitchFamily="34" charset="-128"/>
              </a:rPr>
              <a:t> 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</a:rPr>
              <a:t>cujo elemento </a:t>
            </a:r>
            <a:r>
              <a:rPr lang="pt-BR" smtClean="0">
                <a:solidFill>
                  <a:srgbClr val="A50021"/>
                </a:solidFill>
                <a:ea typeface="ＭＳ Ｐゴシック" pitchFamily="34" charset="-128"/>
              </a:rPr>
              <a:t>ij</a:t>
            </a:r>
            <a:r>
              <a:rPr lang="pt-BR" smtClean="0">
                <a:solidFill>
                  <a:srgbClr val="003399"/>
                </a:solidFill>
                <a:ea typeface="ＭＳ Ｐゴシック" pitchFamily="34" charset="-128"/>
              </a:rPr>
              <a:t> 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</a:rPr>
              <a:t>é igual a</a:t>
            </a:r>
          </a:p>
          <a:p>
            <a:pPr lvl="1" eaLnBrk="1" hangingPunct="1"/>
            <a:r>
              <a:rPr lang="pt-BR" smtClean="0">
                <a:solidFill>
                  <a:srgbClr val="390000"/>
                </a:solidFill>
                <a:ea typeface="ＭＳ Ｐゴシック" pitchFamily="34" charset="-128"/>
              </a:rPr>
              <a:t>1 se a aresta </a:t>
            </a:r>
            <a:r>
              <a:rPr lang="pt-BR" i="1" smtClean="0">
                <a:solidFill>
                  <a:srgbClr val="A50021"/>
                </a:solidFill>
                <a:ea typeface="ＭＳ Ｐゴシック" pitchFamily="34" charset="-128"/>
              </a:rPr>
              <a:t>ej</a:t>
            </a:r>
            <a:r>
              <a:rPr lang="pt-BR" smtClean="0">
                <a:solidFill>
                  <a:srgbClr val="A50021"/>
                </a:solidFill>
                <a:ea typeface="ＭＳ Ｐゴシック" pitchFamily="34" charset="-128"/>
              </a:rPr>
              <a:t> 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</a:rPr>
              <a:t>é incidente ao vértice </a:t>
            </a:r>
            <a:r>
              <a:rPr lang="pt-BR" i="1" smtClean="0">
                <a:solidFill>
                  <a:srgbClr val="A50021"/>
                </a:solidFill>
                <a:ea typeface="ＭＳ Ｐゴシック" pitchFamily="34" charset="-128"/>
              </a:rPr>
              <a:t>vi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</a:rPr>
              <a:t>, ou</a:t>
            </a:r>
          </a:p>
          <a:p>
            <a:pPr lvl="1" eaLnBrk="1" hangingPunct="1"/>
            <a:r>
              <a:rPr lang="pt-BR" smtClean="0">
                <a:solidFill>
                  <a:srgbClr val="390000"/>
                </a:solidFill>
                <a:ea typeface="ＭＳ Ｐゴシック" pitchFamily="34" charset="-128"/>
              </a:rPr>
              <a:t>0, caso contrário.</a:t>
            </a: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909638" y="3843338"/>
            <a:ext cx="7766050" cy="819150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pt-BR" sz="2600">
                <a:solidFill>
                  <a:srgbClr val="390000"/>
                </a:solidFill>
                <a:latin typeface="Arial (body)" charset="0"/>
              </a:rPr>
              <a:t>A</a:t>
            </a:r>
            <a:r>
              <a:rPr lang="pt-BR" sz="2600">
                <a:solidFill>
                  <a:srgbClr val="390000"/>
                </a:solidFill>
              </a:rPr>
              <a:t>restas múltiplas são representadas usando colunas com entradas idênticas.</a:t>
            </a: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909638" y="5062538"/>
            <a:ext cx="7766050" cy="893762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BR" sz="2600">
                <a:solidFill>
                  <a:srgbClr val="390000"/>
                </a:solidFill>
              </a:rPr>
              <a:t>Laços são representados usando colunas com extamente uma entrada igual a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Matriz de incidência</a:t>
            </a:r>
          </a:p>
        </p:txBody>
      </p:sp>
      <p:pic>
        <p:nvPicPr>
          <p:cNvPr id="12290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359" b="359"/>
          <a:stretch>
            <a:fillRect/>
          </a:stretch>
        </p:blipFill>
        <p:spPr>
          <a:xfrm>
            <a:off x="579438" y="1700213"/>
            <a:ext cx="3624262" cy="4173537"/>
          </a:xfrm>
        </p:spPr>
      </p:pic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4203700" y="2662238"/>
            <a:ext cx="4641850" cy="2492375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lvl="1" indent="-285750" eaLnBrk="0" hangingPunct="0"/>
            <a:r>
              <a:rPr lang="pt-BR" sz="2600">
                <a:solidFill>
                  <a:srgbClr val="390000"/>
                </a:solidFill>
              </a:rPr>
              <a:t>   </a:t>
            </a:r>
            <a:r>
              <a:rPr lang="pt-BR" sz="2600" b="1">
                <a:solidFill>
                  <a:srgbClr val="390000"/>
                </a:solidFill>
              </a:rPr>
              <a:t>e1  e2  e3  e4  e5  e6  e7</a:t>
            </a:r>
          </a:p>
          <a:p>
            <a:pPr marL="742950" lvl="1" indent="-285750" eaLnBrk="0" hangingPunct="0"/>
            <a:r>
              <a:rPr lang="pt-BR" sz="2600" b="1">
                <a:solidFill>
                  <a:srgbClr val="390000"/>
                </a:solidFill>
              </a:rPr>
              <a:t>u</a:t>
            </a:r>
            <a:r>
              <a:rPr lang="pt-BR" sz="2600">
                <a:solidFill>
                  <a:srgbClr val="390000"/>
                </a:solidFill>
              </a:rPr>
              <a:t>   1    1   0    0    0    0    0</a:t>
            </a:r>
          </a:p>
          <a:p>
            <a:pPr marL="742950" lvl="1" indent="-285750" eaLnBrk="0" hangingPunct="0"/>
            <a:r>
              <a:rPr lang="pt-BR" sz="2600" b="1">
                <a:solidFill>
                  <a:srgbClr val="390000"/>
                </a:solidFill>
              </a:rPr>
              <a:t>v</a:t>
            </a:r>
            <a:r>
              <a:rPr lang="pt-BR" sz="2600">
                <a:solidFill>
                  <a:srgbClr val="390000"/>
                </a:solidFill>
              </a:rPr>
              <a:t>    0   1    1   0    0    0    1</a:t>
            </a:r>
          </a:p>
          <a:p>
            <a:pPr marL="742950" lvl="1" indent="-285750" eaLnBrk="0" hangingPunct="0"/>
            <a:r>
              <a:rPr lang="pt-BR" sz="2600" b="1">
                <a:solidFill>
                  <a:srgbClr val="390000"/>
                </a:solidFill>
              </a:rPr>
              <a:t>w</a:t>
            </a:r>
            <a:r>
              <a:rPr lang="pt-BR" sz="2600">
                <a:solidFill>
                  <a:srgbClr val="390000"/>
                </a:solidFill>
              </a:rPr>
              <a:t>   0   0    1   1    1    0    0</a:t>
            </a:r>
          </a:p>
          <a:p>
            <a:pPr marL="742950" lvl="1" indent="-285750" eaLnBrk="0" hangingPunct="0"/>
            <a:r>
              <a:rPr lang="pt-BR" sz="2600" b="1">
                <a:solidFill>
                  <a:srgbClr val="390000"/>
                </a:solidFill>
              </a:rPr>
              <a:t>x</a:t>
            </a:r>
            <a:r>
              <a:rPr lang="pt-BR" sz="2600">
                <a:solidFill>
                  <a:srgbClr val="390000"/>
                </a:solidFill>
              </a:rPr>
              <a:t>    0   0    0   0    1    1    0</a:t>
            </a:r>
          </a:p>
          <a:p>
            <a:pPr marL="742950" lvl="1" indent="-285750" eaLnBrk="0" hangingPunct="0"/>
            <a:r>
              <a:rPr lang="pt-BR" sz="2600" b="1">
                <a:solidFill>
                  <a:srgbClr val="390000"/>
                </a:solidFill>
              </a:rPr>
              <a:t>y</a:t>
            </a:r>
            <a:r>
              <a:rPr lang="pt-BR" sz="2600">
                <a:solidFill>
                  <a:srgbClr val="390000"/>
                </a:solidFill>
              </a:rPr>
              <a:t>    1   0    0   1    0    1    1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913"/>
            <a:ext cx="728345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Isomorfismo de Grafos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8" y="3260725"/>
            <a:ext cx="7918450" cy="3063875"/>
          </a:xfrm>
        </p:spPr>
        <p:txBody>
          <a:bodyPr/>
          <a:lstStyle/>
          <a:p>
            <a:pPr eaLnBrk="1" hangingPunct="1"/>
            <a:r>
              <a:rPr lang="pt-BR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Dois grafos simples G</a:t>
            </a:r>
            <a:r>
              <a:rPr lang="pt-BR" baseline="-30000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1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 e G</a:t>
            </a:r>
            <a:r>
              <a:rPr lang="pt-BR" baseline="-30000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2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 são isomorfos se existe uma </a:t>
            </a:r>
            <a:r>
              <a:rPr lang="pt-BR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correspondência um a um entre os vértices (função </a:t>
            </a:r>
            <a:r>
              <a:rPr lang="pt-BR" i="1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f </a:t>
            </a:r>
            <a:r>
              <a:rPr lang="pt-BR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)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 de G</a:t>
            </a:r>
            <a:r>
              <a:rPr lang="pt-BR" baseline="-30000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1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 e G</a:t>
            </a:r>
            <a:r>
              <a:rPr lang="pt-BR" baseline="-30000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2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, com a propriedade de que </a:t>
            </a:r>
            <a:r>
              <a:rPr lang="pt-BR" i="1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a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 e </a:t>
            </a:r>
            <a:r>
              <a:rPr lang="pt-BR" i="1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b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 são adjacentes em G</a:t>
            </a:r>
            <a:r>
              <a:rPr lang="pt-BR" baseline="-30000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1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 se e somente se </a:t>
            </a:r>
            <a:r>
              <a:rPr lang="pt-BR" i="1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f(a)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 e </a:t>
            </a:r>
            <a:r>
              <a:rPr lang="pt-BR" i="1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f(b)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 são adjacentes em G</a:t>
            </a:r>
            <a:r>
              <a:rPr lang="pt-BR" baseline="-30000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2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, para todo </a:t>
            </a:r>
            <a:r>
              <a:rPr lang="pt-BR" i="1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a,b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</a:rPr>
              <a:t> 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  <a:sym typeface="Symbol" pitchFamily="18" charset="2"/>
              </a:rPr>
              <a:t> V</a:t>
            </a:r>
            <a:r>
              <a:rPr lang="pt-BR" baseline="-25000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  <a:sym typeface="Symbol" pitchFamily="18" charset="2"/>
              </a:rPr>
              <a:t>1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  <a:sym typeface="Symbol" pitchFamily="18" charset="2"/>
              </a:rPr>
              <a:t>.</a:t>
            </a:r>
          </a:p>
          <a:p>
            <a:pPr eaLnBrk="1" hangingPunct="1"/>
            <a:r>
              <a:rPr lang="pt-BR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  <a:sym typeface="Symbol" pitchFamily="18" charset="2"/>
              </a:rPr>
              <a:t>A função </a:t>
            </a:r>
            <a:r>
              <a:rPr lang="pt-BR" i="1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  <a:sym typeface="Symbol" pitchFamily="18" charset="2"/>
              </a:rPr>
              <a:t>f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  <a:sym typeface="Symbol" pitchFamily="18" charset="2"/>
              </a:rPr>
              <a:t> é chamada de </a:t>
            </a:r>
            <a:r>
              <a:rPr lang="pt-BR" i="1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  <a:sym typeface="Symbol" pitchFamily="18" charset="2"/>
              </a:rPr>
              <a:t>isomorfismo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  <a:cs typeface="Arial" pitchFamily="34" charset="0"/>
                <a:sym typeface="Symbol" pitchFamily="18" charset="2"/>
              </a:rPr>
              <a:t>.</a:t>
            </a:r>
            <a:endParaRPr lang="pt-BR" baseline="-30000" smtClean="0">
              <a:solidFill>
                <a:srgbClr val="390000"/>
              </a:solidFill>
              <a:ea typeface="ＭＳ Ｐゴシック" pitchFamily="34" charset="-128"/>
              <a:cs typeface="Arial" pitchFamily="34" charset="0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pic>
        <p:nvPicPr>
          <p:cNvPr id="1331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7625" y="1577975"/>
            <a:ext cx="3708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TextBox 6"/>
          <p:cNvSpPr txBox="1">
            <a:spLocks noChangeArrowheads="1"/>
          </p:cNvSpPr>
          <p:nvPr/>
        </p:nvSpPr>
        <p:spPr bwMode="auto">
          <a:xfrm>
            <a:off x="1317625" y="1392238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90000"/>
                </a:solidFill>
              </a:rPr>
              <a:t>a</a:t>
            </a:r>
          </a:p>
        </p:txBody>
      </p:sp>
      <p:sp>
        <p:nvSpPr>
          <p:cNvPr id="13317" name="TextBox 7"/>
          <p:cNvSpPr txBox="1">
            <a:spLocks noChangeArrowheads="1"/>
          </p:cNvSpPr>
          <p:nvPr/>
        </p:nvSpPr>
        <p:spPr bwMode="auto">
          <a:xfrm>
            <a:off x="3025775" y="1360488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90000"/>
                </a:solidFill>
              </a:rPr>
              <a:t>e</a:t>
            </a:r>
          </a:p>
        </p:txBody>
      </p:sp>
      <p:sp>
        <p:nvSpPr>
          <p:cNvPr id="13318" name="TextBox 8"/>
          <p:cNvSpPr txBox="1">
            <a:spLocks noChangeArrowheads="1"/>
          </p:cNvSpPr>
          <p:nvPr/>
        </p:nvSpPr>
        <p:spPr bwMode="auto">
          <a:xfrm>
            <a:off x="1314450" y="2459038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90000"/>
                </a:solidFill>
              </a:rPr>
              <a:t>b</a:t>
            </a:r>
          </a:p>
        </p:txBody>
      </p:sp>
      <p:sp>
        <p:nvSpPr>
          <p:cNvPr id="13319" name="TextBox 9"/>
          <p:cNvSpPr txBox="1">
            <a:spLocks noChangeArrowheads="1"/>
          </p:cNvSpPr>
          <p:nvPr/>
        </p:nvSpPr>
        <p:spPr bwMode="auto">
          <a:xfrm>
            <a:off x="3022600" y="2427288"/>
            <a:ext cx="260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90000"/>
                </a:solidFill>
              </a:rPr>
              <a:t>f</a:t>
            </a:r>
          </a:p>
        </p:txBody>
      </p:sp>
      <p:sp>
        <p:nvSpPr>
          <p:cNvPr id="13320" name="TextBox 10"/>
          <p:cNvSpPr txBox="1">
            <a:spLocks noChangeArrowheads="1"/>
          </p:cNvSpPr>
          <p:nvPr/>
        </p:nvSpPr>
        <p:spPr bwMode="auto">
          <a:xfrm>
            <a:off x="2624138" y="1390650"/>
            <a:ext cx="3000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90000"/>
                </a:solidFill>
              </a:rPr>
              <a:t>c</a:t>
            </a:r>
          </a:p>
        </p:txBody>
      </p:sp>
      <p:sp>
        <p:nvSpPr>
          <p:cNvPr id="13321" name="TextBox 11"/>
          <p:cNvSpPr txBox="1">
            <a:spLocks noChangeArrowheads="1"/>
          </p:cNvSpPr>
          <p:nvPr/>
        </p:nvSpPr>
        <p:spPr bwMode="auto">
          <a:xfrm>
            <a:off x="5026025" y="1331913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90000"/>
                </a:solidFill>
              </a:rPr>
              <a:t>g</a:t>
            </a:r>
          </a:p>
        </p:txBody>
      </p:sp>
      <p:sp>
        <p:nvSpPr>
          <p:cNvPr id="13322" name="TextBox 12"/>
          <p:cNvSpPr txBox="1">
            <a:spLocks noChangeArrowheads="1"/>
          </p:cNvSpPr>
          <p:nvPr/>
        </p:nvSpPr>
        <p:spPr bwMode="auto">
          <a:xfrm>
            <a:off x="2627313" y="2427288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90000"/>
                </a:solidFill>
              </a:rPr>
              <a:t>d</a:t>
            </a:r>
          </a:p>
        </p:txBody>
      </p:sp>
      <p:sp>
        <p:nvSpPr>
          <p:cNvPr id="13323" name="TextBox 13"/>
          <p:cNvSpPr txBox="1">
            <a:spLocks noChangeArrowheads="1"/>
          </p:cNvSpPr>
          <p:nvPr/>
        </p:nvSpPr>
        <p:spPr bwMode="auto">
          <a:xfrm>
            <a:off x="5029200" y="236855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90000"/>
                </a:solidFill>
              </a:rPr>
              <a:t>h</a:t>
            </a:r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5959475" y="1182688"/>
            <a:ext cx="1414463" cy="1692275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285750" eaLnBrk="0" hangingPunct="0"/>
            <a:r>
              <a:rPr lang="pt-BR" sz="2600">
                <a:solidFill>
                  <a:srgbClr val="390000"/>
                </a:solidFill>
              </a:rPr>
              <a:t>f(a) = e</a:t>
            </a:r>
          </a:p>
          <a:p>
            <a:pPr indent="-285750" eaLnBrk="0" hangingPunct="0"/>
            <a:r>
              <a:rPr lang="pt-BR" sz="2600">
                <a:solidFill>
                  <a:srgbClr val="390000"/>
                </a:solidFill>
              </a:rPr>
              <a:t>f(b) = f</a:t>
            </a:r>
          </a:p>
          <a:p>
            <a:pPr indent="-285750" eaLnBrk="0" hangingPunct="0"/>
            <a:r>
              <a:rPr lang="pt-BR" sz="2600">
                <a:solidFill>
                  <a:srgbClr val="390000"/>
                </a:solidFill>
              </a:rPr>
              <a:t>f(c) = h</a:t>
            </a:r>
          </a:p>
          <a:p>
            <a:pPr indent="-285750" eaLnBrk="0" hangingPunct="0"/>
            <a:r>
              <a:rPr lang="pt-BR" sz="2600">
                <a:solidFill>
                  <a:srgbClr val="390000"/>
                </a:solidFill>
              </a:rPr>
              <a:t>f(d) = 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CIn">
  <a:themeElements>
    <a:clrScheme name="Tema do Office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Tema do Offic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a do Office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CIn.thmx</Template>
  <TotalTime>99</TotalTime>
  <Words>712</Words>
  <Application>Microsoft Office PowerPoint</Application>
  <PresentationFormat>Apresentação na tela (4:3)</PresentationFormat>
  <Paragraphs>98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3" baseType="lpstr">
      <vt:lpstr>Arial</vt:lpstr>
      <vt:lpstr>ＭＳ Ｐゴシック</vt:lpstr>
      <vt:lpstr>Arial Narrow</vt:lpstr>
      <vt:lpstr>Wingdings</vt:lpstr>
      <vt:lpstr>Calibri</vt:lpstr>
      <vt:lpstr>Symbol</vt:lpstr>
      <vt:lpstr>Arial (body)</vt:lpstr>
      <vt:lpstr>Arial (body)</vt:lpstr>
      <vt:lpstr>CIn</vt:lpstr>
      <vt:lpstr>Teoria dos Grafos Representação de Grafos e Isomorfismo</vt:lpstr>
      <vt:lpstr>Representação de Grafos</vt:lpstr>
      <vt:lpstr>Lista de adjacência</vt:lpstr>
      <vt:lpstr>Lista de adjacência em grafos direcionado</vt:lpstr>
      <vt:lpstr>Matriz de adjacência</vt:lpstr>
      <vt:lpstr>Matriz de adjacência</vt:lpstr>
      <vt:lpstr>Matriz de Incidência</vt:lpstr>
      <vt:lpstr>Matriz de incidência</vt:lpstr>
      <vt:lpstr>Isomorfismo de Grafos</vt:lpstr>
      <vt:lpstr>Isomorfismo de Grafos</vt:lpstr>
      <vt:lpstr>Isomorfismo de Grafos</vt:lpstr>
      <vt:lpstr>Isomorfismo de Grafos</vt:lpstr>
      <vt:lpstr>Invariantes na verificação do isomorfismo</vt:lpstr>
      <vt:lpstr>Exercício</vt:lpstr>
    </vt:vector>
  </TitlesOfParts>
  <Company>Leonardo Jose de Andrade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dos Grafos Representação de Grafos e Isomorfismo</dc:title>
  <dc:creator>Leonardo Andrade</dc:creator>
  <cp:lastModifiedBy>njolina</cp:lastModifiedBy>
  <cp:revision>10</cp:revision>
  <dcterms:created xsi:type="dcterms:W3CDTF">2012-10-11T12:24:34Z</dcterms:created>
  <dcterms:modified xsi:type="dcterms:W3CDTF">2012-11-13T10:54:45Z</dcterms:modified>
</cp:coreProperties>
</file>