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5BD851D-EADE-4F64-AFC2-A04D8AFF78FF}" type="datetimeFigureOut">
              <a:rPr lang="en-US"/>
              <a:pPr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DF601F9-C771-4F51-94E8-02A5E9CB847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402AB4-8941-4BAD-B6E5-9761B536A29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BB3143-5D8A-4C94-B6FD-F75663ECD071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t-BR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t-B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pitchFamily="34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itchFamily="34" charset="-128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09600" y="785813"/>
            <a:ext cx="6048375" cy="2041525"/>
          </a:xfrm>
        </p:spPr>
        <p:txBody>
          <a:bodyPr/>
          <a:lstStyle/>
          <a:p>
            <a:r>
              <a:rPr lang="en-US" smtClean="0"/>
              <a:t>Matemática Discreta – if670</a:t>
            </a:r>
          </a:p>
          <a:p>
            <a:r>
              <a:rPr lang="en-US" smtClean="0"/>
              <a:t>Anjolina Grisi de Oliveira</a:t>
            </a:r>
          </a:p>
          <a:p>
            <a:r>
              <a:rPr lang="en-US" smtClean="0"/>
              <a:t>Ciência da Computação</a:t>
            </a:r>
          </a:p>
          <a:p>
            <a:r>
              <a:rPr lang="en-US" smtClean="0"/>
              <a:t>Colaboração: lnpa e ljacs</a:t>
            </a:r>
          </a:p>
        </p:txBody>
      </p:sp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>
          <a:xfrm>
            <a:off x="609600" y="2586038"/>
            <a:ext cx="7772400" cy="1541462"/>
          </a:xfrm>
        </p:spPr>
        <p:txBody>
          <a:bodyPr/>
          <a:lstStyle/>
          <a:p>
            <a:pPr algn="ctr"/>
            <a:r>
              <a:rPr lang="en-US" smtClean="0"/>
              <a:t>Teoria dos Grafos</a:t>
            </a:r>
            <a:br>
              <a:rPr lang="en-US" smtClean="0"/>
            </a:br>
            <a:r>
              <a:rPr lang="en-US" smtClean="0"/>
              <a:t>Caminhos e Noção de Grafos com pesos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Pontes de Königsberg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7238" y="3889375"/>
            <a:ext cx="7918450" cy="25781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pt-BR" sz="2400" b="1" smtClean="0">
                <a:solidFill>
                  <a:srgbClr val="390000"/>
                </a:solidFill>
              </a:rPr>
              <a:t>Como nem todos os vértices têm grau par, o grafo </a:t>
            </a:r>
            <a:r>
              <a:rPr lang="pt-BR" sz="2400" b="1" smtClean="0">
                <a:solidFill>
                  <a:srgbClr val="800000"/>
                </a:solidFill>
              </a:rPr>
              <a:t>não é euleriano</a:t>
            </a:r>
            <a:r>
              <a:rPr lang="pt-BR" sz="2400" b="1" smtClean="0">
                <a:solidFill>
                  <a:srgbClr val="390000"/>
                </a:solidFill>
              </a:rPr>
              <a:t>. Logo, é </a:t>
            </a:r>
            <a:r>
              <a:rPr lang="pt-BR" sz="2400" b="1" smtClean="0">
                <a:solidFill>
                  <a:srgbClr val="800000"/>
                </a:solidFill>
              </a:rPr>
              <a:t>impossível</a:t>
            </a:r>
            <a:r>
              <a:rPr lang="pt-BR" sz="2400" b="1" smtClean="0">
                <a:solidFill>
                  <a:srgbClr val="390000"/>
                </a:solidFill>
              </a:rPr>
              <a:t> atravessar todas as pontes uma só vez e voltar ao lugar de partida.</a:t>
            </a:r>
          </a:p>
          <a:p>
            <a:endParaRPr lang="en-US" smtClean="0">
              <a:solidFill>
                <a:srgbClr val="390000"/>
              </a:solidFill>
            </a:endParaRPr>
          </a:p>
        </p:txBody>
      </p:sp>
      <p:pic>
        <p:nvPicPr>
          <p:cNvPr id="1229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1474788"/>
            <a:ext cx="25146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2968625"/>
            <a:ext cx="7918450" cy="714375"/>
          </a:xfrm>
        </p:spPr>
        <p:txBody>
          <a:bodyPr/>
          <a:lstStyle/>
          <a:p>
            <a:r>
              <a:rPr lang="en-US" smtClean="0"/>
              <a:t>Podemos construir um circuito euleriano.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238250" y="666750"/>
            <a:ext cx="6381750" cy="16129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marL="198438" indent="-198438" algn="ctr">
              <a:lnSpc>
                <a:spcPct val="90000"/>
              </a:lnSpc>
              <a:spcBef>
                <a:spcPct val="20000"/>
              </a:spcBef>
            </a:pPr>
            <a:r>
              <a:rPr lang="pt-BR" sz="3200">
                <a:solidFill>
                  <a:srgbClr val="A50021"/>
                </a:solidFill>
              </a:rPr>
              <a:t>Aplicação em jogos</a:t>
            </a:r>
          </a:p>
          <a:p>
            <a:pPr marL="198438" indent="-198438"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A50021"/>
                </a:solidFill>
              </a:rPr>
              <a:t> </a:t>
            </a:r>
            <a:r>
              <a:rPr lang="pt-BR" sz="2400">
                <a:solidFill>
                  <a:srgbClr val="390000"/>
                </a:solidFill>
              </a:rPr>
              <a:t> Como fazer um desenho que comece a partir de um ponto, retorne a esse ponto e o lápis não seja levantado do papel?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7238" y="3683000"/>
            <a:ext cx="7918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Existem vários algoritmos para construir um circuito euleriano.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7238" y="4819650"/>
            <a:ext cx="7918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Vamos estudar um baseado na prova do teorema de Euler.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2611438"/>
            <a:ext cx="7918450" cy="714375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Comece em qualquer vértice </a:t>
            </a:r>
            <a:r>
              <a:rPr lang="pt-BR" smtClean="0">
                <a:solidFill>
                  <a:srgbClr val="800000"/>
                </a:solidFill>
              </a:rPr>
              <a:t>u</a:t>
            </a:r>
            <a:r>
              <a:rPr lang="pt-BR" smtClean="0">
                <a:solidFill>
                  <a:srgbClr val="390000"/>
                </a:solidFill>
              </a:rPr>
              <a:t> e percorra aleatoriamente as arestas ainda não visitadas a cada vértice visitado até fechar um ciclo</a:t>
            </a:r>
          </a:p>
        </p:txBody>
      </p:sp>
      <p:sp>
        <p:nvSpPr>
          <p:cNvPr id="14338" name="Text Box 24"/>
          <p:cNvSpPr txBox="1">
            <a:spLocks noChangeArrowheads="1"/>
          </p:cNvSpPr>
          <p:nvPr/>
        </p:nvSpPr>
        <p:spPr bwMode="auto">
          <a:xfrm>
            <a:off x="1968500" y="666750"/>
            <a:ext cx="5492750" cy="161290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 algn="ctr">
              <a:lnSpc>
                <a:spcPct val="90000"/>
              </a:lnSpc>
              <a:spcBef>
                <a:spcPct val="20000"/>
              </a:spcBef>
            </a:pPr>
            <a:r>
              <a:rPr lang="pt-BR" sz="3200">
                <a:solidFill>
                  <a:srgbClr val="A50021"/>
                </a:solidFill>
              </a:rPr>
              <a:t>Algoritmo de Hierholzer</a:t>
            </a:r>
            <a:endParaRPr lang="pt-BR" sz="3200">
              <a:solidFill>
                <a:srgbClr val="003399"/>
              </a:solidFill>
            </a:endParaRPr>
          </a:p>
          <a:p>
            <a:pPr marL="476250" lvl="1" indent="-7938" algn="ctr"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390000"/>
                </a:solidFill>
              </a:rPr>
              <a:t>Algoritmo para a construção de um ciclo euleriano sugerido a partir da prova do teorema de Euler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7238" y="3889375"/>
            <a:ext cx="7918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pt-BR" sz="2400" b="1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 sobrarem arestas não visitadas, recomece a partir de um vértice do ciclo já formado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7238" y="4462463"/>
            <a:ext cx="7918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2400" b="1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pt-BR" sz="2400" b="1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 não existem mais arestas não visitadas, construa o ciclo euleriano a partir dos ciclos formados, unindo-os a partir de um vértice comum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536700"/>
            <a:ext cx="72263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228600" y="4772025"/>
            <a:ext cx="3803650" cy="430213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400">
                <a:solidFill>
                  <a:srgbClr val="A50021"/>
                </a:solidFill>
              </a:rPr>
              <a:t>Ciclo 1</a:t>
            </a:r>
            <a:r>
              <a:rPr lang="pt-BR" sz="2400">
                <a:solidFill>
                  <a:srgbClr val="390000"/>
                </a:solidFill>
              </a:rPr>
              <a:t>: 1,2,5,9,10,11,6,3,1</a:t>
            </a:r>
            <a:endParaRPr lang="pt-BR" sz="2400">
              <a:solidFill>
                <a:srgbClr val="390000"/>
              </a:solidFill>
              <a:latin typeface="Arial (Body)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238625" y="4772025"/>
            <a:ext cx="4699000" cy="461963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rgbClr val="A50021"/>
                </a:solidFill>
              </a:rPr>
              <a:t>Ciclo 2: </a:t>
            </a:r>
            <a:r>
              <a:rPr lang="pt-BR" sz="2400">
                <a:solidFill>
                  <a:srgbClr val="390000"/>
                </a:solidFill>
              </a:rPr>
              <a:t>2,6,5,10,6,7,12,8,7,4,3,2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28600" y="5418138"/>
            <a:ext cx="8709025" cy="4619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rgbClr val="A50021"/>
                </a:solidFill>
              </a:rPr>
              <a:t>Ciclo Euleriano: </a:t>
            </a:r>
            <a:r>
              <a:rPr lang="pt-BR" sz="2400">
                <a:solidFill>
                  <a:srgbClr val="390000"/>
                </a:solidFill>
              </a:rPr>
              <a:t>1,2,6,5,10,6,7,12,8,7,4,3,2,5,9,10,11,6,3,1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Algoritmo de Hierholzer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Algoritmo de Hierholzer</a:t>
            </a:r>
          </a:p>
        </p:txBody>
      </p:sp>
      <p:pic>
        <p:nvPicPr>
          <p:cNvPr id="163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1331913"/>
            <a:ext cx="3860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28600" y="4772025"/>
            <a:ext cx="3803650" cy="430213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t-BR" sz="2400">
                <a:solidFill>
                  <a:srgbClr val="A50021"/>
                </a:solidFill>
              </a:rPr>
              <a:t>Ciclo 1</a:t>
            </a:r>
            <a:r>
              <a:rPr lang="pt-BR" sz="2400">
                <a:solidFill>
                  <a:srgbClr val="390000"/>
                </a:solidFill>
              </a:rPr>
              <a:t>: 1,2,5,9,10,11,6,3,1</a:t>
            </a:r>
            <a:endParaRPr lang="pt-BR" sz="2400">
              <a:solidFill>
                <a:srgbClr val="390000"/>
              </a:solidFill>
              <a:latin typeface="Arial (Body)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38625" y="4772025"/>
            <a:ext cx="4699000" cy="461963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rgbClr val="A50021"/>
                </a:solidFill>
              </a:rPr>
              <a:t>Ciclo 2: </a:t>
            </a:r>
            <a:r>
              <a:rPr lang="pt-BR" sz="2400">
                <a:solidFill>
                  <a:srgbClr val="390000"/>
                </a:solidFill>
              </a:rPr>
              <a:t>2,6,5,10,6,7,12,8,7,4,3,2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228600" y="5418138"/>
            <a:ext cx="8709025" cy="4619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rgbClr val="A50021"/>
                </a:solidFill>
              </a:rPr>
              <a:t>Ciclo Euleriano: </a:t>
            </a:r>
            <a:r>
              <a:rPr lang="pt-BR" sz="2400">
                <a:solidFill>
                  <a:srgbClr val="390000"/>
                </a:solidFill>
              </a:rPr>
              <a:t>1,2,6,5,10,6,7,12,8,7,4,3,2,5,9,10,11,6,3,1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Caminhos Eulerianos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00213"/>
            <a:ext cx="7918450" cy="1871662"/>
          </a:xfrm>
        </p:spPr>
        <p:txBody>
          <a:bodyPr/>
          <a:lstStyle/>
          <a:p>
            <a:r>
              <a:rPr lang="en-US" smtClean="0"/>
              <a:t>Teorema</a:t>
            </a:r>
          </a:p>
          <a:p>
            <a:pPr lvl="1"/>
            <a:r>
              <a:rPr lang="pt-BR" sz="2400" smtClean="0">
                <a:solidFill>
                  <a:srgbClr val="390000"/>
                </a:solidFill>
              </a:rPr>
              <a:t>Um multigrafo conectado G possui um caminho euleriano, mas que não é circuito, se e somente se possui exatamente dois vértices com grau ímpar.</a:t>
            </a:r>
          </a:p>
          <a:p>
            <a:pPr lvl="1"/>
            <a:endParaRPr lang="pt-BR" sz="2400" smtClean="0">
              <a:solidFill>
                <a:srgbClr val="390000"/>
              </a:solidFill>
            </a:endParaRPr>
          </a:p>
          <a:p>
            <a:pPr lvl="1">
              <a:buFontTx/>
              <a:buNone/>
            </a:pPr>
            <a:endParaRPr lang="pt-BR" sz="2400" smtClean="0">
              <a:solidFill>
                <a:srgbClr val="390000"/>
              </a:solidFill>
            </a:endParaRP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675" y="3863975"/>
            <a:ext cx="49784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Caminhos e circuitos Hamiltonianos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143000"/>
            <a:ext cx="7918450" cy="4832350"/>
          </a:xfrm>
        </p:spPr>
        <p:txBody>
          <a:bodyPr/>
          <a:lstStyle/>
          <a:p>
            <a:r>
              <a:rPr lang="en-US" smtClean="0"/>
              <a:t>Definição</a:t>
            </a:r>
          </a:p>
          <a:p>
            <a:pPr lvl="1"/>
            <a:r>
              <a:rPr lang="pt-BR" sz="2400" smtClean="0">
                <a:solidFill>
                  <a:srgbClr val="390000"/>
                </a:solidFill>
              </a:rPr>
              <a:t>Um caminho (ou circuito) em um grafo </a:t>
            </a:r>
            <a:r>
              <a:rPr lang="pt-BR" sz="2400" i="1" smtClean="0">
                <a:solidFill>
                  <a:srgbClr val="390000"/>
                </a:solidFill>
              </a:rPr>
              <a:t>G</a:t>
            </a:r>
            <a:r>
              <a:rPr lang="pt-BR" sz="2400" smtClean="0">
                <a:solidFill>
                  <a:srgbClr val="390000"/>
                </a:solidFill>
              </a:rPr>
              <a:t>(</a:t>
            </a:r>
            <a:r>
              <a:rPr lang="pt-BR" sz="2400" i="1" smtClean="0">
                <a:solidFill>
                  <a:srgbClr val="390000"/>
                </a:solidFill>
              </a:rPr>
              <a:t>V,E</a:t>
            </a:r>
            <a:r>
              <a:rPr lang="pt-BR" sz="2400" smtClean="0">
                <a:solidFill>
                  <a:srgbClr val="390000"/>
                </a:solidFill>
              </a:rPr>
              <a:t>) é dito ser</a:t>
            </a:r>
            <a:r>
              <a:rPr lang="pt-BR" sz="2400" smtClean="0">
                <a:solidFill>
                  <a:srgbClr val="003399"/>
                </a:solidFill>
              </a:rPr>
              <a:t> </a:t>
            </a:r>
            <a:r>
              <a:rPr lang="pt-BR" sz="2400" b="1" smtClean="0">
                <a:solidFill>
                  <a:srgbClr val="A50021"/>
                </a:solidFill>
              </a:rPr>
              <a:t>hamiltoniano</a:t>
            </a:r>
            <a:r>
              <a:rPr lang="pt-BR" sz="2400" smtClean="0">
                <a:solidFill>
                  <a:srgbClr val="003399"/>
                </a:solidFill>
              </a:rPr>
              <a:t> </a:t>
            </a:r>
            <a:r>
              <a:rPr lang="pt-BR" sz="2400" smtClean="0">
                <a:solidFill>
                  <a:srgbClr val="390000"/>
                </a:solidFill>
              </a:rPr>
              <a:t>se ele  passa exatamente uma vez em cada um dos vértices de G</a:t>
            </a:r>
            <a:r>
              <a:rPr lang="en-US" smtClean="0">
                <a:solidFill>
                  <a:srgbClr val="390000"/>
                </a:solidFill>
              </a:rPr>
              <a:t>.</a:t>
            </a:r>
          </a:p>
          <a:p>
            <a:pPr lvl="1"/>
            <a:endParaRPr lang="pt-BR" sz="2400" smtClean="0">
              <a:solidFill>
                <a:srgbClr val="390000"/>
              </a:solidFill>
            </a:endParaRPr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2857500"/>
            <a:ext cx="4381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508125" y="4973638"/>
            <a:ext cx="3040063" cy="8318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390000"/>
                </a:solidFill>
              </a:rPr>
              <a:t>Caminho e circuito hamiltoniano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4859338" y="4973638"/>
            <a:ext cx="2887662" cy="8318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390000"/>
                </a:solidFill>
              </a:rPr>
              <a:t>Apenas caminho hamiltoniano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Mais exemplos</a:t>
            </a:r>
          </a:p>
        </p:txBody>
      </p:sp>
      <p:pic>
        <p:nvPicPr>
          <p:cNvPr id="1945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1930400"/>
            <a:ext cx="66929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663700" y="5011738"/>
            <a:ext cx="1603375" cy="8318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390000"/>
                </a:solidFill>
              </a:rPr>
              <a:t>Circuito e caminho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800475" y="5011738"/>
            <a:ext cx="1603375" cy="461962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390000"/>
                </a:solidFill>
              </a:rPr>
              <a:t>Caminho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857875" y="5011738"/>
            <a:ext cx="2170113" cy="8318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>
                <a:solidFill>
                  <a:srgbClr val="390000"/>
                </a:solidFill>
              </a:rPr>
              <a:t>Não Hamiltoniano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Grafo Hamiltoniano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Não existe uma caracterização para identificar grafos hamiltonianos como existe para os eulerianos;</a:t>
            </a:r>
          </a:p>
          <a:p>
            <a:endParaRPr lang="en-US" smtClean="0">
              <a:solidFill>
                <a:srgbClr val="390000"/>
              </a:solidFill>
            </a:endParaRPr>
          </a:p>
          <a:p>
            <a:r>
              <a:rPr lang="pt-BR" smtClean="0">
                <a:solidFill>
                  <a:srgbClr val="390000"/>
                </a:solidFill>
              </a:rPr>
              <a:t>A busca de tal caracterização é um dos maiores problemas ainda não solucionados da teoria dos grafos.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Grafo Hamiltoniano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2095500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Muito pouco é conhecido dos grafos hamiltonianos</a:t>
            </a:r>
            <a:r>
              <a:rPr lang="en-US" smtClean="0">
                <a:solidFill>
                  <a:srgbClr val="390000"/>
                </a:solidFill>
              </a:rPr>
              <a:t>;</a:t>
            </a:r>
          </a:p>
          <a:p>
            <a:r>
              <a:rPr lang="pt-BR" smtClean="0">
                <a:solidFill>
                  <a:srgbClr val="390000"/>
                </a:solidFill>
              </a:rPr>
              <a:t>A maioria dos teoremas existentes são da forma: </a:t>
            </a:r>
            <a:r>
              <a:rPr lang="ja-JP" altLang="pt-BR" smtClean="0">
                <a:solidFill>
                  <a:srgbClr val="390000"/>
                </a:solidFill>
              </a:rPr>
              <a:t>“</a:t>
            </a:r>
            <a:r>
              <a:rPr lang="pt-BR" altLang="ja-JP" smtClean="0">
                <a:solidFill>
                  <a:srgbClr val="390000"/>
                </a:solidFill>
              </a:rPr>
              <a:t>Se G possui arestas suficientes, então G é hamiltoniano</a:t>
            </a:r>
            <a:r>
              <a:rPr lang="ja-JP" altLang="pt-BR" smtClean="0">
                <a:solidFill>
                  <a:srgbClr val="390000"/>
                </a:solidFill>
              </a:rPr>
              <a:t>”</a:t>
            </a:r>
            <a:r>
              <a:rPr lang="pt-BR" altLang="ja-JP" smtClean="0">
                <a:solidFill>
                  <a:srgbClr val="390000"/>
                </a:solidFill>
              </a:rPr>
              <a:t>.</a:t>
            </a:r>
          </a:p>
          <a:p>
            <a:r>
              <a:rPr lang="pt-BR" smtClean="0">
                <a:solidFill>
                  <a:srgbClr val="390000"/>
                </a:solidFill>
              </a:rPr>
              <a:t>Eles dão condições suficientes apenas: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85788" y="3841750"/>
            <a:ext cx="8399462" cy="2124075"/>
          </a:xfrm>
          <a:prstGeom prst="rect">
            <a:avLst/>
          </a:prstGeom>
          <a:solidFill>
            <a:srgbClr val="FFD173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200" b="1">
                <a:solidFill>
                  <a:srgbClr val="A50021"/>
                </a:solidFill>
              </a:rPr>
              <a:t>Se P então Q: P </a:t>
            </a:r>
            <a:r>
              <a:rPr lang="pt-BR" sz="2200" b="1">
                <a:solidFill>
                  <a:srgbClr val="A50021"/>
                </a:solidFill>
                <a:cs typeface="Arial" pitchFamily="34" charset="0"/>
              </a:rPr>
              <a:t>→ Q</a:t>
            </a:r>
          </a:p>
          <a:p>
            <a:pPr>
              <a:spcBef>
                <a:spcPct val="50000"/>
              </a:spcBef>
            </a:pPr>
            <a:r>
              <a:rPr lang="pt-BR" sz="2200">
                <a:solidFill>
                  <a:srgbClr val="390000"/>
                </a:solidFill>
                <a:cs typeface="Arial" pitchFamily="34" charset="0"/>
              </a:rPr>
              <a:t>P é </a:t>
            </a:r>
            <a:r>
              <a:rPr lang="pt-BR" sz="2200" b="1" u="sng">
                <a:solidFill>
                  <a:srgbClr val="390000"/>
                </a:solidFill>
                <a:cs typeface="Arial" pitchFamily="34" charset="0"/>
              </a:rPr>
              <a:t>condição suficiente</a:t>
            </a:r>
            <a:r>
              <a:rPr lang="pt-BR" sz="2200" b="1">
                <a:solidFill>
                  <a:srgbClr val="390000"/>
                </a:solidFill>
                <a:cs typeface="Arial" pitchFamily="34" charset="0"/>
              </a:rPr>
              <a:t> </a:t>
            </a:r>
            <a:r>
              <a:rPr lang="pt-BR" sz="2200">
                <a:solidFill>
                  <a:srgbClr val="390000"/>
                </a:solidFill>
                <a:cs typeface="Arial" pitchFamily="34" charset="0"/>
              </a:rPr>
              <a:t>para Q (basta que P ocorra para Q ocorrer)</a:t>
            </a:r>
          </a:p>
          <a:p>
            <a:pPr>
              <a:spcBef>
                <a:spcPct val="50000"/>
              </a:spcBef>
            </a:pPr>
            <a:r>
              <a:rPr lang="pt-BR" sz="2200">
                <a:solidFill>
                  <a:srgbClr val="390000"/>
                </a:solidFill>
                <a:cs typeface="Arial" pitchFamily="34" charset="0"/>
              </a:rPr>
              <a:t>Q é </a:t>
            </a:r>
            <a:r>
              <a:rPr lang="pt-BR" sz="2200" b="1" u="sng">
                <a:solidFill>
                  <a:srgbClr val="390000"/>
                </a:solidFill>
                <a:cs typeface="Arial" pitchFamily="34" charset="0"/>
              </a:rPr>
              <a:t>condição necessária</a:t>
            </a:r>
            <a:r>
              <a:rPr lang="pt-BR" sz="2200">
                <a:solidFill>
                  <a:srgbClr val="390000"/>
                </a:solidFill>
                <a:cs typeface="Arial" pitchFamily="34" charset="0"/>
              </a:rPr>
              <a:t> para P (se Q não ocorrer então P também não ocorrerá)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Caminhos e Isomorfismo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existência de circuitos simples com um tamanho n é uma invariante.</a:t>
            </a:r>
          </a:p>
        </p:txBody>
      </p:sp>
      <p:pic>
        <p:nvPicPr>
          <p:cNvPr id="409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200" y="3079750"/>
            <a:ext cx="4927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Circuito hamiltoniano em grafos completos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Todo grafo completo, que contém mais de 2 vértices contem um circuito hamiltoniano </a:t>
            </a:r>
          </a:p>
          <a:p>
            <a:endParaRPr lang="en-US" smtClean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915988" y="3376613"/>
            <a:ext cx="7321550" cy="14287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2400">
                <a:solidFill>
                  <a:srgbClr val="390000"/>
                </a:solidFill>
              </a:rPr>
              <a:t>Seja v</a:t>
            </a:r>
            <a:r>
              <a:rPr lang="pt-BR" sz="2400" baseline="-25000">
                <a:solidFill>
                  <a:srgbClr val="390000"/>
                </a:solidFill>
              </a:rPr>
              <a:t>1</a:t>
            </a:r>
            <a:r>
              <a:rPr lang="pt-BR" sz="2400">
                <a:solidFill>
                  <a:srgbClr val="390000"/>
                </a:solidFill>
              </a:rPr>
              <a:t>,v</a:t>
            </a:r>
            <a:r>
              <a:rPr lang="pt-BR" sz="2400" baseline="-25000">
                <a:solidFill>
                  <a:srgbClr val="390000"/>
                </a:solidFill>
              </a:rPr>
              <a:t>2</a:t>
            </a:r>
            <a:r>
              <a:rPr lang="pt-BR" sz="2400">
                <a:solidFill>
                  <a:srgbClr val="390000"/>
                </a:solidFill>
              </a:rPr>
              <a:t>,...,v</a:t>
            </a:r>
            <a:r>
              <a:rPr lang="pt-BR" sz="2400" baseline="-25000">
                <a:solidFill>
                  <a:srgbClr val="390000"/>
                </a:solidFill>
              </a:rPr>
              <a:t>n</a:t>
            </a:r>
            <a:r>
              <a:rPr lang="pt-BR" sz="2400">
                <a:solidFill>
                  <a:srgbClr val="390000"/>
                </a:solidFill>
              </a:rPr>
              <a:t> os vértices de G. Como existe uma aresta entre qualquer par de vértices, é possivel, a partir de v</a:t>
            </a:r>
            <a:r>
              <a:rPr lang="pt-BR" sz="2400" baseline="-25000">
                <a:solidFill>
                  <a:srgbClr val="390000"/>
                </a:solidFill>
              </a:rPr>
              <a:t>1</a:t>
            </a:r>
            <a:r>
              <a:rPr lang="pt-BR" sz="2400">
                <a:solidFill>
                  <a:srgbClr val="390000"/>
                </a:solidFill>
              </a:rPr>
              <a:t> percorrer essa sequência até v</a:t>
            </a:r>
            <a:r>
              <a:rPr lang="pt-BR" sz="2400" baseline="-25000">
                <a:solidFill>
                  <a:srgbClr val="390000"/>
                </a:solidFill>
              </a:rPr>
              <a:t>n</a:t>
            </a:r>
            <a:r>
              <a:rPr lang="pt-BR" sz="2400">
                <a:solidFill>
                  <a:srgbClr val="390000"/>
                </a:solidFill>
              </a:rPr>
              <a:t> e voltar para v</a:t>
            </a:r>
            <a:r>
              <a:rPr lang="pt-BR" sz="2400" baseline="-25000">
                <a:solidFill>
                  <a:srgbClr val="390000"/>
                </a:solidFill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4"/>
          <p:cNvSpPr txBox="1">
            <a:spLocks noChangeArrowheads="1"/>
          </p:cNvSpPr>
          <p:nvPr/>
        </p:nvSpPr>
        <p:spPr bwMode="auto">
          <a:xfrm>
            <a:off x="936625" y="873125"/>
            <a:ext cx="7366000" cy="215423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 algn="ctr"/>
            <a:r>
              <a:rPr lang="pt-BR" sz="3200">
                <a:solidFill>
                  <a:srgbClr val="A50021"/>
                </a:solidFill>
              </a:rPr>
              <a:t>Teorema (Dirac 1952)</a:t>
            </a:r>
            <a:endParaRPr lang="pt-BR" sz="2800">
              <a:solidFill>
                <a:srgbClr val="003399"/>
              </a:solidFill>
            </a:endParaRPr>
          </a:p>
          <a:p>
            <a:pPr marL="476250" lvl="1" indent="-7938"/>
            <a:r>
              <a:rPr lang="pt-BR" sz="3000">
                <a:solidFill>
                  <a:srgbClr val="390000"/>
                </a:solidFill>
              </a:rPr>
              <a:t> </a:t>
            </a:r>
            <a:r>
              <a:rPr lang="pt-BR" sz="2400">
                <a:solidFill>
                  <a:srgbClr val="390000"/>
                </a:solidFill>
              </a:rPr>
              <a:t>Uma condição suficiente, mas não necessária, para que um grafo conexo simples G com n (&gt;2) vértices tenha um circuito hamiltoniano é que o grau de todo vértice de G seja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 n/2</a:t>
            </a:r>
            <a:endParaRPr lang="pt-BR" sz="2400">
              <a:solidFill>
                <a:srgbClr val="390000"/>
              </a:solidFill>
            </a:endParaRPr>
          </a:p>
        </p:txBody>
      </p:sp>
      <p:pic>
        <p:nvPicPr>
          <p:cNvPr id="23554" name="Picture 5" descr="ciclo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2013" y="4459288"/>
            <a:ext cx="2846387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6625" y="3416300"/>
            <a:ext cx="7918450" cy="4624388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O grafo abaixo, possui um circuito hamiltoniano mas não respeita a condição do teorema de Dirac</a:t>
            </a:r>
            <a:r>
              <a:rPr lang="en-US" smtClean="0">
                <a:solidFill>
                  <a:srgbClr val="390000"/>
                </a:solidFill>
              </a:rPr>
              <a:t>.</a:t>
            </a:r>
            <a:endParaRPr lang="pt-BR" smtClean="0">
              <a:solidFill>
                <a:srgbClr val="3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4"/>
          <p:cNvSpPr txBox="1">
            <a:spLocks noChangeArrowheads="1"/>
          </p:cNvSpPr>
          <p:nvPr/>
        </p:nvSpPr>
        <p:spPr bwMode="auto">
          <a:xfrm>
            <a:off x="936625" y="873125"/>
            <a:ext cx="7366000" cy="2432050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 algn="ctr"/>
            <a:r>
              <a:rPr lang="pt-BR" sz="3200">
                <a:solidFill>
                  <a:srgbClr val="A50021"/>
                </a:solidFill>
              </a:rPr>
              <a:t>Teorema (Dirac 1952)</a:t>
            </a:r>
            <a:endParaRPr lang="pt-BR" sz="2800">
              <a:solidFill>
                <a:srgbClr val="003399"/>
              </a:solidFill>
            </a:endParaRPr>
          </a:p>
          <a:p>
            <a:pPr marL="476250" lvl="1" indent="-7938"/>
            <a:r>
              <a:rPr lang="pt-BR" sz="2400">
                <a:solidFill>
                  <a:srgbClr val="390000"/>
                </a:solidFill>
              </a:rPr>
              <a:t>Uma condição suficiente, mas não necessária, para que um grafo simples G com n (&gt;2) vértices tenha um circuito hamiltoniano é que a soma dos graus de cada par de vértices não adjacentes seja no mínimo n.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8500" y="3654425"/>
            <a:ext cx="7918450" cy="4624388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Permite identificar mais grafos com circuitos hamiltonianos que o anterior, mas demora muito para efetuar os cálculos. Uma busca por tentativa e erro pode ser mais eficiente em alguns casos.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7238" y="860425"/>
            <a:ext cx="7918450" cy="1871663"/>
          </a:xfrm>
        </p:spPr>
        <p:txBody>
          <a:bodyPr/>
          <a:lstStyle/>
          <a:p>
            <a:r>
              <a:rPr lang="en-US" smtClean="0">
                <a:solidFill>
                  <a:srgbClr val="390000"/>
                </a:solidFill>
              </a:rPr>
              <a:t>O adjetivo </a:t>
            </a:r>
            <a:r>
              <a:rPr lang="pt-BR" smtClean="0">
                <a:solidFill>
                  <a:srgbClr val="390000"/>
                </a:solidFill>
              </a:rPr>
              <a:t>"hamiltoniano" deve-se ao matemático irlandês Sir William Rowan Hamilton (1805-1865). </a:t>
            </a:r>
            <a:endParaRPr lang="en-US" smtClean="0">
              <a:solidFill>
                <a:srgbClr val="390000"/>
              </a:solidFill>
            </a:endParaRPr>
          </a:p>
          <a:p>
            <a:pPr lvl="1"/>
            <a:r>
              <a:rPr lang="pt-BR" sz="2400" smtClean="0">
                <a:solidFill>
                  <a:srgbClr val="390000"/>
                </a:solidFill>
              </a:rPr>
              <a:t>Diz-se que ele inventou um jogo que envolve um dodecaedro (sólido regular com 20 vértices, 30 arestas e 12 faces). </a:t>
            </a:r>
          </a:p>
          <a:p>
            <a:pPr lvl="1"/>
            <a:endParaRPr lang="pt-BR" sz="2400" smtClean="0">
              <a:solidFill>
                <a:srgbClr val="390000"/>
              </a:solidFill>
            </a:endParaRPr>
          </a:p>
          <a:p>
            <a:pPr lvl="1"/>
            <a:endParaRPr lang="pt-BR" sz="2400" smtClean="0">
              <a:solidFill>
                <a:srgbClr val="390000"/>
              </a:solidFill>
            </a:endParaRPr>
          </a:p>
          <a:p>
            <a:pPr lvl="1">
              <a:buFontTx/>
              <a:buNone/>
            </a:pPr>
            <a:endParaRPr lang="pt-BR" sz="2400" smtClean="0">
              <a:solidFill>
                <a:srgbClr val="3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09638" y="3028950"/>
            <a:ext cx="791845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en-US" sz="2400" b="1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Hamilton </a:t>
            </a:r>
            <a:r>
              <a:rPr lang="pt-BR" sz="2400" b="1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rotulou cada vértice do dodecaedro com o nome de uma cidade conhecida. </a:t>
            </a:r>
            <a:endParaRPr lang="en-US" sz="2400" b="1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pt-BR" sz="2400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objetivo do jogo era que o jogador viajasse "ao redor do mundo" ao determinar uma viagem circular que incluísse todas as cidades exatamente uma vez, com a restrição de que só fosse possível viajar de uma cidade a outra se existisse uma aresta entre os vértices correspondentes.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pt-BR" sz="2400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pt-BR" sz="2400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pt-BR" sz="2400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</a:pPr>
            <a:endParaRPr lang="pt-BR" sz="2400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922338"/>
            <a:ext cx="7918450" cy="4624387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A figura abaixo mostra um grafo que representa este problema, ou seja os vértices e arestas de um dodecaedro. </a:t>
            </a:r>
          </a:p>
        </p:txBody>
      </p:sp>
      <p:pic>
        <p:nvPicPr>
          <p:cNvPr id="26626" name="Picture 4" descr="dodecaedr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4340225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Ciclo Hamiltoniano</a:t>
            </a:r>
          </a:p>
        </p:txBody>
      </p:sp>
      <p:pic>
        <p:nvPicPr>
          <p:cNvPr id="2765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0" y="2092325"/>
            <a:ext cx="2921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698750" y="3127375"/>
            <a:ext cx="412750" cy="1587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7652" name="Text Box 24"/>
          <p:cNvSpPr txBox="1">
            <a:spLocks noChangeArrowheads="1"/>
          </p:cNvSpPr>
          <p:nvPr/>
        </p:nvSpPr>
        <p:spPr bwMode="auto">
          <a:xfrm>
            <a:off x="2003425" y="2732088"/>
            <a:ext cx="981075" cy="369887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solidFill>
                  <a:srgbClr val="390000"/>
                </a:solidFill>
              </a:rPr>
              <a:t>Origem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 Problema do Caminho mais curto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4538" y="1489075"/>
            <a:ext cx="7918450" cy="4492625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  <a:latin typeface="Arial (Body)" charset="0"/>
              </a:rPr>
              <a:t>Um motorista deseja encontrar o caminho, mais curto possível, entre duas cidades do Brasil;</a:t>
            </a:r>
          </a:p>
          <a:p>
            <a:pPr>
              <a:buFont typeface="Wingdings" pitchFamily="2" charset="2"/>
              <a:buNone/>
            </a:pPr>
            <a:endParaRPr lang="pt-BR" smtClean="0">
              <a:solidFill>
                <a:srgbClr val="390000"/>
              </a:solidFill>
              <a:latin typeface="Arial (Body)" charset="0"/>
            </a:endParaRPr>
          </a:p>
          <a:p>
            <a:r>
              <a:rPr lang="pt-BR" smtClean="0">
                <a:solidFill>
                  <a:srgbClr val="390000"/>
                </a:solidFill>
                <a:latin typeface="Arial (Body)" charset="0"/>
              </a:rPr>
              <a:t>Caso ele receba um mapa das estradas de rodagem do Brasil, no qual a distância entre cada par adjacente de cidades está exposta, como poderíamos determinar uma rota mais curta entre as cidades desejadas?</a:t>
            </a:r>
          </a:p>
          <a:p>
            <a:pPr>
              <a:buFont typeface="Wingdings" pitchFamily="2" charset="2"/>
              <a:buNone/>
            </a:pPr>
            <a:endParaRPr lang="pt-BR" smtClean="0">
              <a:solidFill>
                <a:srgbClr val="390000"/>
              </a:solidFill>
              <a:latin typeface="Arial (Body)" charset="0"/>
            </a:endParaRPr>
          </a:p>
          <a:p>
            <a:r>
              <a:rPr lang="pt-BR" smtClean="0">
                <a:solidFill>
                  <a:srgbClr val="390000"/>
                </a:solidFill>
                <a:latin typeface="Arial (Body)" charset="0"/>
              </a:rPr>
              <a:t>Uma maneira possível é enumerar todas as rotas possíveis que levam de uma cidade à outra, e então selecionar a menor. </a:t>
            </a:r>
          </a:p>
          <a:p>
            <a:endParaRPr lang="pt-BR" smtClean="0">
              <a:solidFill>
                <a:srgbClr val="390000"/>
              </a:solidFill>
            </a:endParaRPr>
          </a:p>
          <a:p>
            <a:endParaRPr lang="pt-BR" smtClean="0">
              <a:solidFill>
                <a:srgbClr val="3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4"/>
          <p:cNvSpPr txBox="1">
            <a:spLocks noChangeArrowheads="1"/>
          </p:cNvSpPr>
          <p:nvPr/>
        </p:nvSpPr>
        <p:spPr bwMode="auto">
          <a:xfrm>
            <a:off x="1004888" y="2689225"/>
            <a:ext cx="6762750" cy="157003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algn="just"/>
            <a:r>
              <a:rPr lang="pt-BR" sz="2400" b="1">
                <a:solidFill>
                  <a:srgbClr val="800000"/>
                </a:solidFill>
                <a:cs typeface="Times New Roman" pitchFamily="18" charset="0"/>
              </a:rPr>
              <a:t>O problema do menor caminho consiste em determinar um menor caminho entre um vértice de origem s </a:t>
            </a:r>
            <a:r>
              <a:rPr lang="pt-BR" sz="2400" b="1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 V</a:t>
            </a:r>
            <a:r>
              <a:rPr lang="pt-BR" sz="2400" b="1">
                <a:solidFill>
                  <a:srgbClr val="800000"/>
                </a:solidFill>
                <a:cs typeface="Times New Roman" pitchFamily="18" charset="0"/>
              </a:rPr>
              <a:t> e todos os vértices </a:t>
            </a:r>
            <a:r>
              <a:rPr lang="pt-BR" sz="2400" b="1" i="1">
                <a:solidFill>
                  <a:srgbClr val="800000"/>
                </a:solidFill>
                <a:cs typeface="Times New Roman" pitchFamily="18" charset="0"/>
              </a:rPr>
              <a:t>v</a:t>
            </a:r>
            <a:r>
              <a:rPr lang="pt-BR" sz="2400" b="1">
                <a:solidFill>
                  <a:srgbClr val="800000"/>
                </a:solidFill>
                <a:cs typeface="Times New Roman" pitchFamily="18" charset="0"/>
              </a:rPr>
              <a:t> de </a:t>
            </a:r>
            <a:r>
              <a:rPr lang="pt-BR" sz="2400" b="1" i="1">
                <a:solidFill>
                  <a:srgbClr val="800000"/>
                </a:solidFill>
                <a:cs typeface="Times New Roman" pitchFamily="18" charset="0"/>
              </a:rPr>
              <a:t>V</a:t>
            </a:r>
            <a:r>
              <a:rPr lang="pt-BR" sz="2400" b="1">
                <a:solidFill>
                  <a:srgbClr val="800000"/>
                </a:solidFill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2"/>
          <p:cNvGrpSpPr>
            <a:grpSpLocks/>
          </p:cNvGrpSpPr>
          <p:nvPr/>
        </p:nvGrpSpPr>
        <p:grpSpPr bwMode="auto">
          <a:xfrm>
            <a:off x="1568450" y="69850"/>
            <a:ext cx="6219825" cy="3446463"/>
            <a:chOff x="1575" y="2112"/>
            <a:chExt cx="3867" cy="2208"/>
          </a:xfrm>
        </p:grpSpPr>
        <p:sp>
          <p:nvSpPr>
            <p:cNvPr id="30724" name="Oval 3"/>
            <p:cNvSpPr>
              <a:spLocks noChangeArrowheads="1"/>
            </p:cNvSpPr>
            <p:nvPr/>
          </p:nvSpPr>
          <p:spPr bwMode="auto">
            <a:xfrm>
              <a:off x="2864" y="2532"/>
              <a:ext cx="387" cy="136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25" name="Line 4"/>
            <p:cNvSpPr>
              <a:spLocks noChangeShapeType="1"/>
            </p:cNvSpPr>
            <p:nvPr/>
          </p:nvSpPr>
          <p:spPr bwMode="auto">
            <a:xfrm rot="10800000" flipV="1">
              <a:off x="3251" y="2638"/>
              <a:ext cx="1159" cy="1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 rot="10800000">
              <a:off x="2094" y="3268"/>
              <a:ext cx="772" cy="5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 rot="10800000" flipV="1">
              <a:off x="2094" y="2638"/>
              <a:ext cx="772" cy="5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 rot="10800000" flipH="1" flipV="1">
              <a:off x="2219" y="3268"/>
              <a:ext cx="2191" cy="5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3638" y="2253"/>
              <a:ext cx="5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2090" y="3478"/>
              <a:ext cx="516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2864" y="2112"/>
              <a:ext cx="5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4000"/>
            <a:lstStyle/>
            <a:p>
              <a:pPr eaLnBrk="0" hangingPunct="0"/>
              <a:r>
                <a:rPr lang="pt-BR" sz="2800" i="1">
                  <a:solidFill>
                    <a:srgbClr val="39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2094" y="2590"/>
              <a:ext cx="516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1575" y="2954"/>
              <a:ext cx="515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2800" i="1">
                  <a:solidFill>
                    <a:srgbClr val="39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3638" y="3900"/>
              <a:ext cx="5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4021" y="3058"/>
              <a:ext cx="516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18000" bIns="36000"/>
            <a:lstStyle/>
            <a:p>
              <a:pPr algn="ctr"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4927" y="3069"/>
              <a:ext cx="515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737" name="AutoShape 16"/>
            <p:cNvSpPr>
              <a:spLocks noChangeArrowheads="1"/>
            </p:cNvSpPr>
            <p:nvPr/>
          </p:nvSpPr>
          <p:spPr bwMode="auto">
            <a:xfrm rot="-906849">
              <a:off x="3132" y="2696"/>
              <a:ext cx="130" cy="10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38" name="AutoShape 17"/>
            <p:cNvSpPr>
              <a:spLocks noChangeArrowheads="1"/>
            </p:cNvSpPr>
            <p:nvPr/>
          </p:nvSpPr>
          <p:spPr bwMode="auto">
            <a:xfrm rot="12873251" flipV="1">
              <a:off x="2864" y="3584"/>
              <a:ext cx="130" cy="10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39" name="Oval 18"/>
            <p:cNvSpPr>
              <a:spLocks noChangeArrowheads="1"/>
            </p:cNvSpPr>
            <p:nvPr/>
          </p:nvSpPr>
          <p:spPr bwMode="auto">
            <a:xfrm>
              <a:off x="4399" y="2534"/>
              <a:ext cx="387" cy="136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390000"/>
                </a:solidFill>
              </a:endParaRPr>
            </a:p>
          </p:txBody>
        </p:sp>
        <p:sp>
          <p:nvSpPr>
            <p:cNvPr id="30740" name="AutoShape 19"/>
            <p:cNvSpPr>
              <a:spLocks noChangeArrowheads="1"/>
            </p:cNvSpPr>
            <p:nvPr/>
          </p:nvSpPr>
          <p:spPr bwMode="auto">
            <a:xfrm rot="-906849">
              <a:off x="4669" y="2696"/>
              <a:ext cx="128" cy="10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1" name="AutoShape 20"/>
            <p:cNvSpPr>
              <a:spLocks noChangeArrowheads="1"/>
            </p:cNvSpPr>
            <p:nvPr/>
          </p:nvSpPr>
          <p:spPr bwMode="auto">
            <a:xfrm rot="12873251" flipV="1">
              <a:off x="4399" y="3584"/>
              <a:ext cx="129" cy="10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>
              <a:off x="3251" y="2589"/>
              <a:ext cx="11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>
              <a:off x="3251" y="3852"/>
              <a:ext cx="11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4" name="Text Box 23"/>
            <p:cNvSpPr txBox="1">
              <a:spLocks noChangeArrowheads="1"/>
            </p:cNvSpPr>
            <p:nvPr/>
          </p:nvSpPr>
          <p:spPr bwMode="auto">
            <a:xfrm>
              <a:off x="4410" y="2112"/>
              <a:ext cx="5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4000"/>
            <a:lstStyle/>
            <a:p>
              <a:pPr eaLnBrk="0" hangingPunct="0"/>
              <a:r>
                <a:rPr lang="pt-BR" sz="2800" i="1">
                  <a:solidFill>
                    <a:srgbClr val="39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0745" name="Text Box 24"/>
            <p:cNvSpPr txBox="1">
              <a:spLocks noChangeArrowheads="1"/>
            </p:cNvSpPr>
            <p:nvPr/>
          </p:nvSpPr>
          <p:spPr bwMode="auto">
            <a:xfrm>
              <a:off x="2756" y="3984"/>
              <a:ext cx="517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4000"/>
            <a:lstStyle/>
            <a:p>
              <a:pPr eaLnBrk="0" hangingPunct="0"/>
              <a:r>
                <a:rPr lang="pt-BR" sz="2800" i="1">
                  <a:solidFill>
                    <a:srgbClr val="39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0746" name="Text Box 25"/>
            <p:cNvSpPr txBox="1">
              <a:spLocks noChangeArrowheads="1"/>
            </p:cNvSpPr>
            <p:nvPr/>
          </p:nvSpPr>
          <p:spPr bwMode="auto">
            <a:xfrm>
              <a:off x="4410" y="3900"/>
              <a:ext cx="51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4000"/>
            <a:lstStyle/>
            <a:p>
              <a:pPr eaLnBrk="0" hangingPunct="0"/>
              <a:r>
                <a:rPr lang="pt-BR" sz="2800" i="1">
                  <a:solidFill>
                    <a:srgbClr val="39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747" name="Text Box 26"/>
            <p:cNvSpPr txBox="1">
              <a:spLocks noChangeArrowheads="1"/>
            </p:cNvSpPr>
            <p:nvPr/>
          </p:nvSpPr>
          <p:spPr bwMode="auto">
            <a:xfrm>
              <a:off x="3508" y="2901"/>
              <a:ext cx="517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18000" bIns="36000"/>
            <a:lstStyle/>
            <a:p>
              <a:pPr algn="ctr"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48" name="Text Box 27"/>
            <p:cNvSpPr txBox="1">
              <a:spLocks noChangeArrowheads="1"/>
            </p:cNvSpPr>
            <p:nvPr/>
          </p:nvSpPr>
          <p:spPr bwMode="auto">
            <a:xfrm>
              <a:off x="3121" y="3058"/>
              <a:ext cx="5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18000" bIns="36000"/>
            <a:lstStyle/>
            <a:p>
              <a:pPr algn="ctr"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9" name="Text Box 28"/>
            <p:cNvSpPr txBox="1">
              <a:spLocks noChangeArrowheads="1"/>
            </p:cNvSpPr>
            <p:nvPr/>
          </p:nvSpPr>
          <p:spPr bwMode="auto">
            <a:xfrm>
              <a:off x="2477" y="3058"/>
              <a:ext cx="5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18000" bIns="36000"/>
            <a:lstStyle/>
            <a:p>
              <a:pPr algn="ctr"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50" name="Text Box 29"/>
            <p:cNvSpPr txBox="1">
              <a:spLocks noChangeArrowheads="1"/>
            </p:cNvSpPr>
            <p:nvPr/>
          </p:nvSpPr>
          <p:spPr bwMode="auto">
            <a:xfrm>
              <a:off x="3763" y="3352"/>
              <a:ext cx="515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18000" bIns="36000"/>
            <a:lstStyle/>
            <a:p>
              <a:pPr algn="ctr" eaLnBrk="0" hangingPunct="0"/>
              <a:r>
                <a:rPr lang="pt-BR" sz="2800">
                  <a:solidFill>
                    <a:srgbClr val="39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51" name="Oval 30"/>
            <p:cNvSpPr>
              <a:spLocks noChangeArrowheads="1"/>
            </p:cNvSpPr>
            <p:nvPr/>
          </p:nvSpPr>
          <p:spPr bwMode="auto">
            <a:xfrm>
              <a:off x="1872" y="3024"/>
              <a:ext cx="336" cy="38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2400" b="1">
                  <a:solidFill>
                    <a:srgbClr val="8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752" name="Oval 31"/>
            <p:cNvSpPr>
              <a:spLocks noChangeArrowheads="1"/>
            </p:cNvSpPr>
            <p:nvPr/>
          </p:nvSpPr>
          <p:spPr bwMode="auto">
            <a:xfrm>
              <a:off x="2880" y="3696"/>
              <a:ext cx="336" cy="38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24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53" name="Oval 32"/>
            <p:cNvSpPr>
              <a:spLocks noChangeArrowheads="1"/>
            </p:cNvSpPr>
            <p:nvPr/>
          </p:nvSpPr>
          <p:spPr bwMode="auto">
            <a:xfrm>
              <a:off x="2880" y="2352"/>
              <a:ext cx="336" cy="38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2400" b="1">
                  <a:solidFill>
                    <a:srgbClr val="8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54" name="Oval 33"/>
            <p:cNvSpPr>
              <a:spLocks noChangeArrowheads="1"/>
            </p:cNvSpPr>
            <p:nvPr/>
          </p:nvSpPr>
          <p:spPr bwMode="auto">
            <a:xfrm>
              <a:off x="4464" y="3648"/>
              <a:ext cx="336" cy="38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2400" b="1">
                  <a:solidFill>
                    <a:srgbClr val="8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0755" name="Oval 34"/>
            <p:cNvSpPr>
              <a:spLocks noChangeArrowheads="1"/>
            </p:cNvSpPr>
            <p:nvPr/>
          </p:nvSpPr>
          <p:spPr bwMode="auto">
            <a:xfrm>
              <a:off x="4464" y="2352"/>
              <a:ext cx="336" cy="38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2400" b="1">
                  <a:solidFill>
                    <a:srgbClr val="800000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493838" y="3578225"/>
            <a:ext cx="6762750" cy="1938338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marL="285750" algn="ctr"/>
            <a:r>
              <a:rPr lang="pt-BR" sz="2400" b="1">
                <a:solidFill>
                  <a:srgbClr val="800000"/>
                </a:solidFill>
                <a:cs typeface="Times New Roman" pitchFamily="18" charset="0"/>
              </a:rPr>
              <a:t>Grafos com pesos</a:t>
            </a:r>
          </a:p>
          <a:p>
            <a:pPr marL="285750"/>
            <a:r>
              <a:rPr lang="pt-BR" sz="2400">
                <a:solidFill>
                  <a:srgbClr val="390000"/>
                </a:solidFill>
                <a:latin typeface="Arial (Body)" charset="0"/>
              </a:rPr>
              <a:t>- Cada aresta  possui um número associado (peso)</a:t>
            </a:r>
          </a:p>
          <a:p>
            <a:pPr marL="285750"/>
            <a:r>
              <a:rPr lang="pt-BR" sz="2400">
                <a:solidFill>
                  <a:srgbClr val="390000"/>
                </a:solidFill>
                <a:latin typeface="Arial (Body)" charset="0"/>
              </a:rPr>
              <a:t> - O tamanho do caminho é a soma dos pesos das arestas do caminho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1038225" y="5556250"/>
            <a:ext cx="7696200" cy="461963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390000"/>
                </a:solidFill>
                <a:latin typeface="Arial (Body)" charset="0"/>
              </a:rPr>
              <a:t>Como obter um caminho mínimo partindo de s para 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 problema do Caminho mais curto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4624387"/>
          </a:xfrm>
        </p:spPr>
        <p:txBody>
          <a:bodyPr/>
          <a:lstStyle/>
          <a:p>
            <a:r>
              <a:rPr lang="en-US" smtClean="0"/>
              <a:t>Para computar o caminho mais curto de um grafo, é usado o algoritmo de Dijkstra, que será estudado e utilizado na disciplina de Algoritmos.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2638" y="2832100"/>
            <a:ext cx="2457450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Caminhos e Isomorfismo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333500"/>
            <a:ext cx="7918450" cy="4624388"/>
          </a:xfrm>
        </p:spPr>
        <p:txBody>
          <a:bodyPr/>
          <a:lstStyle/>
          <a:p>
            <a:r>
              <a:rPr lang="en-US" smtClean="0"/>
              <a:t>Além disso, caminhos podem ser usados para construir mapeamentos, que podem ser isomorfismos.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2686050"/>
            <a:ext cx="54991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112963" y="4937125"/>
            <a:ext cx="4535487" cy="458788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kern="0" dirty="0" smtClean="0">
                <a:solidFill>
                  <a:schemeClr val="bg1">
                    <a:lumMod val="50000"/>
                  </a:schemeClr>
                </a:solidFill>
              </a:rPr>
              <a:t>Caminho 1</a:t>
            </a:r>
            <a:r>
              <a:rPr lang="pt-BR" sz="2600" kern="0" dirty="0">
                <a:solidFill>
                  <a:schemeClr val="bg1">
                    <a:lumMod val="50000"/>
                  </a:schemeClr>
                </a:solidFill>
              </a:rPr>
              <a:t>: u1, u4, u3</a:t>
            </a:r>
            <a:r>
              <a:rPr lang="pt-BR" sz="2600" kern="0" dirty="0" smtClean="0">
                <a:solidFill>
                  <a:schemeClr val="bg1">
                    <a:lumMod val="50000"/>
                  </a:schemeClr>
                </a:solidFill>
              </a:rPr>
              <a:t>, u2</a:t>
            </a:r>
            <a:r>
              <a:rPr lang="pt-BR" sz="2600" kern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600" kern="0" dirty="0" smtClean="0">
                <a:solidFill>
                  <a:schemeClr val="bg1">
                    <a:lumMod val="50000"/>
                  </a:schemeClr>
                </a:solidFill>
              </a:rPr>
              <a:t>u5</a:t>
            </a:r>
            <a:endParaRPr lang="pt-BR" sz="26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112963" y="5592763"/>
            <a:ext cx="4535487" cy="458787"/>
          </a:xfrm>
          <a:prstGeom prst="rect">
            <a:avLst/>
          </a:prstGeom>
          <a:solidFill>
            <a:srgbClr val="FFD1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kern="0" dirty="0" smtClean="0">
                <a:solidFill>
                  <a:schemeClr val="bg1">
                    <a:lumMod val="50000"/>
                  </a:schemeClr>
                </a:solidFill>
              </a:rPr>
              <a:t>Caminho 2: v3, v2, v1, v5, v4</a:t>
            </a:r>
            <a:endParaRPr lang="pt-BR" sz="26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Exemplo de aplicação do algoritmo de Dijkstra</a:t>
            </a:r>
          </a:p>
        </p:txBody>
      </p:sp>
      <p:pic>
        <p:nvPicPr>
          <p:cNvPr id="3277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513" y="1568450"/>
            <a:ext cx="8553450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4538" y="5160963"/>
            <a:ext cx="7918450" cy="187166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390000"/>
                </a:solidFill>
                <a:ea typeface="+mn-ea"/>
              </a:rPr>
              <a:t>Encontrar</a:t>
            </a:r>
            <a:r>
              <a:rPr lang="en-US" dirty="0" smtClean="0">
                <a:solidFill>
                  <a:srgbClr val="390000"/>
                </a:solidFill>
                <a:ea typeface="+mn-ea"/>
              </a:rPr>
              <a:t> a </a:t>
            </a:r>
            <a:r>
              <a:rPr lang="en-US" dirty="0" err="1" smtClean="0">
                <a:solidFill>
                  <a:srgbClr val="390000"/>
                </a:solidFill>
                <a:ea typeface="+mn-ea"/>
              </a:rPr>
              <a:t>melhor</a:t>
            </a:r>
            <a:r>
              <a:rPr lang="en-US" dirty="0" smtClean="0">
                <a:solidFill>
                  <a:srgbClr val="39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390000"/>
                </a:solidFill>
                <a:ea typeface="+mn-ea"/>
              </a:rPr>
              <a:t>rota</a:t>
            </a:r>
            <a:r>
              <a:rPr lang="en-US" dirty="0" smtClean="0">
                <a:solidFill>
                  <a:srgbClr val="390000"/>
                </a:solidFill>
                <a:ea typeface="+mn-ea"/>
              </a:rPr>
              <a:t> entre </a:t>
            </a:r>
            <a:r>
              <a:rPr lang="en-US" dirty="0" err="1" smtClean="0">
                <a:solidFill>
                  <a:srgbClr val="390000"/>
                </a:solidFill>
                <a:ea typeface="+mn-ea"/>
              </a:rPr>
              <a:t>dois</a:t>
            </a:r>
            <a:r>
              <a:rPr lang="en-US" dirty="0" smtClean="0">
                <a:solidFill>
                  <a:srgbClr val="39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390000"/>
                </a:solidFill>
                <a:ea typeface="+mn-ea"/>
              </a:rPr>
              <a:t>pontos</a:t>
            </a:r>
            <a:r>
              <a:rPr lang="en-US" dirty="0" smtClean="0">
                <a:solidFill>
                  <a:srgbClr val="390000"/>
                </a:solidFill>
                <a:ea typeface="+mn-ea"/>
              </a:rPr>
              <a:t> (Google Maps).</a:t>
            </a:r>
            <a:endParaRPr lang="pt-BR" dirty="0">
              <a:solidFill>
                <a:srgbClr val="390000"/>
              </a:solidFill>
              <a:ea typeface="+mn-ea"/>
            </a:endParaRPr>
          </a:p>
          <a:p>
            <a:pPr lvl="1">
              <a:defRPr/>
            </a:pP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FontTx/>
              <a:buNone/>
              <a:defRPr/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Cortando caminhos entre vértices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7238" y="1317625"/>
            <a:ext cx="7918450" cy="2332038"/>
          </a:xfrm>
        </p:spPr>
        <p:txBody>
          <a:bodyPr/>
          <a:lstStyle/>
          <a:p>
            <a:r>
              <a:rPr lang="en-US" smtClean="0"/>
              <a:t>Teorema:</a:t>
            </a:r>
          </a:p>
          <a:p>
            <a:pPr lvl="1"/>
            <a:r>
              <a:rPr lang="en-US" smtClean="0"/>
              <a:t>Seja G um grafo cuja matriz de adjacência A usa a seguinte ordem nos vértices: v1, v2, …, vn. A quantidade de caminhos diferentes de tamanho r de vi para vj, onde r é um inteiro positivo é igual a a</a:t>
            </a:r>
            <a:r>
              <a:rPr lang="en-US" baseline="-25000" smtClean="0"/>
              <a:t>i,j</a:t>
            </a:r>
            <a:r>
              <a:rPr lang="en-US" smtClean="0"/>
              <a:t> entrada da matriz A</a:t>
            </a:r>
            <a:r>
              <a:rPr lang="en-US" baseline="30000" smtClean="0"/>
              <a:t>r</a:t>
            </a:r>
            <a:r>
              <a:rPr lang="en-US" smtClean="0"/>
              <a:t> .</a:t>
            </a:r>
            <a:endParaRPr lang="pt-BR" sz="2400" smtClean="0">
              <a:solidFill>
                <a:srgbClr val="A50021"/>
              </a:solidFill>
              <a:cs typeface="Arial" pitchFamily="34" charset="0"/>
              <a:sym typeface="Symbol" pitchFamily="18" charset="2"/>
            </a:endParaRPr>
          </a:p>
        </p:txBody>
      </p:sp>
      <p:pic>
        <p:nvPicPr>
          <p:cNvPr id="614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50" y="3844925"/>
            <a:ext cx="19558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4325" y="3476625"/>
            <a:ext cx="1182688" cy="2554288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a,b,a,b,d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a,b,a,c,d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a,b,d,b,d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a,b,d,c,d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a,c,a,b,d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a,c,a,c,d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a,c,d,b,d</a:t>
            </a:r>
            <a:endParaRPr lang="pt-BR" sz="2000" dirty="0">
              <a:solidFill>
                <a:srgbClr val="39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 err="1">
                <a:solidFill>
                  <a:srgbClr val="390000"/>
                </a:solidFill>
              </a:rPr>
              <a:t>a,c,d,c,d</a:t>
            </a:r>
            <a:endParaRPr lang="pt-BR" sz="2000" dirty="0">
              <a:solidFill>
                <a:srgbClr val="3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Circuito Euleriano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525588"/>
            <a:ext cx="7918450" cy="4624387"/>
          </a:xfrm>
        </p:spPr>
        <p:txBody>
          <a:bodyPr/>
          <a:lstStyle/>
          <a:p>
            <a:r>
              <a:rPr lang="pt-BR" smtClean="0">
                <a:solidFill>
                  <a:srgbClr val="390000"/>
                </a:solidFill>
              </a:rPr>
              <a:t>Um circuito </a:t>
            </a:r>
            <a:r>
              <a:rPr lang="pt-BR" smtClean="0">
                <a:solidFill>
                  <a:srgbClr val="A50021"/>
                </a:solidFill>
              </a:rPr>
              <a:t>euleriano</a:t>
            </a:r>
            <a:r>
              <a:rPr lang="pt-BR" smtClean="0">
                <a:solidFill>
                  <a:srgbClr val="003399"/>
                </a:solidFill>
              </a:rPr>
              <a:t> </a:t>
            </a:r>
            <a:r>
              <a:rPr lang="pt-BR" smtClean="0">
                <a:solidFill>
                  <a:srgbClr val="390000"/>
                </a:solidFill>
              </a:rPr>
              <a:t>em um grafo G é um circuito simples que contem cada aresta de G.</a:t>
            </a:r>
          </a:p>
        </p:txBody>
      </p:sp>
      <p:pic>
        <p:nvPicPr>
          <p:cNvPr id="7171" name="Picture 2" descr="aul12-fig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5997575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4"/>
          <p:cNvSpPr txBox="1">
            <a:spLocks noChangeArrowheads="1"/>
          </p:cNvSpPr>
          <p:nvPr/>
        </p:nvSpPr>
        <p:spPr bwMode="auto">
          <a:xfrm>
            <a:off x="1238250" y="666750"/>
            <a:ext cx="6683375" cy="2092325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8438" indent="-198438" algn="ctr"/>
            <a:r>
              <a:rPr lang="pt-BR" sz="4000">
                <a:solidFill>
                  <a:srgbClr val="A50021"/>
                </a:solidFill>
              </a:rPr>
              <a:t>Teorema (Euler 1736)</a:t>
            </a:r>
            <a:endParaRPr lang="pt-BR" sz="3400">
              <a:solidFill>
                <a:srgbClr val="003399"/>
              </a:solidFill>
            </a:endParaRPr>
          </a:p>
          <a:p>
            <a:pPr marL="198438" indent="-198438"/>
            <a:r>
              <a:rPr lang="pt-BR" sz="3000">
                <a:solidFill>
                  <a:srgbClr val="390000"/>
                </a:solidFill>
              </a:rPr>
              <a:t>Um multigrafo conectado G possui um</a:t>
            </a:r>
          </a:p>
          <a:p>
            <a:pPr marL="198438" indent="-198438"/>
            <a:r>
              <a:rPr lang="pt-BR" sz="3000">
                <a:solidFill>
                  <a:srgbClr val="390000"/>
                </a:solidFill>
              </a:rPr>
              <a:t>circuito euleriano  se e somente se o</a:t>
            </a:r>
          </a:p>
          <a:p>
            <a:pPr marL="198438" indent="-198438"/>
            <a:r>
              <a:rPr lang="pt-BR" sz="3000">
                <a:solidFill>
                  <a:srgbClr val="390000"/>
                </a:solidFill>
              </a:rPr>
              <a:t>grau de cada vértice de G é par.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0863" y="3125788"/>
            <a:ext cx="7918450" cy="2332037"/>
          </a:xfrm>
        </p:spPr>
        <p:txBody>
          <a:bodyPr/>
          <a:lstStyle/>
          <a:p>
            <a:r>
              <a:rPr lang="en-US" smtClean="0"/>
              <a:t>Prova</a:t>
            </a:r>
          </a:p>
          <a:p>
            <a:pPr lvl="1"/>
            <a:r>
              <a:rPr lang="en-US" b="1" smtClean="0">
                <a:solidFill>
                  <a:srgbClr val="800000"/>
                </a:solidFill>
              </a:rPr>
              <a:t>Ida</a:t>
            </a:r>
            <a:r>
              <a:rPr lang="en-US" smtClean="0"/>
              <a:t>: </a:t>
            </a:r>
            <a:r>
              <a:rPr lang="pt-BR" sz="2400" smtClean="0">
                <a:solidFill>
                  <a:srgbClr val="390000"/>
                </a:solidFill>
              </a:rPr>
              <a:t>Seja G um grafo euleriano. Por cada ocorrência de vértice do circuito euleriano, existe uma aresta que chega nesse vértice e outra que sai desse vértice. Como toda aresta faz parte do circuito, isto é, nenhuma aresta fica fora do ciclo, necessariamente o número de arestas por cada vértice é par.</a:t>
            </a:r>
            <a:endParaRPr lang="pt-BR" sz="2400" smtClean="0">
              <a:solidFill>
                <a:srgbClr val="390000"/>
              </a:solidFill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255588"/>
            <a:ext cx="7918450" cy="4624387"/>
          </a:xfrm>
        </p:spPr>
        <p:txBody>
          <a:bodyPr/>
          <a:lstStyle/>
          <a:p>
            <a:endParaRPr lang="en-US" smtClean="0"/>
          </a:p>
          <a:p>
            <a:pPr lvl="1"/>
            <a:r>
              <a:rPr lang="en-US" b="1" smtClean="0">
                <a:solidFill>
                  <a:srgbClr val="800000"/>
                </a:solidFill>
              </a:rPr>
              <a:t>Volta</a:t>
            </a:r>
            <a:r>
              <a:rPr lang="en-US" smtClean="0"/>
              <a:t>: </a:t>
            </a:r>
            <a:r>
              <a:rPr lang="pt-BR" sz="2400" smtClean="0">
                <a:solidFill>
                  <a:srgbClr val="390000"/>
                </a:solidFill>
              </a:rPr>
              <a:t>Suponhamos que todos os vértices possuem grau par. Seja v</a:t>
            </a:r>
            <a:r>
              <a:rPr lang="pt-BR" sz="2400" baseline="-30000" smtClean="0">
                <a:solidFill>
                  <a:srgbClr val="390000"/>
                </a:solidFill>
              </a:rPr>
              <a:t>i</a:t>
            </a:r>
            <a:r>
              <a:rPr lang="pt-BR" sz="2400" smtClean="0">
                <a:solidFill>
                  <a:srgbClr val="390000"/>
                </a:solidFill>
              </a:rPr>
              <a:t> um vértice do grafo. Tentemos, a partir de v</a:t>
            </a:r>
            <a:r>
              <a:rPr lang="pt-BR" sz="2400" baseline="-30000" smtClean="0">
                <a:solidFill>
                  <a:srgbClr val="390000"/>
                </a:solidFill>
              </a:rPr>
              <a:t>i</a:t>
            </a:r>
            <a:r>
              <a:rPr lang="pt-BR" sz="2400" smtClean="0">
                <a:solidFill>
                  <a:srgbClr val="390000"/>
                </a:solidFill>
              </a:rPr>
              <a:t>, construir um caminho que não passa duas vezes pela mesma aresta, e até que não seja possível continuar. Como todos os vértices possuem um grau par, sempre será possível entrar e sair de um vértice. A única exceção é o vértice v</a:t>
            </a:r>
            <a:r>
              <a:rPr lang="pt-BR" sz="2400" baseline="-30000" smtClean="0">
                <a:solidFill>
                  <a:srgbClr val="390000"/>
                </a:solidFill>
              </a:rPr>
              <a:t>i</a:t>
            </a:r>
            <a:r>
              <a:rPr lang="pt-BR" sz="2400" smtClean="0">
                <a:solidFill>
                  <a:srgbClr val="390000"/>
                </a:solidFill>
              </a:rPr>
              <a:t> onde o caminho vai terminar. Se esse caminho, que chamaremos C</a:t>
            </a:r>
            <a:r>
              <a:rPr lang="pt-BR" sz="2400" baseline="-30000" smtClean="0">
                <a:solidFill>
                  <a:srgbClr val="390000"/>
                </a:solidFill>
              </a:rPr>
              <a:t>1</a:t>
            </a:r>
            <a:r>
              <a:rPr lang="pt-BR" sz="2400" smtClean="0">
                <a:solidFill>
                  <a:srgbClr val="390000"/>
                </a:solidFill>
              </a:rPr>
              <a:t>, contém todas as arestas de G, temos um ciclo euleriano. Senão, retiramos de G todas as arestas que fazem parte de C</a:t>
            </a:r>
            <a:r>
              <a:rPr lang="pt-BR" sz="2400" baseline="-30000" smtClean="0">
                <a:solidFill>
                  <a:srgbClr val="390000"/>
                </a:solidFill>
              </a:rPr>
              <a:t>1</a:t>
            </a:r>
            <a:r>
              <a:rPr lang="pt-BR" sz="2400" smtClean="0">
                <a:solidFill>
                  <a:srgbClr val="390000"/>
                </a:solidFill>
              </a:rPr>
              <a:t>. No grafo resultante G', todos os vértices também possuem grau par e necessariamente um deles faz parte de C</a:t>
            </a:r>
            <a:r>
              <a:rPr lang="pt-BR" sz="2400" baseline="-30000" smtClean="0">
                <a:solidFill>
                  <a:srgbClr val="390000"/>
                </a:solidFill>
              </a:rPr>
              <a:t>1</a:t>
            </a:r>
            <a:r>
              <a:rPr lang="pt-BR" sz="2400" smtClean="0">
                <a:solidFill>
                  <a:srgbClr val="390000"/>
                </a:solidFill>
              </a:rPr>
              <a:t>, senão o grafo não seria conexo. 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8613" y="255588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Volta (continuação)</a:t>
            </a:r>
            <a:r>
              <a:rPr 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pt-BR" sz="2400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Recomeçamos o mesmo processo com o grafo G', partindo de um vértice comum com C</a:t>
            </a:r>
            <a:r>
              <a:rPr lang="pt-BR" sz="2400" baseline="-30000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BR" sz="2400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obtendo assim um novo circuito C</a:t>
            </a:r>
            <a:r>
              <a:rPr lang="pt-BR" sz="2400" baseline="-30000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BR" sz="2400">
                <a:solidFill>
                  <a:srgbClr val="3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 figura abaixo mostra que dois circuitos que têm um vértice em comum podem formar um circuito único: chegando no vértice comum em um dos dois circuitos, continuamos o percurso no outro circuito. Continuando esse processo, necessariamente obteremos um circuito único que contém todas as arestas de G. </a:t>
            </a:r>
            <a:endParaRPr lang="en-US" sz="2200">
              <a:solidFill>
                <a:srgbClr val="3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42" name="Picture 4" descr="dois_cicl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950" y="4443413"/>
            <a:ext cx="308610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Pontes de Königsberg</a:t>
            </a:r>
          </a:p>
        </p:txBody>
      </p:sp>
      <p:pic>
        <p:nvPicPr>
          <p:cNvPr id="1126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13" y="1436688"/>
            <a:ext cx="79867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8175" y="4525963"/>
            <a:ext cx="7918450" cy="2332037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pt-BR" sz="2400" b="1" smtClean="0">
                <a:solidFill>
                  <a:srgbClr val="390000"/>
                </a:solidFill>
              </a:rPr>
              <a:t>É possível sair de uma das ilhas, passar uma única vez por cada uma das pontes e retornar ao ponto de origem?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133</TotalTime>
  <Words>1439</Words>
  <Application>Microsoft Office PowerPoint</Application>
  <PresentationFormat>Apresentação na tela (4:3)</PresentationFormat>
  <Paragraphs>137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ＭＳ Ｐゴシック</vt:lpstr>
      <vt:lpstr>Arial Narrow</vt:lpstr>
      <vt:lpstr>Wingdings</vt:lpstr>
      <vt:lpstr>Calibri</vt:lpstr>
      <vt:lpstr>Arial (Body)</vt:lpstr>
      <vt:lpstr>Symbol</vt:lpstr>
      <vt:lpstr>Times New Roman</vt:lpstr>
      <vt:lpstr>Arial (Body)</vt:lpstr>
      <vt:lpstr>CIn</vt:lpstr>
      <vt:lpstr>Teoria dos Grafos Caminhos e Noção de Grafos com pesos</vt:lpstr>
      <vt:lpstr>Caminhos e Isomorfismo </vt:lpstr>
      <vt:lpstr>Caminhos e Isomorfismo</vt:lpstr>
      <vt:lpstr>Cortando caminhos entre vértices</vt:lpstr>
      <vt:lpstr>Circuito Euleriano</vt:lpstr>
      <vt:lpstr>Slide 6</vt:lpstr>
      <vt:lpstr>Slide 7</vt:lpstr>
      <vt:lpstr>Slide 8</vt:lpstr>
      <vt:lpstr>Pontes de Königsberg</vt:lpstr>
      <vt:lpstr>Pontes de Königsberg</vt:lpstr>
      <vt:lpstr>Slide 11</vt:lpstr>
      <vt:lpstr>Slide 12</vt:lpstr>
      <vt:lpstr>Algoritmo de Hierholzer</vt:lpstr>
      <vt:lpstr>Algoritmo de Hierholzer</vt:lpstr>
      <vt:lpstr>Caminhos Eulerianos</vt:lpstr>
      <vt:lpstr>Caminhos e circuitos Hamiltonianos</vt:lpstr>
      <vt:lpstr>Mais exemplos</vt:lpstr>
      <vt:lpstr>Grafo Hamiltoniano</vt:lpstr>
      <vt:lpstr>Grafo Hamiltoniano</vt:lpstr>
      <vt:lpstr>Circuito hamiltoniano em grafos completos</vt:lpstr>
      <vt:lpstr>Slide 21</vt:lpstr>
      <vt:lpstr>Slide 22</vt:lpstr>
      <vt:lpstr>Slide 23</vt:lpstr>
      <vt:lpstr>Slide 24</vt:lpstr>
      <vt:lpstr>Ciclo Hamiltoniano</vt:lpstr>
      <vt:lpstr>O Problema do Caminho mais curto</vt:lpstr>
      <vt:lpstr>Slide 27</vt:lpstr>
      <vt:lpstr>Slide 28</vt:lpstr>
      <vt:lpstr>O problema do Caminho mais curto</vt:lpstr>
      <vt:lpstr>Exemplo de aplicação do algoritmo de Dijkstra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Euler e caminhos Hamiltonianos</dc:title>
  <dc:creator>Leonardo Andrade</dc:creator>
  <cp:lastModifiedBy>njolina</cp:lastModifiedBy>
  <cp:revision>11</cp:revision>
  <dcterms:created xsi:type="dcterms:W3CDTF">2012-11-07T13:12:56Z</dcterms:created>
  <dcterms:modified xsi:type="dcterms:W3CDTF">2012-11-13T10:56:05Z</dcterms:modified>
</cp:coreProperties>
</file>