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42F5BDD-4DCE-4662-8074-9FE3BC2AD4FE}" type="datetimeFigureOut">
              <a:rPr lang="en-US"/>
              <a:pPr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469831-F1DA-4F2A-9023-780A14F3B2F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revelation blues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F7E37B-AAFE-4CE3-874D-6E86D34A5BF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pt-BR" noProof="0" smtClean="0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pt-B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609600" y="785813"/>
            <a:ext cx="60483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Matemática Discreta – if670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Anjolina Grisi de Oliveira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Ciência da Computação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Colaboração: lnpa e ljacs</a:t>
            </a:r>
          </a:p>
        </p:txBody>
      </p:sp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>
          <a:xfrm>
            <a:off x="609600" y="2586038"/>
            <a:ext cx="7772400" cy="1541462"/>
          </a:xfrm>
        </p:spPr>
        <p:txBody>
          <a:bodyPr/>
          <a:lstStyle/>
          <a:p>
            <a:pPr algn="ctr" eaLnBrk="1" hangingPunct="1"/>
            <a:r>
              <a:rPr lang="en-US" smtClean="0">
                <a:ea typeface="ＭＳ Ｐゴシック" pitchFamily="34" charset="-128"/>
              </a:rPr>
              <a:t>Teoria dos Grafos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Planaridade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 problema das 3 casas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163638"/>
            <a:ext cx="7918450" cy="49323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É possível conectar os 3 serviços às três casas sem haver cruzamento de tubulação?</a:t>
            </a: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2073275"/>
            <a:ext cx="5099050" cy="382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696075" y="2992438"/>
            <a:ext cx="1979613" cy="1900237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2600">
                <a:solidFill>
                  <a:srgbClr val="800000"/>
                </a:solidFill>
              </a:rPr>
              <a:t>A teoria dos grafos mostra que não é possível!</a:t>
            </a:r>
            <a:endParaRPr lang="pt-BR" sz="2600">
              <a:solidFill>
                <a:srgbClr val="800000"/>
              </a:solidFill>
              <a:latin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Planaridade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66838"/>
            <a:ext cx="7918450" cy="46243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Grafos planares: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Grafo que pode ser desenhado no plano sem cruzamentos, isto é, duas arestas somente se encontram nos vértices onde são incidentes;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1975" y="3103563"/>
            <a:ext cx="619601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243013" y="5314950"/>
            <a:ext cx="7291387" cy="431800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2400">
                <a:solidFill>
                  <a:srgbClr val="390000"/>
                </a:solidFill>
              </a:rPr>
              <a:t>Três representações gráficas distintas para um K</a:t>
            </a:r>
            <a:r>
              <a:rPr lang="en-US" sz="2400" baseline="-25000">
                <a:solidFill>
                  <a:srgbClr val="390000"/>
                </a:solidFill>
              </a:rPr>
              <a:t>4</a:t>
            </a:r>
            <a:endParaRPr lang="pt-BR" sz="2400">
              <a:solidFill>
                <a:srgbClr val="390000"/>
              </a:solidFill>
              <a:latin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Grafos Planares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46243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K</a:t>
            </a:r>
            <a:r>
              <a:rPr lang="en-US" baseline="-25000" smtClean="0">
                <a:ea typeface="ＭＳ Ｐゴシック" pitchFamily="34" charset="-128"/>
              </a:rPr>
              <a:t>4</a:t>
            </a:r>
            <a:r>
              <a:rPr lang="en-US" smtClean="0">
                <a:ea typeface="ＭＳ Ｐゴシック" pitchFamily="34" charset="-128"/>
              </a:rPr>
              <a:t> é um grafo planar pois admite pelo menos uma representação num plano sem que haja cruzamento de arestas (</a:t>
            </a:r>
            <a:r>
              <a:rPr lang="en-US" smtClean="0">
                <a:solidFill>
                  <a:srgbClr val="390000"/>
                </a:solidFill>
                <a:ea typeface="ＭＳ Ｐゴシック" pitchFamily="34" charset="-128"/>
              </a:rPr>
              <a:t>representação planar</a:t>
            </a:r>
            <a:r>
              <a:rPr lang="en-US" smtClean="0">
                <a:ea typeface="ＭＳ Ｐゴシック" pitchFamily="34" charset="-128"/>
              </a:rPr>
              <a:t>);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Mas nem todos os grafos são planares!</a:t>
            </a:r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3414713"/>
            <a:ext cx="602615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2339975" y="5781675"/>
            <a:ext cx="4638675" cy="430213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kern="0" dirty="0" smtClean="0">
                <a:solidFill>
                  <a:srgbClr val="800000"/>
                </a:solidFill>
              </a:rPr>
              <a:t>K</a:t>
            </a:r>
            <a:r>
              <a:rPr lang="pt-BR" sz="2400" kern="0" baseline="-25000" dirty="0" smtClean="0">
                <a:solidFill>
                  <a:srgbClr val="800000"/>
                </a:solidFill>
              </a:rPr>
              <a:t>5</a:t>
            </a:r>
            <a:r>
              <a:rPr lang="pt-BR" sz="2400" kern="0" dirty="0" smtClean="0">
                <a:solidFill>
                  <a:srgbClr val="800000"/>
                </a:solidFill>
              </a:rPr>
              <a:t> e K</a:t>
            </a:r>
            <a:r>
              <a:rPr lang="pt-BR" sz="2400" kern="0" baseline="-25000" dirty="0" smtClean="0">
                <a:solidFill>
                  <a:srgbClr val="800000"/>
                </a:solidFill>
              </a:rPr>
              <a:t>3,3</a:t>
            </a:r>
            <a:r>
              <a:rPr lang="pt-BR" sz="2400" kern="0" dirty="0" smtClean="0">
                <a:solidFill>
                  <a:srgbClr val="800000"/>
                </a:solidFill>
              </a:rPr>
              <a:t> não são planares!</a:t>
            </a:r>
            <a:endParaRPr lang="pt-BR" sz="2400" dirty="0">
              <a:solidFill>
                <a:srgbClr val="800000"/>
              </a:solidFill>
              <a:latin typeface="Arial (Body)" charset="0"/>
              <a:cs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Planaridade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Todo subgrafo de um grafo planar é planar;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Todo grafo que tem um subgrafo não planar é não planar;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Todo grafo que contém o K</a:t>
            </a:r>
            <a:r>
              <a:rPr lang="en-US" baseline="-25000" smtClean="0">
                <a:ea typeface="ＭＳ Ｐゴシック" pitchFamily="34" charset="-128"/>
              </a:rPr>
              <a:t>3,3</a:t>
            </a:r>
            <a:r>
              <a:rPr lang="en-US" smtClean="0">
                <a:ea typeface="ＭＳ Ｐゴシック" pitchFamily="34" charset="-128"/>
              </a:rPr>
              <a:t> ou K</a:t>
            </a:r>
            <a:r>
              <a:rPr lang="en-US" baseline="-25000" smtClean="0">
                <a:ea typeface="ＭＳ Ｐゴシック" pitchFamily="34" charset="-128"/>
              </a:rPr>
              <a:t>5</a:t>
            </a:r>
            <a:r>
              <a:rPr lang="en-US" smtClean="0">
                <a:ea typeface="ＭＳ Ｐゴシック" pitchFamily="34" charset="-128"/>
              </a:rPr>
              <a:t> como subgrafos é não planar.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Planaridade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416050"/>
            <a:ext cx="7918450" cy="4624388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Dois grafos são </a:t>
            </a:r>
            <a:r>
              <a:rPr lang="en-US" smtClean="0">
                <a:solidFill>
                  <a:srgbClr val="800000"/>
                </a:solidFill>
                <a:ea typeface="ＭＳ Ｐゴシック" pitchFamily="34" charset="-128"/>
              </a:rPr>
              <a:t>homeomórficos</a:t>
            </a:r>
            <a:r>
              <a:rPr lang="en-US" smtClean="0">
                <a:ea typeface="ＭＳ Ｐゴシック" pitchFamily="34" charset="-128"/>
              </a:rPr>
              <a:t> se ambos podem ser obtidos a partir do mesmo grafo através da inserção de novos vértices de grau 2 em suas arestas (tal operação é chamada de </a:t>
            </a:r>
            <a:r>
              <a:rPr lang="en-US" smtClean="0">
                <a:solidFill>
                  <a:srgbClr val="800000"/>
                </a:solidFill>
                <a:ea typeface="ＭＳ Ｐゴシック" pitchFamily="34" charset="-128"/>
              </a:rPr>
              <a:t>subdivisão elementar</a:t>
            </a:r>
            <a:r>
              <a:rPr lang="en-US" smtClean="0">
                <a:ea typeface="ＭＳ Ｐゴシック" pitchFamily="34" charset="-128"/>
              </a:rPr>
              <a:t>).</a:t>
            </a:r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300" y="3767138"/>
            <a:ext cx="56134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Planaridade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 inserção ou exclusão de arestas de grau 2 é irrelevante para a consideração de planaridade. Mas o conceito de grafo homeomórfico é utilizado para a definição do teorema de Kuratowski: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146175" y="4005263"/>
            <a:ext cx="6881813" cy="1570037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pt-BR" sz="2400" b="1">
                <a:solidFill>
                  <a:srgbClr val="800000"/>
                </a:solidFill>
              </a:rPr>
              <a:t>Teorema de Kuratowski</a:t>
            </a:r>
            <a:r>
              <a:rPr lang="pt-BR" sz="2400">
                <a:solidFill>
                  <a:srgbClr val="800000"/>
                </a:solidFill>
              </a:rPr>
              <a:t> (1930)</a:t>
            </a:r>
          </a:p>
          <a:p>
            <a:endParaRPr lang="pt-BR" sz="2400">
              <a:solidFill>
                <a:srgbClr val="003399"/>
              </a:solidFill>
            </a:endParaRPr>
          </a:p>
          <a:p>
            <a:r>
              <a:rPr lang="pt-BR" sz="2400">
                <a:solidFill>
                  <a:srgbClr val="390000"/>
                </a:solidFill>
              </a:rPr>
              <a:t> Um grafo é planar se e somente se não contém nenhum subgrafo homeomórfico a </a:t>
            </a:r>
            <a:r>
              <a:rPr lang="pt-BR" sz="2400" i="1">
                <a:solidFill>
                  <a:srgbClr val="390000"/>
                </a:solidFill>
              </a:rPr>
              <a:t>K</a:t>
            </a:r>
            <a:r>
              <a:rPr lang="pt-BR" sz="2400" i="1" baseline="-25000">
                <a:solidFill>
                  <a:srgbClr val="390000"/>
                </a:solidFill>
              </a:rPr>
              <a:t>3,3</a:t>
            </a:r>
            <a:r>
              <a:rPr lang="pt-BR" sz="2400" i="1">
                <a:solidFill>
                  <a:srgbClr val="390000"/>
                </a:solidFill>
              </a:rPr>
              <a:t> ou K</a:t>
            </a:r>
            <a:r>
              <a:rPr lang="pt-BR" sz="2400" i="1" baseline="-25000">
                <a:solidFill>
                  <a:srgbClr val="390000"/>
                </a:solidFill>
              </a:rPr>
              <a:t>5 </a:t>
            </a:r>
            <a:r>
              <a:rPr lang="pt-BR" sz="2400" i="1">
                <a:solidFill>
                  <a:srgbClr val="390000"/>
                </a:solidFill>
              </a:rPr>
              <a:t>.</a:t>
            </a:r>
            <a:endParaRPr lang="pt-BR" sz="2400" i="1" baseline="-25000">
              <a:solidFill>
                <a:srgbClr val="3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Planaridade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 G é um grafo planar, a representação planar de G divide o plano em </a:t>
            </a:r>
            <a:r>
              <a:rPr lang="en-US" smtClean="0">
                <a:solidFill>
                  <a:srgbClr val="800000"/>
                </a:solidFill>
                <a:ea typeface="ＭＳ Ｐゴシック" pitchFamily="34" charset="-128"/>
              </a:rPr>
              <a:t>regiões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900" y="2922588"/>
            <a:ext cx="7188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452563" y="4900613"/>
            <a:ext cx="1674812" cy="430212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kern="0" dirty="0" smtClean="0">
                <a:solidFill>
                  <a:srgbClr val="800000"/>
                </a:solidFill>
              </a:rPr>
              <a:t>8 regiões</a:t>
            </a:r>
            <a:endParaRPr lang="pt-BR" sz="2400" dirty="0">
              <a:solidFill>
                <a:srgbClr val="800000"/>
              </a:solidFill>
              <a:latin typeface="Arial (Body)" charset="0"/>
              <a:cs typeface="Arial (Body)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657850" y="4900613"/>
            <a:ext cx="1470025" cy="43021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2400">
                <a:solidFill>
                  <a:srgbClr val="800000"/>
                </a:solidFill>
                <a:latin typeface="Arial (Body)" charset="0"/>
              </a:rPr>
              <a:t>4 regiões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3127375" y="5781675"/>
            <a:ext cx="2698750" cy="430213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2400">
                <a:solidFill>
                  <a:srgbClr val="800000"/>
                </a:solidFill>
                <a:latin typeface="Arial (Body)" charset="0"/>
              </a:rPr>
              <a:t>r</a:t>
            </a:r>
            <a:r>
              <a:rPr lang="pt-BR" sz="2400" baseline="-25000">
                <a:solidFill>
                  <a:srgbClr val="800000"/>
                </a:solidFill>
                <a:latin typeface="Arial (Body)" charset="0"/>
              </a:rPr>
              <a:t>4</a:t>
            </a:r>
            <a:r>
              <a:rPr lang="pt-BR" sz="2400">
                <a:solidFill>
                  <a:srgbClr val="800000"/>
                </a:solidFill>
                <a:latin typeface="Arial (Body)" charset="0"/>
              </a:rPr>
              <a:t> = região externa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Planaridade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146175" y="1984375"/>
            <a:ext cx="6881813" cy="2309813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pt-BR" sz="2400" b="1">
                <a:solidFill>
                  <a:srgbClr val="800000"/>
                </a:solidFill>
              </a:rPr>
              <a:t>A fórmula de Euler (1750)</a:t>
            </a:r>
            <a:endParaRPr lang="pt-BR" sz="2400">
              <a:solidFill>
                <a:srgbClr val="800000"/>
              </a:solidFill>
            </a:endParaRPr>
          </a:p>
          <a:p>
            <a:endParaRPr lang="pt-BR" sz="2400">
              <a:solidFill>
                <a:srgbClr val="003399"/>
              </a:solidFill>
            </a:endParaRPr>
          </a:p>
          <a:p>
            <a:r>
              <a:rPr lang="pt-BR" sz="2400">
                <a:solidFill>
                  <a:srgbClr val="390000"/>
                </a:solidFill>
              </a:rPr>
              <a:t> Seja G um grafo simples planar conectado com </a:t>
            </a:r>
            <a:r>
              <a:rPr lang="pt-BR" sz="2400" b="1">
                <a:solidFill>
                  <a:srgbClr val="A50021"/>
                </a:solidFill>
              </a:rPr>
              <a:t>e</a:t>
            </a:r>
            <a:r>
              <a:rPr lang="pt-BR" sz="2400">
                <a:solidFill>
                  <a:srgbClr val="003399"/>
                </a:solidFill>
              </a:rPr>
              <a:t> </a:t>
            </a:r>
            <a:r>
              <a:rPr lang="pt-BR" sz="2400">
                <a:solidFill>
                  <a:srgbClr val="390000"/>
                </a:solidFill>
              </a:rPr>
              <a:t>arestas e</a:t>
            </a:r>
            <a:r>
              <a:rPr lang="pt-BR" sz="2400">
                <a:solidFill>
                  <a:srgbClr val="003399"/>
                </a:solidFill>
              </a:rPr>
              <a:t> </a:t>
            </a:r>
            <a:r>
              <a:rPr lang="pt-BR" sz="2400" b="1">
                <a:solidFill>
                  <a:srgbClr val="A50021"/>
                </a:solidFill>
              </a:rPr>
              <a:t>v</a:t>
            </a:r>
            <a:r>
              <a:rPr lang="pt-BR" sz="2400">
                <a:solidFill>
                  <a:srgbClr val="003399"/>
                </a:solidFill>
              </a:rPr>
              <a:t> </a:t>
            </a:r>
            <a:r>
              <a:rPr lang="pt-BR" sz="2400">
                <a:solidFill>
                  <a:srgbClr val="390000"/>
                </a:solidFill>
              </a:rPr>
              <a:t>vértices. Seja </a:t>
            </a:r>
            <a:r>
              <a:rPr lang="pt-BR" sz="2400" b="1">
                <a:solidFill>
                  <a:srgbClr val="A50021"/>
                </a:solidFill>
              </a:rPr>
              <a:t>r</a:t>
            </a:r>
            <a:r>
              <a:rPr lang="pt-BR" sz="2400">
                <a:solidFill>
                  <a:srgbClr val="003399"/>
                </a:solidFill>
              </a:rPr>
              <a:t> </a:t>
            </a:r>
            <a:r>
              <a:rPr lang="pt-BR" sz="2400">
                <a:solidFill>
                  <a:srgbClr val="390000"/>
                </a:solidFill>
              </a:rPr>
              <a:t>o número de regiões na representação planar de G. Então, </a:t>
            </a:r>
          </a:p>
          <a:p>
            <a:r>
              <a:rPr lang="pt-BR" sz="2400" b="1">
                <a:solidFill>
                  <a:srgbClr val="A50021"/>
                </a:solidFill>
              </a:rPr>
              <a:t>r = e – v + 2.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In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CIn.thmx</Template>
  <TotalTime>86</TotalTime>
  <Words>330</Words>
  <Application>Microsoft Office PowerPoint</Application>
  <PresentationFormat>Apresentação na tela (4:3)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ＭＳ Ｐゴシック</vt:lpstr>
      <vt:lpstr>Arial Narrow</vt:lpstr>
      <vt:lpstr>Wingdings</vt:lpstr>
      <vt:lpstr>Calibri</vt:lpstr>
      <vt:lpstr>Arial (Body)</vt:lpstr>
      <vt:lpstr>CIn</vt:lpstr>
      <vt:lpstr>Teoria dos Grafos Planaridade</vt:lpstr>
      <vt:lpstr>O problema das 3 casas</vt:lpstr>
      <vt:lpstr>Planaridade</vt:lpstr>
      <vt:lpstr>Grafos Planares</vt:lpstr>
      <vt:lpstr>Planaridade </vt:lpstr>
      <vt:lpstr>Planaridade</vt:lpstr>
      <vt:lpstr>Planaridade</vt:lpstr>
      <vt:lpstr>Planaridade</vt:lpstr>
      <vt:lpstr>Planaridade</vt:lpstr>
    </vt:vector>
  </TitlesOfParts>
  <Company>Leonardo Jose de Andrade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 Noção de Grafos com Pesos</dc:title>
  <dc:creator>Leonardo Andrade</dc:creator>
  <cp:lastModifiedBy>njolina</cp:lastModifiedBy>
  <cp:revision>10</cp:revision>
  <dcterms:created xsi:type="dcterms:W3CDTF">2012-11-12T12:12:01Z</dcterms:created>
  <dcterms:modified xsi:type="dcterms:W3CDTF">2012-11-13T10:56:34Z</dcterms:modified>
</cp:coreProperties>
</file>