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9B99"/>
    <a:srgbClr val="EAC42F"/>
    <a:srgbClr val="A70101"/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08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Z:\cin\estudos\100709_ppt_cin_claro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11188" y="3284538"/>
            <a:ext cx="6048375" cy="204152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pt-BR" noProof="0" smtClean="0"/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609600" y="1143000"/>
            <a:ext cx="7772400" cy="1736725"/>
          </a:xfrm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pt-BR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92900" y="188913"/>
            <a:ext cx="1982788" cy="6135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44538" y="188913"/>
            <a:ext cx="5795962" cy="6135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757238" y="1700213"/>
            <a:ext cx="3883025" cy="4624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92663" y="1700213"/>
            <a:ext cx="3883025" cy="4624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Z:\cin\estudos\papelaria_institucional\ppt_cin_claro02_producao.jp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44538" y="188913"/>
            <a:ext cx="72834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</a:t>
            </a:r>
            <a:br>
              <a:rPr lang="pt-BR" smtClean="0"/>
            </a:br>
            <a:r>
              <a:rPr lang="pt-BR" smtClean="0"/>
              <a:t>do título mestre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7238" y="1700213"/>
            <a:ext cx="7918450" cy="462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n"/>
        <a:defRPr sz="24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 bwMode="auto">
          <a:xfrm>
            <a:off x="609600" y="785813"/>
            <a:ext cx="6048375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Matemática Discreta – if670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Anjolina Grisi de Oliveira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Ciência da Computação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Colaboração: lnpa e ljacs</a:t>
            </a:r>
          </a:p>
        </p:txBody>
      </p:sp>
      <p:sp>
        <p:nvSpPr>
          <p:cNvPr id="3074" name="Title 1"/>
          <p:cNvSpPr>
            <a:spLocks noGrp="1"/>
          </p:cNvSpPr>
          <p:nvPr>
            <p:ph type="ctrTitle" sz="quarter"/>
          </p:nvPr>
        </p:nvSpPr>
        <p:spPr>
          <a:xfrm>
            <a:off x="609600" y="2586038"/>
            <a:ext cx="7772400" cy="1541462"/>
          </a:xfrm>
        </p:spPr>
        <p:txBody>
          <a:bodyPr/>
          <a:lstStyle/>
          <a:p>
            <a:pPr algn="ctr" eaLnBrk="1" hangingPunct="1"/>
            <a:r>
              <a:rPr lang="en-US" smtClean="0">
                <a:ea typeface="ＭＳ Ｐゴシック" pitchFamily="34" charset="-128"/>
              </a:rPr>
              <a:t>Teoria dos Grafos</a:t>
            </a:r>
            <a:br>
              <a:rPr lang="en-US" smtClean="0">
                <a:ea typeface="ＭＳ Ｐゴシック" pitchFamily="34" charset="-128"/>
              </a:rPr>
            </a:br>
            <a:r>
              <a:rPr lang="en-US" smtClean="0">
                <a:ea typeface="ＭＳ Ｐゴシック" pitchFamily="34" charset="-128"/>
              </a:rPr>
              <a:t>Coloração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Colorindo vértices</a:t>
            </a:r>
          </a:p>
        </p:txBody>
      </p:sp>
      <p:pic>
        <p:nvPicPr>
          <p:cNvPr id="12290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7600" y="2425700"/>
            <a:ext cx="6896100" cy="199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44538" y="1576388"/>
            <a:ext cx="7918450" cy="4624387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3-cromáticos:</a:t>
            </a: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1966913" y="4787900"/>
            <a:ext cx="557212" cy="431800"/>
          </a:xfrm>
          <a:prstGeom prst="rect">
            <a:avLst/>
          </a:prstGeom>
          <a:solidFill>
            <a:srgbClr val="FFD173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en-US" sz="2400" baseline="-25000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endParaRPr lang="pt-BR" sz="2400" dirty="0">
              <a:solidFill>
                <a:schemeClr val="bg1">
                  <a:lumMod val="50000"/>
                </a:schemeClr>
              </a:solidFill>
              <a:latin typeface="Arial (Body)" charset="0"/>
              <a:cs typeface="Arial (Body)" charset="0"/>
            </a:endParaRPr>
          </a:p>
        </p:txBody>
      </p:sp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4197350" y="4787900"/>
            <a:ext cx="588963" cy="430213"/>
          </a:xfrm>
          <a:prstGeom prst="rect">
            <a:avLst/>
          </a:prstGeom>
          <a:solidFill>
            <a:srgbClr val="FFD173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W</a:t>
            </a:r>
            <a:r>
              <a:rPr lang="en-US" sz="2400" baseline="-25000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endParaRPr lang="pt-BR" sz="2400" dirty="0">
              <a:solidFill>
                <a:schemeClr val="bg1">
                  <a:lumMod val="50000"/>
                </a:schemeClr>
              </a:solidFill>
              <a:latin typeface="Arial (Body)" charset="0"/>
              <a:cs typeface="Arial (Body)" charset="0"/>
            </a:endParaRPr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5773738" y="4786313"/>
            <a:ext cx="2733675" cy="431800"/>
          </a:xfrm>
          <a:prstGeom prst="rect">
            <a:avLst/>
          </a:prstGeom>
          <a:solidFill>
            <a:srgbClr val="FFD173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Grafo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de Petersen</a:t>
            </a:r>
            <a:endParaRPr lang="pt-BR" sz="2400" dirty="0">
              <a:solidFill>
                <a:schemeClr val="bg1">
                  <a:lumMod val="50000"/>
                </a:schemeClr>
              </a:solidFill>
              <a:latin typeface="Arial (Body)" charset="0"/>
              <a:cs typeface="Arial (Body)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Colorindo vértices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Os grafos roda com número ímpar de vértices são 4-cromáticos</a:t>
            </a:r>
          </a:p>
        </p:txBody>
      </p:sp>
      <p:pic>
        <p:nvPicPr>
          <p:cNvPr id="13315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2595563"/>
            <a:ext cx="2425700" cy="199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4383088" y="5002213"/>
            <a:ext cx="588962" cy="431800"/>
          </a:xfrm>
          <a:prstGeom prst="rect">
            <a:avLst/>
          </a:prstGeom>
          <a:solidFill>
            <a:srgbClr val="FFD173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W</a:t>
            </a:r>
            <a:r>
              <a:rPr lang="en-US" sz="2400" baseline="-25000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endParaRPr lang="pt-BR" sz="2400" dirty="0">
              <a:solidFill>
                <a:schemeClr val="bg1">
                  <a:lumMod val="50000"/>
                </a:schemeClr>
              </a:solidFill>
              <a:latin typeface="Arial (Body)" charset="0"/>
              <a:cs typeface="Arial (Body)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Colorindo vértices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Pouco se pode dizer sobre o número cromático de um grafo arbitrário.</a:t>
            </a: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1579563" y="3349625"/>
            <a:ext cx="6248400" cy="2093913"/>
          </a:xfrm>
          <a:prstGeom prst="rect">
            <a:avLst/>
          </a:prstGeom>
          <a:solidFill>
            <a:srgbClr val="FFD173"/>
          </a:solidFill>
          <a:ln>
            <a:noFill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2400">
                <a:solidFill>
                  <a:srgbClr val="390000"/>
                </a:solidFill>
              </a:rPr>
              <a:t>Se o grafo tem n vértices, então seu número cromático é </a:t>
            </a:r>
            <a:r>
              <a:rPr lang="pt-BR" sz="2400">
                <a:solidFill>
                  <a:srgbClr val="390000"/>
                </a:solidFill>
                <a:sym typeface="Symbol" pitchFamily="18" charset="2"/>
              </a:rPr>
              <a:t> n</a:t>
            </a:r>
          </a:p>
          <a:p>
            <a:pPr algn="ctr" eaLnBrk="0" hangingPunct="0">
              <a:lnSpc>
                <a:spcPct val="90000"/>
              </a:lnSpc>
            </a:pPr>
            <a:endParaRPr lang="pt-BR" sz="2400">
              <a:solidFill>
                <a:srgbClr val="390000"/>
              </a:solidFill>
              <a:sym typeface="Symbol" pitchFamily="18" charset="2"/>
            </a:endParaRPr>
          </a:p>
          <a:p>
            <a:pPr algn="ctr" eaLnBrk="0" hangingPunct="0">
              <a:lnSpc>
                <a:spcPct val="90000"/>
              </a:lnSpc>
            </a:pPr>
            <a:r>
              <a:rPr lang="pt-BR" sz="2400">
                <a:solidFill>
                  <a:srgbClr val="390000"/>
                </a:solidFill>
                <a:sym typeface="Symbol" pitchFamily="18" charset="2"/>
              </a:rPr>
              <a:t>Se o grafo contém K</a:t>
            </a:r>
            <a:r>
              <a:rPr lang="pt-BR" sz="2400" baseline="-25000">
                <a:solidFill>
                  <a:srgbClr val="390000"/>
                </a:solidFill>
                <a:sym typeface="Symbol" pitchFamily="18" charset="2"/>
              </a:rPr>
              <a:t>r</a:t>
            </a:r>
            <a:r>
              <a:rPr lang="pt-BR" sz="2400">
                <a:solidFill>
                  <a:srgbClr val="390000"/>
                </a:solidFill>
                <a:sym typeface="Symbol" pitchFamily="18" charset="2"/>
              </a:rPr>
              <a:t> como subgrafo, então o número cromático  r</a:t>
            </a:r>
            <a:endParaRPr lang="en-US" sz="2400">
              <a:solidFill>
                <a:srgbClr val="390000"/>
              </a:solidFill>
              <a:latin typeface="Arial (Body)" charset="0"/>
            </a:endParaRPr>
          </a:p>
          <a:p>
            <a:pPr algn="ctr" eaLnBrk="0" hangingPunct="0">
              <a:lnSpc>
                <a:spcPct val="90000"/>
              </a:lnSpc>
            </a:pPr>
            <a:endParaRPr lang="pt-BR" sz="2400">
              <a:solidFill>
                <a:srgbClr val="390000"/>
              </a:solidFill>
              <a:latin typeface="Arial (Body)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Colorindo vértices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O problema das 4 cores: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Se restringirmos a atenção a grafos planares, obtemos melhores resultados:</a:t>
            </a:r>
          </a:p>
          <a:p>
            <a:pPr lvl="1" eaLnBrk="1" hangingPunct="1"/>
            <a:endParaRPr lang="en-US" smtClean="0">
              <a:ea typeface="ＭＳ Ｐゴシック" pitchFamily="34" charset="-128"/>
            </a:endParaRPr>
          </a:p>
          <a:p>
            <a:pPr lvl="1" eaLnBrk="1" hangingPunct="1"/>
            <a:endParaRPr lang="en-US" smtClean="0">
              <a:ea typeface="ＭＳ Ｐゴシック" pitchFamily="34" charset="-128"/>
            </a:endParaRPr>
          </a:p>
          <a:p>
            <a:pPr lvl="1" eaLnBrk="1" hangingPunct="1"/>
            <a:endParaRPr lang="en-US" smtClean="0">
              <a:ea typeface="ＭＳ Ｐゴシック" pitchFamily="34" charset="-128"/>
            </a:endParaRPr>
          </a:p>
          <a:p>
            <a:pPr lvl="1" eaLnBrk="1" hangingPunct="1"/>
            <a:endParaRPr lang="en-US" smtClean="0">
              <a:ea typeface="ＭＳ Ｐゴシック" pitchFamily="34" charset="-128"/>
            </a:endParaRP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Esse teorema foi estendido...</a:t>
            </a:r>
          </a:p>
        </p:txBody>
      </p:sp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1579563" y="3163888"/>
            <a:ext cx="6248400" cy="1095375"/>
          </a:xfrm>
          <a:prstGeom prst="rect">
            <a:avLst/>
          </a:prstGeom>
          <a:solidFill>
            <a:srgbClr val="FFD173"/>
          </a:solidFill>
          <a:ln>
            <a:noFill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2400" b="1">
                <a:solidFill>
                  <a:srgbClr val="800000"/>
                </a:solidFill>
              </a:rPr>
              <a:t>Teorema</a:t>
            </a:r>
          </a:p>
          <a:p>
            <a:pPr algn="ctr" eaLnBrk="0" hangingPunct="0">
              <a:lnSpc>
                <a:spcPct val="90000"/>
              </a:lnSpc>
            </a:pPr>
            <a:endParaRPr lang="en-US" sz="2400">
              <a:solidFill>
                <a:srgbClr val="390000"/>
              </a:solidFill>
              <a:latin typeface="Arial (Body)" charset="0"/>
            </a:endParaRPr>
          </a:p>
          <a:p>
            <a:pPr algn="ctr" eaLnBrk="0" hangingPunct="0">
              <a:lnSpc>
                <a:spcPct val="90000"/>
              </a:lnSpc>
            </a:pPr>
            <a:r>
              <a:rPr lang="en-US" sz="2400">
                <a:solidFill>
                  <a:srgbClr val="390000"/>
                </a:solidFill>
                <a:latin typeface="Arial (Body)" charset="0"/>
              </a:rPr>
              <a:t>Todo grafo planar simples é 6-colorível</a:t>
            </a:r>
          </a:p>
        </p:txBody>
      </p:sp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1579563" y="5067300"/>
            <a:ext cx="6248400" cy="1095375"/>
          </a:xfrm>
          <a:prstGeom prst="rect">
            <a:avLst/>
          </a:prstGeom>
          <a:solidFill>
            <a:srgbClr val="FFD173"/>
          </a:solidFill>
          <a:ln>
            <a:noFill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2400" b="1">
                <a:solidFill>
                  <a:srgbClr val="800000"/>
                </a:solidFill>
              </a:rPr>
              <a:t>Teorema das 5 cores</a:t>
            </a:r>
          </a:p>
          <a:p>
            <a:pPr algn="ctr" eaLnBrk="0" hangingPunct="0">
              <a:lnSpc>
                <a:spcPct val="90000"/>
              </a:lnSpc>
            </a:pPr>
            <a:endParaRPr lang="en-US" sz="2400">
              <a:solidFill>
                <a:srgbClr val="390000"/>
              </a:solidFill>
              <a:latin typeface="Arial (Body)" charset="0"/>
            </a:endParaRPr>
          </a:p>
          <a:p>
            <a:pPr algn="ctr" eaLnBrk="0" hangingPunct="0">
              <a:lnSpc>
                <a:spcPct val="90000"/>
              </a:lnSpc>
            </a:pPr>
            <a:r>
              <a:rPr lang="en-US" sz="2400">
                <a:solidFill>
                  <a:srgbClr val="390000"/>
                </a:solidFill>
                <a:latin typeface="Arial (Body)" charset="0"/>
              </a:rPr>
              <a:t>Todo grafo planar simples é 5-colorível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Colorindo vértices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238" y="1331913"/>
            <a:ext cx="7918450" cy="4624387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Um dos maiores problemas </a:t>
            </a:r>
            <a:r>
              <a:rPr lang="en-US" altLang="en-US" smtClean="0">
                <a:ea typeface="ＭＳ Ｐゴシック" pitchFamily="34" charset="-128"/>
              </a:rPr>
              <a:t>“</a:t>
            </a:r>
            <a:r>
              <a:rPr lang="en-US" altLang="ja-JP" smtClean="0">
                <a:ea typeface="ＭＳ Ｐゴシック" pitchFamily="34" charset="-128"/>
              </a:rPr>
              <a:t>insolúveis</a:t>
            </a:r>
            <a:r>
              <a:rPr lang="en-US" altLang="en-US" smtClean="0">
                <a:ea typeface="ＭＳ Ｐゴシック" pitchFamily="34" charset="-128"/>
              </a:rPr>
              <a:t>”</a:t>
            </a:r>
            <a:r>
              <a:rPr lang="en-US" altLang="ja-JP" smtClean="0">
                <a:ea typeface="ＭＳ Ｐゴシック" pitchFamily="34" charset="-128"/>
              </a:rPr>
              <a:t> da matemática foi a questão: </a:t>
            </a:r>
            <a:r>
              <a:rPr lang="en-US" altLang="en-US" smtClean="0">
                <a:solidFill>
                  <a:srgbClr val="800000"/>
                </a:solidFill>
                <a:ea typeface="ＭＳ Ｐゴシック" pitchFamily="34" charset="-128"/>
              </a:rPr>
              <a:t>“</a:t>
            </a:r>
            <a:r>
              <a:rPr lang="en-US" altLang="ja-JP" smtClean="0">
                <a:solidFill>
                  <a:srgbClr val="800000"/>
                </a:solidFill>
                <a:ea typeface="ＭＳ Ｐゴシック" pitchFamily="34" charset="-128"/>
              </a:rPr>
              <a:t>O teorema das 5 cores poderia ser fortalecido?</a:t>
            </a:r>
            <a:r>
              <a:rPr lang="en-US" altLang="en-US" smtClean="0">
                <a:solidFill>
                  <a:srgbClr val="800000"/>
                </a:solidFill>
                <a:ea typeface="ＭＳ Ｐゴシック" pitchFamily="34" charset="-128"/>
              </a:rPr>
              <a:t>”</a:t>
            </a:r>
            <a:r>
              <a:rPr lang="en-US" altLang="ja-JP" smtClean="0">
                <a:solidFill>
                  <a:srgbClr val="800000"/>
                </a:solidFill>
                <a:ea typeface="ＭＳ Ｐゴシック" pitchFamily="34" charset="-128"/>
              </a:rPr>
              <a:t>.</a:t>
            </a:r>
          </a:p>
          <a:p>
            <a:pPr eaLnBrk="1" hangingPunct="1"/>
            <a:r>
              <a:rPr lang="en-US" smtClean="0">
                <a:solidFill>
                  <a:srgbClr val="390000"/>
                </a:solidFill>
                <a:ea typeface="ＭＳ Ｐゴシック" pitchFamily="34" charset="-128"/>
              </a:rPr>
              <a:t>Esse problema ficou conhecido como </a:t>
            </a:r>
            <a:r>
              <a:rPr lang="en-US" smtClean="0">
                <a:solidFill>
                  <a:srgbClr val="800000"/>
                </a:solidFill>
                <a:ea typeface="ＭＳ Ｐゴシック" pitchFamily="34" charset="-128"/>
              </a:rPr>
              <a:t>Problema das 4 cores</a:t>
            </a:r>
            <a:r>
              <a:rPr lang="en-US" smtClean="0">
                <a:solidFill>
                  <a:srgbClr val="390000"/>
                </a:solidFill>
                <a:ea typeface="ＭＳ Ｐゴシック" pitchFamily="34" charset="-128"/>
              </a:rPr>
              <a:t>;</a:t>
            </a:r>
          </a:p>
          <a:p>
            <a:pPr eaLnBrk="1" hangingPunct="1"/>
            <a:r>
              <a:rPr lang="en-US" smtClean="0">
                <a:solidFill>
                  <a:srgbClr val="390000"/>
                </a:solidFill>
                <a:ea typeface="ＭＳ Ｐゴシック" pitchFamily="34" charset="-128"/>
              </a:rPr>
              <a:t>Ele foi primeiro proposto em 1852 e finalmente resolvido por K. Appel e W. Haken.</a:t>
            </a:r>
          </a:p>
        </p:txBody>
      </p:sp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1239838" y="4527550"/>
            <a:ext cx="6588125" cy="1428750"/>
          </a:xfrm>
          <a:prstGeom prst="rect">
            <a:avLst/>
          </a:prstGeom>
          <a:solidFill>
            <a:srgbClr val="FFD173"/>
          </a:solidFill>
          <a:ln>
            <a:noFill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2400" b="1">
                <a:solidFill>
                  <a:srgbClr val="800000"/>
                </a:solidFill>
              </a:rPr>
              <a:t>Teorema das 4 cores (Appel e Haken, 1976)</a:t>
            </a:r>
          </a:p>
          <a:p>
            <a:pPr algn="ctr" eaLnBrk="0" hangingPunct="0">
              <a:lnSpc>
                <a:spcPct val="90000"/>
              </a:lnSpc>
            </a:pPr>
            <a:endParaRPr lang="en-US" sz="2400">
              <a:solidFill>
                <a:srgbClr val="390000"/>
              </a:solidFill>
              <a:latin typeface="Arial (Body)" charset="0"/>
            </a:endParaRPr>
          </a:p>
          <a:p>
            <a:pPr algn="ctr" eaLnBrk="0" hangingPunct="0">
              <a:lnSpc>
                <a:spcPct val="90000"/>
              </a:lnSpc>
            </a:pPr>
            <a:r>
              <a:rPr lang="en-US" sz="2400">
                <a:solidFill>
                  <a:srgbClr val="390000"/>
                </a:solidFill>
                <a:latin typeface="Arial (Body)" charset="0"/>
              </a:rPr>
              <a:t>O número cromático de um grafo planar não é maior que 4.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Colorindo mapas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238" y="1331913"/>
            <a:ext cx="7918450" cy="4624387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O problema das 4 cores surgiu historicamente em conexão com a coloração de mapas;</a:t>
            </a: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Dado um mapa contendo diversos países, podemos questionar quantas cores são necessárias para colorir todos os países, de forma que os países que fazem fronteira entre si possuam cores diferentes;</a:t>
            </a: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Provavelmente a forma mais familiar do teorema das 4 cores é a sentença que diz que </a:t>
            </a:r>
            <a:r>
              <a:rPr lang="en-US" altLang="en-US" smtClean="0">
                <a:ea typeface="ＭＳ Ｐゴシック" pitchFamily="34" charset="-128"/>
              </a:rPr>
              <a:t>“</a:t>
            </a:r>
            <a:r>
              <a:rPr lang="en-US" altLang="ja-JP" smtClean="0">
                <a:ea typeface="ＭＳ Ｐゴシック" pitchFamily="34" charset="-128"/>
              </a:rPr>
              <a:t>todo mapa pode ser colorido com apenas 4 cores</a:t>
            </a:r>
            <a:r>
              <a:rPr lang="en-US" altLang="en-US" smtClean="0">
                <a:ea typeface="ＭＳ Ｐゴシック" pitchFamily="34" charset="-128"/>
              </a:rPr>
              <a:t>”</a:t>
            </a:r>
            <a:r>
              <a:rPr lang="en-US" altLang="ja-JP" smtClean="0">
                <a:ea typeface="ＭＳ Ｐゴシック" pitchFamily="34" charset="-128"/>
              </a:rPr>
              <a:t>.</a:t>
            </a:r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Colorindo mapas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238" y="1404938"/>
            <a:ext cx="7918450" cy="4624387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A figura a seguir mostra um mapa colorido com 4 cores:</a:t>
            </a:r>
          </a:p>
        </p:txBody>
      </p:sp>
      <p:pic>
        <p:nvPicPr>
          <p:cNvPr id="18435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3013" y="2185988"/>
            <a:ext cx="4108450" cy="384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Colorindo mapas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Para deixar essa sentença clara, devemos explicar como usar grafos para representar mapas.</a:t>
            </a: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Cada mapa no plano pode ser representado por um grafo, chamado de </a:t>
            </a:r>
            <a:r>
              <a:rPr lang="en-US" smtClean="0">
                <a:solidFill>
                  <a:srgbClr val="800000"/>
                </a:solidFill>
                <a:ea typeface="ＭＳ Ｐゴシック" pitchFamily="34" charset="-128"/>
              </a:rPr>
              <a:t>grafo dual</a:t>
            </a:r>
            <a:r>
              <a:rPr lang="en-US" smtClean="0">
                <a:ea typeface="ＭＳ Ｐゴシック" pitchFamily="34" charset="-128"/>
              </a:rPr>
              <a:t>.</a:t>
            </a: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Cada região do mapa é representada por um vértice. As arestas ligam os vértices que representam regiões que fazem fronteira entre si.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Colorindo mapas</a:t>
            </a:r>
          </a:p>
        </p:txBody>
      </p:sp>
      <p:pic>
        <p:nvPicPr>
          <p:cNvPr id="20482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331913"/>
            <a:ext cx="6997700" cy="24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4538" y="3757613"/>
            <a:ext cx="7696200" cy="227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tângulo 5"/>
          <p:cNvSpPr/>
          <p:nvPr/>
        </p:nvSpPr>
        <p:spPr>
          <a:xfrm>
            <a:off x="4439265" y="3757613"/>
            <a:ext cx="4001473" cy="22733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Aplicação de coloração de vértices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238" y="1171575"/>
            <a:ext cx="7918450" cy="4624388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Exemplo: existem 7 disciplinas. A seguinte tabela mostra a existência de alunos em comum: onde há </a:t>
            </a:r>
            <a:r>
              <a:rPr lang="en-US" smtClean="0">
                <a:solidFill>
                  <a:srgbClr val="FF0000"/>
                </a:solidFill>
                <a:ea typeface="ＭＳ Ｐゴシック" pitchFamily="34" charset="-128"/>
              </a:rPr>
              <a:t>*</a:t>
            </a:r>
            <a:r>
              <a:rPr lang="en-US" smtClean="0">
                <a:ea typeface="ＭＳ Ｐゴシック" pitchFamily="34" charset="-128"/>
              </a:rPr>
              <a:t> na célula ij, existe um aluno matriculado na disciplina I e na disciplina j.</a:t>
            </a:r>
          </a:p>
        </p:txBody>
      </p:sp>
      <p:pic>
        <p:nvPicPr>
          <p:cNvPr id="21507" name="Picture 8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6338" y="2863850"/>
            <a:ext cx="3073400" cy="246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8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26050" y="2663825"/>
            <a:ext cx="2801938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" name="Text Box 24"/>
          <p:cNvSpPr txBox="1">
            <a:spLocks noChangeArrowheads="1"/>
          </p:cNvSpPr>
          <p:nvPr/>
        </p:nvSpPr>
        <p:spPr bwMode="auto">
          <a:xfrm>
            <a:off x="1284288" y="5380038"/>
            <a:ext cx="4600575" cy="708025"/>
          </a:xfrm>
          <a:prstGeom prst="rect">
            <a:avLst/>
          </a:prstGeom>
          <a:solidFill>
            <a:srgbClr val="FFD173"/>
          </a:solidFill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2000">
                <a:solidFill>
                  <a:srgbClr val="390000"/>
                </a:solidFill>
              </a:rPr>
              <a:t>A matriz é simétrica: a parte abaixo da diagonal principal não foi preenchida.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Coloração de Grafos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538" y="1331913"/>
            <a:ext cx="7918450" cy="4624387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Quantas cores são necessárias para colorir o mapa mundi, sendo que países adjacentes não podem ter a mesma cor?</a:t>
            </a:r>
          </a:p>
        </p:txBody>
      </p:sp>
      <p:pic>
        <p:nvPicPr>
          <p:cNvPr id="4099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4538" y="2605088"/>
            <a:ext cx="7721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Aplicação de coloração de vértices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238" y="1171575"/>
            <a:ext cx="7918450" cy="4624388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Exemplo: existem 7 disciplinas. A seguinte tabela mostra a existência de alunos em comum: onde há </a:t>
            </a:r>
            <a:r>
              <a:rPr lang="en-US" smtClean="0">
                <a:solidFill>
                  <a:srgbClr val="FF0000"/>
                </a:solidFill>
                <a:ea typeface="ＭＳ Ｐゴシック" pitchFamily="34" charset="-128"/>
              </a:rPr>
              <a:t>*</a:t>
            </a:r>
            <a:r>
              <a:rPr lang="en-US" smtClean="0">
                <a:ea typeface="ＭＳ Ｐゴシック" pitchFamily="34" charset="-128"/>
              </a:rPr>
              <a:t> na célula ij, existe um aluno matriculado na disciplina I e na disciplina j.</a:t>
            </a:r>
          </a:p>
        </p:txBody>
      </p:sp>
      <p:pic>
        <p:nvPicPr>
          <p:cNvPr id="22531" name="Picture 8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6338" y="2863850"/>
            <a:ext cx="3073400" cy="246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Picture 8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26050" y="2663825"/>
            <a:ext cx="2801938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" name="Text Box 24"/>
          <p:cNvSpPr txBox="1">
            <a:spLocks noChangeArrowheads="1"/>
          </p:cNvSpPr>
          <p:nvPr/>
        </p:nvSpPr>
        <p:spPr bwMode="auto">
          <a:xfrm>
            <a:off x="1284288" y="5380038"/>
            <a:ext cx="4600575" cy="708025"/>
          </a:xfrm>
          <a:prstGeom prst="rect">
            <a:avLst/>
          </a:prstGeom>
          <a:solidFill>
            <a:srgbClr val="FFD173"/>
          </a:solidFill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2000">
                <a:solidFill>
                  <a:srgbClr val="390000"/>
                </a:solidFill>
              </a:rPr>
              <a:t>A matriz é simétrica: a parte abaixo da diagonal principal não foi preenchida.</a:t>
            </a:r>
          </a:p>
        </p:txBody>
      </p:sp>
      <p:pic>
        <p:nvPicPr>
          <p:cNvPr id="2253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26050" y="2416175"/>
            <a:ext cx="2967038" cy="279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451725" y="5380038"/>
          <a:ext cx="1409700" cy="1371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04850"/>
                <a:gridCol w="704850"/>
              </a:tblGrid>
              <a:tr h="2608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Hor.</a:t>
                      </a:r>
                      <a:endParaRPr lang="en-US" sz="1200" dirty="0"/>
                    </a:p>
                  </a:txBody>
                  <a:tcPr marL="91456" marR="914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Disc.</a:t>
                      </a:r>
                      <a:endParaRPr lang="en-US" sz="1200" dirty="0"/>
                    </a:p>
                  </a:txBody>
                  <a:tcPr marL="91456" marR="91456"/>
                </a:tc>
              </a:tr>
              <a:tr h="26089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91456" marR="91456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 e 6</a:t>
                      </a:r>
                      <a:endParaRPr lang="en-US" sz="1200" dirty="0"/>
                    </a:p>
                  </a:txBody>
                  <a:tcPr marL="91456" marR="91456"/>
                </a:tc>
              </a:tr>
              <a:tr h="26089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91456" marR="91456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 e</a:t>
                      </a:r>
                      <a:r>
                        <a:rPr lang="en-US" sz="1200" baseline="0" dirty="0" smtClean="0"/>
                        <a:t> 4</a:t>
                      </a:r>
                      <a:endParaRPr lang="en-US" sz="1200" dirty="0"/>
                    </a:p>
                  </a:txBody>
                  <a:tcPr marL="91456" marR="91456"/>
                </a:tc>
              </a:tr>
              <a:tr h="26089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91456" marR="91456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r>
                        <a:rPr lang="en-US" sz="1200" baseline="0" dirty="0" smtClean="0"/>
                        <a:t> e 5</a:t>
                      </a:r>
                      <a:endParaRPr lang="en-US" sz="1200" dirty="0"/>
                    </a:p>
                  </a:txBody>
                  <a:tcPr marL="91456" marR="91456"/>
                </a:tc>
              </a:tr>
              <a:tr h="26089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91456" marR="91456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91456" marR="91456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Aplicação de coloração de vértices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Sete </a:t>
            </a:r>
            <a:r>
              <a:rPr lang="pt-BR" smtClean="0">
                <a:ea typeface="ＭＳ Ｐゴシック" pitchFamily="34" charset="-128"/>
              </a:rPr>
              <a:t>variáveis ocorrem em um laço num programa de computador. As variáveis e os passos onde elas devem ser armazenadas são: </a:t>
            </a:r>
            <a:r>
              <a:rPr lang="pt-BR" i="1" smtClean="0">
                <a:solidFill>
                  <a:srgbClr val="800000"/>
                </a:solidFill>
                <a:ea typeface="ＭＳ Ｐゴシック" pitchFamily="34" charset="-128"/>
              </a:rPr>
              <a:t>r: </a:t>
            </a:r>
            <a:r>
              <a:rPr lang="pt-BR" smtClean="0">
                <a:solidFill>
                  <a:srgbClr val="800000"/>
                </a:solidFill>
                <a:ea typeface="ＭＳ Ｐゴシック" pitchFamily="34" charset="-128"/>
              </a:rPr>
              <a:t>1 a 6; </a:t>
            </a:r>
            <a:r>
              <a:rPr lang="pt-BR" i="1" smtClean="0">
                <a:solidFill>
                  <a:srgbClr val="800000"/>
                </a:solidFill>
                <a:ea typeface="ＭＳ Ｐゴシック" pitchFamily="34" charset="-128"/>
              </a:rPr>
              <a:t>u: </a:t>
            </a:r>
            <a:r>
              <a:rPr lang="pt-BR" smtClean="0">
                <a:solidFill>
                  <a:srgbClr val="800000"/>
                </a:solidFill>
                <a:ea typeface="ＭＳ Ｐゴシック" pitchFamily="34" charset="-128"/>
              </a:rPr>
              <a:t>passo 2; </a:t>
            </a:r>
            <a:r>
              <a:rPr lang="pt-BR" i="1" smtClean="0">
                <a:solidFill>
                  <a:srgbClr val="800000"/>
                </a:solidFill>
                <a:ea typeface="ＭＳ Ｐゴシック" pitchFamily="34" charset="-128"/>
              </a:rPr>
              <a:t>v:</a:t>
            </a:r>
            <a:r>
              <a:rPr lang="pt-BR" smtClean="0">
                <a:solidFill>
                  <a:srgbClr val="800000"/>
                </a:solidFill>
                <a:ea typeface="ＭＳ Ｐゴシック" pitchFamily="34" charset="-128"/>
              </a:rPr>
              <a:t> de 2 a 4; </a:t>
            </a:r>
            <a:r>
              <a:rPr lang="pt-BR" i="1" smtClean="0">
                <a:solidFill>
                  <a:srgbClr val="800000"/>
                </a:solidFill>
                <a:ea typeface="ＭＳ Ｐゴシック" pitchFamily="34" charset="-128"/>
              </a:rPr>
              <a:t>w:</a:t>
            </a:r>
            <a:r>
              <a:rPr lang="pt-BR" smtClean="0">
                <a:solidFill>
                  <a:srgbClr val="800000"/>
                </a:solidFill>
                <a:ea typeface="ＭＳ Ｐゴシック" pitchFamily="34" charset="-128"/>
              </a:rPr>
              <a:t> 1, 3 e 5; </a:t>
            </a:r>
            <a:r>
              <a:rPr lang="pt-BR" i="1" smtClean="0">
                <a:solidFill>
                  <a:srgbClr val="800000"/>
                </a:solidFill>
                <a:ea typeface="ＭＳ Ｐゴシック" pitchFamily="34" charset="-128"/>
              </a:rPr>
              <a:t>x:</a:t>
            </a:r>
            <a:r>
              <a:rPr lang="pt-BR" smtClean="0">
                <a:solidFill>
                  <a:srgbClr val="800000"/>
                </a:solidFill>
                <a:ea typeface="ＭＳ Ｐゴシック" pitchFamily="34" charset="-128"/>
              </a:rPr>
              <a:t> 1 e 6; </a:t>
            </a:r>
            <a:r>
              <a:rPr lang="pt-BR" i="1" smtClean="0">
                <a:solidFill>
                  <a:srgbClr val="800000"/>
                </a:solidFill>
                <a:ea typeface="ＭＳ Ｐゴシック" pitchFamily="34" charset="-128"/>
              </a:rPr>
              <a:t>y: </a:t>
            </a:r>
            <a:r>
              <a:rPr lang="pt-BR" smtClean="0">
                <a:solidFill>
                  <a:srgbClr val="800000"/>
                </a:solidFill>
                <a:ea typeface="ＭＳ Ｐゴシック" pitchFamily="34" charset="-128"/>
              </a:rPr>
              <a:t>3 a 6; e </a:t>
            </a:r>
            <a:r>
              <a:rPr lang="pt-BR" i="1" smtClean="0">
                <a:solidFill>
                  <a:srgbClr val="800000"/>
                </a:solidFill>
                <a:ea typeface="ＭＳ Ｐゴシック" pitchFamily="34" charset="-128"/>
              </a:rPr>
              <a:t>z:</a:t>
            </a:r>
            <a:r>
              <a:rPr lang="pt-BR" smtClean="0">
                <a:solidFill>
                  <a:srgbClr val="800000"/>
                </a:solidFill>
                <a:ea typeface="ＭＳ Ｐゴシック" pitchFamily="34" charset="-128"/>
              </a:rPr>
              <a:t> 4 e 5</a:t>
            </a:r>
            <a:r>
              <a:rPr lang="pt-BR" smtClean="0">
                <a:ea typeface="ＭＳ Ｐゴシック" pitchFamily="34" charset="-128"/>
              </a:rPr>
              <a:t>.</a:t>
            </a: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Quantos </a:t>
            </a:r>
            <a:r>
              <a:rPr lang="pt-BR" smtClean="0">
                <a:ea typeface="ＭＳ Ｐゴシック" pitchFamily="34" charset="-128"/>
              </a:rPr>
              <a:t>diferentes registradores são necessários para armazenar essas variáveis durante a execução?</a:t>
            </a:r>
            <a:endParaRPr lang="pt-BR" sz="2000" smtClean="0">
              <a:ea typeface="ＭＳ Ｐゴシック" pitchFamily="34" charset="-128"/>
            </a:endParaRP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Aplicação de coloração de vértices</a:t>
            </a:r>
          </a:p>
        </p:txBody>
      </p:sp>
      <p:pic>
        <p:nvPicPr>
          <p:cNvPr id="24578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4413" y="2184400"/>
            <a:ext cx="3441700" cy="290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Text Box 24"/>
          <p:cNvSpPr txBox="1">
            <a:spLocks noChangeArrowheads="1"/>
          </p:cNvSpPr>
          <p:nvPr/>
        </p:nvSpPr>
        <p:spPr bwMode="auto">
          <a:xfrm>
            <a:off x="1474788" y="2184400"/>
            <a:ext cx="2252662" cy="2814638"/>
          </a:xfrm>
          <a:prstGeom prst="rect">
            <a:avLst/>
          </a:prstGeom>
          <a:solidFill>
            <a:srgbClr val="FFD173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38100">
              <a:lnSpc>
                <a:spcPct val="90000"/>
              </a:lnSpc>
            </a:pPr>
            <a:r>
              <a:rPr lang="pt-BR" sz="2800" b="1" i="1">
                <a:solidFill>
                  <a:srgbClr val="000000"/>
                </a:solidFill>
              </a:rPr>
              <a:t>r: </a:t>
            </a:r>
            <a:r>
              <a:rPr lang="pt-BR" sz="2800" b="1">
                <a:solidFill>
                  <a:srgbClr val="000000"/>
                </a:solidFill>
              </a:rPr>
              <a:t>1 a 6; </a:t>
            </a:r>
          </a:p>
          <a:p>
            <a:pPr indent="38100">
              <a:lnSpc>
                <a:spcPct val="90000"/>
              </a:lnSpc>
            </a:pPr>
            <a:r>
              <a:rPr lang="pt-BR" sz="2800" b="1" i="1">
                <a:solidFill>
                  <a:srgbClr val="000000"/>
                </a:solidFill>
              </a:rPr>
              <a:t>u:</a:t>
            </a:r>
            <a:r>
              <a:rPr lang="pt-BR" sz="2800" i="1">
                <a:solidFill>
                  <a:srgbClr val="000000"/>
                </a:solidFill>
              </a:rPr>
              <a:t> </a:t>
            </a:r>
            <a:r>
              <a:rPr lang="pt-BR" sz="2800" b="1">
                <a:solidFill>
                  <a:srgbClr val="000000"/>
                </a:solidFill>
              </a:rPr>
              <a:t>passo 2; </a:t>
            </a:r>
          </a:p>
          <a:p>
            <a:pPr indent="38100">
              <a:lnSpc>
                <a:spcPct val="90000"/>
              </a:lnSpc>
            </a:pPr>
            <a:r>
              <a:rPr lang="pt-BR" sz="2800" b="1" i="1">
                <a:solidFill>
                  <a:srgbClr val="000000"/>
                </a:solidFill>
              </a:rPr>
              <a:t>v:</a:t>
            </a:r>
            <a:r>
              <a:rPr lang="pt-BR" sz="2800" b="1">
                <a:solidFill>
                  <a:srgbClr val="000000"/>
                </a:solidFill>
              </a:rPr>
              <a:t> de 2 a 4; </a:t>
            </a:r>
          </a:p>
          <a:p>
            <a:pPr indent="38100">
              <a:lnSpc>
                <a:spcPct val="90000"/>
              </a:lnSpc>
            </a:pPr>
            <a:r>
              <a:rPr lang="pt-BR" sz="2800" b="1" i="1">
                <a:solidFill>
                  <a:srgbClr val="000000"/>
                </a:solidFill>
              </a:rPr>
              <a:t>w:</a:t>
            </a:r>
            <a:r>
              <a:rPr lang="pt-BR" sz="2800" b="1">
                <a:solidFill>
                  <a:srgbClr val="000000"/>
                </a:solidFill>
              </a:rPr>
              <a:t> 1, 3 e 5; </a:t>
            </a:r>
          </a:p>
          <a:p>
            <a:pPr indent="38100">
              <a:lnSpc>
                <a:spcPct val="90000"/>
              </a:lnSpc>
            </a:pPr>
            <a:r>
              <a:rPr lang="pt-BR" sz="2800" b="1" i="1">
                <a:solidFill>
                  <a:srgbClr val="000000"/>
                </a:solidFill>
              </a:rPr>
              <a:t>x:</a:t>
            </a:r>
            <a:r>
              <a:rPr lang="pt-BR" sz="2800" b="1">
                <a:solidFill>
                  <a:srgbClr val="000000"/>
                </a:solidFill>
              </a:rPr>
              <a:t> 1 e 6; </a:t>
            </a:r>
          </a:p>
          <a:p>
            <a:pPr indent="38100">
              <a:lnSpc>
                <a:spcPct val="90000"/>
              </a:lnSpc>
            </a:pPr>
            <a:r>
              <a:rPr lang="pt-BR" sz="2800" b="1" i="1">
                <a:solidFill>
                  <a:srgbClr val="000000"/>
                </a:solidFill>
              </a:rPr>
              <a:t>y: </a:t>
            </a:r>
            <a:r>
              <a:rPr lang="pt-BR" sz="2800" b="1">
                <a:solidFill>
                  <a:srgbClr val="000000"/>
                </a:solidFill>
              </a:rPr>
              <a:t>3 a 6; e </a:t>
            </a:r>
          </a:p>
          <a:p>
            <a:pPr indent="38100">
              <a:lnSpc>
                <a:spcPct val="90000"/>
              </a:lnSpc>
            </a:pPr>
            <a:r>
              <a:rPr lang="pt-BR" sz="2800" b="1" i="1">
                <a:solidFill>
                  <a:srgbClr val="000000"/>
                </a:solidFill>
              </a:rPr>
              <a:t>z:</a:t>
            </a:r>
            <a:r>
              <a:rPr lang="pt-BR" sz="2800" b="1">
                <a:solidFill>
                  <a:srgbClr val="000000"/>
                </a:solidFill>
              </a:rPr>
              <a:t> 4 e 5</a:t>
            </a:r>
            <a:r>
              <a:rPr lang="pt-BR" sz="2800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Aplicação de coloração de vértices</a:t>
            </a:r>
          </a:p>
        </p:txBody>
      </p:sp>
      <p:sp>
        <p:nvSpPr>
          <p:cNvPr id="25602" name="Text Box 24"/>
          <p:cNvSpPr txBox="1">
            <a:spLocks noChangeArrowheads="1"/>
          </p:cNvSpPr>
          <p:nvPr/>
        </p:nvSpPr>
        <p:spPr bwMode="auto">
          <a:xfrm>
            <a:off x="1474788" y="2184400"/>
            <a:ext cx="2252662" cy="2814638"/>
          </a:xfrm>
          <a:prstGeom prst="rect">
            <a:avLst/>
          </a:prstGeom>
          <a:solidFill>
            <a:srgbClr val="FFD173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38100">
              <a:lnSpc>
                <a:spcPct val="90000"/>
              </a:lnSpc>
            </a:pPr>
            <a:r>
              <a:rPr lang="pt-BR" sz="2800" b="1" i="1">
                <a:solidFill>
                  <a:srgbClr val="000000"/>
                </a:solidFill>
              </a:rPr>
              <a:t>r: </a:t>
            </a:r>
            <a:r>
              <a:rPr lang="pt-BR" sz="2800" b="1">
                <a:solidFill>
                  <a:srgbClr val="000000"/>
                </a:solidFill>
              </a:rPr>
              <a:t>1 a 6; </a:t>
            </a:r>
          </a:p>
          <a:p>
            <a:pPr indent="38100">
              <a:lnSpc>
                <a:spcPct val="90000"/>
              </a:lnSpc>
            </a:pPr>
            <a:r>
              <a:rPr lang="pt-BR" sz="2800" b="1" i="1">
                <a:solidFill>
                  <a:srgbClr val="000000"/>
                </a:solidFill>
              </a:rPr>
              <a:t>u:</a:t>
            </a:r>
            <a:r>
              <a:rPr lang="pt-BR" sz="2800" i="1">
                <a:solidFill>
                  <a:srgbClr val="000000"/>
                </a:solidFill>
              </a:rPr>
              <a:t> </a:t>
            </a:r>
            <a:r>
              <a:rPr lang="pt-BR" sz="2800" b="1">
                <a:solidFill>
                  <a:srgbClr val="000000"/>
                </a:solidFill>
              </a:rPr>
              <a:t>passo 2; </a:t>
            </a:r>
          </a:p>
          <a:p>
            <a:pPr indent="38100">
              <a:lnSpc>
                <a:spcPct val="90000"/>
              </a:lnSpc>
            </a:pPr>
            <a:r>
              <a:rPr lang="pt-BR" sz="2800" b="1" i="1">
                <a:solidFill>
                  <a:srgbClr val="000000"/>
                </a:solidFill>
              </a:rPr>
              <a:t>v:</a:t>
            </a:r>
            <a:r>
              <a:rPr lang="pt-BR" sz="2800" b="1">
                <a:solidFill>
                  <a:srgbClr val="000000"/>
                </a:solidFill>
              </a:rPr>
              <a:t> de 2 a 4; </a:t>
            </a:r>
          </a:p>
          <a:p>
            <a:pPr indent="38100">
              <a:lnSpc>
                <a:spcPct val="90000"/>
              </a:lnSpc>
            </a:pPr>
            <a:r>
              <a:rPr lang="pt-BR" sz="2800" b="1" i="1">
                <a:solidFill>
                  <a:srgbClr val="000000"/>
                </a:solidFill>
              </a:rPr>
              <a:t>w:</a:t>
            </a:r>
            <a:r>
              <a:rPr lang="pt-BR" sz="2800" b="1">
                <a:solidFill>
                  <a:srgbClr val="000000"/>
                </a:solidFill>
              </a:rPr>
              <a:t> 1, 3 e 5; </a:t>
            </a:r>
          </a:p>
          <a:p>
            <a:pPr indent="38100">
              <a:lnSpc>
                <a:spcPct val="90000"/>
              </a:lnSpc>
            </a:pPr>
            <a:r>
              <a:rPr lang="pt-BR" sz="2800" b="1" i="1">
                <a:solidFill>
                  <a:srgbClr val="000000"/>
                </a:solidFill>
              </a:rPr>
              <a:t>x:</a:t>
            </a:r>
            <a:r>
              <a:rPr lang="pt-BR" sz="2800" b="1">
                <a:solidFill>
                  <a:srgbClr val="000000"/>
                </a:solidFill>
              </a:rPr>
              <a:t> 1 e 6; </a:t>
            </a:r>
          </a:p>
          <a:p>
            <a:pPr indent="38100">
              <a:lnSpc>
                <a:spcPct val="90000"/>
              </a:lnSpc>
            </a:pPr>
            <a:r>
              <a:rPr lang="pt-BR" sz="2800" b="1" i="1">
                <a:solidFill>
                  <a:srgbClr val="000000"/>
                </a:solidFill>
              </a:rPr>
              <a:t>y: </a:t>
            </a:r>
            <a:r>
              <a:rPr lang="pt-BR" sz="2800" b="1">
                <a:solidFill>
                  <a:srgbClr val="000000"/>
                </a:solidFill>
              </a:rPr>
              <a:t>3 a 6; e </a:t>
            </a:r>
          </a:p>
          <a:p>
            <a:pPr indent="38100">
              <a:lnSpc>
                <a:spcPct val="90000"/>
              </a:lnSpc>
            </a:pPr>
            <a:r>
              <a:rPr lang="pt-BR" sz="2800" b="1" i="1">
                <a:solidFill>
                  <a:srgbClr val="000000"/>
                </a:solidFill>
              </a:rPr>
              <a:t>z:</a:t>
            </a:r>
            <a:r>
              <a:rPr lang="pt-BR" sz="2800" b="1">
                <a:solidFill>
                  <a:srgbClr val="000000"/>
                </a:solidFill>
              </a:rPr>
              <a:t> 4 e 5</a:t>
            </a:r>
            <a:r>
              <a:rPr lang="pt-BR" sz="280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25603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91088" y="2344738"/>
            <a:ext cx="3136900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4276725" y="5232400"/>
            <a:ext cx="3943350" cy="461963"/>
          </a:xfrm>
          <a:prstGeom prst="rect">
            <a:avLst/>
          </a:prstGeom>
          <a:solidFill>
            <a:srgbClr val="FFD173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2400" b="1">
                <a:solidFill>
                  <a:srgbClr val="800000"/>
                </a:solidFill>
              </a:rPr>
              <a:t>Resposta: 5 registradores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Um algoritmo para coloração de grafos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38100" eaLnBrk="1" hangingPunct="1">
              <a:lnSpc>
                <a:spcPct val="90000"/>
              </a:lnSpc>
              <a:buFontTx/>
              <a:buAutoNum type="arabicPeriod"/>
            </a:pPr>
            <a:r>
              <a:rPr lang="pt-BR" smtClean="0">
                <a:ea typeface="ＭＳ Ｐゴシック" pitchFamily="34" charset="-128"/>
              </a:rPr>
              <a:t> Liste os nós em ordem decrescente de grau</a:t>
            </a:r>
          </a:p>
          <a:p>
            <a:pPr indent="38100" eaLnBrk="1" hangingPunct="1">
              <a:lnSpc>
                <a:spcPct val="90000"/>
              </a:lnSpc>
              <a:buFontTx/>
              <a:buAutoNum type="arabicPeriod"/>
            </a:pPr>
            <a:r>
              <a:rPr lang="pt-BR" smtClean="0">
                <a:ea typeface="ＭＳ Ｐゴシック" pitchFamily="34" charset="-128"/>
              </a:rPr>
              <a:t> Associe a cor 1 ao primeiro nó da lista e ao próximo nó da lista não adjacente a ele, e sucessivamente  para cada nó da lista não adjacente a um nó com a cor 1.</a:t>
            </a:r>
          </a:p>
          <a:p>
            <a:pPr indent="38100" eaLnBrk="1" hangingPunct="1">
              <a:lnSpc>
                <a:spcPct val="90000"/>
              </a:lnSpc>
              <a:buFontTx/>
              <a:buAutoNum type="arabicPeriod"/>
            </a:pPr>
            <a:r>
              <a:rPr lang="pt-BR" smtClean="0">
                <a:ea typeface="ＭＳ Ｐゴシック" pitchFamily="34" charset="-128"/>
              </a:rPr>
              <a:t> Associe a cor 2 ao próximo nó da lista ainda sem cor. Sucessivamente associe a cor 2 para o próximo nó da lista não adjacente aos nós com cor 2 e que ainda não está colorido.</a:t>
            </a:r>
          </a:p>
          <a:p>
            <a:pPr indent="38100" eaLnBrk="1" hangingPunct="1">
              <a:lnSpc>
                <a:spcPct val="90000"/>
              </a:lnSpc>
              <a:buFontTx/>
              <a:buAutoNum type="arabicPeriod"/>
            </a:pPr>
            <a:r>
              <a:rPr lang="pt-BR" smtClean="0">
                <a:ea typeface="ＭＳ Ｐゴシック" pitchFamily="34" charset="-128"/>
              </a:rPr>
              <a:t> Continue com esse processo até que todos os nós sejam coloridos.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2" name="Oval 4"/>
          <p:cNvSpPr>
            <a:spLocks noChangeArrowheads="1"/>
          </p:cNvSpPr>
          <p:nvPr/>
        </p:nvSpPr>
        <p:spPr bwMode="auto">
          <a:xfrm>
            <a:off x="1049338" y="1773238"/>
            <a:ext cx="200025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6853" name="Oval 5"/>
          <p:cNvSpPr>
            <a:spLocks noChangeArrowheads="1"/>
          </p:cNvSpPr>
          <p:nvPr/>
        </p:nvSpPr>
        <p:spPr bwMode="auto">
          <a:xfrm>
            <a:off x="1049338" y="3068638"/>
            <a:ext cx="200025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6854" name="Oval 6"/>
          <p:cNvSpPr>
            <a:spLocks noChangeArrowheads="1"/>
          </p:cNvSpPr>
          <p:nvPr/>
        </p:nvSpPr>
        <p:spPr bwMode="auto">
          <a:xfrm>
            <a:off x="3109913" y="1773238"/>
            <a:ext cx="200025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6855" name="Oval 7"/>
          <p:cNvSpPr>
            <a:spLocks noChangeArrowheads="1"/>
          </p:cNvSpPr>
          <p:nvPr/>
        </p:nvSpPr>
        <p:spPr bwMode="auto">
          <a:xfrm>
            <a:off x="5568950" y="1773238"/>
            <a:ext cx="200025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6856" name="Oval 8"/>
          <p:cNvSpPr>
            <a:spLocks noChangeArrowheads="1"/>
          </p:cNvSpPr>
          <p:nvPr/>
        </p:nvSpPr>
        <p:spPr bwMode="auto">
          <a:xfrm>
            <a:off x="3109913" y="3141663"/>
            <a:ext cx="200025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6857" name="Oval 9"/>
          <p:cNvSpPr>
            <a:spLocks noChangeArrowheads="1"/>
          </p:cNvSpPr>
          <p:nvPr/>
        </p:nvSpPr>
        <p:spPr bwMode="auto">
          <a:xfrm>
            <a:off x="5568950" y="3068638"/>
            <a:ext cx="200025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6858" name="Oval 10"/>
          <p:cNvSpPr>
            <a:spLocks noChangeArrowheads="1"/>
          </p:cNvSpPr>
          <p:nvPr/>
        </p:nvSpPr>
        <p:spPr bwMode="auto">
          <a:xfrm>
            <a:off x="7562850" y="4581525"/>
            <a:ext cx="200025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6860" name="Oval 12"/>
          <p:cNvSpPr>
            <a:spLocks noChangeArrowheads="1"/>
          </p:cNvSpPr>
          <p:nvPr/>
        </p:nvSpPr>
        <p:spPr bwMode="auto">
          <a:xfrm>
            <a:off x="5568950" y="4581525"/>
            <a:ext cx="200025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6861" name="Oval 13"/>
          <p:cNvSpPr>
            <a:spLocks noChangeArrowheads="1"/>
          </p:cNvSpPr>
          <p:nvPr/>
        </p:nvSpPr>
        <p:spPr bwMode="auto">
          <a:xfrm>
            <a:off x="3109913" y="4581525"/>
            <a:ext cx="200025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6862" name="Oval 14"/>
          <p:cNvSpPr>
            <a:spLocks noChangeArrowheads="1"/>
          </p:cNvSpPr>
          <p:nvPr/>
        </p:nvSpPr>
        <p:spPr bwMode="auto">
          <a:xfrm>
            <a:off x="1049338" y="4508500"/>
            <a:ext cx="200025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6863" name="Line 15"/>
          <p:cNvSpPr>
            <a:spLocks noChangeShapeType="1"/>
          </p:cNvSpPr>
          <p:nvPr/>
        </p:nvSpPr>
        <p:spPr bwMode="auto">
          <a:xfrm>
            <a:off x="1247775" y="1844675"/>
            <a:ext cx="18621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6864" name="Line 16"/>
          <p:cNvSpPr>
            <a:spLocks noChangeShapeType="1"/>
          </p:cNvSpPr>
          <p:nvPr/>
        </p:nvSpPr>
        <p:spPr bwMode="auto">
          <a:xfrm>
            <a:off x="3308350" y="1844675"/>
            <a:ext cx="2193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6865" name="Line 17"/>
          <p:cNvSpPr>
            <a:spLocks noChangeShapeType="1"/>
          </p:cNvSpPr>
          <p:nvPr/>
        </p:nvSpPr>
        <p:spPr bwMode="auto">
          <a:xfrm>
            <a:off x="1114425" y="1989138"/>
            <a:ext cx="0" cy="1152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6866" name="Line 18"/>
          <p:cNvSpPr>
            <a:spLocks noChangeShapeType="1"/>
          </p:cNvSpPr>
          <p:nvPr/>
        </p:nvSpPr>
        <p:spPr bwMode="auto">
          <a:xfrm>
            <a:off x="1114425" y="3284538"/>
            <a:ext cx="0" cy="1296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6867" name="Line 19"/>
          <p:cNvSpPr>
            <a:spLocks noChangeShapeType="1"/>
          </p:cNvSpPr>
          <p:nvPr/>
        </p:nvSpPr>
        <p:spPr bwMode="auto">
          <a:xfrm>
            <a:off x="3175000" y="1989138"/>
            <a:ext cx="0" cy="1223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6868" name="Line 20"/>
          <p:cNvSpPr>
            <a:spLocks noChangeShapeType="1"/>
          </p:cNvSpPr>
          <p:nvPr/>
        </p:nvSpPr>
        <p:spPr bwMode="auto">
          <a:xfrm>
            <a:off x="3175000" y="3357563"/>
            <a:ext cx="0" cy="1223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6869" name="Line 21"/>
          <p:cNvSpPr>
            <a:spLocks noChangeShapeType="1"/>
          </p:cNvSpPr>
          <p:nvPr/>
        </p:nvSpPr>
        <p:spPr bwMode="auto">
          <a:xfrm>
            <a:off x="3308350" y="4724400"/>
            <a:ext cx="226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6870" name="Line 22"/>
          <p:cNvSpPr>
            <a:spLocks noChangeShapeType="1"/>
          </p:cNvSpPr>
          <p:nvPr/>
        </p:nvSpPr>
        <p:spPr bwMode="auto">
          <a:xfrm>
            <a:off x="5702300" y="1989138"/>
            <a:ext cx="0" cy="1152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6871" name="Line 23"/>
          <p:cNvSpPr>
            <a:spLocks noChangeShapeType="1"/>
          </p:cNvSpPr>
          <p:nvPr/>
        </p:nvSpPr>
        <p:spPr bwMode="auto">
          <a:xfrm>
            <a:off x="5702300" y="3284538"/>
            <a:ext cx="0" cy="1296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6872" name="Line 24"/>
          <p:cNvSpPr>
            <a:spLocks noChangeShapeType="1"/>
          </p:cNvSpPr>
          <p:nvPr/>
        </p:nvSpPr>
        <p:spPr bwMode="auto">
          <a:xfrm>
            <a:off x="5767388" y="4724400"/>
            <a:ext cx="17954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6873" name="Line 25"/>
          <p:cNvSpPr>
            <a:spLocks noChangeShapeType="1"/>
          </p:cNvSpPr>
          <p:nvPr/>
        </p:nvSpPr>
        <p:spPr bwMode="auto">
          <a:xfrm>
            <a:off x="5767388" y="3213100"/>
            <a:ext cx="1862137" cy="1368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6874" name="Line 26"/>
          <p:cNvSpPr>
            <a:spLocks noChangeShapeType="1"/>
          </p:cNvSpPr>
          <p:nvPr/>
        </p:nvSpPr>
        <p:spPr bwMode="auto">
          <a:xfrm>
            <a:off x="1247775" y="1916113"/>
            <a:ext cx="1862138" cy="1296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6875" name="Line 27"/>
          <p:cNvSpPr>
            <a:spLocks noChangeShapeType="1"/>
          </p:cNvSpPr>
          <p:nvPr/>
        </p:nvSpPr>
        <p:spPr bwMode="auto">
          <a:xfrm>
            <a:off x="1182688" y="1989138"/>
            <a:ext cx="1927225" cy="2663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6876" name="Line 28"/>
          <p:cNvSpPr>
            <a:spLocks noChangeShapeType="1"/>
          </p:cNvSpPr>
          <p:nvPr/>
        </p:nvSpPr>
        <p:spPr bwMode="auto">
          <a:xfrm flipH="1">
            <a:off x="1247775" y="3284538"/>
            <a:ext cx="1862138" cy="1296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6877" name="Line 29"/>
          <p:cNvSpPr>
            <a:spLocks noChangeShapeType="1"/>
          </p:cNvSpPr>
          <p:nvPr/>
        </p:nvSpPr>
        <p:spPr bwMode="auto">
          <a:xfrm flipH="1">
            <a:off x="3243263" y="1989138"/>
            <a:ext cx="2392362" cy="25923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6878" name="Line 30"/>
          <p:cNvSpPr>
            <a:spLocks noChangeShapeType="1"/>
          </p:cNvSpPr>
          <p:nvPr/>
        </p:nvSpPr>
        <p:spPr bwMode="auto">
          <a:xfrm flipV="1">
            <a:off x="3308350" y="1916113"/>
            <a:ext cx="2327275" cy="1296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6879" name="Line 31"/>
          <p:cNvSpPr>
            <a:spLocks noChangeShapeType="1"/>
          </p:cNvSpPr>
          <p:nvPr/>
        </p:nvSpPr>
        <p:spPr bwMode="auto">
          <a:xfrm>
            <a:off x="3308350" y="3284538"/>
            <a:ext cx="2327275" cy="1368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6880" name="Line 32"/>
          <p:cNvSpPr>
            <a:spLocks noChangeShapeType="1"/>
          </p:cNvSpPr>
          <p:nvPr/>
        </p:nvSpPr>
        <p:spPr bwMode="auto">
          <a:xfrm>
            <a:off x="3308350" y="1916113"/>
            <a:ext cx="2327275" cy="1225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6881" name="Text Box 33"/>
          <p:cNvSpPr txBox="1">
            <a:spLocks noChangeArrowheads="1"/>
          </p:cNvSpPr>
          <p:nvPr/>
        </p:nvSpPr>
        <p:spPr bwMode="auto">
          <a:xfrm>
            <a:off x="5437188" y="1268413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24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c</a:t>
            </a:r>
          </a:p>
        </p:txBody>
      </p:sp>
      <p:sp>
        <p:nvSpPr>
          <p:cNvPr id="846882" name="Text Box 34"/>
          <p:cNvSpPr txBox="1">
            <a:spLocks noChangeArrowheads="1"/>
          </p:cNvSpPr>
          <p:nvPr/>
        </p:nvSpPr>
        <p:spPr bwMode="auto">
          <a:xfrm>
            <a:off x="982663" y="1268413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24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</a:p>
        </p:txBody>
      </p:sp>
      <p:sp>
        <p:nvSpPr>
          <p:cNvPr id="846883" name="Text Box 35"/>
          <p:cNvSpPr txBox="1">
            <a:spLocks noChangeArrowheads="1"/>
          </p:cNvSpPr>
          <p:nvPr/>
        </p:nvSpPr>
        <p:spPr bwMode="auto">
          <a:xfrm>
            <a:off x="3043238" y="1268413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24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b</a:t>
            </a:r>
          </a:p>
        </p:txBody>
      </p:sp>
      <p:sp>
        <p:nvSpPr>
          <p:cNvPr id="846884" name="Text Box 36"/>
          <p:cNvSpPr txBox="1">
            <a:spLocks noChangeArrowheads="1"/>
          </p:cNvSpPr>
          <p:nvPr/>
        </p:nvSpPr>
        <p:spPr bwMode="auto">
          <a:xfrm>
            <a:off x="2976563" y="4797425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2400" b="1" dirty="0" err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h</a:t>
            </a:r>
            <a:endParaRPr lang="pt-BR" sz="2400" b="1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6885" name="Text Box 37"/>
          <p:cNvSpPr txBox="1">
            <a:spLocks noChangeArrowheads="1"/>
          </p:cNvSpPr>
          <p:nvPr/>
        </p:nvSpPr>
        <p:spPr bwMode="auto">
          <a:xfrm>
            <a:off x="915988" y="4724400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24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846886" name="Text Box 38"/>
          <p:cNvSpPr txBox="1">
            <a:spLocks noChangeArrowheads="1"/>
          </p:cNvSpPr>
          <p:nvPr/>
        </p:nvSpPr>
        <p:spPr bwMode="auto">
          <a:xfrm>
            <a:off x="7496175" y="4797425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24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j</a:t>
            </a:r>
          </a:p>
        </p:txBody>
      </p:sp>
      <p:sp>
        <p:nvSpPr>
          <p:cNvPr id="846887" name="Text Box 39"/>
          <p:cNvSpPr txBox="1">
            <a:spLocks noChangeArrowheads="1"/>
          </p:cNvSpPr>
          <p:nvPr/>
        </p:nvSpPr>
        <p:spPr bwMode="auto">
          <a:xfrm>
            <a:off x="5502275" y="4797425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24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</a:p>
        </p:txBody>
      </p:sp>
      <p:sp>
        <p:nvSpPr>
          <p:cNvPr id="846888" name="Text Box 40"/>
          <p:cNvSpPr txBox="1">
            <a:spLocks noChangeArrowheads="1"/>
          </p:cNvSpPr>
          <p:nvPr/>
        </p:nvSpPr>
        <p:spPr bwMode="auto">
          <a:xfrm>
            <a:off x="3175000" y="2565400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24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e</a:t>
            </a:r>
          </a:p>
        </p:txBody>
      </p:sp>
      <p:sp>
        <p:nvSpPr>
          <p:cNvPr id="846889" name="Text Box 41"/>
          <p:cNvSpPr txBox="1">
            <a:spLocks noChangeArrowheads="1"/>
          </p:cNvSpPr>
          <p:nvPr/>
        </p:nvSpPr>
        <p:spPr bwMode="auto">
          <a:xfrm>
            <a:off x="582613" y="2924175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2400" b="1" dirty="0" err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d</a:t>
            </a:r>
            <a:endParaRPr lang="pt-BR" sz="2400" b="1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6890" name="Text Box 42"/>
          <p:cNvSpPr txBox="1">
            <a:spLocks noChangeArrowheads="1"/>
          </p:cNvSpPr>
          <p:nvPr/>
        </p:nvSpPr>
        <p:spPr bwMode="auto">
          <a:xfrm>
            <a:off x="5767388" y="2781300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24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f</a:t>
            </a:r>
          </a:p>
        </p:txBody>
      </p:sp>
      <p:sp>
        <p:nvSpPr>
          <p:cNvPr id="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Um algoritmo para coloração de grafos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876" name="Oval 4"/>
          <p:cNvSpPr>
            <a:spLocks noChangeArrowheads="1"/>
          </p:cNvSpPr>
          <p:nvPr/>
        </p:nvSpPr>
        <p:spPr bwMode="auto">
          <a:xfrm>
            <a:off x="1049338" y="1773238"/>
            <a:ext cx="200025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7877" name="Oval 5"/>
          <p:cNvSpPr>
            <a:spLocks noChangeArrowheads="1"/>
          </p:cNvSpPr>
          <p:nvPr/>
        </p:nvSpPr>
        <p:spPr bwMode="auto">
          <a:xfrm>
            <a:off x="1049338" y="3068638"/>
            <a:ext cx="200025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7878" name="Oval 6"/>
          <p:cNvSpPr>
            <a:spLocks noChangeArrowheads="1"/>
          </p:cNvSpPr>
          <p:nvPr/>
        </p:nvSpPr>
        <p:spPr bwMode="auto">
          <a:xfrm>
            <a:off x="3109913" y="1773238"/>
            <a:ext cx="200025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7879" name="Oval 7"/>
          <p:cNvSpPr>
            <a:spLocks noChangeArrowheads="1"/>
          </p:cNvSpPr>
          <p:nvPr/>
        </p:nvSpPr>
        <p:spPr bwMode="auto">
          <a:xfrm>
            <a:off x="5568950" y="1773238"/>
            <a:ext cx="200025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7880" name="Oval 8"/>
          <p:cNvSpPr>
            <a:spLocks noChangeArrowheads="1"/>
          </p:cNvSpPr>
          <p:nvPr/>
        </p:nvSpPr>
        <p:spPr bwMode="auto">
          <a:xfrm>
            <a:off x="3109913" y="3141663"/>
            <a:ext cx="200025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7881" name="Oval 9"/>
          <p:cNvSpPr>
            <a:spLocks noChangeArrowheads="1"/>
          </p:cNvSpPr>
          <p:nvPr/>
        </p:nvSpPr>
        <p:spPr bwMode="auto">
          <a:xfrm>
            <a:off x="5568950" y="3068638"/>
            <a:ext cx="200025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7882" name="Oval 10"/>
          <p:cNvSpPr>
            <a:spLocks noChangeArrowheads="1"/>
          </p:cNvSpPr>
          <p:nvPr/>
        </p:nvSpPr>
        <p:spPr bwMode="auto">
          <a:xfrm>
            <a:off x="7562850" y="4581525"/>
            <a:ext cx="200025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7883" name="Oval 11"/>
          <p:cNvSpPr>
            <a:spLocks noChangeArrowheads="1"/>
          </p:cNvSpPr>
          <p:nvPr/>
        </p:nvSpPr>
        <p:spPr bwMode="auto">
          <a:xfrm>
            <a:off x="5568950" y="4581525"/>
            <a:ext cx="200025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7884" name="Oval 12"/>
          <p:cNvSpPr>
            <a:spLocks noChangeArrowheads="1"/>
          </p:cNvSpPr>
          <p:nvPr/>
        </p:nvSpPr>
        <p:spPr bwMode="auto">
          <a:xfrm>
            <a:off x="3109913" y="4581525"/>
            <a:ext cx="200025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7885" name="Oval 13"/>
          <p:cNvSpPr>
            <a:spLocks noChangeArrowheads="1"/>
          </p:cNvSpPr>
          <p:nvPr/>
        </p:nvSpPr>
        <p:spPr bwMode="auto">
          <a:xfrm>
            <a:off x="1049338" y="4508500"/>
            <a:ext cx="200025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7886" name="Line 14"/>
          <p:cNvSpPr>
            <a:spLocks noChangeShapeType="1"/>
          </p:cNvSpPr>
          <p:nvPr/>
        </p:nvSpPr>
        <p:spPr bwMode="auto">
          <a:xfrm>
            <a:off x="1247775" y="1844675"/>
            <a:ext cx="18621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7887" name="Line 15"/>
          <p:cNvSpPr>
            <a:spLocks noChangeShapeType="1"/>
          </p:cNvSpPr>
          <p:nvPr/>
        </p:nvSpPr>
        <p:spPr bwMode="auto">
          <a:xfrm>
            <a:off x="3308350" y="1844675"/>
            <a:ext cx="2193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7888" name="Line 16"/>
          <p:cNvSpPr>
            <a:spLocks noChangeShapeType="1"/>
          </p:cNvSpPr>
          <p:nvPr/>
        </p:nvSpPr>
        <p:spPr bwMode="auto">
          <a:xfrm>
            <a:off x="1114425" y="1989138"/>
            <a:ext cx="0" cy="1152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7889" name="Line 17"/>
          <p:cNvSpPr>
            <a:spLocks noChangeShapeType="1"/>
          </p:cNvSpPr>
          <p:nvPr/>
        </p:nvSpPr>
        <p:spPr bwMode="auto">
          <a:xfrm>
            <a:off x="1114425" y="3284538"/>
            <a:ext cx="0" cy="1296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7890" name="Line 18"/>
          <p:cNvSpPr>
            <a:spLocks noChangeShapeType="1"/>
          </p:cNvSpPr>
          <p:nvPr/>
        </p:nvSpPr>
        <p:spPr bwMode="auto">
          <a:xfrm>
            <a:off x="3175000" y="1989138"/>
            <a:ext cx="0" cy="1223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7891" name="Line 19"/>
          <p:cNvSpPr>
            <a:spLocks noChangeShapeType="1"/>
          </p:cNvSpPr>
          <p:nvPr/>
        </p:nvSpPr>
        <p:spPr bwMode="auto">
          <a:xfrm>
            <a:off x="3175000" y="3357563"/>
            <a:ext cx="0" cy="1223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7892" name="Line 20"/>
          <p:cNvSpPr>
            <a:spLocks noChangeShapeType="1"/>
          </p:cNvSpPr>
          <p:nvPr/>
        </p:nvSpPr>
        <p:spPr bwMode="auto">
          <a:xfrm>
            <a:off x="3308350" y="4724400"/>
            <a:ext cx="226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7893" name="Line 21"/>
          <p:cNvSpPr>
            <a:spLocks noChangeShapeType="1"/>
          </p:cNvSpPr>
          <p:nvPr/>
        </p:nvSpPr>
        <p:spPr bwMode="auto">
          <a:xfrm>
            <a:off x="5702300" y="1989138"/>
            <a:ext cx="0" cy="1152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7894" name="Line 22"/>
          <p:cNvSpPr>
            <a:spLocks noChangeShapeType="1"/>
          </p:cNvSpPr>
          <p:nvPr/>
        </p:nvSpPr>
        <p:spPr bwMode="auto">
          <a:xfrm>
            <a:off x="5702300" y="3284538"/>
            <a:ext cx="0" cy="1296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7895" name="Line 23"/>
          <p:cNvSpPr>
            <a:spLocks noChangeShapeType="1"/>
          </p:cNvSpPr>
          <p:nvPr/>
        </p:nvSpPr>
        <p:spPr bwMode="auto">
          <a:xfrm>
            <a:off x="5767388" y="4724400"/>
            <a:ext cx="17954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7896" name="Line 24"/>
          <p:cNvSpPr>
            <a:spLocks noChangeShapeType="1"/>
          </p:cNvSpPr>
          <p:nvPr/>
        </p:nvSpPr>
        <p:spPr bwMode="auto">
          <a:xfrm>
            <a:off x="5767388" y="3213100"/>
            <a:ext cx="1862137" cy="1368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7897" name="Line 25"/>
          <p:cNvSpPr>
            <a:spLocks noChangeShapeType="1"/>
          </p:cNvSpPr>
          <p:nvPr/>
        </p:nvSpPr>
        <p:spPr bwMode="auto">
          <a:xfrm>
            <a:off x="1247775" y="1916113"/>
            <a:ext cx="1862138" cy="1296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7898" name="Line 26"/>
          <p:cNvSpPr>
            <a:spLocks noChangeShapeType="1"/>
          </p:cNvSpPr>
          <p:nvPr/>
        </p:nvSpPr>
        <p:spPr bwMode="auto">
          <a:xfrm>
            <a:off x="1182688" y="1989138"/>
            <a:ext cx="1927225" cy="2663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7899" name="Line 27"/>
          <p:cNvSpPr>
            <a:spLocks noChangeShapeType="1"/>
          </p:cNvSpPr>
          <p:nvPr/>
        </p:nvSpPr>
        <p:spPr bwMode="auto">
          <a:xfrm flipH="1">
            <a:off x="1247775" y="3284538"/>
            <a:ext cx="1862138" cy="1296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7900" name="Line 28"/>
          <p:cNvSpPr>
            <a:spLocks noChangeShapeType="1"/>
          </p:cNvSpPr>
          <p:nvPr/>
        </p:nvSpPr>
        <p:spPr bwMode="auto">
          <a:xfrm flipH="1">
            <a:off x="3243263" y="1989138"/>
            <a:ext cx="2392362" cy="25923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7901" name="Line 29"/>
          <p:cNvSpPr>
            <a:spLocks noChangeShapeType="1"/>
          </p:cNvSpPr>
          <p:nvPr/>
        </p:nvSpPr>
        <p:spPr bwMode="auto">
          <a:xfrm flipV="1">
            <a:off x="3308350" y="1916113"/>
            <a:ext cx="2327275" cy="1296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7902" name="Line 30"/>
          <p:cNvSpPr>
            <a:spLocks noChangeShapeType="1"/>
          </p:cNvSpPr>
          <p:nvPr/>
        </p:nvSpPr>
        <p:spPr bwMode="auto">
          <a:xfrm>
            <a:off x="3308350" y="3284538"/>
            <a:ext cx="2327275" cy="1368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7903" name="Line 31"/>
          <p:cNvSpPr>
            <a:spLocks noChangeShapeType="1"/>
          </p:cNvSpPr>
          <p:nvPr/>
        </p:nvSpPr>
        <p:spPr bwMode="auto">
          <a:xfrm>
            <a:off x="3308350" y="1916113"/>
            <a:ext cx="2327275" cy="1225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7904" name="Text Box 32"/>
          <p:cNvSpPr txBox="1">
            <a:spLocks noChangeArrowheads="1"/>
          </p:cNvSpPr>
          <p:nvPr/>
        </p:nvSpPr>
        <p:spPr bwMode="auto">
          <a:xfrm>
            <a:off x="5437188" y="1268413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2400" b="1" dirty="0" err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c</a:t>
            </a:r>
            <a:endParaRPr lang="pt-BR" sz="2400" b="1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7905" name="Text Box 33"/>
          <p:cNvSpPr txBox="1">
            <a:spLocks noChangeArrowheads="1"/>
          </p:cNvSpPr>
          <p:nvPr/>
        </p:nvSpPr>
        <p:spPr bwMode="auto">
          <a:xfrm>
            <a:off x="982663" y="1268413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24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</a:p>
        </p:txBody>
      </p:sp>
      <p:sp>
        <p:nvSpPr>
          <p:cNvPr id="847906" name="Text Box 34"/>
          <p:cNvSpPr txBox="1">
            <a:spLocks noChangeArrowheads="1"/>
          </p:cNvSpPr>
          <p:nvPr/>
        </p:nvSpPr>
        <p:spPr bwMode="auto">
          <a:xfrm>
            <a:off x="3043238" y="1268413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24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b</a:t>
            </a:r>
          </a:p>
        </p:txBody>
      </p:sp>
      <p:sp>
        <p:nvSpPr>
          <p:cNvPr id="847907" name="Text Box 35"/>
          <p:cNvSpPr txBox="1">
            <a:spLocks noChangeArrowheads="1"/>
          </p:cNvSpPr>
          <p:nvPr/>
        </p:nvSpPr>
        <p:spPr bwMode="auto">
          <a:xfrm>
            <a:off x="2976563" y="4797425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24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h</a:t>
            </a:r>
          </a:p>
        </p:txBody>
      </p:sp>
      <p:sp>
        <p:nvSpPr>
          <p:cNvPr id="847908" name="Text Box 36"/>
          <p:cNvSpPr txBox="1">
            <a:spLocks noChangeArrowheads="1"/>
          </p:cNvSpPr>
          <p:nvPr/>
        </p:nvSpPr>
        <p:spPr bwMode="auto">
          <a:xfrm>
            <a:off x="915988" y="4724400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24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847909" name="Text Box 37"/>
          <p:cNvSpPr txBox="1">
            <a:spLocks noChangeArrowheads="1"/>
          </p:cNvSpPr>
          <p:nvPr/>
        </p:nvSpPr>
        <p:spPr bwMode="auto">
          <a:xfrm>
            <a:off x="7496175" y="4797425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24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j</a:t>
            </a:r>
          </a:p>
        </p:txBody>
      </p:sp>
      <p:sp>
        <p:nvSpPr>
          <p:cNvPr id="847910" name="Text Box 38"/>
          <p:cNvSpPr txBox="1">
            <a:spLocks noChangeArrowheads="1"/>
          </p:cNvSpPr>
          <p:nvPr/>
        </p:nvSpPr>
        <p:spPr bwMode="auto">
          <a:xfrm>
            <a:off x="5502275" y="4797425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24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</a:p>
        </p:txBody>
      </p:sp>
      <p:sp>
        <p:nvSpPr>
          <p:cNvPr id="847911" name="Text Box 39"/>
          <p:cNvSpPr txBox="1">
            <a:spLocks noChangeArrowheads="1"/>
          </p:cNvSpPr>
          <p:nvPr/>
        </p:nvSpPr>
        <p:spPr bwMode="auto">
          <a:xfrm>
            <a:off x="3175000" y="2565400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24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e</a:t>
            </a:r>
          </a:p>
        </p:txBody>
      </p:sp>
      <p:sp>
        <p:nvSpPr>
          <p:cNvPr id="847913" name="Text Box 41"/>
          <p:cNvSpPr txBox="1">
            <a:spLocks noChangeArrowheads="1"/>
          </p:cNvSpPr>
          <p:nvPr/>
        </p:nvSpPr>
        <p:spPr bwMode="auto">
          <a:xfrm>
            <a:off x="5767388" y="2781300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24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f</a:t>
            </a:r>
          </a:p>
        </p:txBody>
      </p:sp>
      <p:sp>
        <p:nvSpPr>
          <p:cNvPr id="847914" name="Text Box 42"/>
          <p:cNvSpPr txBox="1">
            <a:spLocks noChangeArrowheads="1"/>
          </p:cNvSpPr>
          <p:nvPr/>
        </p:nvSpPr>
        <p:spPr bwMode="auto">
          <a:xfrm>
            <a:off x="582613" y="5589588"/>
            <a:ext cx="83089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b="1">
                <a:solidFill>
                  <a:srgbClr val="A50021"/>
                </a:solidFill>
                <a:latin typeface="Arial" charset="0"/>
                <a:ea typeface="ＭＳ Ｐゴシック" charset="0"/>
                <a:cs typeface="ＭＳ Ｐゴシック" charset="0"/>
              </a:rPr>
              <a:t>Ordem: e(6),a(4),b(4),c(4),f(4),h(4),i(4),d(2),g(2),j(2)</a:t>
            </a:r>
          </a:p>
        </p:txBody>
      </p:sp>
      <p:sp>
        <p:nvSpPr>
          <p:cNvPr id="847915" name="Oval 43"/>
          <p:cNvSpPr>
            <a:spLocks noChangeArrowheads="1"/>
          </p:cNvSpPr>
          <p:nvPr/>
        </p:nvSpPr>
        <p:spPr bwMode="auto">
          <a:xfrm>
            <a:off x="3109913" y="3141663"/>
            <a:ext cx="200025" cy="215900"/>
          </a:xfrm>
          <a:prstGeom prst="ellipse">
            <a:avLst/>
          </a:prstGeom>
          <a:solidFill>
            <a:srgbClr val="EAC42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47916" name="Oval 44"/>
          <p:cNvSpPr>
            <a:spLocks noChangeArrowheads="1"/>
          </p:cNvSpPr>
          <p:nvPr/>
        </p:nvSpPr>
        <p:spPr bwMode="auto">
          <a:xfrm>
            <a:off x="5568950" y="3068638"/>
            <a:ext cx="200025" cy="215900"/>
          </a:xfrm>
          <a:prstGeom prst="ellipse">
            <a:avLst/>
          </a:prstGeom>
          <a:solidFill>
            <a:srgbClr val="EAC42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47917" name="Oval 45"/>
          <p:cNvSpPr>
            <a:spLocks noChangeArrowheads="1"/>
          </p:cNvSpPr>
          <p:nvPr/>
        </p:nvSpPr>
        <p:spPr bwMode="auto">
          <a:xfrm>
            <a:off x="1049338" y="3068638"/>
            <a:ext cx="200025" cy="215900"/>
          </a:xfrm>
          <a:prstGeom prst="ellipse">
            <a:avLst/>
          </a:prstGeom>
          <a:solidFill>
            <a:srgbClr val="EAC42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47918" name="Oval 46"/>
          <p:cNvSpPr>
            <a:spLocks noChangeArrowheads="1"/>
          </p:cNvSpPr>
          <p:nvPr/>
        </p:nvSpPr>
        <p:spPr bwMode="auto">
          <a:xfrm>
            <a:off x="1049338" y="1773238"/>
            <a:ext cx="200025" cy="215900"/>
          </a:xfrm>
          <a:prstGeom prst="ellipse">
            <a:avLst/>
          </a:prstGeom>
          <a:solidFill>
            <a:srgbClr val="A7010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47919" name="Oval 47"/>
          <p:cNvSpPr>
            <a:spLocks noChangeArrowheads="1"/>
          </p:cNvSpPr>
          <p:nvPr/>
        </p:nvSpPr>
        <p:spPr bwMode="auto">
          <a:xfrm>
            <a:off x="5568950" y="1773238"/>
            <a:ext cx="200025" cy="215900"/>
          </a:xfrm>
          <a:prstGeom prst="ellipse">
            <a:avLst/>
          </a:prstGeom>
          <a:solidFill>
            <a:srgbClr val="A7010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47920" name="Oval 48"/>
          <p:cNvSpPr>
            <a:spLocks noChangeArrowheads="1"/>
          </p:cNvSpPr>
          <p:nvPr/>
        </p:nvSpPr>
        <p:spPr bwMode="auto">
          <a:xfrm>
            <a:off x="5568950" y="4581525"/>
            <a:ext cx="200025" cy="215900"/>
          </a:xfrm>
          <a:prstGeom prst="ellipse">
            <a:avLst/>
          </a:prstGeom>
          <a:solidFill>
            <a:srgbClr val="A7010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47921" name="Oval 49"/>
          <p:cNvSpPr>
            <a:spLocks noChangeArrowheads="1"/>
          </p:cNvSpPr>
          <p:nvPr/>
        </p:nvSpPr>
        <p:spPr bwMode="auto">
          <a:xfrm>
            <a:off x="1049338" y="4508500"/>
            <a:ext cx="200025" cy="215900"/>
          </a:xfrm>
          <a:prstGeom prst="ellipse">
            <a:avLst/>
          </a:prstGeom>
          <a:solidFill>
            <a:srgbClr val="A7010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47922" name="Oval 50"/>
          <p:cNvSpPr>
            <a:spLocks noChangeArrowheads="1"/>
          </p:cNvSpPr>
          <p:nvPr/>
        </p:nvSpPr>
        <p:spPr bwMode="auto">
          <a:xfrm>
            <a:off x="3109913" y="1773238"/>
            <a:ext cx="200025" cy="215900"/>
          </a:xfrm>
          <a:prstGeom prst="ellipse">
            <a:avLst/>
          </a:prstGeom>
          <a:solidFill>
            <a:srgbClr val="9A9B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47923" name="Oval 51"/>
          <p:cNvSpPr>
            <a:spLocks noChangeArrowheads="1"/>
          </p:cNvSpPr>
          <p:nvPr/>
        </p:nvSpPr>
        <p:spPr bwMode="auto">
          <a:xfrm>
            <a:off x="3109913" y="4581525"/>
            <a:ext cx="200025" cy="215900"/>
          </a:xfrm>
          <a:prstGeom prst="ellipse">
            <a:avLst/>
          </a:prstGeom>
          <a:solidFill>
            <a:srgbClr val="9A9B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47924" name="Oval 52"/>
          <p:cNvSpPr>
            <a:spLocks noChangeArrowheads="1"/>
          </p:cNvSpPr>
          <p:nvPr/>
        </p:nvSpPr>
        <p:spPr bwMode="auto">
          <a:xfrm>
            <a:off x="7562850" y="4581525"/>
            <a:ext cx="200025" cy="215900"/>
          </a:xfrm>
          <a:prstGeom prst="ellipse">
            <a:avLst/>
          </a:prstGeom>
          <a:solidFill>
            <a:srgbClr val="9A9B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Um algoritmo para coloração de grafos</a:t>
            </a:r>
          </a:p>
        </p:txBody>
      </p:sp>
      <p:sp>
        <p:nvSpPr>
          <p:cNvPr id="58" name="Text Box 41"/>
          <p:cNvSpPr txBox="1">
            <a:spLocks noChangeArrowheads="1"/>
          </p:cNvSpPr>
          <p:nvPr/>
        </p:nvSpPr>
        <p:spPr bwMode="auto">
          <a:xfrm>
            <a:off x="582613" y="2924175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2400" b="1" dirty="0" err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d</a:t>
            </a:r>
            <a:endParaRPr lang="pt-BR" sz="2400" b="1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8478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4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8478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4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" dur="500"/>
                                        <p:tgtEl>
                                          <p:spTgt spid="8478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47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6" dur="500"/>
                                        <p:tgtEl>
                                          <p:spTgt spid="8478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84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6" dur="500"/>
                                        <p:tgtEl>
                                          <p:spTgt spid="8478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847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6" dur="500"/>
                                        <p:tgtEl>
                                          <p:spTgt spid="8478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84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6" dur="500"/>
                                        <p:tgtEl>
                                          <p:spTgt spid="8478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84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6" dur="500"/>
                                        <p:tgtEl>
                                          <p:spTgt spid="8478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84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6" dur="500"/>
                                        <p:tgtEl>
                                          <p:spTgt spid="8478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7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84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6" dur="500"/>
                                        <p:tgtEl>
                                          <p:spTgt spid="8478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84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7876" grpId="0" animBg="1"/>
      <p:bldP spid="847877" grpId="0" animBg="1"/>
      <p:bldP spid="847878" grpId="0" animBg="1"/>
      <p:bldP spid="847879" grpId="0" animBg="1"/>
      <p:bldP spid="847880" grpId="0" animBg="1"/>
      <p:bldP spid="847881" grpId="0" animBg="1"/>
      <p:bldP spid="847882" grpId="0" animBg="1"/>
      <p:bldP spid="847883" grpId="0" animBg="1"/>
      <p:bldP spid="847884" grpId="0" animBg="1"/>
      <p:bldP spid="847885" grpId="0" animBg="1"/>
      <p:bldP spid="847915" grpId="0" animBg="1"/>
      <p:bldP spid="847916" grpId="0" animBg="1"/>
      <p:bldP spid="847917" grpId="0" animBg="1"/>
      <p:bldP spid="847918" grpId="0" animBg="1"/>
      <p:bldP spid="847919" grpId="0" animBg="1"/>
      <p:bldP spid="847920" grpId="0" animBg="1"/>
      <p:bldP spid="847921" grpId="0" animBg="1"/>
      <p:bldP spid="847922" grpId="0" animBg="1"/>
      <p:bldP spid="847923" grpId="0" animBg="1"/>
      <p:bldP spid="8479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Coloração de Grafos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Colorir vértices de forma que vértices adjacentes possuam cores diferentes;</a:t>
            </a: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Relacionar a coloração de vértices com a coloração de mapas.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Colorindo vértices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238" y="1331913"/>
            <a:ext cx="7918450" cy="4992687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Se </a:t>
            </a:r>
            <a:r>
              <a:rPr lang="pt-BR" smtClean="0">
                <a:solidFill>
                  <a:srgbClr val="390000"/>
                </a:solidFill>
                <a:ea typeface="ＭＳ Ｐゴシック" pitchFamily="34" charset="-128"/>
              </a:rPr>
              <a:t>G é um grafo simples, então  uma </a:t>
            </a:r>
            <a:r>
              <a:rPr lang="pt-BR" smtClean="0">
                <a:solidFill>
                  <a:srgbClr val="800000"/>
                </a:solidFill>
                <a:ea typeface="ＭＳ Ｐゴシック" pitchFamily="34" charset="-128"/>
              </a:rPr>
              <a:t>coloração</a:t>
            </a:r>
            <a:r>
              <a:rPr lang="pt-BR" smtClean="0">
                <a:solidFill>
                  <a:srgbClr val="390000"/>
                </a:solidFill>
                <a:ea typeface="ＭＳ Ｐゴシック" pitchFamily="34" charset="-128"/>
              </a:rPr>
              <a:t> para G é uma atribuição de cores para cada vértice  de forma que vértices adjacentes tenham diferentes cores;</a:t>
            </a:r>
          </a:p>
          <a:p>
            <a:pPr eaLnBrk="1" hangingPunct="1"/>
            <a:endParaRPr lang="pt-BR" smtClean="0">
              <a:solidFill>
                <a:srgbClr val="390000"/>
              </a:solidFill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solidFill>
                  <a:srgbClr val="390000"/>
                </a:solidFill>
                <a:ea typeface="ＭＳ Ｐゴシック" pitchFamily="34" charset="-128"/>
              </a:rPr>
              <a:t>Di</a:t>
            </a:r>
            <a:r>
              <a:rPr lang="pt-BR" smtClean="0">
                <a:solidFill>
                  <a:srgbClr val="390000"/>
                </a:solidFill>
                <a:ea typeface="ＭＳ Ｐゴシック" pitchFamily="34" charset="-128"/>
              </a:rPr>
              <a:t>zemos que G é k-colorível se podemos atribuir uma das k cores para colorir G;</a:t>
            </a:r>
          </a:p>
          <a:p>
            <a:pPr eaLnBrk="1" hangingPunct="1"/>
            <a:endParaRPr lang="pt-BR" smtClean="0">
              <a:solidFill>
                <a:srgbClr val="390000"/>
              </a:solidFill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solidFill>
                  <a:srgbClr val="390000"/>
                </a:solidFill>
                <a:ea typeface="ＭＳ Ｐゴシック" pitchFamily="34" charset="-128"/>
              </a:rPr>
              <a:t>O </a:t>
            </a:r>
            <a:r>
              <a:rPr lang="pt-BR" smtClean="0">
                <a:solidFill>
                  <a:srgbClr val="A50021"/>
                </a:solidFill>
                <a:ea typeface="ＭＳ Ｐゴシック" pitchFamily="34" charset="-128"/>
              </a:rPr>
              <a:t>número cromático</a:t>
            </a:r>
            <a:r>
              <a:rPr lang="pt-BR" smtClean="0">
                <a:solidFill>
                  <a:srgbClr val="003399"/>
                </a:solidFill>
                <a:ea typeface="ＭＳ Ｐゴシック" pitchFamily="34" charset="-128"/>
              </a:rPr>
              <a:t> </a:t>
            </a:r>
            <a:r>
              <a:rPr lang="pt-BR" smtClean="0">
                <a:solidFill>
                  <a:srgbClr val="390000"/>
                </a:solidFill>
                <a:ea typeface="ＭＳ Ｐゴシック" pitchFamily="34" charset="-128"/>
              </a:rPr>
              <a:t>de um grafo G é o menor número de cores que é necessário para colorir G. Seja</a:t>
            </a:r>
            <a:r>
              <a:rPr lang="pt-BR" smtClean="0">
                <a:solidFill>
                  <a:srgbClr val="003399"/>
                </a:solidFill>
                <a:ea typeface="ＭＳ Ｐゴシック" pitchFamily="34" charset="-128"/>
              </a:rPr>
              <a:t> </a:t>
            </a:r>
            <a:r>
              <a:rPr lang="pt-BR" smtClean="0">
                <a:solidFill>
                  <a:srgbClr val="A50021"/>
                </a:solidFill>
                <a:ea typeface="ＭＳ Ｐゴシック" pitchFamily="34" charset="-128"/>
              </a:rPr>
              <a:t>c</a:t>
            </a:r>
            <a:r>
              <a:rPr lang="pt-BR" smtClean="0">
                <a:solidFill>
                  <a:srgbClr val="003399"/>
                </a:solidFill>
                <a:ea typeface="ＭＳ Ｐゴシック" pitchFamily="34" charset="-128"/>
              </a:rPr>
              <a:t> </a:t>
            </a:r>
            <a:r>
              <a:rPr lang="pt-BR" smtClean="0">
                <a:solidFill>
                  <a:srgbClr val="390000"/>
                </a:solidFill>
                <a:ea typeface="ＭＳ Ｐゴシック" pitchFamily="34" charset="-128"/>
              </a:rPr>
              <a:t>o número cromático de G, escrevemos </a:t>
            </a:r>
            <a:r>
              <a:rPr lang="pt-BR" smtClean="0">
                <a:solidFill>
                  <a:srgbClr val="A50021"/>
                </a:solidFill>
                <a:ea typeface="ＭＳ Ｐゴシック" pitchFamily="34" charset="-128"/>
              </a:rPr>
              <a:t>crom(G)=c</a:t>
            </a:r>
            <a:r>
              <a:rPr lang="pt-BR" smtClean="0">
                <a:solidFill>
                  <a:srgbClr val="390000"/>
                </a:solidFill>
                <a:ea typeface="ＭＳ Ｐゴシック" pitchFamily="34" charset="-128"/>
              </a:rPr>
              <a:t>.</a:t>
            </a:r>
            <a:endParaRPr lang="pt-BR" smtClean="0">
              <a:solidFill>
                <a:srgbClr val="390000"/>
              </a:solidFill>
              <a:ea typeface="ＭＳ Ｐゴシック" pitchFamily="34" charset="-128"/>
              <a:cs typeface="Arial" pitchFamily="34" charset="0"/>
            </a:endParaRPr>
          </a:p>
          <a:p>
            <a:pPr eaLnBrk="1" hangingPunct="1"/>
            <a:endParaRPr lang="en-US" smtClean="0">
              <a:solidFill>
                <a:srgbClr val="390000"/>
              </a:solidFill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Colorindo vértices</a:t>
            </a:r>
          </a:p>
        </p:txBody>
      </p:sp>
      <p:pic>
        <p:nvPicPr>
          <p:cNvPr id="7170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4800" y="2362200"/>
            <a:ext cx="3454400" cy="212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TextBox 4"/>
          <p:cNvSpPr txBox="1">
            <a:spLocks noChangeArrowheads="1"/>
          </p:cNvSpPr>
          <p:nvPr/>
        </p:nvSpPr>
        <p:spPr bwMode="auto">
          <a:xfrm>
            <a:off x="3841750" y="1690688"/>
            <a:ext cx="146050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390000"/>
                </a:solidFill>
              </a:rPr>
              <a:t>Grafo G</a:t>
            </a:r>
          </a:p>
        </p:txBody>
      </p:sp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3692525" y="4500563"/>
            <a:ext cx="1889125" cy="431800"/>
          </a:xfrm>
          <a:prstGeom prst="rect">
            <a:avLst/>
          </a:prstGeom>
          <a:solidFill>
            <a:srgbClr val="FFD173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crom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(G) = 4</a:t>
            </a:r>
            <a:endParaRPr lang="pt-BR" sz="2400" dirty="0">
              <a:solidFill>
                <a:schemeClr val="bg1">
                  <a:lumMod val="50000"/>
                </a:schemeClr>
              </a:solidFill>
              <a:latin typeface="Arial (Body)" charset="0"/>
              <a:cs typeface="Arial (Body)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Colorindo vértices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Podemos </a:t>
            </a:r>
            <a:r>
              <a:rPr lang="pt-BR" smtClean="0">
                <a:solidFill>
                  <a:srgbClr val="390000"/>
                </a:solidFill>
                <a:ea typeface="ＭＳ Ｐゴシック" pitchFamily="34" charset="-128"/>
              </a:rPr>
              <a:t>assumir que todos os grafos, para fins de coloração, são simples e conectados, já que arestas múltiplas e vértices isolados são irrelevantes para coloração de vértices.</a:t>
            </a:r>
          </a:p>
          <a:p>
            <a:pPr eaLnBrk="1" hangingPunct="1"/>
            <a:endParaRPr lang="pt-BR" smtClean="0">
              <a:solidFill>
                <a:srgbClr val="390000"/>
              </a:solidFill>
              <a:ea typeface="ＭＳ Ｐゴシック" pitchFamily="34" charset="-128"/>
            </a:endParaRPr>
          </a:p>
          <a:p>
            <a:pPr eaLnBrk="1" hangingPunct="1"/>
            <a:endParaRPr lang="pt-BR" smtClean="0">
              <a:solidFill>
                <a:srgbClr val="390000"/>
              </a:solidFill>
              <a:ea typeface="ＭＳ Ｐゴシック" pitchFamily="34" charset="-128"/>
            </a:endParaRP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pic>
        <p:nvPicPr>
          <p:cNvPr id="819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20975" y="3684588"/>
            <a:ext cx="415290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Colorindo vértices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mtClean="0">
                <a:solidFill>
                  <a:srgbClr val="390000"/>
                </a:solidFill>
                <a:ea typeface="ＭＳ Ｐゴシック" pitchFamily="34" charset="-128"/>
              </a:rPr>
              <a:t>Está claro que </a:t>
            </a:r>
            <a:r>
              <a:rPr lang="pt-BR" smtClean="0">
                <a:solidFill>
                  <a:srgbClr val="A50021"/>
                </a:solidFill>
                <a:ea typeface="ＭＳ Ｐゴシック" pitchFamily="34" charset="-128"/>
              </a:rPr>
              <a:t>crom(K</a:t>
            </a:r>
            <a:r>
              <a:rPr lang="pt-BR" baseline="-30000" smtClean="0">
                <a:solidFill>
                  <a:srgbClr val="A50021"/>
                </a:solidFill>
                <a:ea typeface="ＭＳ Ｐゴシック" pitchFamily="34" charset="-128"/>
              </a:rPr>
              <a:t>n</a:t>
            </a:r>
            <a:r>
              <a:rPr lang="pt-BR" smtClean="0">
                <a:solidFill>
                  <a:srgbClr val="A50021"/>
                </a:solidFill>
                <a:ea typeface="ＭＳ Ｐゴシック" pitchFamily="34" charset="-128"/>
              </a:rPr>
              <a:t>) = n</a:t>
            </a:r>
            <a:r>
              <a:rPr lang="pt-BR" smtClean="0">
                <a:solidFill>
                  <a:srgbClr val="003399"/>
                </a:solidFill>
                <a:ea typeface="ＭＳ Ｐゴシック" pitchFamily="34" charset="-128"/>
              </a:rPr>
              <a:t> </a:t>
            </a:r>
            <a:r>
              <a:rPr lang="pt-BR" smtClean="0">
                <a:solidFill>
                  <a:srgbClr val="390000"/>
                </a:solidFill>
                <a:ea typeface="ＭＳ Ｐゴシック" pitchFamily="34" charset="-128"/>
              </a:rPr>
              <a:t>, então existem grafos com número cromático arbitrariamente grande.</a:t>
            </a:r>
          </a:p>
        </p:txBody>
      </p:sp>
      <p:pic>
        <p:nvPicPr>
          <p:cNvPr id="9219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3400" y="3108325"/>
            <a:ext cx="5816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1462088" y="4725988"/>
            <a:ext cx="2301875" cy="762000"/>
          </a:xfrm>
          <a:prstGeom prst="rect">
            <a:avLst/>
          </a:prstGeom>
          <a:solidFill>
            <a:srgbClr val="FFD173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K</a:t>
            </a:r>
            <a:r>
              <a:rPr lang="en-US" sz="2400" baseline="-25000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  <a:p>
            <a:pPr algn="ctr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Arial (Body)" charset="0"/>
                <a:cs typeface="Arial (Body)" charset="0"/>
              </a:rPr>
              <a:t>crom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 (Body)" charset="0"/>
                <a:cs typeface="Arial (Body)" charset="0"/>
              </a:rPr>
              <a:t>(K</a:t>
            </a:r>
            <a:r>
              <a:rPr lang="en-US" sz="2400" baseline="-25000" dirty="0" smtClean="0">
                <a:solidFill>
                  <a:schemeClr val="bg1">
                    <a:lumMod val="50000"/>
                  </a:schemeClr>
                </a:solidFill>
                <a:latin typeface="Arial (Body)" charset="0"/>
                <a:cs typeface="Arial (Body)" charset="0"/>
              </a:rPr>
              <a:t>4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 (Body)" charset="0"/>
                <a:cs typeface="Arial (Body)" charset="0"/>
              </a:rPr>
              <a:t>) = 4</a:t>
            </a:r>
            <a:endParaRPr lang="pt-BR" sz="2400" dirty="0">
              <a:solidFill>
                <a:schemeClr val="bg1">
                  <a:lumMod val="50000"/>
                </a:schemeClr>
              </a:solidFill>
              <a:latin typeface="Arial (Body)" charset="0"/>
              <a:cs typeface="Arial (Body)" charset="0"/>
            </a:endParaRPr>
          </a:p>
        </p:txBody>
      </p:sp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5130800" y="4725988"/>
            <a:ext cx="2301875" cy="762000"/>
          </a:xfrm>
          <a:prstGeom prst="rect">
            <a:avLst/>
          </a:prstGeom>
          <a:solidFill>
            <a:srgbClr val="FFD173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K</a:t>
            </a:r>
            <a:r>
              <a:rPr lang="en-US" sz="2400" baseline="-25000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  <a:p>
            <a:pPr algn="ctr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Arial (Body)" charset="0"/>
                <a:cs typeface="Arial (Body)" charset="0"/>
              </a:rPr>
              <a:t>crom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 (Body)" charset="0"/>
                <a:cs typeface="Arial (Body)" charset="0"/>
              </a:rPr>
              <a:t>(K</a:t>
            </a:r>
            <a:r>
              <a:rPr lang="en-US" sz="2400" baseline="-25000" dirty="0" smtClean="0">
                <a:solidFill>
                  <a:schemeClr val="bg1">
                    <a:lumMod val="50000"/>
                  </a:schemeClr>
                </a:solidFill>
                <a:latin typeface="Arial (Body)" charset="0"/>
                <a:cs typeface="Arial (Body)" charset="0"/>
              </a:rPr>
              <a:t>6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 (Body)" charset="0"/>
                <a:cs typeface="Arial (Body)" charset="0"/>
              </a:rPr>
              <a:t>) = 6</a:t>
            </a:r>
            <a:endParaRPr lang="pt-BR" sz="2400" dirty="0">
              <a:solidFill>
                <a:schemeClr val="bg1">
                  <a:lumMod val="50000"/>
                </a:schemeClr>
              </a:solidFill>
              <a:latin typeface="Arial (Body)" charset="0"/>
              <a:cs typeface="Arial (Body)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Colorindo vértices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No outro final da escala, </a:t>
            </a:r>
            <a:r>
              <a:rPr lang="pt-BR" smtClean="0">
                <a:solidFill>
                  <a:srgbClr val="A50021"/>
                </a:solidFill>
                <a:ea typeface="ＭＳ Ｐゴシック" pitchFamily="34" charset="-128"/>
              </a:rPr>
              <a:t>crom(G) = </a:t>
            </a:r>
            <a:r>
              <a:rPr lang="pt-BR" smtClean="0">
                <a:solidFill>
                  <a:srgbClr val="390000"/>
                </a:solidFill>
                <a:ea typeface="ＭＳ Ｐゴシック" pitchFamily="34" charset="-128"/>
              </a:rPr>
              <a:t>1 se e somente se G é um grafo nulo. E </a:t>
            </a:r>
            <a:r>
              <a:rPr lang="pt-BR" smtClean="0">
                <a:solidFill>
                  <a:srgbClr val="A50021"/>
                </a:solidFill>
                <a:ea typeface="ＭＳ Ｐゴシック" pitchFamily="34" charset="-128"/>
              </a:rPr>
              <a:t>crom(G) = 2</a:t>
            </a:r>
            <a:r>
              <a:rPr lang="pt-BR" smtClean="0">
                <a:solidFill>
                  <a:srgbClr val="003399"/>
                </a:solidFill>
                <a:ea typeface="ＭＳ Ｐゴシック" pitchFamily="34" charset="-128"/>
              </a:rPr>
              <a:t> </a:t>
            </a:r>
            <a:r>
              <a:rPr lang="pt-BR" smtClean="0">
                <a:solidFill>
                  <a:srgbClr val="390000"/>
                </a:solidFill>
                <a:ea typeface="ＭＳ Ｐゴシック" pitchFamily="34" charset="-128"/>
              </a:rPr>
              <a:t>se e somente se G é um grafo bipartido não nulo.</a:t>
            </a:r>
            <a:endParaRPr lang="en-US" smtClean="0">
              <a:solidFill>
                <a:srgbClr val="390000"/>
              </a:solidFill>
              <a:ea typeface="ＭＳ Ｐゴシック" pitchFamily="34" charset="-128"/>
            </a:endParaRPr>
          </a:p>
        </p:txBody>
      </p:sp>
      <p:pic>
        <p:nvPicPr>
          <p:cNvPr id="1024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750" y="3321050"/>
            <a:ext cx="6235700" cy="168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1462088" y="5106988"/>
            <a:ext cx="2301875" cy="763587"/>
          </a:xfrm>
          <a:prstGeom prst="rect">
            <a:avLst/>
          </a:prstGeom>
          <a:solidFill>
            <a:srgbClr val="FFD173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en-US" sz="2400" baseline="-25000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  <a:p>
            <a:pPr algn="ctr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Arial (Body)" charset="0"/>
                <a:cs typeface="Arial (Body)" charset="0"/>
              </a:rPr>
              <a:t>crom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 (Body)" charset="0"/>
                <a:cs typeface="Arial (Body)" charset="0"/>
              </a:rPr>
              <a:t>(N</a:t>
            </a:r>
            <a:r>
              <a:rPr lang="en-US" sz="2400" baseline="-25000" dirty="0" smtClean="0">
                <a:solidFill>
                  <a:schemeClr val="bg1">
                    <a:lumMod val="50000"/>
                  </a:schemeClr>
                </a:solidFill>
                <a:latin typeface="Arial (Body)" charset="0"/>
                <a:cs typeface="Arial (Body)" charset="0"/>
              </a:rPr>
              <a:t>4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 (Body)" charset="0"/>
                <a:cs typeface="Arial (Body)" charset="0"/>
              </a:rPr>
              <a:t>) = 1</a:t>
            </a:r>
            <a:endParaRPr lang="pt-BR" sz="2400" dirty="0">
              <a:solidFill>
                <a:schemeClr val="bg1">
                  <a:lumMod val="50000"/>
                </a:schemeClr>
              </a:solidFill>
              <a:latin typeface="Arial (Body)" charset="0"/>
              <a:cs typeface="Arial (Body)" charset="0"/>
            </a:endParaRPr>
          </a:p>
        </p:txBody>
      </p:sp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5130800" y="5106988"/>
            <a:ext cx="2301875" cy="763587"/>
          </a:xfrm>
          <a:prstGeom prst="rect">
            <a:avLst/>
          </a:prstGeom>
          <a:solidFill>
            <a:srgbClr val="FFD173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K</a:t>
            </a:r>
            <a:r>
              <a:rPr lang="en-US" sz="2400" baseline="-25000" dirty="0" smtClean="0">
                <a:solidFill>
                  <a:schemeClr val="bg1">
                    <a:lumMod val="50000"/>
                  </a:schemeClr>
                </a:solidFill>
              </a:rPr>
              <a:t>3,3</a:t>
            </a:r>
          </a:p>
          <a:p>
            <a:pPr algn="ctr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Arial (Body)" charset="0"/>
                <a:cs typeface="Arial (Body)" charset="0"/>
              </a:rPr>
              <a:t>crom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 (Body)" charset="0"/>
                <a:cs typeface="Arial (Body)" charset="0"/>
              </a:rPr>
              <a:t>(K</a:t>
            </a:r>
            <a:r>
              <a:rPr lang="en-US" sz="2400" baseline="-25000" dirty="0" smtClean="0">
                <a:solidFill>
                  <a:schemeClr val="bg1">
                    <a:lumMod val="50000"/>
                  </a:schemeClr>
                </a:solidFill>
                <a:latin typeface="Arial (Body)" charset="0"/>
                <a:cs typeface="Arial (Body)" charset="0"/>
              </a:rPr>
              <a:t>3,3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 (Body)" charset="0"/>
                <a:cs typeface="Arial (Body)" charset="0"/>
              </a:rPr>
              <a:t>) = 2</a:t>
            </a:r>
            <a:endParaRPr lang="pt-BR" sz="2400" dirty="0">
              <a:solidFill>
                <a:schemeClr val="bg1">
                  <a:lumMod val="50000"/>
                </a:schemeClr>
              </a:solidFill>
              <a:latin typeface="Arial (Body)" charset="0"/>
              <a:cs typeface="Arial (Body)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Colorindo vértices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mtClean="0">
                <a:solidFill>
                  <a:srgbClr val="390000"/>
                </a:solidFill>
                <a:ea typeface="ＭＳ Ｐゴシック" pitchFamily="34" charset="-128"/>
              </a:rPr>
              <a:t>Não se sabe quais são os grafos 3-cromáticos, embora seja fácil dar exemplo deles.</a:t>
            </a: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pic>
        <p:nvPicPr>
          <p:cNvPr id="11267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8700" y="2768600"/>
            <a:ext cx="70739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1168400" y="4943475"/>
            <a:ext cx="1960563" cy="763588"/>
          </a:xfrm>
          <a:prstGeom prst="rect">
            <a:avLst/>
          </a:prstGeom>
          <a:solidFill>
            <a:srgbClr val="FFD173"/>
          </a:solidFill>
          <a:ln>
            <a:noFill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2400">
                <a:solidFill>
                  <a:srgbClr val="390000"/>
                </a:solidFill>
              </a:rPr>
              <a:t>C</a:t>
            </a:r>
            <a:r>
              <a:rPr lang="en-US" sz="2400" baseline="-25000">
                <a:solidFill>
                  <a:srgbClr val="390000"/>
                </a:solidFill>
              </a:rPr>
              <a:t>n</a:t>
            </a:r>
          </a:p>
          <a:p>
            <a:pPr algn="ctr" eaLnBrk="0" hangingPunct="0">
              <a:lnSpc>
                <a:spcPct val="90000"/>
              </a:lnSpc>
            </a:pPr>
            <a:r>
              <a:rPr lang="en-US" sz="2400">
                <a:solidFill>
                  <a:srgbClr val="390000"/>
                </a:solidFill>
                <a:latin typeface="Arial (Body)" charset="0"/>
              </a:rPr>
              <a:t>com n ímpar</a:t>
            </a:r>
            <a:endParaRPr lang="pt-BR" sz="2400">
              <a:solidFill>
                <a:srgbClr val="390000"/>
              </a:solidFill>
              <a:latin typeface="Arial (Body)" charset="0"/>
            </a:endParaRPr>
          </a:p>
        </p:txBody>
      </p:sp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3546475" y="4941888"/>
            <a:ext cx="1966913" cy="763587"/>
          </a:xfrm>
          <a:prstGeom prst="rect">
            <a:avLst/>
          </a:prstGeom>
          <a:solidFill>
            <a:srgbClr val="FFD173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W</a:t>
            </a:r>
            <a:r>
              <a:rPr lang="en-US" sz="2400" baseline="-25000" dirty="0" err="1" smtClean="0">
                <a:solidFill>
                  <a:schemeClr val="bg1">
                    <a:lumMod val="50000"/>
                  </a:schemeClr>
                </a:solidFill>
              </a:rPr>
              <a:t>n</a:t>
            </a:r>
            <a:endParaRPr lang="en-US" sz="2400" baseline="-25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 (Body)" charset="0"/>
                <a:cs typeface="Arial (Body)" charset="0"/>
              </a:rPr>
              <a:t>com n par</a:t>
            </a:r>
            <a:endParaRPr lang="pt-BR" sz="2400" dirty="0">
              <a:solidFill>
                <a:schemeClr val="bg1">
                  <a:lumMod val="50000"/>
                </a:schemeClr>
              </a:solidFill>
              <a:latin typeface="Arial (Body)" charset="0"/>
              <a:cs typeface="Arial (Body)" charset="0"/>
            </a:endParaRPr>
          </a:p>
        </p:txBody>
      </p:sp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5929313" y="4941888"/>
            <a:ext cx="1966912" cy="763587"/>
          </a:xfrm>
          <a:prstGeom prst="rect">
            <a:avLst/>
          </a:prstGeom>
          <a:solidFill>
            <a:srgbClr val="FFD173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Grafo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de Petersen</a:t>
            </a:r>
            <a:endParaRPr lang="pt-BR" sz="2400" dirty="0">
              <a:solidFill>
                <a:schemeClr val="bg1">
                  <a:lumMod val="50000"/>
                </a:schemeClr>
              </a:solidFill>
              <a:latin typeface="Arial (Body)" charset="0"/>
              <a:cs typeface="Arial (Body)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CIn">
  <a:themeElements>
    <a:clrScheme name="Tema do Office 1">
      <a:dk1>
        <a:srgbClr val="8C0000"/>
      </a:dk1>
      <a:lt1>
        <a:srgbClr val="FFFFFF"/>
      </a:lt1>
      <a:dk2>
        <a:srgbClr val="720000"/>
      </a:dk2>
      <a:lt2>
        <a:srgbClr val="FFFFCC"/>
      </a:lt2>
      <a:accent1>
        <a:srgbClr val="FF3300"/>
      </a:accent1>
      <a:accent2>
        <a:srgbClr val="BE7960"/>
      </a:accent2>
      <a:accent3>
        <a:srgbClr val="BCAAAA"/>
      </a:accent3>
      <a:accent4>
        <a:srgbClr val="DADADA"/>
      </a:accent4>
      <a:accent5>
        <a:srgbClr val="FFADAA"/>
      </a:accent5>
      <a:accent6>
        <a:srgbClr val="AC6D56"/>
      </a:accent6>
      <a:hlink>
        <a:srgbClr val="FFCC66"/>
      </a:hlink>
      <a:folHlink>
        <a:srgbClr val="FF9900"/>
      </a:folHlink>
    </a:clrScheme>
    <a:fontScheme name="Tema do Office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a do Office 1">
        <a:dk1>
          <a:srgbClr val="8C0000"/>
        </a:dk1>
        <a:lt1>
          <a:srgbClr val="FFFFFF"/>
        </a:lt1>
        <a:dk2>
          <a:srgbClr val="720000"/>
        </a:dk2>
        <a:lt2>
          <a:srgbClr val="FFFFCC"/>
        </a:lt2>
        <a:accent1>
          <a:srgbClr val="FF3300"/>
        </a:accent1>
        <a:accent2>
          <a:srgbClr val="BE7960"/>
        </a:accent2>
        <a:accent3>
          <a:srgbClr val="BCAAAA"/>
        </a:accent3>
        <a:accent4>
          <a:srgbClr val="DADADA"/>
        </a:accent4>
        <a:accent5>
          <a:srgbClr val="FFADAA"/>
        </a:accent5>
        <a:accent6>
          <a:srgbClr val="AC6D56"/>
        </a:accent6>
        <a:hlink>
          <a:srgbClr val="FFCC66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674E2F"/>
        </a:dk1>
        <a:lt1>
          <a:srgbClr val="FFFFFF"/>
        </a:lt1>
        <a:dk2>
          <a:srgbClr val="533F27"/>
        </a:dk2>
        <a:lt2>
          <a:srgbClr val="D8B274"/>
        </a:lt2>
        <a:accent1>
          <a:srgbClr val="CC990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E2CAAA"/>
        </a:accent5>
        <a:accent6>
          <a:srgbClr val="81552A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646464"/>
        </a:dk1>
        <a:lt1>
          <a:srgbClr val="FFFFFF"/>
        </a:lt1>
        <a:dk2>
          <a:srgbClr val="545454"/>
        </a:dk2>
        <a:lt2>
          <a:srgbClr val="D4D4CE"/>
        </a:lt2>
        <a:accent1>
          <a:srgbClr val="49747D"/>
        </a:accent1>
        <a:accent2>
          <a:srgbClr val="8F9699"/>
        </a:accent2>
        <a:accent3>
          <a:srgbClr val="B3B3B3"/>
        </a:accent3>
        <a:accent4>
          <a:srgbClr val="DADADA"/>
        </a:accent4>
        <a:accent5>
          <a:srgbClr val="B1BCBF"/>
        </a:accent5>
        <a:accent6>
          <a:srgbClr val="81878A"/>
        </a:accent6>
        <a:hlink>
          <a:srgbClr val="8DC4D7"/>
        </a:hlink>
        <a:folHlink>
          <a:srgbClr val="7FB97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3A7400"/>
        </a:dk1>
        <a:lt1>
          <a:srgbClr val="FFFFFF"/>
        </a:lt1>
        <a:dk2>
          <a:srgbClr val="2E5C00"/>
        </a:dk2>
        <a:lt2>
          <a:srgbClr val="FFFFFF"/>
        </a:lt2>
        <a:accent1>
          <a:srgbClr val="79CA02"/>
        </a:accent1>
        <a:accent2>
          <a:srgbClr val="008080"/>
        </a:accent2>
        <a:accent3>
          <a:srgbClr val="ADB5AA"/>
        </a:accent3>
        <a:accent4>
          <a:srgbClr val="DADADA"/>
        </a:accent4>
        <a:accent5>
          <a:srgbClr val="BEE1AA"/>
        </a:accent5>
        <a:accent6>
          <a:srgbClr val="007373"/>
        </a:accent6>
        <a:hlink>
          <a:srgbClr val="A8DE0E"/>
        </a:hlink>
        <a:folHlink>
          <a:srgbClr val="00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8885"/>
        </a:dk1>
        <a:lt1>
          <a:srgbClr val="FFFFFF"/>
        </a:lt1>
        <a:dk2>
          <a:srgbClr val="007572"/>
        </a:dk2>
        <a:lt2>
          <a:srgbClr val="FFFF99"/>
        </a:lt2>
        <a:accent1>
          <a:srgbClr val="33CCCC"/>
        </a:accent1>
        <a:accent2>
          <a:srgbClr val="6D6FC7"/>
        </a:accent2>
        <a:accent3>
          <a:srgbClr val="AABDBC"/>
        </a:accent3>
        <a:accent4>
          <a:srgbClr val="DADADA"/>
        </a:accent4>
        <a:accent5>
          <a:srgbClr val="ADE2E2"/>
        </a:accent5>
        <a:accent6>
          <a:srgbClr val="6264B4"/>
        </a:accent6>
        <a:hlink>
          <a:srgbClr val="FFFFCC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AC"/>
        </a:dk1>
        <a:lt1>
          <a:srgbClr val="FFFFFF"/>
        </a:lt1>
        <a:dk2>
          <a:srgbClr val="000086"/>
        </a:dk2>
        <a:lt2>
          <a:srgbClr val="CCFFFF"/>
        </a:lt2>
        <a:accent1>
          <a:srgbClr val="0099FF"/>
        </a:accent1>
        <a:accent2>
          <a:srgbClr val="00B000"/>
        </a:accent2>
        <a:accent3>
          <a:srgbClr val="AAAAC3"/>
        </a:accent3>
        <a:accent4>
          <a:srgbClr val="DADADA"/>
        </a:accent4>
        <a:accent5>
          <a:srgbClr val="AACAFF"/>
        </a:accent5>
        <a:accent6>
          <a:srgbClr val="009F00"/>
        </a:accent6>
        <a:hlink>
          <a:srgbClr val="FFE701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7474A2"/>
        </a:dk1>
        <a:lt1>
          <a:srgbClr val="FFFFFF"/>
        </a:lt1>
        <a:dk2>
          <a:srgbClr val="5E5E8E"/>
        </a:dk2>
        <a:lt2>
          <a:srgbClr val="D1D1DF"/>
        </a:lt2>
        <a:accent1>
          <a:srgbClr val="CC66FF"/>
        </a:accent1>
        <a:accent2>
          <a:srgbClr val="6666FF"/>
        </a:accent2>
        <a:accent3>
          <a:srgbClr val="B6B6C6"/>
        </a:accent3>
        <a:accent4>
          <a:srgbClr val="DADADA"/>
        </a:accent4>
        <a:accent5>
          <a:srgbClr val="E2B8FF"/>
        </a:accent5>
        <a:accent6>
          <a:srgbClr val="5C5CE7"/>
        </a:accent6>
        <a:hlink>
          <a:srgbClr val="FFCC99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8">
        <a:dk1>
          <a:srgbClr val="000000"/>
        </a:dk1>
        <a:lt1>
          <a:srgbClr val="D0DAE2"/>
        </a:lt1>
        <a:dk2>
          <a:srgbClr val="000000"/>
        </a:dk2>
        <a:lt2>
          <a:srgbClr val="E7EDF1"/>
        </a:lt2>
        <a:accent1>
          <a:srgbClr val="33CCCC"/>
        </a:accent1>
        <a:accent2>
          <a:srgbClr val="0099CC"/>
        </a:accent2>
        <a:accent3>
          <a:srgbClr val="E4EAEE"/>
        </a:accent3>
        <a:accent4>
          <a:srgbClr val="000000"/>
        </a:accent4>
        <a:accent5>
          <a:srgbClr val="ADE2E2"/>
        </a:accent5>
        <a:accent6>
          <a:srgbClr val="008AB9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9">
        <a:dk1>
          <a:srgbClr val="000000"/>
        </a:dk1>
        <a:lt1>
          <a:srgbClr val="FFFFFF"/>
        </a:lt1>
        <a:dk2>
          <a:srgbClr val="000000"/>
        </a:dk2>
        <a:lt2>
          <a:srgbClr val="E6E6E6"/>
        </a:lt2>
        <a:accent1>
          <a:srgbClr val="66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8A8AE7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CIn.thmx</Template>
  <TotalTime>83</TotalTime>
  <Words>1110</Words>
  <Application>Microsoft Office PowerPoint</Application>
  <PresentationFormat>Apresentação na tela (4:3)</PresentationFormat>
  <Paragraphs>156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CIn</vt:lpstr>
      <vt:lpstr>Teoria dos Grafos Coloração</vt:lpstr>
      <vt:lpstr>Coloração de Grafos</vt:lpstr>
      <vt:lpstr>Coloração de Grafos</vt:lpstr>
      <vt:lpstr>Colorindo vértices</vt:lpstr>
      <vt:lpstr>Colorindo vértices</vt:lpstr>
      <vt:lpstr>Colorindo vértices</vt:lpstr>
      <vt:lpstr>Colorindo vértices</vt:lpstr>
      <vt:lpstr>Colorindo vértices</vt:lpstr>
      <vt:lpstr>Colorindo vértices</vt:lpstr>
      <vt:lpstr>Colorindo vértices</vt:lpstr>
      <vt:lpstr>Colorindo vértices</vt:lpstr>
      <vt:lpstr>Colorindo vértices</vt:lpstr>
      <vt:lpstr>Colorindo vértices</vt:lpstr>
      <vt:lpstr>Colorindo vértices</vt:lpstr>
      <vt:lpstr>Colorindo mapas</vt:lpstr>
      <vt:lpstr>Colorindo mapas</vt:lpstr>
      <vt:lpstr>Colorindo mapas</vt:lpstr>
      <vt:lpstr>Colorindo mapas</vt:lpstr>
      <vt:lpstr>Aplicação de coloração de vértices</vt:lpstr>
      <vt:lpstr>Aplicação de coloração de vértices</vt:lpstr>
      <vt:lpstr>Aplicação de coloração de vértices</vt:lpstr>
      <vt:lpstr>Aplicação de coloração de vértices</vt:lpstr>
      <vt:lpstr>Aplicação de coloração de vértices</vt:lpstr>
      <vt:lpstr>Um algoritmo para coloração de grafos</vt:lpstr>
      <vt:lpstr>Um algoritmo para coloração de grafos</vt:lpstr>
      <vt:lpstr>Um algoritmo para coloração de grafos</vt:lpstr>
    </vt:vector>
  </TitlesOfParts>
  <Company>Leonardo Jose de Andrade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Teoria dos Grafos Coloração</dc:title>
  <dc:creator>Leonardo Andrade</dc:creator>
  <cp:lastModifiedBy>Anjolina Grisi de Oliveira</cp:lastModifiedBy>
  <cp:revision>10</cp:revision>
  <dcterms:created xsi:type="dcterms:W3CDTF">2012-11-12T13:40:42Z</dcterms:created>
  <dcterms:modified xsi:type="dcterms:W3CDTF">2013-04-17T17:31:25Z</dcterms:modified>
</cp:coreProperties>
</file>