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94" d="100"/>
          <a:sy n="94" d="100"/>
        </p:scale>
        <p:origin x="-8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73D8D7-E7A7-40B6-9272-C47A91BF7E56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8C2CFA-253D-41D5-91BB-1110C713826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2" name="Picture 11" descr="E:\cin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7F9C4-4E73-418E-8FDF-2E760F9C67DC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663E5-AA8E-468D-9771-A3FFA98FA52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CB93D-6716-4B64-AB4D-A2EBA0C83690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4AA91-A156-4AA1-9B42-A0B26C87B33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73D8D7-E7A7-40B6-9272-C47A91BF7E56}" type="datetimeFigureOut">
              <a:rPr lang="pt-BR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8C2CFA-253D-41D5-91BB-1110C713826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B063-72E4-4F95-93F0-35F53A58C177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DEA3-0BD9-462A-A213-D65EE219FED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E32581-5CCC-494D-8193-1E5EF037DFB3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19406D-B61E-40BE-8187-25D8E987E8E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DCAB-EB19-4AE1-9728-616FA3D8B6E8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1818-0A83-45EF-8BAC-AC56708CC38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41CE2-31C2-4A95-9B87-F461B97AFEF3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4469-940B-4836-885C-817D033D63B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D3B6-9F05-4DA0-8395-CAE415362EFE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E849-8889-4F39-932C-FFA65144CA1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5A6CBB-120B-47F7-A1EE-6014C2E8EFBF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C524E6-7697-4EFA-9451-54EDB6A08D3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65A1F-38A0-4753-A9D6-451E87EEA19C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35A0D-B0B1-4361-89DD-9A0EA9367FFD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53CB5A-D076-4D9E-8745-029E898C7A1F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2604EB-1054-40F4-8FDB-357B63CA068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1" name="Picture 11" descr="E:\cin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1AD2B88-C072-41F2-81E7-1566BB97505A}" type="datetimeFigureOut">
              <a:rPr lang="pt-BR" smtClean="0"/>
              <a:pPr>
                <a:defRPr/>
              </a:pPr>
              <a:t>08/03/2012</a:t>
            </a:fld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F2AFC58-284F-40BB-9C6B-B101104AB1C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3999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 smtClean="0"/>
              <a:t>Experimento Aleatório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 smtClean="0"/>
              <a:t>Espaço Amostral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 smtClean="0"/>
              <a:t>Eventos Mutuamente Exclusivos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 smtClean="0"/>
              <a:t>Experimentos de Contagem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Renata </a:t>
            </a:r>
            <a:r>
              <a:rPr dirty="0" smtClean="0"/>
              <a:t>Souza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 – 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l-GR" dirty="0" smtClean="0"/>
              <a:t>Ω</a:t>
            </a:r>
            <a:r>
              <a:rPr lang="pt-BR" dirty="0" smtClean="0"/>
              <a:t> ={(1,1),(2,2), (3,3), (4,4), (5,5), (6,6)}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pt-BR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l-GR" dirty="0" smtClean="0"/>
              <a:t>Ω </a:t>
            </a:r>
            <a:r>
              <a:rPr lang="pt-BR" dirty="0" smtClean="0"/>
              <a:t>={(4,6), (5,5),(6,4)}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pt-BR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l-GR" dirty="0" smtClean="0"/>
              <a:t>Ω </a:t>
            </a:r>
            <a:r>
              <a:rPr lang="pt-BR" dirty="0" smtClean="0"/>
              <a:t>={</a:t>
            </a:r>
            <a:r>
              <a:rPr lang="pt-BR" sz="2400" dirty="0" smtClean="0">
                <a:sym typeface="Symbol" pitchFamily="18" charset="2"/>
              </a:rPr>
              <a:t></a:t>
            </a:r>
            <a:r>
              <a:rPr lang="pt-BR" dirty="0" smtClean="0"/>
              <a:t>}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pt-BR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l-GR" dirty="0" smtClean="0"/>
              <a:t>Ω </a:t>
            </a:r>
            <a:r>
              <a:rPr lang="pt-BR" dirty="0" smtClean="0"/>
              <a:t>={</a:t>
            </a:r>
            <a:r>
              <a:rPr lang="pt-BR" dirty="0" smtClean="0">
                <a:sym typeface="Symbol" pitchFamily="18" charset="2"/>
              </a:rPr>
              <a:t></a:t>
            </a:r>
            <a:r>
              <a:rPr lang="pt-BR" dirty="0" smtClean="0"/>
              <a:t>}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pt-BR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l-GR" dirty="0" smtClean="0"/>
              <a:t>Ω </a:t>
            </a:r>
            <a:r>
              <a:rPr lang="pt-BR" dirty="0" smtClean="0"/>
              <a:t>={(1,2),(2,1), (2,4),(3,6),(4,2),(6,3)}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Classe de Eventos Aleatórios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2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pt-BR" sz="2000" dirty="0" smtClean="0"/>
                  <a:t>É o conjunto formado de todos os eventos (subconjuntos) do espaço amostral. </a:t>
                </a:r>
              </a:p>
              <a:p>
                <a:pPr eaLnBrk="1" hangingPunct="1"/>
                <a:r>
                  <a:rPr lang="pt-BR" sz="2000" dirty="0" smtClean="0"/>
                  <a:t>Considere  como exemplo um espaço amostral finito:</a:t>
                </a:r>
              </a:p>
              <a:p>
                <a:pPr lvl="1" eaLnBrk="1" hangingPunct="1"/>
                <a:r>
                  <a:rPr lang="el-GR" sz="1800" dirty="0" smtClean="0"/>
                  <a:t>Ω</a:t>
                </a:r>
                <a:r>
                  <a:rPr lang="pt-BR" sz="1800" dirty="0" smtClean="0"/>
                  <a:t> = {e</a:t>
                </a:r>
                <a:r>
                  <a:rPr lang="pt-BR" sz="1800" baseline="-25000" dirty="0" smtClean="0"/>
                  <a:t>1</a:t>
                </a:r>
                <a:r>
                  <a:rPr lang="pt-BR" sz="1800" dirty="0" smtClean="0"/>
                  <a:t>,e</a:t>
                </a:r>
                <a:r>
                  <a:rPr lang="pt-BR" sz="1800" baseline="-25000" dirty="0" smtClean="0"/>
                  <a:t>2</a:t>
                </a:r>
                <a:r>
                  <a:rPr lang="pt-BR" sz="1800" dirty="0" smtClean="0"/>
                  <a:t>,e</a:t>
                </a:r>
                <a:r>
                  <a:rPr lang="pt-BR" sz="1800" baseline="-25000" dirty="0" smtClean="0"/>
                  <a:t>3</a:t>
                </a:r>
                <a:r>
                  <a:rPr lang="pt-BR" sz="1800" dirty="0" smtClean="0"/>
                  <a:t>,e</a:t>
                </a:r>
                <a:r>
                  <a:rPr lang="pt-BR" sz="1800" baseline="-25000" dirty="0" smtClean="0"/>
                  <a:t>4</a:t>
                </a:r>
                <a:r>
                  <a:rPr lang="pt-BR" sz="1800" dirty="0" smtClean="0"/>
                  <a:t>}</a:t>
                </a:r>
              </a:p>
              <a:p>
                <a:pPr eaLnBrk="1" hangingPunct="1"/>
                <a:r>
                  <a:rPr lang="pt-BR" sz="2000" dirty="0" smtClean="0"/>
                  <a:t>A classe de eventos aleatórios F(</a:t>
                </a:r>
                <a:r>
                  <a:rPr lang="el-GR" sz="2000" dirty="0" smtClean="0"/>
                  <a:t>Ω</a:t>
                </a:r>
                <a:r>
                  <a:rPr lang="pt-BR" sz="2000" dirty="0" smtClean="0"/>
                  <a:t>)</a:t>
                </a:r>
                <a:endParaRPr lang="pt-BR" sz="1600" dirty="0" smtClean="0"/>
              </a:p>
              <a:p>
                <a:pPr lvl="1" eaLnBrk="1" hangingPunct="1"/>
                <a:r>
                  <a:rPr lang="pt-BR" sz="1600" dirty="0" smtClean="0">
                    <a:sym typeface="Symbol" pitchFamily="18" charset="2"/>
                  </a:rPr>
                  <a:t></a:t>
                </a:r>
                <a:r>
                  <a:rPr lang="pt-BR" sz="1600" dirty="0">
                    <a:sym typeface="Symbol" pitchFamily="18" charset="2"/>
                  </a:rPr>
                  <a:t> </a:t>
                </a:r>
                <a:r>
                  <a:rPr lang="pt-BR" sz="1600" dirty="0" smtClean="0">
                    <a:sym typeface="Symbol" pitchFamily="18" charset="2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r>
                  <a:rPr lang="pt-BR" sz="1600" dirty="0" smtClean="0"/>
                  <a:t>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r>
                  <a:rPr lang="pt-BR" sz="1600" dirty="0" smtClean="0"/>
                  <a:t>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r>
                  <a:rPr lang="pt-BR" sz="1600" dirty="0" smtClean="0"/>
                  <a:t>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), (e</a:t>
                </a:r>
                <a:r>
                  <a:rPr lang="pt-BR" sz="1600" baseline="-25000" dirty="0" smtClean="0"/>
                  <a:t>2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r>
                  <a:rPr lang="pt-BR" sz="1600" dirty="0" smtClean="0"/>
                  <a:t>(e</a:t>
                </a:r>
                <a:r>
                  <a:rPr lang="pt-BR" sz="1600" baseline="-25000" dirty="0" smtClean="0"/>
                  <a:t>1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2, </a:t>
                </a:r>
                <a:r>
                  <a:rPr lang="pt-BR" sz="1600" dirty="0" smtClean="0"/>
                  <a:t>e</a:t>
                </a:r>
                <a:r>
                  <a:rPr lang="pt-BR" sz="1600" baseline="-25000" dirty="0" smtClean="0"/>
                  <a:t>3</a:t>
                </a:r>
                <a:r>
                  <a:rPr lang="pt-BR" sz="1600" dirty="0" smtClean="0"/>
                  <a:t>, e</a:t>
                </a:r>
                <a:r>
                  <a:rPr lang="pt-BR" sz="1600" baseline="-25000" dirty="0" smtClean="0"/>
                  <a:t>4</a:t>
                </a:r>
                <a:r>
                  <a:rPr lang="pt-BR" sz="1600" dirty="0" smtClean="0"/>
                  <a:t>)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eaLnBrk="1" hangingPunct="1"/>
                <a:r>
                  <a:rPr lang="pt-BR" sz="2000" dirty="0" smtClean="0"/>
                  <a:t>O número de eventos  de um espaço amostral é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𝐹</m:t>
                    </m:r>
                    <m:r>
                      <a:rPr lang="pt-BR" sz="20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/>
                      </a:rPr>
                      <m:t>Ω</m:t>
                    </m:r>
                    <m:r>
                      <a:rPr lang="pt-BR" sz="2000" i="1" dirty="0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pt-BR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sz="2000" i="1" dirty="0" smtClean="0">
                        <a:latin typeface="Cambria Math"/>
                      </a:rPr>
                      <m:t> </m:t>
                    </m:r>
                  </m:oMath>
                </a14:m>
                <a:endParaRPr lang="pt-BR" sz="2000" dirty="0" smtClean="0"/>
              </a:p>
              <a:p>
                <a:pPr eaLnBrk="1" hangingPunct="1"/>
                <a:r>
                  <a:rPr lang="pt-BR" sz="2000" dirty="0" smtClean="0"/>
                  <a:t>Usando esse espaço amostral temos que o número de eventos é 24</a:t>
                </a:r>
              </a:p>
            </p:txBody>
          </p:sp>
        </mc:Choice>
        <mc:Fallback>
          <p:sp>
            <p:nvSpPr>
              <p:cNvPr id="1032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AutoShape 5"/>
          <p:cNvSpPr>
            <a:spLocks noChangeArrowheads="1"/>
          </p:cNvSpPr>
          <p:nvPr/>
        </p:nvSpPr>
        <p:spPr bwMode="auto">
          <a:xfrm>
            <a:off x="1539280" y="3140968"/>
            <a:ext cx="152400" cy="1984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rebuchet MS" pitchFamily="34" charset="0"/>
            </a:endParaRPr>
          </a:p>
        </p:txBody>
      </p:sp>
      <p:sp>
        <p:nvSpPr>
          <p:cNvPr id="1034" name="AutoShape 7"/>
          <p:cNvSpPr>
            <a:spLocks noChangeArrowheads="1"/>
          </p:cNvSpPr>
          <p:nvPr/>
        </p:nvSpPr>
        <p:spPr bwMode="auto">
          <a:xfrm>
            <a:off x="2452444" y="3540125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rebuchet MS" pitchFamily="34" charset="0"/>
            </a:endParaRPr>
          </a:p>
        </p:txBody>
      </p:sp>
      <p:sp>
        <p:nvSpPr>
          <p:cNvPr id="1035" name="AutoShape 9"/>
          <p:cNvSpPr>
            <a:spLocks noChangeArrowheads="1"/>
          </p:cNvSpPr>
          <p:nvPr/>
        </p:nvSpPr>
        <p:spPr bwMode="auto">
          <a:xfrm>
            <a:off x="5427712" y="3992488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rebuchet MS" pitchFamily="34" charset="0"/>
            </a:endParaRPr>
          </a:p>
        </p:txBody>
      </p:sp>
      <p:sp>
        <p:nvSpPr>
          <p:cNvPr id="1036" name="AutoShape 11"/>
          <p:cNvSpPr>
            <a:spLocks noChangeArrowheads="1"/>
          </p:cNvSpPr>
          <p:nvPr/>
        </p:nvSpPr>
        <p:spPr bwMode="auto">
          <a:xfrm>
            <a:off x="2528644" y="4869160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rebuchet MS" pitchFamily="34" charset="0"/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5139680" y="4424536"/>
            <a:ext cx="1524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Propriedades com Eventos Aleatórios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Considere </a:t>
            </a:r>
            <a:r>
              <a:rPr lang="el-GR" dirty="0" smtClean="0"/>
              <a:t>Ω</a:t>
            </a:r>
            <a:r>
              <a:rPr lang="pt-BR" dirty="0" smtClean="0"/>
              <a:t> = {e</a:t>
            </a:r>
            <a:r>
              <a:rPr lang="pt-BR" baseline="-25000" dirty="0" smtClean="0"/>
              <a:t>1</a:t>
            </a:r>
            <a:r>
              <a:rPr lang="pt-BR" dirty="0" smtClean="0"/>
              <a:t>, e</a:t>
            </a:r>
            <a:r>
              <a:rPr lang="pt-BR" baseline="-25000" dirty="0" smtClean="0"/>
              <a:t>2</a:t>
            </a:r>
            <a:r>
              <a:rPr lang="pt-BR" dirty="0" smtClean="0"/>
              <a:t>, ...,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n</a:t>
            </a:r>
            <a:r>
              <a:rPr lang="pt-BR" dirty="0" smtClean="0"/>
              <a:t>}. Sejam A e B dois eventos de F(</a:t>
            </a:r>
            <a:r>
              <a:rPr lang="el-GR" dirty="0" smtClean="0"/>
              <a:t>Ω</a:t>
            </a:r>
            <a:r>
              <a:rPr lang="pt-BR" dirty="0" smtClean="0"/>
              <a:t>).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Operações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União: A ∪ B = {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</a:t>
            </a:r>
            <a:r>
              <a:rPr lang="pt-BR" dirty="0" smtClean="0"/>
              <a:t> </a:t>
            </a:r>
            <a:r>
              <a:rPr lang="pt-BR" dirty="0" smtClean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pt-BR" dirty="0" smtClean="0"/>
              <a:t> </a:t>
            </a:r>
            <a:r>
              <a:rPr lang="el-GR" dirty="0" smtClean="0"/>
              <a:t>Ω</a:t>
            </a:r>
            <a:r>
              <a:rPr lang="pt-BR" dirty="0" smtClean="0"/>
              <a:t> /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</a:t>
            </a:r>
            <a:r>
              <a:rPr lang="pt-BR" dirty="0" smtClean="0"/>
              <a:t> ∪ A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pt-BR" dirty="0" smtClean="0"/>
              <a:t>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</a:t>
            </a:r>
            <a:r>
              <a:rPr lang="pt-BR" dirty="0" smtClean="0"/>
              <a:t> ∪ B} 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pt-BR" dirty="0" smtClean="0"/>
              <a:t>O evento formado pelos elementos que pertencem a pelo menos um dos eventos.</a:t>
            </a:r>
          </a:p>
        </p:txBody>
      </p:sp>
      <p:grpSp>
        <p:nvGrpSpPr>
          <p:cNvPr id="5" name="Grupo 8"/>
          <p:cNvGrpSpPr/>
          <p:nvPr/>
        </p:nvGrpSpPr>
        <p:grpSpPr>
          <a:xfrm>
            <a:off x="2571736" y="4643446"/>
            <a:ext cx="3786214" cy="1214446"/>
            <a:chOff x="2285984" y="4500570"/>
            <a:chExt cx="3786214" cy="121444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Elipse 7"/>
            <p:cNvSpPr/>
            <p:nvPr/>
          </p:nvSpPr>
          <p:spPr>
            <a:xfrm>
              <a:off x="3786182" y="4500570"/>
              <a:ext cx="2286016" cy="12144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285984" y="4500570"/>
              <a:ext cx="2286016" cy="12144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786182" y="4500570"/>
              <a:ext cx="2286016" cy="121444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6000750" y="4500563"/>
            <a:ext cx="500063" cy="357187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66963" y="4438650"/>
            <a:ext cx="500062" cy="357188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43500" y="5857875"/>
            <a:ext cx="1285875" cy="428625"/>
          </a:xfrm>
          <a:prstGeom prst="rect">
            <a:avLst/>
          </a:prstGeom>
        </p:spPr>
        <p:txBody>
          <a:bodyPr lIns="182880" tIns="0"/>
          <a:lstStyle/>
          <a:p>
            <a:pPr marL="36576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 ∪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 bwMode="auto">
          <a:xfrm>
            <a:off x="4071938" y="2643188"/>
            <a:ext cx="2286000" cy="12144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Propriedades com Eventos Aleatórios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Interseção: </a:t>
            </a:r>
            <a:r>
              <a:rPr lang="pt-BR" dirty="0" smtClean="0">
                <a:sym typeface="Symbol" pitchFamily="18" charset="2"/>
              </a:rPr>
              <a:t>A ∩ B = {</a:t>
            </a:r>
            <a:r>
              <a:rPr lang="pt-BR" dirty="0" err="1" smtClean="0">
                <a:sym typeface="Symbol" pitchFamily="18" charset="2"/>
              </a:rPr>
              <a:t>e</a:t>
            </a:r>
            <a:r>
              <a:rPr lang="pt-BR" baseline="-25000" dirty="0" err="1" smtClean="0">
                <a:sym typeface="Symbol" pitchFamily="18" charset="2"/>
              </a:rPr>
              <a:t>i</a:t>
            </a:r>
            <a:r>
              <a:rPr lang="pt-BR" dirty="0" smtClean="0">
                <a:sym typeface="Symbol" pitchFamily="18" charset="2"/>
              </a:rPr>
              <a:t>   / </a:t>
            </a:r>
            <a:r>
              <a:rPr lang="pt-BR" dirty="0" err="1" smtClean="0">
                <a:sym typeface="Symbol" pitchFamily="18" charset="2"/>
              </a:rPr>
              <a:t>e</a:t>
            </a:r>
            <a:r>
              <a:rPr lang="pt-BR" baseline="-25000" dirty="0" err="1" smtClean="0">
                <a:sym typeface="Symbol" pitchFamily="18" charset="2"/>
              </a:rPr>
              <a:t>i</a:t>
            </a:r>
            <a:r>
              <a:rPr lang="pt-BR" dirty="0" smtClean="0">
                <a:sym typeface="Symbol" pitchFamily="18" charset="2"/>
              </a:rPr>
              <a:t>  A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</a:t>
            </a:r>
            <a:r>
              <a:rPr lang="pt-BR" dirty="0" smtClean="0">
                <a:sym typeface="Symbol" pitchFamily="18" charset="2"/>
              </a:rPr>
              <a:t> </a:t>
            </a:r>
            <a:r>
              <a:rPr lang="pt-BR" dirty="0" err="1" smtClean="0">
                <a:sym typeface="Symbol" pitchFamily="18" charset="2"/>
              </a:rPr>
              <a:t>e</a:t>
            </a:r>
            <a:r>
              <a:rPr lang="pt-BR" baseline="-25000" dirty="0" err="1" smtClean="0">
                <a:sym typeface="Symbol" pitchFamily="18" charset="2"/>
              </a:rPr>
              <a:t>i</a:t>
            </a:r>
            <a:r>
              <a:rPr lang="pt-BR" dirty="0" smtClean="0">
                <a:sym typeface="Symbol" pitchFamily="18" charset="2"/>
              </a:rPr>
              <a:t>  B}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pt-BR" dirty="0" smtClean="0">
                <a:sym typeface="Symbol" pitchFamily="18" charset="2"/>
              </a:rPr>
              <a:t>O evento formado pelos elementos que pertencem simultaneamente aos dois eventos.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pt-BR" dirty="0" smtClean="0">
              <a:sym typeface="Symbol" pitchFamily="18" charset="2"/>
            </a:endParaRP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pt-BR" dirty="0" smtClean="0">
              <a:sym typeface="Symbol" pitchFamily="18" charset="2"/>
            </a:endParaRP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pt-BR" dirty="0" smtClean="0">
              <a:sym typeface="Symbol" pitchFamily="18" charset="2"/>
            </a:endParaRP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pt-BR" dirty="0" smtClean="0">
              <a:sym typeface="Symbol" pitchFamily="18" charset="2"/>
            </a:endParaRP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pt-BR" dirty="0" smtClean="0">
              <a:sym typeface="Symbol" pitchFamily="18" charset="2"/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>
                <a:sym typeface="Symbol" pitchFamily="18" charset="2"/>
              </a:rPr>
              <a:t>Complementação: </a:t>
            </a:r>
            <a:endParaRPr lang="pt-BR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86188" y="4286250"/>
          <a:ext cx="3924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828800" imgH="241200" progId="Equation.3">
                  <p:embed/>
                </p:oleObj>
              </mc:Choice>
              <mc:Fallback>
                <p:oleObj name="Equation" r:id="rId3" imgW="1828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86250"/>
                        <a:ext cx="39243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 bwMode="auto">
          <a:xfrm>
            <a:off x="3857625" y="4000500"/>
            <a:ext cx="1285875" cy="428625"/>
          </a:xfrm>
          <a:prstGeom prst="rect">
            <a:avLst/>
          </a:prstGeom>
        </p:spPr>
        <p:txBody>
          <a:bodyPr lIns="182880" tIns="0"/>
          <a:lstStyle/>
          <a:p>
            <a:pPr marL="36576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 ∩ B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2571750" y="2643188"/>
            <a:ext cx="2286000" cy="1214437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6143625" y="2571750"/>
            <a:ext cx="500063" cy="357188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2509838" y="2509838"/>
            <a:ext cx="500062" cy="357187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cxnSp>
        <p:nvCxnSpPr>
          <p:cNvPr id="15" name="Conector de seta reta 14"/>
          <p:cNvCxnSpPr>
            <a:endCxn id="11" idx="0"/>
          </p:cNvCxnSpPr>
          <p:nvPr/>
        </p:nvCxnSpPr>
        <p:spPr bwMode="auto">
          <a:xfrm rot="5400000">
            <a:off x="4142582" y="3645694"/>
            <a:ext cx="7175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71750" y="4929188"/>
            <a:ext cx="3857625" cy="1500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143250" y="5143500"/>
            <a:ext cx="2643188" cy="1071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943225" y="5030788"/>
            <a:ext cx="500063" cy="357187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9438" y="5429250"/>
          <a:ext cx="2063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152280" imgH="253800" progId="Equation.3">
                  <p:embed/>
                </p:oleObj>
              </mc:Choice>
              <mc:Fallback>
                <p:oleObj name="Equation" r:id="rId5" imgW="1522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5429250"/>
                        <a:ext cx="2063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onector de seta reta 32"/>
          <p:cNvCxnSpPr/>
          <p:nvPr/>
        </p:nvCxnSpPr>
        <p:spPr>
          <a:xfrm>
            <a:off x="6072188" y="5572125"/>
            <a:ext cx="714375" cy="36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 bwMode="auto">
          <a:xfrm>
            <a:off x="4071938" y="2643188"/>
            <a:ext cx="2286000" cy="121443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Eventos Aleatórios – Exemplo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Lançam-se duas moedas. Sejam A: saída de faces iguais e B=saída de cara na primeira moeda. Determine: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A ∪ B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A ∩ B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  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     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    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      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B - A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A - B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43000" y="3219450"/>
          <a:ext cx="714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304560" imgH="228600" progId="Equation.3">
                  <p:embed/>
                </p:oleObj>
              </mc:Choice>
              <mc:Fallback>
                <p:oleObj name="Equation" r:id="rId3" imgW="3045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19450"/>
                        <a:ext cx="7143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143000" y="3602038"/>
          <a:ext cx="952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406080" imgH="203040" progId="Equation.3">
                  <p:embed/>
                </p:oleObj>
              </mc:Choice>
              <mc:Fallback>
                <p:oleObj name="Equation" r:id="rId5" imgW="4060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02038"/>
                        <a:ext cx="952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1143000" y="3994150"/>
          <a:ext cx="952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406080" imgH="203040" progId="Equation.3">
                  <p:embed/>
                </p:oleObj>
              </mc:Choice>
              <mc:Fallback>
                <p:oleObj name="Equation" r:id="rId7" imgW="4060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94150"/>
                        <a:ext cx="952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1143000" y="4381500"/>
          <a:ext cx="952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9" imgW="406080" imgH="203040" progId="Equation.3">
                  <p:embed/>
                </p:oleObj>
              </mc:Choice>
              <mc:Fallback>
                <p:oleObj name="Equation" r:id="rId9" imgW="406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81500"/>
                        <a:ext cx="952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1143000" y="4738688"/>
          <a:ext cx="952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1" imgW="406080" imgH="203040" progId="Equation.3">
                  <p:embed/>
                </p:oleObj>
              </mc:Choice>
              <mc:Fallback>
                <p:oleObj name="Equation" r:id="rId11" imgW="4060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8688"/>
                        <a:ext cx="952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786188" y="2428875"/>
            <a:ext cx="4429125" cy="3643313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82" name="CaixaDeTexto 13"/>
          <p:cNvSpPr txBox="1">
            <a:spLocks noChangeArrowheads="1"/>
          </p:cNvSpPr>
          <p:nvPr/>
        </p:nvSpPr>
        <p:spPr bwMode="auto">
          <a:xfrm>
            <a:off x="3786188" y="3143250"/>
            <a:ext cx="478631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0"/>
          <a:lstStyle/>
          <a:p>
            <a:pPr>
              <a:tabLst>
                <a:tab pos="358775" algn="l"/>
              </a:tabLst>
            </a:pPr>
            <a:r>
              <a:rPr lang="pt-BR" sz="2400">
                <a:solidFill>
                  <a:schemeClr val="tx2"/>
                </a:solidFill>
                <a:latin typeface="Trebuchet MS" pitchFamily="34" charset="0"/>
                <a:sym typeface="Symbol" pitchFamily="18" charset="2"/>
              </a:rPr>
              <a:t> 	= {(c,c), (c,r), (r,r), (r,c)}</a:t>
            </a:r>
          </a:p>
          <a:p>
            <a:pPr>
              <a:tabLst>
                <a:tab pos="358775" algn="l"/>
              </a:tabLst>
            </a:pPr>
            <a:r>
              <a:rPr lang="pt-BR" sz="2400">
                <a:solidFill>
                  <a:schemeClr val="tx2"/>
                </a:solidFill>
                <a:latin typeface="Trebuchet MS" pitchFamily="34" charset="0"/>
                <a:sym typeface="Symbol" pitchFamily="18" charset="2"/>
              </a:rPr>
              <a:t>A	= {(c,c), (r,r)}</a:t>
            </a:r>
          </a:p>
          <a:p>
            <a:pPr>
              <a:tabLst>
                <a:tab pos="358775" algn="l"/>
              </a:tabLst>
            </a:pPr>
            <a:r>
              <a:rPr lang="pt-BR" sz="2400">
                <a:solidFill>
                  <a:schemeClr val="tx2"/>
                </a:solidFill>
                <a:latin typeface="Trebuchet MS" pitchFamily="34" charset="0"/>
                <a:sym typeface="Symbol" pitchFamily="18" charset="2"/>
              </a:rPr>
              <a:t>B	= {(c,c), (c,r)}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Eventos Aleatórios – Exemplo 3</a:t>
            </a:r>
            <a:endParaRPr lang="pt-BR" dirty="0"/>
          </a:p>
        </p:txBody>
      </p:sp>
      <p:sp>
        <p:nvSpPr>
          <p:cNvPr id="410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A</a:t>
            </a:r>
            <a:r>
              <a:rPr lang="pt-BR" smtClean="0">
                <a:sym typeface="Symbol" pitchFamily="18" charset="2"/>
              </a:rPr>
              <a:t>B = {(c,c, (c,r), (r,r)}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A</a:t>
            </a:r>
            <a:r>
              <a:rPr lang="pt-BR" smtClean="0">
                <a:sym typeface="Symbol" pitchFamily="18" charset="2"/>
              </a:rPr>
              <a:t>B={(c,c)}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>
                <a:sym typeface="Symbol" pitchFamily="18" charset="2"/>
              </a:rPr>
              <a:t>                          ,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 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              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             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               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B-A = {(c,r)}</a:t>
            </a:r>
          </a:p>
          <a:p>
            <a:pPr marL="803275" lvl="1" indent="-457200" eaLnBrk="1" hangingPunct="1">
              <a:lnSpc>
                <a:spcPct val="90000"/>
              </a:lnSpc>
              <a:spcBef>
                <a:spcPct val="50000"/>
              </a:spcBef>
              <a:buFont typeface="Trebuchet MS" pitchFamily="34" charset="0"/>
              <a:buAutoNum type="alphaLcParenR"/>
            </a:pPr>
            <a:r>
              <a:rPr lang="pt-BR" smtClean="0"/>
              <a:t>A-B={(r,r)} </a:t>
            </a:r>
          </a:p>
          <a:p>
            <a:pPr eaLnBrk="1" hangingPunct="1"/>
            <a:endParaRPr lang="pt-BR" smtClean="0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428750" y="2314575"/>
          <a:ext cx="2486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314575"/>
                        <a:ext cx="24860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1428750" y="3314700"/>
          <a:ext cx="385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1714320" imgH="241200" progId="Equation.3">
                  <p:embed/>
                </p:oleObj>
              </mc:Choice>
              <mc:Fallback>
                <p:oleObj name="Equation" r:id="rId5" imgW="1714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14700"/>
                        <a:ext cx="385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1428750" y="3814763"/>
          <a:ext cx="2257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1002960" imgH="241200" progId="Equation.3">
                  <p:embed/>
                </p:oleObj>
              </mc:Choice>
              <mc:Fallback>
                <p:oleObj name="Equation" r:id="rId7" imgW="10029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814763"/>
                        <a:ext cx="2257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1428750" y="2814638"/>
          <a:ext cx="2257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9" imgW="1002960" imgH="241200" progId="Equation.3">
                  <p:embed/>
                </p:oleObj>
              </mc:Choice>
              <mc:Fallback>
                <p:oleObj name="Equation" r:id="rId9" imgW="10029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14638"/>
                        <a:ext cx="2257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2"/>
          <p:cNvGraphicFramePr>
            <a:graphicFrameLocks noChangeAspect="1"/>
          </p:cNvGraphicFramePr>
          <p:nvPr/>
        </p:nvGraphicFramePr>
        <p:xfrm>
          <a:off x="1428750" y="4357688"/>
          <a:ext cx="3829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1" imgW="1701720" imgH="241200" progId="Equation.3">
                  <p:embed/>
                </p:oleObj>
              </mc:Choice>
              <mc:Fallback>
                <p:oleObj name="Equation" r:id="rId11" imgW="170172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357688"/>
                        <a:ext cx="3829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3"/>
          <p:cNvGraphicFramePr>
            <a:graphicFrameLocks noChangeAspect="1"/>
          </p:cNvGraphicFramePr>
          <p:nvPr/>
        </p:nvGraphicFramePr>
        <p:xfrm>
          <a:off x="4029075" y="2314575"/>
          <a:ext cx="2400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3" imgW="1066680" imgH="241200" progId="Equation.3">
                  <p:embed/>
                </p:oleObj>
              </mc:Choice>
              <mc:Fallback>
                <p:oleObj name="Equation" r:id="rId13" imgW="10666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2314575"/>
                        <a:ext cx="24003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Propriedades das 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r>
              <a:rPr lang="pt-BR" dirty="0" smtClean="0"/>
              <a:t>a) Idempotentes:	A ∩ A = A</a:t>
            </a:r>
            <a:br>
              <a:rPr lang="pt-BR" dirty="0" smtClean="0"/>
            </a:br>
            <a:r>
              <a:rPr lang="pt-BR" dirty="0" smtClean="0"/>
              <a:t>	A ∪ A = A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r>
              <a:rPr lang="pt-BR" dirty="0" smtClean="0"/>
              <a:t>b) Comutativas: 	A ∪ B = B ∪ A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tabLst>
                <a:tab pos="3060000" algn="l"/>
              </a:tabLst>
              <a:defRPr/>
            </a:pPr>
            <a:r>
              <a:rPr lang="pt-BR" dirty="0" smtClean="0"/>
              <a:t>                           	A ∩ B = B ∩ A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tabLst>
                <a:tab pos="3060000" algn="l"/>
              </a:tabLst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r>
              <a:rPr lang="pt-BR" dirty="0" smtClean="0"/>
              <a:t>c) Associativas: 	A ∩ (B ∩ C)= (A ∩ B) ∩ C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tabLst>
                <a:tab pos="3060000" algn="l"/>
              </a:tabLst>
              <a:defRPr/>
            </a:pPr>
            <a:r>
              <a:rPr lang="pt-BR" dirty="0" smtClean="0"/>
              <a:t>                         	A ∪ (B ∪ C)= (A ∪ B) ∪ C)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tabLst>
                <a:tab pos="3060000" algn="l"/>
              </a:tabLst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r>
              <a:rPr lang="pt-BR" dirty="0" smtClean="0"/>
              <a:t>d) Distributivas: 	A ∪ (B ∩ C)= (A ∪ B) ∩ (A ∪ C)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tabLst>
                <a:tab pos="3060000" algn="l"/>
              </a:tabLst>
              <a:defRPr/>
            </a:pPr>
            <a:r>
              <a:rPr lang="pt-BR" dirty="0" smtClean="0"/>
              <a:t>                           	A ∩ (B ∪ C)= (A ∩ B) ∪ (A ∩ C)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tabLst>
                <a:tab pos="3060000" algn="l"/>
              </a:tabLst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Propriedades das Operações</a:t>
            </a:r>
            <a:endParaRPr lang="pt-BR" dirty="0"/>
          </a:p>
        </p:txBody>
      </p:sp>
      <p:sp>
        <p:nvSpPr>
          <p:cNvPr id="51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879725" algn="l"/>
                <a:tab pos="3598863" algn="l"/>
              </a:tabLst>
            </a:pPr>
            <a:r>
              <a:rPr lang="pt-BR" smtClean="0"/>
              <a:t>e) Absorções: 	A </a:t>
            </a:r>
            <a:r>
              <a:rPr lang="pt-BR" smtClean="0">
                <a:sym typeface="Symbol" pitchFamily="18" charset="2"/>
              </a:rPr>
              <a:t> (A  B)=A, </a:t>
            </a:r>
            <a:r>
              <a:rPr lang="pt-BR" smtClean="0"/>
              <a:t>A </a:t>
            </a:r>
            <a:r>
              <a:rPr lang="pt-BR" smtClean="0">
                <a:sym typeface="Symbol" pitchFamily="18" charset="2"/>
              </a:rPr>
              <a:t> (A  B)=A</a:t>
            </a:r>
          </a:p>
          <a:p>
            <a:pPr eaLnBrk="1" hangingPunct="1">
              <a:tabLst>
                <a:tab pos="2879725" algn="l"/>
                <a:tab pos="3598863" algn="l"/>
              </a:tabLst>
            </a:pPr>
            <a:endParaRPr lang="pt-BR" smtClean="0"/>
          </a:p>
          <a:p>
            <a:pPr eaLnBrk="1" hangingPunct="1">
              <a:tabLst>
                <a:tab pos="2879725" algn="l"/>
                <a:tab pos="3598863" algn="l"/>
              </a:tabLst>
            </a:pPr>
            <a:r>
              <a:rPr lang="pt-BR" smtClean="0"/>
              <a:t>f) Identidades: 	A </a:t>
            </a:r>
            <a:r>
              <a:rPr lang="pt-BR" smtClean="0">
                <a:sym typeface="Symbol" pitchFamily="18" charset="2"/>
              </a:rPr>
              <a:t>  = A, </a:t>
            </a:r>
            <a:r>
              <a:rPr lang="pt-BR" smtClean="0"/>
              <a:t>A </a:t>
            </a:r>
            <a:r>
              <a:rPr lang="pt-BR" smtClean="0">
                <a:sym typeface="Symbol" pitchFamily="18" charset="2"/>
              </a:rPr>
              <a:t>  =  </a:t>
            </a:r>
          </a:p>
          <a:p>
            <a:pPr eaLnBrk="1" hangingPunct="1">
              <a:buFontTx/>
              <a:buNone/>
              <a:tabLst>
                <a:tab pos="2879725" algn="l"/>
                <a:tab pos="3598863" algn="l"/>
              </a:tabLst>
            </a:pPr>
            <a:r>
              <a:rPr lang="pt-BR" smtClean="0"/>
              <a:t>		A </a:t>
            </a:r>
            <a:r>
              <a:rPr lang="pt-BR" smtClean="0">
                <a:sym typeface="Symbol" pitchFamily="18" charset="2"/>
              </a:rPr>
              <a:t>  = , </a:t>
            </a:r>
            <a:r>
              <a:rPr lang="pt-BR" smtClean="0"/>
              <a:t>A </a:t>
            </a:r>
            <a:r>
              <a:rPr lang="pt-BR" smtClean="0">
                <a:sym typeface="Symbol" pitchFamily="18" charset="2"/>
              </a:rPr>
              <a:t>  =A</a:t>
            </a:r>
          </a:p>
          <a:p>
            <a:pPr eaLnBrk="1" hangingPunct="1">
              <a:buFontTx/>
              <a:buNone/>
              <a:tabLst>
                <a:tab pos="2879725" algn="l"/>
                <a:tab pos="3598863" algn="l"/>
              </a:tabLst>
            </a:pPr>
            <a:endParaRPr lang="pt-BR" smtClean="0"/>
          </a:p>
          <a:p>
            <a:pPr eaLnBrk="1" hangingPunct="1">
              <a:tabLst>
                <a:tab pos="2879725" algn="l"/>
                <a:tab pos="3598863" algn="l"/>
              </a:tabLst>
            </a:pPr>
            <a:r>
              <a:rPr lang="pt-BR" smtClean="0"/>
              <a:t>g) Complementares:	</a:t>
            </a:r>
          </a:p>
          <a:p>
            <a:pPr eaLnBrk="1" hangingPunct="1">
              <a:buFontTx/>
              <a:buNone/>
              <a:tabLst>
                <a:tab pos="2879725" algn="l"/>
                <a:tab pos="3598863" algn="l"/>
              </a:tabLst>
            </a:pPr>
            <a:endParaRPr lang="pt-BR" smtClean="0"/>
          </a:p>
          <a:p>
            <a:pPr eaLnBrk="1" hangingPunct="1">
              <a:buFontTx/>
              <a:buNone/>
              <a:tabLst>
                <a:tab pos="2879725" algn="l"/>
                <a:tab pos="3598863" algn="l"/>
              </a:tabLst>
            </a:pPr>
            <a:r>
              <a:rPr lang="pt-BR" smtClean="0"/>
              <a:t> </a:t>
            </a:r>
          </a:p>
          <a:p>
            <a:pPr eaLnBrk="1" hangingPunct="1">
              <a:tabLst>
                <a:tab pos="2879725" algn="l"/>
                <a:tab pos="3598863" algn="l"/>
              </a:tabLst>
            </a:pPr>
            <a:r>
              <a:rPr lang="pt-BR" smtClean="0"/>
              <a:t>h) Leis de De Morgan:     </a:t>
            </a:r>
          </a:p>
          <a:p>
            <a:pPr eaLnBrk="1" hangingPunct="1">
              <a:tabLst>
                <a:tab pos="2879725" algn="l"/>
                <a:tab pos="3598863" algn="l"/>
              </a:tabLst>
            </a:pPr>
            <a:endParaRPr lang="pt-BR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52913" y="3643313"/>
          <a:ext cx="40671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643313"/>
                        <a:ext cx="40671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424363" y="5072063"/>
          <a:ext cx="2933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1117440" imgH="241200" progId="Equation.3">
                  <p:embed/>
                </p:oleObj>
              </mc:Choice>
              <mc:Fallback>
                <p:oleObj name="Equation" r:id="rId5" imgW="11174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5072063"/>
                        <a:ext cx="29337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424363" y="5627688"/>
          <a:ext cx="2933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1117440" imgH="241200" progId="Equation.3">
                  <p:embed/>
                </p:oleObj>
              </mc:Choice>
              <mc:Fallback>
                <p:oleObj name="Equation" r:id="rId7" imgW="11174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5627688"/>
                        <a:ext cx="29337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4267200" y="4098925"/>
          <a:ext cx="32337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9" imgW="1231560" imgH="266400" progId="Equation.3">
                  <p:embed/>
                </p:oleObj>
              </mc:Choice>
              <mc:Fallback>
                <p:oleObj name="Equation" r:id="rId9" imgW="123156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98925"/>
                        <a:ext cx="32337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Partição de um Espaço Amostral</a:t>
            </a:r>
            <a:endParaRPr lang="pt-BR" dirty="0"/>
          </a:p>
        </p:txBody>
      </p:sp>
      <p:sp>
        <p:nvSpPr>
          <p:cNvPr id="614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Dizemos que os eventos A</a:t>
            </a:r>
            <a:r>
              <a:rPr lang="pt-BR" baseline="-25000" smtClean="0"/>
              <a:t>1</a:t>
            </a:r>
            <a:r>
              <a:rPr lang="pt-BR" smtClean="0"/>
              <a:t>, ..., A</a:t>
            </a:r>
            <a:r>
              <a:rPr lang="pt-BR" baseline="-25000" smtClean="0"/>
              <a:t>n</a:t>
            </a:r>
            <a:r>
              <a:rPr lang="pt-BR" smtClean="0"/>
              <a:t> formam uma partição do espaço amostral </a:t>
            </a:r>
            <a:r>
              <a:rPr lang="el-GR" smtClean="0"/>
              <a:t>Ω</a:t>
            </a:r>
            <a:r>
              <a:rPr lang="pt-BR" smtClean="0"/>
              <a:t> se:</a:t>
            </a:r>
          </a:p>
          <a:p>
            <a:pPr lvl="1" eaLnBrk="1" hangingPunct="1"/>
            <a:r>
              <a:rPr lang="pt-BR" smtClean="0"/>
              <a:t>Não há eventos vazios</a:t>
            </a:r>
          </a:p>
          <a:p>
            <a:pPr lvl="1" eaLnBrk="1" hangingPunct="1"/>
            <a:r>
              <a:rPr lang="pt-BR" smtClean="0"/>
              <a:t>Não há interseção entre </a:t>
            </a:r>
            <a:br>
              <a:rPr lang="pt-BR" smtClean="0"/>
            </a:br>
            <a:r>
              <a:rPr lang="pt-BR" smtClean="0"/>
              <a:t>os eventos</a:t>
            </a:r>
          </a:p>
          <a:p>
            <a:pPr lvl="1" eaLnBrk="1" hangingPunct="1"/>
            <a:r>
              <a:rPr lang="pt-BR" smtClean="0"/>
              <a:t>A união dos eventos da</a:t>
            </a:r>
            <a:br>
              <a:rPr lang="pt-BR" smtClean="0"/>
            </a:br>
            <a:r>
              <a:rPr lang="pt-BR" smtClean="0"/>
              <a:t>partição é o espaço</a:t>
            </a:r>
            <a:br>
              <a:rPr lang="pt-BR" smtClean="0"/>
            </a:br>
            <a:r>
              <a:rPr lang="pt-BR" smtClean="0"/>
              <a:t>amostral</a:t>
            </a:r>
          </a:p>
          <a:p>
            <a:pPr lvl="1" eaLnBrk="1" hangingPunct="1"/>
            <a:endParaRPr lang="pt-BR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0" y="2286000"/>
          <a:ext cx="42989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282680" imgH="901440" progId="Equation.3">
                  <p:embed/>
                </p:oleObj>
              </mc:Choice>
              <mc:Fallback>
                <p:oleObj name="Equation" r:id="rId3" imgW="128268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0"/>
                        <a:ext cx="4298950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CaixaDeTexto 5"/>
          <p:cNvSpPr txBox="1">
            <a:spLocks noChangeArrowheads="1"/>
          </p:cNvSpPr>
          <p:nvPr/>
        </p:nvSpPr>
        <p:spPr bwMode="auto">
          <a:xfrm>
            <a:off x="500063" y="4572000"/>
            <a:ext cx="200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0"/>
          <a:lstStyle/>
          <a:p>
            <a:pPr marL="36513">
              <a:lnSpc>
                <a:spcPct val="150000"/>
              </a:lnSpc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2800">
                <a:latin typeface="Trebuchet MS" pitchFamily="34" charset="0"/>
              </a:rPr>
              <a:t>Exemplo: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43188" y="4714875"/>
            <a:ext cx="3857625" cy="1643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29375" y="5929313"/>
            <a:ext cx="500063" cy="42862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l-GR" sz="28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Ω</a:t>
            </a:r>
            <a:endParaRPr lang="pt-BR" sz="28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43174" y="5572140"/>
            <a:ext cx="1071570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643174" y="4714884"/>
            <a:ext cx="642942" cy="857256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2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14744" y="6000768"/>
            <a:ext cx="1857388" cy="3571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3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14744" y="5572140"/>
            <a:ext cx="571504" cy="42862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4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572132" y="4714884"/>
            <a:ext cx="928694" cy="16430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5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286248" y="4714884"/>
            <a:ext cx="785818" cy="12858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6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072066" y="5572140"/>
            <a:ext cx="50006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7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86116" y="5143512"/>
            <a:ext cx="1000132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8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072066" y="4714884"/>
            <a:ext cx="500066" cy="8572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9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286116" y="4714884"/>
            <a:ext cx="1000132" cy="4286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n>
                  <a:solidFill>
                    <a:schemeClr val="bg1"/>
                  </a:solidFill>
                </a:ln>
              </a:rPr>
              <a:t>A</a:t>
            </a:r>
            <a:r>
              <a:rPr lang="pt-BR" baseline="-25000" dirty="0">
                <a:ln>
                  <a:solidFill>
                    <a:schemeClr val="bg1"/>
                  </a:solidFill>
                </a:ln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Eventos Mutuamente Exclusivos</a:t>
            </a:r>
            <a:endParaRPr lang="pt-BR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Dois eventos são mutuamente exclusivos se  não podem ocorrer simultaneamente:</a:t>
            </a:r>
          </a:p>
          <a:p>
            <a:pPr lvl="1" eaLnBrk="1" hangingPunct="1"/>
            <a:r>
              <a:rPr lang="pt-BR" smtClean="0"/>
              <a:t>A ∩ B = </a:t>
            </a:r>
            <a:r>
              <a:rPr lang="pt-BR" smtClean="0">
                <a:sym typeface="Symbol" pitchFamily="18" charset="2"/>
              </a:rPr>
              <a:t></a:t>
            </a:r>
          </a:p>
          <a:p>
            <a:pPr eaLnBrk="1" hangingPunct="1"/>
            <a:endParaRPr lang="pt-BR" smtClean="0">
              <a:sym typeface="Symbol" pitchFamily="18" charset="2"/>
            </a:endParaRPr>
          </a:p>
          <a:p>
            <a:pPr eaLnBrk="1" hangingPunct="1"/>
            <a:r>
              <a:rPr lang="pt-BR" smtClean="0">
                <a:sym typeface="Symbol" pitchFamily="18" charset="2"/>
              </a:rPr>
              <a:t>Exemplos:</a:t>
            </a:r>
          </a:p>
          <a:p>
            <a:pPr lvl="1" eaLnBrk="1" hangingPunct="1"/>
            <a:r>
              <a:rPr lang="pt-BR" smtClean="0">
                <a:sym typeface="Symbol" pitchFamily="18" charset="2"/>
              </a:rPr>
              <a:t>Ao lançar um dado, A = saída ímpar e B = saída par</a:t>
            </a:r>
          </a:p>
          <a:p>
            <a:pPr lvl="2" eaLnBrk="1" hangingPunct="1"/>
            <a:r>
              <a:rPr lang="pt-BR" smtClean="0">
                <a:sym typeface="Symbol" pitchFamily="18" charset="2"/>
              </a:rPr>
              <a:t>A = {1,3,5}, B = {2,4,6}</a:t>
            </a:r>
          </a:p>
          <a:p>
            <a:pPr lvl="2" eaLnBrk="1" hangingPunct="1"/>
            <a:endParaRPr lang="pt-BR" smtClean="0">
              <a:sym typeface="Symbol" pitchFamily="18" charset="2"/>
            </a:endParaRPr>
          </a:p>
          <a:p>
            <a:pPr lvl="1" eaLnBrk="1" hangingPunct="1"/>
            <a:r>
              <a:rPr lang="pt-BR" smtClean="0">
                <a:sym typeface="Symbol" pitchFamily="18" charset="2"/>
              </a:rPr>
              <a:t>Ao analisar uma imagem de satélite, A = floresta, B = deserto e C = oceano. Uma área analisada pode pertencer apenas a uma destas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Ao soltar uma pedra do alto de um edifício, sabemos que esta pedra irá em direção ao chão.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Experimento Determinístico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pt-BR" dirty="0" smtClean="0"/>
              <a:t>Certeza de que o evento irá acontecer!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Quais as chances de uma determinada rede suportar 20 usuários conectados simultaneamente? Existem dois resultados possíveis: a rede agüenta ou a rede cai.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Experimento Aleatório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pt-BR" dirty="0" smtClean="0"/>
              <a:t>Possibilidade de ocorrência de diversos eventos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641952" y="2711202"/>
            <a:ext cx="857250" cy="2857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50" y="3501008"/>
            <a:ext cx="7215188" cy="258603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Experimentos de Contagem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Em alguns experimentos, é necessário que sejam escolhidos alguns objetos de um todo.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Exemplos: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Retirar bolas de diferentes cores que estão em uma urna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Escolher alguns vértices de um determinado grafo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Analisar quantas máquinas estão usando um link de uma rede em um dado instante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Existem duas técnicas para contar o número de resultados possíveis: </a:t>
            </a:r>
            <a:r>
              <a:rPr lang="pt-BR" b="1" dirty="0" smtClean="0"/>
              <a:t>Combinação</a:t>
            </a:r>
            <a:r>
              <a:rPr lang="pt-BR" dirty="0" smtClean="0"/>
              <a:t> e </a:t>
            </a:r>
            <a:r>
              <a:rPr lang="pt-BR" b="1" dirty="0" smtClean="0"/>
              <a:t>Permutação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857250" y="3786188"/>
            <a:ext cx="7500938" cy="71437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Experimentos de Contagem: Combinação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Permite que seja realizada a contagem de quantos (n) resultados são possíveis em uma seleção sobre um conjunto de N objetos, </a:t>
            </a:r>
            <a:br>
              <a:rPr lang="pt-BR" dirty="0" smtClean="0"/>
            </a:br>
            <a:r>
              <a:rPr lang="pt-BR" dirty="0" smtClean="0"/>
              <a:t>SEM LEVAR EM CONTA A ORDEM DOS OBJETOS SELECIONADOS.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Relembrando...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57375" y="4500563"/>
          <a:ext cx="54308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00563"/>
                        <a:ext cx="54308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785813" y="2643188"/>
            <a:ext cx="7818635" cy="8572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upo 15"/>
          <p:cNvGrpSpPr>
            <a:grpSpLocks/>
          </p:cNvGrpSpPr>
          <p:nvPr/>
        </p:nvGrpSpPr>
        <p:grpSpPr bwMode="auto">
          <a:xfrm>
            <a:off x="3500438" y="4914900"/>
            <a:ext cx="2143125" cy="1585913"/>
            <a:chOff x="3500430" y="4914450"/>
            <a:chExt cx="2143140" cy="1586384"/>
          </a:xfrm>
        </p:grpSpPr>
        <p:sp>
          <p:nvSpPr>
            <p:cNvPr id="13" name="Retângulo 12"/>
            <p:cNvSpPr/>
            <p:nvPr/>
          </p:nvSpPr>
          <p:spPr>
            <a:xfrm>
              <a:off x="3500430" y="5143118"/>
              <a:ext cx="2143140" cy="13577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" name="Corda 13"/>
            <p:cNvSpPr/>
            <p:nvPr/>
          </p:nvSpPr>
          <p:spPr>
            <a:xfrm rot="5400000">
              <a:off x="4250435" y="4950262"/>
              <a:ext cx="643129" cy="571504"/>
            </a:xfrm>
            <a:prstGeom prst="chord">
              <a:avLst>
                <a:gd name="adj1" fmla="val 6516481"/>
                <a:gd name="adj2" fmla="val 150635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14375" y="5000625"/>
            <a:ext cx="1714500" cy="71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Experimentos de Contagem: Combinação</a:t>
            </a:r>
            <a:endParaRPr lang="pt-BR" dirty="0"/>
          </a:p>
        </p:txBody>
      </p:sp>
      <p:sp>
        <p:nvSpPr>
          <p:cNvPr id="81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  <a:r>
              <a:rPr lang="pt-BR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pt-BR" smtClean="0">
                <a:sym typeface="Wingdings" pitchFamily="2" charset="2"/>
              </a:rPr>
              <a:t>Em uma prateleira existem 5 livros (N = 5). Deseja-se escolher 2 destes livros para levar para uma viagem. Quais resultados são possíveis para esta seleção?</a:t>
            </a:r>
            <a:endParaRPr lang="pt-BR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14625" y="3071813"/>
          <a:ext cx="36782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688760" imgH="457200" progId="Equation.3">
                  <p:embed/>
                </p:oleObj>
              </mc:Choice>
              <mc:Fallback>
                <p:oleObj name="Equation" r:id="rId3" imgW="1688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071813"/>
                        <a:ext cx="36782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1857375" y="4214813"/>
            <a:ext cx="214313" cy="785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643063" y="4214813"/>
            <a:ext cx="214312" cy="785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28750" y="4214813"/>
            <a:ext cx="214313" cy="785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14438" y="4214813"/>
            <a:ext cx="214312" cy="7858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00125" y="4214813"/>
            <a:ext cx="214313" cy="785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00100" y="3857625"/>
            <a:ext cx="1428750" cy="285750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600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  B  C D  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000750" y="4357688"/>
            <a:ext cx="857250" cy="185737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A,B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A,C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A,D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A,E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B,C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929438" y="4313238"/>
            <a:ext cx="857250" cy="2170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B,D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B,E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C,D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C,E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D,E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C 3.05556E-6 7.40741E-7 0.16979 0.09768 0.33958 0.1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9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C 0.11459 0.00417 0.22934 0.00833 0.29671 0.04097 C 0.36389 0.07361 0.38316 0.13449 0.40278 0.195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9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566 0.04213 0.19149 0.08426 0.24844 0.11829 C 0.30538 0.15231 0.32361 0.17824 0.34201 0.2044 " pathEditMode="relative" ptsTypes="a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C 0.11128 0.05 0.22274 0.1 0.27916 0.13773 C 0.33559 0.17546 0.33715 0.20069 0.33871 0.22592 " pathEditMode="relative" ptsTypes="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052 0.05347 0.20105 0.10717 0.25955 0.14189 C 0.31806 0.17662 0.33473 0.19259 0.35157 0.20856 " pathEditMode="relative" ptsTypes="a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C 0.1033 0.03402 0.2066 0.06805 0.26302 0.10324 C 0.31944 0.13842 0.32899 0.17453 0.33871 0.21087 " pathEditMode="relative" ptsTypes="a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527 0.05694 0.23055 0.11389 0.28698 0.14838 C 0.3434 0.18287 0.34097 0.19467 0.33871 0.20648 " pathEditMode="relative" ptsTypes="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C 0.1191 0.01967 0.23837 0.03958 0.29531 0.07106 C 0.35226 0.10254 0.34705 0.14583 0.34201 0.18935 " pathEditMode="relative" ptsTypes="a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0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3 0.03588 0.21476 0.07199 0.26927 0.10324 C 0.32379 0.13449 0.32552 0.16065 0.32726 0.18704 " pathEditMode="relative" ptsTypes="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632 0.00879 0.23264 0.01782 0.29531 0.04722 C 0.35799 0.07662 0.36684 0.12639 0.37587 0.17639 " pathEditMode="relative" ptsTypes="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0" presetClass="path" presetSubtype="0" accel="50000" decel="50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306 0.03194 0.18629 0.06412 0.24028 0.09676 C 0.29427 0.1294 0.30921 0.1625 0.32414 0.1956 " pathEditMode="relative" ptsTypes="a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782 0.0081 0.2158 0.01621 0.2757 0.04514 C 0.33559 0.07408 0.34757 0.12408 0.35955 0.17431 " pathEditMode="relative" ptsTypes="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0" presetClass="path" presetSubtype="0" accel="50000" decel="50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78 0.01551 0.19774 0.03102 0.25173 0.06042 C 0.30573 0.08982 0.31493 0.1331 0.3243 0.17639 " pathEditMode="relative" ptsTypes="a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371 0.01342 0.22743 0.02685 0.28385 0.06018 C 0.34028 0.09352 0.33941 0.14676 0.33871 0.2 " pathEditMode="relative" ptsTypes="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0" presetClass="path" presetSubtype="0" accel="50000" decel="50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871 0.00115 0.17743 0.00254 0.22743 0.03009 C 0.27743 0.05764 0.28871 0.11157 0.3 0.16551 " pathEditMode="relative" ptsTypes="a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406 -0.0081 0.2283 -0.01621 0.28871 0.01065 C 0.34913 0.0375 0.3559 0.0993 0.36284 0.16111 " pathEditMode="relative" ptsTypes="a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0" presetClass="path" presetSubtype="0" accel="50000" decel="50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24 0.02616 0.17847 0.05232 0.22743 0.08172 C 0.27639 0.11111 0.2849 0.14375 0.29358 0.17639 " pathEditMode="relative" ptsTypes="a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337 0.00949 0.22691 0.01899 0.28229 0.05162 C 0.33767 0.08426 0.33489 0.14005 0.33229 0.19584 " pathEditMode="relative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0" presetClass="path" presetSubtype="0" accel="50000" decel="50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42 0.03842 0.1684 0.07708 0.21302 0.1118 C 0.25764 0.14652 0.26268 0.17754 0.26788 0.20856 " pathEditMode="relative" ptsTypes="a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684 0.01829 0.23385 0.0368 0.29027 0.07083 C 0.3467 0.10486 0.3427 0.1544 0.33871 0.20417 " pathEditMode="relative" ptsTypes="a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0" grpId="0" animBg="1"/>
      <p:bldP spid="10" grpId="1" animBg="1"/>
      <p:bldP spid="10" grpId="2" animBg="1"/>
      <p:bldP spid="10" grpId="3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Experimentos de Contagem: Permutação</a:t>
            </a:r>
            <a:endParaRPr lang="pt-BR" dirty="0"/>
          </a:p>
        </p:txBody>
      </p:sp>
      <p:sp>
        <p:nvSpPr>
          <p:cNvPr id="922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Permite que seja realizada a contagem de quantos (n) resultados são possíveis em uma seleção sobre um conjunto de N objetos, </a:t>
            </a:r>
            <a:br>
              <a:rPr lang="pt-BR" smtClean="0"/>
            </a:br>
            <a:r>
              <a:rPr lang="pt-BR" smtClean="0"/>
              <a:t>LEVANDO EM CONTA A ORDEM DOS OBJETOS SELECIONADOS.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Relembrando: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785812" y="2643188"/>
            <a:ext cx="7602611" cy="8572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785938" y="4500563"/>
          <a:ext cx="56546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500563"/>
                        <a:ext cx="5654675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Experimentos de Contagem: Permutação</a:t>
            </a:r>
            <a:endParaRPr lang="pt-BR" dirty="0"/>
          </a:p>
        </p:txBody>
      </p:sp>
      <p:sp>
        <p:nvSpPr>
          <p:cNvPr id="1024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</a:t>
            </a:r>
          </a:p>
          <a:p>
            <a:pPr lvl="1" eaLnBrk="1" hangingPunct="1"/>
            <a:r>
              <a:rPr lang="pt-BR" smtClean="0"/>
              <a:t>Você foi escolhido para escrever um programa que gera aleatoriamente uma seqüência de duas vogais, sem repetição (N = 5, n = 2). Quantas e quais são as possíveis saídas de seu programa?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14625" y="3429000"/>
          <a:ext cx="37052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1701720" imgH="457200" progId="Equation.3">
                  <p:embed/>
                </p:oleObj>
              </mc:Choice>
              <mc:Fallback>
                <p:oleObj name="Equation" r:id="rId3" imgW="17017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429000"/>
                        <a:ext cx="3705225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86125" y="4500563"/>
            <a:ext cx="857250" cy="185737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AI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AO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AU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EA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57625" y="4500563"/>
            <a:ext cx="857250" cy="185737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EI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EO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EU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IA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IE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29125" y="4500563"/>
            <a:ext cx="857250" cy="185737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IO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IU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OA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OE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OI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00625" y="4500563"/>
            <a:ext cx="857250" cy="185737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OU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UA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UE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UI</a:t>
            </a:r>
          </a:p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bg2">
                    <a:shade val="25000"/>
                  </a:schemeClr>
                </a:solidFill>
                <a:latin typeface="+mn-lt"/>
                <a:cs typeface="+mn-cs"/>
              </a:rPr>
              <a:t>UO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dvAuto="500"/>
      <p:bldP spid="7" grpId="0" build="p" advAuto="500"/>
      <p:bldP spid="8" grpId="0" build="p" advAuto="500"/>
      <p:bldP spid="9" grpId="0" build="p" advAuto="5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Noções </a:t>
            </a:r>
            <a:r>
              <a:rPr lang="pt-BR" i="1" dirty="0"/>
              <a:t>de Probabilidade e Estatística</a:t>
            </a:r>
            <a:r>
              <a:rPr lang="pt-BR" dirty="0"/>
              <a:t> - Marcos N. Magalhães, </a:t>
            </a:r>
            <a:r>
              <a:rPr lang="pt-BR" dirty="0" err="1"/>
              <a:t>Antonio</a:t>
            </a:r>
            <a:r>
              <a:rPr lang="pt-BR" dirty="0"/>
              <a:t> Carlos P. de Lima</a:t>
            </a:r>
            <a:r>
              <a:rPr lang="pt-BR" dirty="0" smtClean="0"/>
              <a:t>. 7ª Edição, Editora da Universidade de São Paulo</a:t>
            </a:r>
          </a:p>
          <a:p>
            <a:endParaRPr lang="pt-BR" dirty="0"/>
          </a:p>
          <a:p>
            <a:r>
              <a:rPr lang="pt-BR" i="1" dirty="0" smtClean="0"/>
              <a:t>Estatística </a:t>
            </a:r>
            <a:r>
              <a:rPr lang="pt-BR" i="1" dirty="0"/>
              <a:t>Básica</a:t>
            </a:r>
            <a:r>
              <a:rPr lang="pt-BR" dirty="0"/>
              <a:t> - Wilton de O. </a:t>
            </a:r>
            <a:r>
              <a:rPr lang="pt-BR" dirty="0" err="1"/>
              <a:t>Bussab</a:t>
            </a:r>
            <a:r>
              <a:rPr lang="pt-BR" dirty="0"/>
              <a:t>, Pedro A. </a:t>
            </a:r>
            <a:r>
              <a:rPr lang="pt-BR" dirty="0" err="1"/>
              <a:t>Morettin</a:t>
            </a:r>
            <a:r>
              <a:rPr lang="pt-BR" dirty="0"/>
              <a:t>. 6ª Edição, Editora Saraiva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i="1" dirty="0"/>
              <a:t>Curso de Estatística</a:t>
            </a:r>
            <a:r>
              <a:rPr lang="pt-BR" dirty="0"/>
              <a:t> - Jairo Simon da Fonseca, Gilberto de Andrade Martins. 6ª Edição, Editora Atlas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 Aleatório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Processo de observação em que o resultado não é determinado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Características:</a:t>
            </a:r>
          </a:p>
          <a:p>
            <a:pPr lvl="1" eaLnBrk="1" hangingPunct="1"/>
            <a:r>
              <a:rPr lang="pt-BR" smtClean="0"/>
              <a:t>Possibilidade de repetição sob as mesmas condições</a:t>
            </a:r>
          </a:p>
          <a:p>
            <a:pPr lvl="1" eaLnBrk="1" hangingPunct="1"/>
            <a:r>
              <a:rPr lang="pt-BR" smtClean="0"/>
              <a:t>Resultados não determinados a priori</a:t>
            </a:r>
          </a:p>
          <a:p>
            <a:pPr lvl="1" eaLnBrk="1" hangingPunct="1"/>
            <a:r>
              <a:rPr lang="pt-BR" smtClean="0"/>
              <a:t>Observação da existência de regularidade quando o número de repetições é grande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000125" y="4000500"/>
            <a:ext cx="7358063" cy="78581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Experimento Aleatório – Exemplo 1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Trebuchet MS" pitchFamily="34" charset="0"/>
              <a:buAutoNum type="alphaLcParenR"/>
            </a:pPr>
            <a:r>
              <a:rPr lang="pt-BR" smtClean="0"/>
              <a:t>Lançar uma moeda honesta</a:t>
            </a:r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endParaRPr lang="pt-BR" smtClean="0"/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r>
              <a:rPr lang="pt-BR" smtClean="0"/>
              <a:t>Lançar um dado</a:t>
            </a:r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endParaRPr lang="pt-BR" smtClean="0"/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r>
              <a:rPr lang="pt-BR" smtClean="0"/>
              <a:t>Lançar duas moedas</a:t>
            </a:r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endParaRPr lang="pt-BR" smtClean="0"/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r>
              <a:rPr lang="pt-BR" smtClean="0"/>
              <a:t>Retirar uma carta de um baralho completo, com 52 cartas</a:t>
            </a:r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endParaRPr lang="pt-BR" smtClean="0"/>
          </a:p>
          <a:p>
            <a:pPr marL="514350" indent="-514350" eaLnBrk="1" hangingPunct="1">
              <a:buFont typeface="Trebuchet MS" pitchFamily="34" charset="0"/>
              <a:buAutoNum type="alphaLcParenR"/>
            </a:pPr>
            <a:r>
              <a:rPr lang="pt-BR" smtClean="0"/>
              <a:t>Determinar a vida útil de um componente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28713" y="5514975"/>
            <a:ext cx="6786562" cy="45561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Espaço de Resultados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pt-BR" dirty="0" smtClean="0"/>
              <a:t>Conjunto de todos os possíveis resultados de um experimento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Um resultado do espaço amostral é chamado de evento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É representado por </a:t>
            </a:r>
            <a:r>
              <a:rPr lang="el-GR" dirty="0" smtClean="0"/>
              <a:t>Ω</a:t>
            </a: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Ω</a:t>
            </a:r>
            <a:r>
              <a:rPr lang="pt-BR" dirty="0" smtClean="0"/>
              <a:t> pode ser quantitativo (discreto ou contínuo) ou qualitativo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 –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Lançamento de um dado: </a:t>
            </a:r>
            <a:r>
              <a:rPr lang="el-GR" dirty="0" smtClean="0"/>
              <a:t>Ω</a:t>
            </a:r>
            <a:r>
              <a:rPr lang="pt-BR" dirty="0" smtClean="0"/>
              <a:t>={1,2,3,4,5,6}  – </a:t>
            </a:r>
            <a:r>
              <a:rPr lang="pt-BR" b="1" dirty="0" smtClean="0"/>
              <a:t>quantitativo discreto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t-BR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Observação dos momentos de entrada de clientes em uma loja, entre as 14 e 16 horas: </a:t>
            </a:r>
            <a:br>
              <a:rPr lang="pt-BR" dirty="0" smtClean="0"/>
            </a:br>
            <a:r>
              <a:rPr lang="el-GR" dirty="0" smtClean="0"/>
              <a:t>Ω</a:t>
            </a:r>
            <a:r>
              <a:rPr lang="pt-BR" dirty="0" smtClean="0"/>
              <a:t> =  {(X,Y): 14 &lt; X &lt; Y &lt; 16} - </a:t>
            </a:r>
            <a:r>
              <a:rPr lang="pt-BR" b="1" dirty="0" smtClean="0"/>
              <a:t>quantitativo contínuo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t-BR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Observação do sexo de cada cliente que entrou na loja: </a:t>
            </a:r>
            <a:r>
              <a:rPr lang="el-GR" dirty="0" smtClean="0"/>
              <a:t>Ω</a:t>
            </a:r>
            <a:r>
              <a:rPr lang="pt-BR" dirty="0" smtClean="0"/>
              <a:t> = {Masculino, Feminino} - </a:t>
            </a:r>
            <a:r>
              <a:rPr lang="pt-BR" b="1" dirty="0" smtClean="0"/>
              <a:t>qualitativo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184275" y="1755775"/>
            <a:ext cx="3500438" cy="4000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857875" y="3357563"/>
            <a:ext cx="2242517" cy="39846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43000" y="3744913"/>
            <a:ext cx="1571625" cy="39846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43000" y="5357813"/>
            <a:ext cx="1928813" cy="39846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 – Exemplo 1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Espaços amostrais para o Exemplo 1 de Experimentos Aleatórios, previamente citado:</a:t>
            </a:r>
          </a:p>
          <a:p>
            <a:pPr marL="803275" lvl="1" indent="-457200" eaLnBrk="1" hangingPunct="1">
              <a:buFont typeface="Trebuchet MS" pitchFamily="34" charset="0"/>
              <a:buAutoNum type="alphaLcParenR"/>
            </a:pPr>
            <a:r>
              <a:rPr lang="el-GR" smtClean="0"/>
              <a:t>Ω</a:t>
            </a:r>
            <a:r>
              <a:rPr lang="pt-BR" smtClean="0"/>
              <a:t> = {c, r}</a:t>
            </a:r>
          </a:p>
          <a:p>
            <a:pPr marL="803275" lvl="1" indent="-457200" eaLnBrk="1" hangingPunct="1">
              <a:buFont typeface="Trebuchet MS" pitchFamily="34" charset="0"/>
              <a:buAutoNum type="alphaLcParenR"/>
            </a:pPr>
            <a:r>
              <a:rPr lang="el-GR" smtClean="0"/>
              <a:t>Ω </a:t>
            </a:r>
            <a:r>
              <a:rPr lang="pt-BR" smtClean="0"/>
              <a:t>= {1,2,3,4,5,6}</a:t>
            </a:r>
          </a:p>
          <a:p>
            <a:pPr marL="803275" lvl="1" indent="-457200" eaLnBrk="1" hangingPunct="1">
              <a:buFont typeface="Trebuchet MS" pitchFamily="34" charset="0"/>
              <a:buAutoNum type="alphaLcParenR"/>
            </a:pPr>
            <a:r>
              <a:rPr lang="el-GR" smtClean="0"/>
              <a:t>Ω</a:t>
            </a:r>
            <a:r>
              <a:rPr lang="pt-BR" smtClean="0"/>
              <a:t> = {(c, r), (c,c), (r,c), (r,r)}</a:t>
            </a:r>
          </a:p>
          <a:p>
            <a:pPr marL="803275" lvl="1" indent="-457200" eaLnBrk="1" hangingPunct="1">
              <a:buFont typeface="Trebuchet MS" pitchFamily="34" charset="0"/>
              <a:buAutoNum type="alphaLcParenR"/>
            </a:pPr>
            <a:r>
              <a:rPr lang="el-GR" smtClean="0"/>
              <a:t>Ω</a:t>
            </a:r>
            <a:r>
              <a:rPr lang="pt-BR" smtClean="0"/>
              <a:t> = {A</a:t>
            </a:r>
            <a:r>
              <a:rPr lang="pt-BR" baseline="-25000" smtClean="0"/>
              <a:t>0</a:t>
            </a:r>
            <a:r>
              <a:rPr lang="pt-BR" smtClean="0"/>
              <a:t>, ..., K</a:t>
            </a:r>
            <a:r>
              <a:rPr lang="pt-BR" baseline="-25000" smtClean="0"/>
              <a:t>0</a:t>
            </a:r>
            <a:r>
              <a:rPr lang="pt-BR" smtClean="0"/>
              <a:t>, A</a:t>
            </a:r>
            <a:r>
              <a:rPr lang="pt-BR" baseline="-25000" smtClean="0"/>
              <a:t>p</a:t>
            </a:r>
            <a:r>
              <a:rPr lang="pt-BR" smtClean="0"/>
              <a:t>, ..., K</a:t>
            </a:r>
            <a:r>
              <a:rPr lang="pt-BR" baseline="-25000" smtClean="0"/>
              <a:t>p</a:t>
            </a:r>
            <a:r>
              <a:rPr lang="pt-BR" smtClean="0"/>
              <a:t>, A</a:t>
            </a:r>
            <a:r>
              <a:rPr lang="pt-BR" baseline="-25000" smtClean="0"/>
              <a:t>E</a:t>
            </a:r>
            <a:r>
              <a:rPr lang="pt-BR" smtClean="0"/>
              <a:t>, .., K</a:t>
            </a:r>
            <a:r>
              <a:rPr lang="pt-BR" baseline="-25000" smtClean="0"/>
              <a:t>E</a:t>
            </a:r>
            <a:r>
              <a:rPr lang="pt-BR" smtClean="0"/>
              <a:t>, A</a:t>
            </a:r>
            <a:r>
              <a:rPr lang="pt-BR" baseline="-25000" smtClean="0"/>
              <a:t>C</a:t>
            </a:r>
            <a:r>
              <a:rPr lang="pt-BR" smtClean="0"/>
              <a:t>, ..., K</a:t>
            </a:r>
            <a:r>
              <a:rPr lang="pt-BR" baseline="-25000" smtClean="0"/>
              <a:t>C</a:t>
            </a:r>
            <a:r>
              <a:rPr lang="pt-BR" smtClean="0"/>
              <a:t>}</a:t>
            </a:r>
          </a:p>
          <a:p>
            <a:pPr marL="803275" lvl="1" indent="-457200" eaLnBrk="1" hangingPunct="1">
              <a:buFont typeface="Trebuchet MS" pitchFamily="34" charset="0"/>
              <a:buAutoNum type="alphaLcParenR"/>
            </a:pPr>
            <a:r>
              <a:rPr lang="el-GR" smtClean="0"/>
              <a:t>Ω</a:t>
            </a:r>
            <a:r>
              <a:rPr lang="pt-BR" smtClean="0"/>
              <a:t> = {t </a:t>
            </a:r>
            <a:r>
              <a:rPr lang="pt-BR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 </a:t>
            </a:r>
            <a:r>
              <a:rPr lang="pt-BR" smtClean="0">
                <a:sym typeface="Symbol" pitchFamily="18" charset="2"/>
              </a:rPr>
              <a:t>ℝ </a:t>
            </a:r>
            <a:r>
              <a:rPr lang="pt-BR" smtClean="0"/>
              <a:t>/ t </a:t>
            </a:r>
            <a:r>
              <a:rPr lang="pt-BR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pt-BR" smtClean="0"/>
              <a:t>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 – 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Lançam dois dados iguais. Enumerar os seguintes eventos: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u="sng" dirty="0" smtClean="0"/>
          </a:p>
          <a:p>
            <a:pPr marL="804672" lvl="1" indent="-4572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saída de faces iguais.</a:t>
            </a:r>
          </a:p>
          <a:p>
            <a:pPr marL="804672" lvl="1" indent="-4572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saída de faces cuja soma seja igual a 10</a:t>
            </a:r>
          </a:p>
          <a:p>
            <a:pPr marL="804672" lvl="1" indent="-4572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saída das faces cuja soma seja menor que 2</a:t>
            </a:r>
          </a:p>
          <a:p>
            <a:pPr marL="804672" lvl="1" indent="-4572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saída das faces cuja soma seja menor que 15</a:t>
            </a:r>
          </a:p>
          <a:p>
            <a:pPr marL="804672" lvl="1" indent="-4572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 smtClean="0"/>
              <a:t>saída das faces onde uma face é o dobro da outra.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Espaço Amostral – Exemplo 2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Tabela do espaço amostral para o lançamento de dois dados iguais: </a:t>
            </a:r>
          </a:p>
        </p:txBody>
      </p:sp>
      <p:graphicFrame>
        <p:nvGraphicFramePr>
          <p:cNvPr id="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7297"/>
              </p:ext>
            </p:extLst>
          </p:nvPr>
        </p:nvGraphicFramePr>
        <p:xfrm>
          <a:off x="1000125" y="2428875"/>
          <a:ext cx="7112000" cy="33528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(1,1)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(6,6)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í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Estatística</Template>
  <TotalTime>26</TotalTime>
  <Words>1351</Words>
  <Application>Microsoft Office PowerPoint</Application>
  <PresentationFormat>Apresentação na tela (4:3)</PresentationFormat>
  <Paragraphs>286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Estatística</vt:lpstr>
      <vt:lpstr>Equation</vt:lpstr>
      <vt:lpstr>Probabilidade</vt:lpstr>
      <vt:lpstr>Introdução</vt:lpstr>
      <vt:lpstr>Experimento Aleatório</vt:lpstr>
      <vt:lpstr>Experimento Aleatório – Exemplo 1</vt:lpstr>
      <vt:lpstr>Espaço Amostral</vt:lpstr>
      <vt:lpstr>Espaço Amostral – Tipos</vt:lpstr>
      <vt:lpstr>Espaço Amostral – Exemplo 1</vt:lpstr>
      <vt:lpstr>Espaço Amostral – Exemplo 2</vt:lpstr>
      <vt:lpstr>Espaço Amostral – Exemplo 2</vt:lpstr>
      <vt:lpstr>Espaço Amostral – Exemplo 2</vt:lpstr>
      <vt:lpstr>Classe de Eventos Aleatórios</vt:lpstr>
      <vt:lpstr>Propriedades com Eventos Aleatórios</vt:lpstr>
      <vt:lpstr>Propriedades com Eventos Aleatórios</vt:lpstr>
      <vt:lpstr>Eventos Aleatórios – Exemplo 3</vt:lpstr>
      <vt:lpstr>Eventos Aleatórios – Exemplo 3</vt:lpstr>
      <vt:lpstr>Propriedades das Operações</vt:lpstr>
      <vt:lpstr>Propriedades das Operações</vt:lpstr>
      <vt:lpstr>Partição de um Espaço Amostral</vt:lpstr>
      <vt:lpstr>Eventos Mutuamente Exclusivos</vt:lpstr>
      <vt:lpstr>Experimentos de Contagem</vt:lpstr>
      <vt:lpstr>Experimentos de Contagem: Combinação</vt:lpstr>
      <vt:lpstr>Experimentos de Contagem: Combinação</vt:lpstr>
      <vt:lpstr>Experimentos de Contagem: Permutação</vt:lpstr>
      <vt:lpstr>Experimentos de Contagem: Permutação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</dc:title>
  <dc:creator>Renata</dc:creator>
  <cp:lastModifiedBy>Diogo Angelo Vieira da Nobrega</cp:lastModifiedBy>
  <cp:revision>4</cp:revision>
  <dcterms:created xsi:type="dcterms:W3CDTF">2012-03-06T13:03:50Z</dcterms:created>
  <dcterms:modified xsi:type="dcterms:W3CDTF">2012-03-08T15:54:56Z</dcterms:modified>
</cp:coreProperties>
</file>