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9" r:id="rId3"/>
    <p:sldId id="310" r:id="rId4"/>
    <p:sldId id="311" r:id="rId5"/>
    <p:sldId id="314" r:id="rId6"/>
    <p:sldId id="312" r:id="rId7"/>
    <p:sldId id="313" r:id="rId8"/>
    <p:sldId id="315" r:id="rId9"/>
    <p:sldId id="316" r:id="rId10"/>
    <p:sldId id="317" r:id="rId11"/>
    <p:sldId id="318" r:id="rId12"/>
    <p:sldId id="322" r:id="rId13"/>
    <p:sldId id="319" r:id="rId14"/>
    <p:sldId id="325" r:id="rId15"/>
    <p:sldId id="326" r:id="rId16"/>
    <p:sldId id="323" r:id="rId17"/>
    <p:sldId id="324" r:id="rId18"/>
    <p:sldId id="320" r:id="rId19"/>
    <p:sldId id="321" r:id="rId20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726" y="186"/>
      </p:cViewPr>
      <p:guideLst>
        <p:guide orient="horz" pos="3456"/>
        <p:guide pos="5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8496DA2A-05EB-45D9-99A8-6CB309CB48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41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D93BDB1F-87BC-4C29-928D-12014B09D1C1}" type="datetimeFigureOut">
              <a:rPr lang="pt-BR"/>
              <a:pPr>
                <a:defRPr/>
              </a:pPr>
              <a:t>09/05/2012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45B999B-9968-4213-B353-36A7F01D80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038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tângulo de cantos arredondados 9"/>
          <p:cNvSpPr/>
          <p:nvPr/>
        </p:nvSpPr>
        <p:spPr>
          <a:xfrm>
            <a:off x="419100" y="433388"/>
            <a:ext cx="8305800" cy="3109912"/>
          </a:xfrm>
          <a:prstGeom prst="roundRect">
            <a:avLst>
              <a:gd name="adj" fmla="val 4578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958546"/>
          </a:xfrm>
        </p:spPr>
        <p:txBody>
          <a:bodyPr tIns="0">
            <a:normAutofit/>
          </a:bodyPr>
          <a:lstStyle>
            <a:lvl1pPr marL="36576" indent="0" algn="r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3"/>
          </p:nvPr>
        </p:nvSpPr>
        <p:spPr>
          <a:xfrm>
            <a:off x="1643063" y="5715000"/>
            <a:ext cx="6858000" cy="500082"/>
          </a:xfrm>
        </p:spPr>
        <p:txBody>
          <a:bodyPr>
            <a:noAutofit/>
          </a:bodyPr>
          <a:lstStyle>
            <a:lvl1pPr marL="36576" indent="0" algn="r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lang="pt-BR" sz="1600" b="1" kern="1200" dirty="0" smtClean="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Espaço Reservado para Data 1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F05FA2-20B2-4A74-A0A8-EA81A2E8032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3" name="Picture 11" descr="E:\cin.gi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6286500"/>
            <a:ext cx="1724025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183880" cy="1051560"/>
          </a:xfrm>
        </p:spPr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0034" y="1428736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A5E4F-F024-4145-8E32-7BE734FE418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2264" y="1285861"/>
            <a:ext cx="1981200" cy="4929222"/>
          </a:xfrm>
        </p:spPr>
        <p:txBody>
          <a:bodyPr vert="eaVert"/>
          <a:lstStyle>
            <a:lvl1pPr>
              <a:defRPr>
                <a:solidFill>
                  <a:schemeClr val="accent6"/>
                </a:solidFill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0034" y="1285861"/>
            <a:ext cx="5943600" cy="4929222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1E7B6-35FE-4E49-BBDB-E29B2768895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tângulo de cantos arredondados 9"/>
          <p:cNvSpPr/>
          <p:nvPr/>
        </p:nvSpPr>
        <p:spPr>
          <a:xfrm>
            <a:off x="419100" y="433388"/>
            <a:ext cx="8305800" cy="3109912"/>
          </a:xfrm>
          <a:prstGeom prst="roundRect">
            <a:avLst>
              <a:gd name="adj" fmla="val 4578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958546"/>
          </a:xfrm>
        </p:spPr>
        <p:txBody>
          <a:bodyPr tIns="0">
            <a:normAutofit/>
          </a:bodyPr>
          <a:lstStyle>
            <a:lvl1pPr marL="36576" indent="0" algn="r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3"/>
          </p:nvPr>
        </p:nvSpPr>
        <p:spPr>
          <a:xfrm>
            <a:off x="1643063" y="5715000"/>
            <a:ext cx="6858000" cy="500082"/>
          </a:xfrm>
        </p:spPr>
        <p:txBody>
          <a:bodyPr>
            <a:noAutofit/>
          </a:bodyPr>
          <a:lstStyle>
            <a:lvl1pPr marL="36576" indent="0" algn="r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lang="pt-BR" sz="1600" b="1" kern="1200" dirty="0" smtClean="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Espaço Reservado para Data 1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D2A115-1A7D-4029-9D15-53158309626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86750" cy="78581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500063" y="1285875"/>
            <a:ext cx="4014787" cy="5000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67250" y="1285875"/>
            <a:ext cx="4016375" cy="5000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2A115-1A7D-4029-9D15-53158309626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86750" cy="78581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500063" y="1285875"/>
            <a:ext cx="8183562" cy="5000625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gráfico</a:t>
            </a:r>
            <a:endParaRPr lang="pt-BR" noProof="0" dirty="0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2A115-1A7D-4029-9D15-53158309626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86750" cy="78581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500063" y="1285875"/>
            <a:ext cx="8183562" cy="5000625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tabela</a:t>
            </a:r>
            <a:endParaRPr lang="pt-BR" noProof="0" dirty="0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2A115-1A7D-4029-9D15-53158309626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3880" cy="785818"/>
          </a:xfrm>
        </p:spPr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285860"/>
            <a:ext cx="8183880" cy="4857784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D2B51-96EB-4D22-B58B-90C5E2A9AF8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1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tângulo de cantos arredondados 10"/>
          <p:cNvSpPr/>
          <p:nvPr/>
        </p:nvSpPr>
        <p:spPr>
          <a:xfrm>
            <a:off x="419100" y="433388"/>
            <a:ext cx="8305800" cy="4341812"/>
          </a:xfrm>
          <a:prstGeom prst="roundRect">
            <a:avLst>
              <a:gd name="adj" fmla="val 21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FCD54A-D9E7-4C41-ACF0-021BBE434BF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1" name="Picture 11" descr="E:\cin.gi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6286500"/>
            <a:ext cx="1724025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71472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86314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07C4E-FFC3-4ED4-A4DF-C06A39E3A72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28604"/>
            <a:ext cx="8183880" cy="785818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1642446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1642446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2510808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2510808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C8F48-2C4C-473D-B40D-031C33714A6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3FE55-A485-4226-99C3-A1735E85274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B6F880-BD5D-4933-84D6-317A1D3A7EB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8" name="Picture 11" descr="E:\cin.gi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6286500"/>
            <a:ext cx="1724025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0694" y="1300154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6">
                    <a:lumMod val="50000"/>
                  </a:schemeClr>
                </a:solidFill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00694" y="2357430"/>
            <a:ext cx="2971800" cy="3706046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85786" y="1357298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11B93-D34F-40E9-8F6C-AF93BE3B767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Arredondar Retângulo em um Canto Único 10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806E145-3B26-4CED-9F01-C6FE6C8D7D7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2" name="Picture 11" descr="E:\cin.gi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6286500"/>
            <a:ext cx="1724025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9100" y="433388"/>
            <a:ext cx="8305800" cy="781050"/>
          </a:xfrm>
          <a:prstGeom prst="roundRect">
            <a:avLst>
              <a:gd name="adj" fmla="val 21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86750" cy="7858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extLst/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1269" name="Espaço Reservado para Texto 3"/>
          <p:cNvSpPr>
            <a:spLocks noGrp="1"/>
          </p:cNvSpPr>
          <p:nvPr>
            <p:ph type="body" idx="1"/>
          </p:nvPr>
        </p:nvSpPr>
        <p:spPr bwMode="auto">
          <a:xfrm>
            <a:off x="500063" y="1285875"/>
            <a:ext cx="8183562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 smtClean="0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4114800" y="6500813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400800" y="6500813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686800" y="6500813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BD2A115-1A7D-4029-9D15-53158309626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" name="Picture 11" descr="E:\cin.gif"/>
          <p:cNvPicPr>
            <a:picLocks noChangeAspect="1" noChangeArrowheads="1"/>
          </p:cNvPicPr>
          <p:nvPr/>
        </p:nvPicPr>
        <p:blipFill>
          <a:blip r:embed="rId17"/>
          <a:stretch>
            <a:fillRect/>
          </a:stretch>
        </p:blipFill>
        <p:spPr bwMode="auto">
          <a:xfrm>
            <a:off x="0" y="6286500"/>
            <a:ext cx="1724025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9pPr>
      <a:extLst/>
    </p:titleStyle>
    <p:bodyStyle>
      <a:lvl1pPr marL="265113" indent="-265113" algn="l" rtl="0" eaLnBrk="1" fontAlgn="base" hangingPunct="1">
        <a:lnSpc>
          <a:spcPct val="150000"/>
        </a:lnSpc>
        <a:spcBef>
          <a:spcPts val="25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1" fontAlgn="base" hangingPunct="1">
        <a:lnSpc>
          <a:spcPct val="150000"/>
        </a:lnSpc>
        <a:spcBef>
          <a:spcPts val="250"/>
        </a:spcBef>
        <a:spcAft>
          <a:spcPct val="0"/>
        </a:spcAft>
        <a:buClr>
          <a:schemeClr val="accent6">
            <a:lumMod val="50000"/>
          </a:schemeClr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1" fontAlgn="base" hangingPunct="1">
        <a:lnSpc>
          <a:spcPct val="150000"/>
        </a:lnSpc>
        <a:spcBef>
          <a:spcPts val="250"/>
        </a:spcBef>
        <a:spcAft>
          <a:spcPct val="0"/>
        </a:spcAft>
        <a:buClr>
          <a:schemeClr val="accent6">
            <a:lumMod val="50000"/>
          </a:schemeClr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1" fontAlgn="base" hangingPunct="1">
        <a:lnSpc>
          <a:spcPct val="150000"/>
        </a:lnSpc>
        <a:spcBef>
          <a:spcPts val="225"/>
        </a:spcBef>
        <a:spcAft>
          <a:spcPct val="0"/>
        </a:spcAft>
        <a:buClr>
          <a:schemeClr val="accent6">
            <a:lumMod val="50000"/>
          </a:schemeClr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1" fontAlgn="base" hangingPunct="1">
        <a:lnSpc>
          <a:spcPct val="150000"/>
        </a:lnSpc>
        <a:spcBef>
          <a:spcPts val="250"/>
        </a:spcBef>
        <a:spcAft>
          <a:spcPct val="0"/>
        </a:spcAft>
        <a:buClr>
          <a:schemeClr val="accent6">
            <a:lumMod val="50000"/>
          </a:schemeClr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Probabilidade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/>
              <a:t>Estimação:</a:t>
            </a:r>
          </a:p>
          <a:p>
            <a:r>
              <a:rPr lang="pt-BR" dirty="0" smtClean="0"/>
              <a:t>Estimativa Pontual</a:t>
            </a:r>
          </a:p>
          <a:p>
            <a:r>
              <a:rPr lang="pt-BR" dirty="0" smtClean="0"/>
              <a:t>Estimativa Intervalar</a:t>
            </a:r>
            <a:endParaRPr lang="pt-BR" dirty="0" smtClean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smtClean="0"/>
              <a:t>Renata Souza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2.1 Variância conhecida</a:t>
            </a:r>
            <a:endParaRPr lang="pt-BR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85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 smtClean="0"/>
                  <a:t>Com o desvio padrão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mtClean="0"/>
                        </m:ctrlPr>
                      </m:fPr>
                      <m:num>
                        <m:r>
                          <a:rPr lang="pt-BR" smtClean="0"/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smtClean="0"/>
                            </m:ctrlPr>
                          </m:radPr>
                          <m:deg/>
                          <m:e>
                            <m:r>
                              <a:rPr lang="pt-BR" smtClean="0"/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pt-BR" dirty="0" smtClean="0"/>
                  <a:t> </a:t>
                </a:r>
                <a:r>
                  <a:rPr lang="pt-BR" dirty="0" smtClean="0"/>
                  <a:t>e valores críticos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/>
                        </m:ctrlPr>
                      </m:sSubPr>
                      <m:e>
                        <m:r>
                          <a:rPr lang="pt-BR" smtClean="0"/>
                          <m:t>−</m:t>
                        </m:r>
                        <m:r>
                          <a:rPr lang="pt-BR"/>
                          <m:t>𝑍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pt-BR"/>
                            </m:ctrlPr>
                          </m:fPr>
                          <m:num>
                            <m:r>
                              <a:rPr lang="pt-BR"/>
                              <m:t>𝛼</m:t>
                            </m:r>
                          </m:num>
                          <m:den>
                            <m:r>
                              <a:rPr lang="pt-BR"/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/>
                        </m:ctrlPr>
                      </m:sSubPr>
                      <m:e>
                        <m:r>
                          <a:rPr lang="pt-BR"/>
                          <m:t>𝑍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pt-BR"/>
                            </m:ctrlPr>
                          </m:fPr>
                          <m:num>
                            <m:r>
                              <a:rPr lang="pt-BR"/>
                              <m:t>𝛼</m:t>
                            </m:r>
                          </m:num>
                          <m:den>
                            <m:r>
                              <a:rPr lang="pt-BR"/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 smtClean="0"/>
                  <a:t>podemos definir os valores do intervalo de confiança para a média populacional </a:t>
                </a:r>
                <a14:m>
                  <m:oMath xmlns:m="http://schemas.openxmlformats.org/officeDocument/2006/math">
                    <m:r>
                      <a:rPr lang="pt-BR" smtClean="0"/>
                      <m:t>𝜇</m:t>
                    </m:r>
                  </m:oMath>
                </a14:m>
                <a:r>
                  <a:rPr lang="pt-BR" dirty="0" smtClean="0"/>
                  <a:t>: </a:t>
                </a: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/>
                        <m:t>−</m:t>
                      </m:r>
                      <m:sSub>
                        <m:sSubPr>
                          <m:ctrlPr>
                            <a:rPr lang="pt-BR"/>
                          </m:ctrlPr>
                        </m:sSubPr>
                        <m:e>
                          <m:r>
                            <a:rPr lang="pt-BR" smtClean="0"/>
                            <m:t>𝑍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pt-BR"/>
                              </m:ctrlPr>
                            </m:fPr>
                            <m:num>
                              <m:r>
                                <a:rPr lang="pt-BR"/>
                                <m:t>𝛼</m:t>
                              </m:r>
                            </m:num>
                            <m:den>
                              <m:r>
                                <a:rPr lang="pt-BR"/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pt-BR"/>
                        <m:t>≤</m:t>
                      </m:r>
                      <m:f>
                        <m:fPr>
                          <m:ctrlPr>
                            <a:rPr lang="pt-BR"/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/>
                              </m:ctrlPr>
                            </m:accPr>
                            <m:e>
                              <m:r>
                                <a:rPr lang="pt-BR"/>
                                <m:t>𝑥</m:t>
                              </m:r>
                            </m:e>
                          </m:acc>
                          <m:r>
                            <a:rPr lang="pt-BR"/>
                            <m:t>−</m:t>
                          </m:r>
                          <m:r>
                            <a:rPr lang="pt-BR"/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pt-BR"/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/>
                                  </m:ctrlPr>
                                </m:radPr>
                                <m:deg/>
                                <m:e>
                                  <m:r>
                                    <a:rPr lang="pt-BR"/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pt-BR"/>
                        <m:t>≤</m:t>
                      </m:r>
                      <m:sSub>
                        <m:sSubPr>
                          <m:ctrlPr>
                            <a:rPr lang="pt-BR"/>
                          </m:ctrlPr>
                        </m:sSubPr>
                        <m:e>
                          <m:r>
                            <a:rPr lang="pt-BR" smtClean="0"/>
                            <m:t>𝑍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pt-BR"/>
                              </m:ctrlPr>
                            </m:fPr>
                            <m:num>
                              <m:r>
                                <a:rPr lang="pt-BR"/>
                                <m:t>𝛼</m:t>
                              </m:r>
                            </m:num>
                            <m:den>
                              <m:r>
                                <a:rPr lang="pt-BR"/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pt-BR" dirty="0"/>
              </a:p>
              <a:p>
                <a:endParaRPr lang="pt-BR" dirty="0" smtClean="0"/>
              </a:p>
            </p:txBody>
          </p:sp>
        </mc:Choice>
        <mc:Fallback>
          <p:sp>
            <p:nvSpPr>
              <p:cNvPr id="788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2.1 Variância conhecida</a:t>
            </a:r>
            <a:endParaRPr lang="pt-BR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875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A </a:t>
                </a:r>
                <a:r>
                  <a:rPr lang="pt-BR" i="1" dirty="0" smtClean="0"/>
                  <a:t>margem de erro E </a:t>
                </a:r>
                <a:r>
                  <a:rPr lang="pt-BR" dirty="0" smtClean="0"/>
                  <a:t>é a diferença máxima provável (com probabilidade </a:t>
                </a:r>
                <a:r>
                  <a:rPr lang="pt-BR" i="1" dirty="0" smtClean="0"/>
                  <a:t>1-α</a:t>
                </a:r>
                <a:r>
                  <a:rPr lang="pt-BR" dirty="0" smtClean="0"/>
                  <a:t>) entre a média observada (a média amostral) e a verdadeira média (média populacional);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282575" lvl="1" indent="0">
                  <a:buNone/>
                </a:pPr>
                <a:r>
                  <a:rPr lang="pt-BR" dirty="0" smtClean="0"/>
                  <a:t>O erro máximo é dado por</a:t>
                </a:r>
                <a:r>
                  <a:rPr lang="pt-BR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/>
                        <m:t>𝐸</m:t>
                      </m:r>
                      <m:r>
                        <a:rPr lang="pt-BR"/>
                        <m:t>=</m:t>
                      </m:r>
                      <m:sSub>
                        <m:sSubPr>
                          <m:ctrlPr>
                            <a:rPr lang="pt-BR"/>
                          </m:ctrlPr>
                        </m:sSubPr>
                        <m:e>
                          <m:r>
                            <a:rPr lang="pt-BR"/>
                            <m:t>𝑍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pt-BR"/>
                              </m:ctrlPr>
                            </m:fPr>
                            <m:num>
                              <m:r>
                                <a:rPr lang="pt-BR"/>
                                <m:t>𝛼</m:t>
                              </m:r>
                            </m:num>
                            <m:den>
                              <m:r>
                                <a:rPr lang="pt-BR"/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pt-BR"/>
                        <m:t>⋅</m:t>
                      </m:r>
                      <m:f>
                        <m:fPr>
                          <m:ctrlPr>
                            <a:rPr lang="pt-BR"/>
                          </m:ctrlPr>
                        </m:fPr>
                        <m:num>
                          <m:r>
                            <a:rPr lang="pt-BR"/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/>
                              </m:ctrlPr>
                            </m:radPr>
                            <m:deg/>
                            <m:e>
                              <m:r>
                                <a:rPr lang="pt-BR"/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dirty="0"/>
              </a:p>
              <a:p>
                <a:pPr marL="282575" lvl="1" indent="0">
                  <a:buNone/>
                </a:pPr>
                <a:r>
                  <a:rPr lang="pt-BR" dirty="0" smtClean="0"/>
                  <a:t>Logo,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pt-BR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E</m:t>
                      </m:r>
                      <m:r>
                        <a:rPr lang="pt-BR">
                          <a:latin typeface="Cambria Math"/>
                        </a:rPr>
                        <m:t>≤</m:t>
                      </m:r>
                      <m:r>
                        <a:rPr lang="pt-BR">
                          <a:latin typeface="Cambria Math"/>
                        </a:rPr>
                        <m:t>𝜇</m:t>
                      </m:r>
                      <m:r>
                        <a:rPr lang="pt-BR">
                          <a:latin typeface="Cambria Math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pt-B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pt-BR">
                          <a:latin typeface="Cambria Math"/>
                        </a:rPr>
                        <m:t>+</m:t>
                      </m:r>
                      <m:r>
                        <a:rPr lang="pt-BR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98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</a:t>
            </a:r>
            <a:endParaRPr lang="pt-BR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995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As medidas dos pesos de uma amostra aleatória de 100 caminhões que foram medidos pela Polícia Rodoviária tem média de 3,2 toneladas e desvio padrão de 0,8 toneladas. Qual o intervalo de confiança para o grau de confiança de 95%?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𝐸</m:t>
                      </m:r>
                      <m:r>
                        <a:rPr lang="pt-BR" b="0" i="1" smtClean="0">
                          <a:latin typeface="Cambria Math"/>
                        </a:rPr>
                        <m:t>=1,96⋅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0,8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=0,157</m:t>
                      </m:r>
                    </m:oMath>
                  </m:oMathPara>
                </a14:m>
                <a:endParaRPr lang="pt-B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/>
                        </a:rPr>
                        <m:t>3,2</m:t>
                      </m:r>
                      <m:r>
                        <a:rPr lang="pt-BR" b="0" i="1" dirty="0" smtClean="0">
                          <a:latin typeface="Cambria Math"/>
                        </a:rPr>
                        <m:t>−</m:t>
                      </m:r>
                      <m:r>
                        <a:rPr lang="pt-BR" i="1" dirty="0" smtClean="0">
                          <a:latin typeface="Cambria Math"/>
                        </a:rPr>
                        <m:t>0,157≤</m:t>
                      </m:r>
                      <m:r>
                        <a:rPr lang="el-GR" i="1" dirty="0" smtClean="0">
                          <a:latin typeface="Cambria Math"/>
                        </a:rPr>
                        <m:t>𝜇</m:t>
                      </m:r>
                      <m:r>
                        <a:rPr lang="pt-BR" i="1" dirty="0" smtClean="0">
                          <a:latin typeface="Cambria Math"/>
                        </a:rPr>
                        <m:t>≤3,2+0,157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i="1" dirty="0" smtClean="0"/>
                  <a:t>Intervalo</a:t>
                </a:r>
                <a:r>
                  <a:rPr lang="pt-BR" dirty="0" smtClean="0"/>
                  <a:t>: 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3,043≤</m:t>
                    </m:r>
                    <m:r>
                      <a:rPr lang="el-GR" i="1" dirty="0" smtClean="0">
                        <a:latin typeface="Cambria Math"/>
                      </a:rPr>
                      <m:t>𝜇</m:t>
                    </m:r>
                    <m:r>
                      <a:rPr lang="pt-BR" i="1" dirty="0" smtClean="0">
                        <a:latin typeface="Cambria Math"/>
                      </a:rPr>
                      <m:t>≤3,357</m:t>
                    </m:r>
                  </m:oMath>
                </a14:m>
                <a:endParaRPr lang="pt-BR" dirty="0" smtClean="0"/>
              </a:p>
            </p:txBody>
          </p:sp>
        </mc:Choice>
        <mc:Fallback>
          <p:sp>
            <p:nvSpPr>
              <p:cNvPr id="849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2.2 Variância desconhecida</a:t>
            </a:r>
            <a:endParaRPr lang="pt-B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901" name="Rectangle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Estima-se a variância populacional através da variância amostral;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mtClean="0"/>
                          </m:ctrlPr>
                        </m:sSupPr>
                        <m:e>
                          <m:r>
                            <a:rPr lang="pt-BR" smtClean="0"/>
                            <m:t>𝑠</m:t>
                          </m:r>
                        </m:e>
                        <m:sup>
                          <m:r>
                            <a:rPr lang="pt-BR" smtClean="0"/>
                            <m:t>2</m:t>
                          </m:r>
                        </m:sup>
                      </m:sSup>
                      <m:r>
                        <a:rPr lang="pt-BR" smtClean="0"/>
                        <m:t>=</m:t>
                      </m:r>
                      <m:f>
                        <m:fPr>
                          <m:ctrlPr>
                            <a:rPr lang="pt-BR" smtClean="0"/>
                          </m:ctrlPr>
                        </m:fPr>
                        <m:num>
                          <m:r>
                            <a:rPr lang="pt-BR" smtClean="0"/>
                            <m:t>1</m:t>
                          </m:r>
                        </m:num>
                        <m:den>
                          <m:r>
                            <a:rPr lang="pt-BR" smtClean="0"/>
                            <m:t>𝑛</m:t>
                          </m:r>
                          <m:r>
                            <a:rPr lang="pt-BR" smtClean="0"/>
                            <m:t>−</m:t>
                          </m:r>
                          <m:r>
                            <a:rPr lang="pt-BR" smtClean="0"/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mtClean="0"/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mtClean="0"/>
                            <m:t>𝑖</m:t>
                          </m:r>
                          <m:r>
                            <m:rPr>
                              <m:brk m:alnAt="23"/>
                            </m:rPr>
                            <a:rPr lang="pt-BR" smtClean="0"/>
                            <m:t>=</m:t>
                          </m:r>
                          <m:r>
                            <m:rPr>
                              <m:brk m:alnAt="23"/>
                            </m:rPr>
                            <a:rPr lang="pt-BR" smtClean="0"/>
                            <m:t>1</m:t>
                          </m:r>
                        </m:sub>
                        <m:sup>
                          <m:r>
                            <a:rPr lang="pt-BR" smtClean="0"/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mtClean="0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mtClean="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mtClean="0"/>
                                      </m:ctrlPr>
                                    </m:sSubPr>
                                    <m:e>
                                      <m:r>
                                        <a:rPr lang="pt-BR" smtClean="0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mtClean="0"/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mtClean="0"/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mtClean="0"/>
                                      </m:ctrlPr>
                                    </m:accPr>
                                    <m:e>
                                      <m:r>
                                        <a:rPr lang="pt-BR" smtClean="0"/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mtClean="0"/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marL="514350" indent="-514350">
                  <a:buFont typeface="+mj-lt"/>
                  <a:buAutoNum type="arabicPeriod" startAt="2"/>
                </a:pPr>
                <a:endParaRPr lang="pt-BR" dirty="0" smtClean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pt-BR" dirty="0" smtClean="0"/>
                  <a:t>Usa-se </a:t>
                </a:r>
                <a:r>
                  <a:rPr lang="pt-BR" i="1" dirty="0" smtClean="0"/>
                  <a:t>s</a:t>
                </a:r>
                <a:r>
                  <a:rPr lang="pt-BR" dirty="0" smtClean="0"/>
                  <a:t> para calcular o intervalo de confiança para a média populacional e o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pt-BR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dirty="0" smtClean="0"/>
                  <a:t>da tabela </a:t>
                </a:r>
                <a:r>
                  <a:rPr lang="pt-BR" i="1" dirty="0" smtClean="0"/>
                  <a:t>t-</a:t>
                </a:r>
                <a:r>
                  <a:rPr lang="pt-BR" i="1" dirty="0" err="1" smtClean="0"/>
                  <a:t>Student</a:t>
                </a:r>
                <a:r>
                  <a:rPr lang="pt-BR" dirty="0" smtClean="0"/>
                  <a:t> com </a:t>
                </a:r>
                <a:r>
                  <a:rPr lang="pt-BR" i="1" dirty="0" smtClean="0"/>
                  <a:t>n-1 graus de liberdade</a:t>
                </a:r>
                <a:r>
                  <a:rPr lang="pt-BR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b="0" i="0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>
          <p:sp>
            <p:nvSpPr>
              <p:cNvPr id="8090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Grau de Liberdade</a:t>
            </a:r>
            <a:endParaRPr lang="pt-BR" smtClean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i="1" dirty="0" smtClean="0"/>
              <a:t>número de graus de liberdade </a:t>
            </a:r>
            <a:r>
              <a:rPr lang="pt-BR" dirty="0" smtClean="0"/>
              <a:t>para uma coleção de dados amostrais é o número de valores amostrais que podem variar depois que certas restrições tiverem sido impostas aos dados amostrais.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i="1" dirty="0" smtClean="0"/>
              <a:t>Exemplo</a:t>
            </a:r>
          </a:p>
          <a:p>
            <a:pPr marL="282575" lvl="1" indent="0">
              <a:buNone/>
            </a:pPr>
            <a:r>
              <a:rPr lang="pt-BR" dirty="0" smtClean="0"/>
              <a:t>Se 10 estudantes têm escores de testes com uma média de 80, podemos livremente atribuir valores aos nove primeiros escores, mas o 10º escore está, então, determinado. A soma dos 10 escores deve ser 800, de modo que o 10º escore deve ser 800 menos a soma dos 9 primeiros escores.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(...continuação)</a:t>
            </a:r>
            <a:endParaRPr lang="pt-BR" smtClean="0"/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Como esses 9 primeiros escores podemos ter valores escolhidos livremente, dizemos que há 9 graus de liberdade disponíveis. Portanto, o número de grau de liberdade é simplesmente o tamanho amostral menos 1.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pPr marL="0" indent="0" algn="ctr">
              <a:buNone/>
            </a:pPr>
            <a:r>
              <a:rPr lang="pt-BR" sz="2400" b="1" dirty="0" smtClean="0"/>
              <a:t>Graus de liberdade = n - 1</a:t>
            </a:r>
            <a:endParaRPr lang="pt-B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Solução do Problema</a:t>
            </a:r>
            <a:endParaRPr lang="pt-BR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067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mtClean="0"/>
                        <m:t>𝐸</m:t>
                      </m:r>
                      <m:r>
                        <a:rPr lang="pt-BR" smtClean="0"/>
                        <m:t>=</m:t>
                      </m:r>
                      <m:r>
                        <a:rPr lang="pt-BR" smtClean="0"/>
                        <m:t>1</m:t>
                      </m:r>
                      <m:r>
                        <a:rPr lang="pt-BR" smtClean="0"/>
                        <m:t>,</m:t>
                      </m:r>
                      <m:r>
                        <a:rPr lang="pt-BR" smtClean="0"/>
                        <m:t>98</m:t>
                      </m:r>
                      <m:r>
                        <a:rPr lang="pt-BR" smtClean="0"/>
                        <m:t>⋅</m:t>
                      </m:r>
                      <m:f>
                        <m:fPr>
                          <m:ctrlPr>
                            <a:rPr lang="pt-BR" smtClean="0"/>
                          </m:ctrlPr>
                        </m:fPr>
                        <m:num>
                          <m:r>
                            <a:rPr lang="pt-BR" smtClean="0"/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mtClean="0"/>
                              </m:ctrlPr>
                            </m:radPr>
                            <m:deg/>
                            <m:e>
                              <m:r>
                                <a:rPr lang="pt-BR" smtClean="0"/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pt-BR" smtClean="0"/>
                        <m:t>=</m:t>
                      </m:r>
                      <m:r>
                        <a:rPr lang="pt-BR" smtClean="0"/>
                        <m:t>1</m:t>
                      </m:r>
                      <m:r>
                        <a:rPr lang="pt-BR" smtClean="0"/>
                        <m:t>,</m:t>
                      </m:r>
                      <m:r>
                        <a:rPr lang="pt-BR" smtClean="0"/>
                        <m:t>98</m:t>
                      </m:r>
                      <m:r>
                        <a:rPr lang="pt-BR" smtClean="0"/>
                        <m:t>⋅</m:t>
                      </m:r>
                      <m:f>
                        <m:fPr>
                          <m:ctrlPr>
                            <a:rPr lang="pt-BR" smtClean="0"/>
                          </m:ctrlPr>
                        </m:fPr>
                        <m:num>
                          <m:r>
                            <a:rPr lang="pt-BR" smtClean="0"/>
                            <m:t>0</m:t>
                          </m:r>
                          <m:r>
                            <a:rPr lang="pt-BR" smtClean="0"/>
                            <m:t>,</m:t>
                          </m:r>
                          <m:r>
                            <a:rPr lang="pt-BR" smtClean="0"/>
                            <m:t>62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mtClean="0"/>
                              </m:ctrlPr>
                            </m:radPr>
                            <m:deg/>
                            <m:e>
                              <m:r>
                                <a:rPr lang="pt-BR" smtClean="0"/>
                                <m:t>106</m:t>
                              </m:r>
                            </m:e>
                          </m:rad>
                        </m:den>
                      </m:f>
                      <m:r>
                        <a:rPr lang="pt-BR" smtClean="0"/>
                        <m:t>=</m:t>
                      </m:r>
                      <m:r>
                        <a:rPr lang="pt-BR" smtClean="0"/>
                        <m:t>0</m:t>
                      </m:r>
                      <m:r>
                        <a:rPr lang="pt-BR" smtClean="0"/>
                        <m:t>,</m:t>
                      </m:r>
                      <m:r>
                        <a:rPr lang="pt-BR" smtClean="0"/>
                        <m:t>12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mtClean="0"/>
                          </m:ctrlPr>
                        </m:accPr>
                        <m:e>
                          <m:r>
                            <a:rPr lang="pt-BR" smtClean="0"/>
                            <m:t>𝑥</m:t>
                          </m:r>
                        </m:e>
                      </m:acc>
                      <m:r>
                        <a:rPr lang="pt-BR" smtClean="0"/>
                        <m:t>−</m:t>
                      </m:r>
                      <m:r>
                        <m:rPr>
                          <m:sty m:val="p"/>
                        </m:rPr>
                        <a:rPr lang="pt-BR" smtClean="0"/>
                        <m:t>E</m:t>
                      </m:r>
                      <m:r>
                        <a:rPr lang="pt-BR" smtClean="0"/>
                        <m:t>≤</m:t>
                      </m:r>
                      <m:r>
                        <a:rPr lang="pt-BR" smtClean="0"/>
                        <m:t>𝜇</m:t>
                      </m:r>
                      <m:r>
                        <a:rPr lang="pt-BR" smtClean="0"/>
                        <m:t>≤</m:t>
                      </m:r>
                      <m:acc>
                        <m:accPr>
                          <m:chr m:val="̅"/>
                          <m:ctrlPr>
                            <a:rPr lang="pt-BR"/>
                          </m:ctrlPr>
                        </m:accPr>
                        <m:e>
                          <m:r>
                            <a:rPr lang="pt-BR"/>
                            <m:t>𝑥</m:t>
                          </m:r>
                        </m:e>
                      </m:acc>
                      <m:r>
                        <a:rPr lang="pt-BR" smtClean="0"/>
                        <m:t>+</m:t>
                      </m:r>
                      <m:r>
                        <a:rPr lang="pt-BR" smtClean="0"/>
                        <m:t>𝐸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dirty="0" smtClean="0"/>
                        <m:t>98</m:t>
                      </m:r>
                      <m:r>
                        <a:rPr lang="pt-BR" dirty="0" smtClean="0"/>
                        <m:t>,</m:t>
                      </m:r>
                      <m:r>
                        <a:rPr lang="pt-BR" dirty="0" smtClean="0"/>
                        <m:t>20</m:t>
                      </m:r>
                      <m:r>
                        <a:rPr lang="pt-BR" dirty="0" smtClean="0"/>
                        <m:t>−</m:t>
                      </m:r>
                      <m:r>
                        <a:rPr lang="pt-BR" dirty="0" smtClean="0"/>
                        <m:t>0</m:t>
                      </m:r>
                      <m:r>
                        <a:rPr lang="pt-BR" dirty="0" smtClean="0"/>
                        <m:t>,</m:t>
                      </m:r>
                      <m:r>
                        <a:rPr lang="pt-BR" dirty="0" smtClean="0"/>
                        <m:t>12</m:t>
                      </m:r>
                      <m:r>
                        <a:rPr lang="pt-BR" dirty="0" smtClean="0"/>
                        <m:t>≤</m:t>
                      </m:r>
                      <m:r>
                        <a:rPr lang="el-GR" dirty="0" smtClean="0"/>
                        <m:t>𝜇</m:t>
                      </m:r>
                      <m:r>
                        <a:rPr lang="pt-BR" dirty="0" smtClean="0"/>
                        <m:t>≤</m:t>
                      </m:r>
                      <m:r>
                        <a:rPr lang="pt-BR" dirty="0" smtClean="0"/>
                        <m:t>98</m:t>
                      </m:r>
                      <m:r>
                        <a:rPr lang="pt-BR" dirty="0" smtClean="0"/>
                        <m:t>,</m:t>
                      </m:r>
                      <m:r>
                        <a:rPr lang="pt-BR" dirty="0" smtClean="0"/>
                        <m:t>20</m:t>
                      </m:r>
                      <m:r>
                        <a:rPr lang="pt-BR" dirty="0" smtClean="0"/>
                        <m:t>+</m:t>
                      </m:r>
                      <m:r>
                        <a:rPr lang="pt-BR" dirty="0" smtClean="0"/>
                        <m:t>0</m:t>
                      </m:r>
                      <m:r>
                        <a:rPr lang="pt-BR" dirty="0" smtClean="0"/>
                        <m:t>,</m:t>
                      </m:r>
                      <m:r>
                        <a:rPr lang="pt-BR" dirty="0" smtClean="0"/>
                        <m:t>12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dirty="0" smtClean="0"/>
                        <m:t>98</m:t>
                      </m:r>
                      <m:r>
                        <a:rPr lang="pt-BR" dirty="0" smtClean="0"/>
                        <m:t>,</m:t>
                      </m:r>
                      <m:r>
                        <a:rPr lang="pt-BR" dirty="0" smtClean="0"/>
                        <m:t>08</m:t>
                      </m:r>
                      <m:r>
                        <a:rPr lang="pt-BR" dirty="0" smtClean="0"/>
                        <m:t>≤</m:t>
                      </m:r>
                      <m:r>
                        <a:rPr lang="pt-BR" dirty="0" smtClean="0"/>
                        <m:t>𝜇</m:t>
                      </m:r>
                      <m:r>
                        <a:rPr lang="pt-BR" dirty="0" smtClean="0"/>
                        <m:t>≤</m:t>
                      </m:r>
                      <m:r>
                        <a:rPr lang="pt-BR" dirty="0" smtClean="0"/>
                        <m:t>98</m:t>
                      </m:r>
                      <m:r>
                        <a:rPr lang="pt-BR" dirty="0" smtClean="0"/>
                        <m:t>,</m:t>
                      </m:r>
                      <m:r>
                        <a:rPr lang="pt-BR" dirty="0" smtClean="0"/>
                        <m:t>32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Como </a:t>
                </a:r>
                <a:r>
                  <a:rPr lang="pt-BR" dirty="0" smtClean="0"/>
                  <a:t>o intervalo acima não contém 98,6ºF, parece muito pouco provável que o valor correto de μ seja </a:t>
                </a:r>
                <a:r>
                  <a:rPr lang="pt-BR" dirty="0" smtClean="0"/>
                  <a:t>98,6ºF (poderemos </a:t>
                </a:r>
                <a:r>
                  <a:rPr lang="pt-BR" dirty="0" smtClean="0"/>
                  <a:t>dar uma resposta mais segura com o uso de Testes de Hipótese</a:t>
                </a:r>
                <a:r>
                  <a:rPr lang="pt-BR" dirty="0" smtClean="0"/>
                  <a:t>).</a:t>
                </a:r>
                <a:endParaRPr lang="pt-BR" dirty="0" smtClean="0"/>
              </a:p>
            </p:txBody>
          </p:sp>
        </mc:Choice>
        <mc:Fallback>
          <p:sp>
            <p:nvSpPr>
              <p:cNvPr id="880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Intervalo de Confiança </a:t>
            </a:r>
            <a:endParaRPr lang="pt-BR" smtClean="0"/>
          </a:p>
        </p:txBody>
      </p:sp>
      <p:sp>
        <p:nvSpPr>
          <p:cNvPr id="8909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Devemos ser cuidadosos para interpretar corretamente os intervalos de confiança. Considere o intervalo de confiança 0,476 ≤  </a:t>
            </a:r>
            <a:r>
              <a:rPr lang="el-GR" i="1" dirty="0" smtClean="0"/>
              <a:t>μ</a:t>
            </a:r>
            <a:r>
              <a:rPr lang="pt-BR" dirty="0" smtClean="0"/>
              <a:t>  ≤ 0,544.</a:t>
            </a:r>
          </a:p>
          <a:p>
            <a:pPr marL="282575" lvl="1" indent="0">
              <a:buNone/>
            </a:pPr>
            <a:endParaRPr lang="pt-BR" b="1" dirty="0" smtClean="0">
              <a:solidFill>
                <a:srgbClr val="009900"/>
              </a:solidFill>
            </a:endParaRPr>
          </a:p>
          <a:p>
            <a:pPr marL="282575" lvl="1" indent="0">
              <a:buNone/>
            </a:pPr>
            <a:r>
              <a:rPr lang="pt-BR" b="1" dirty="0" smtClean="0">
                <a:solidFill>
                  <a:srgbClr val="009900"/>
                </a:solidFill>
              </a:rPr>
              <a:t>Correta:</a:t>
            </a:r>
            <a:r>
              <a:rPr lang="pt-BR" dirty="0" smtClean="0"/>
              <a:t> “Estamos 95% confiantes de que o intervalo de 0,476 a 0,544 realmente contém o verdadeiro valor de </a:t>
            </a:r>
            <a:r>
              <a:rPr lang="el-GR" i="1" dirty="0" smtClean="0"/>
              <a:t>μ</a:t>
            </a:r>
            <a:r>
              <a:rPr lang="pt-BR" dirty="0" smtClean="0"/>
              <a:t>.”</a:t>
            </a:r>
          </a:p>
          <a:p>
            <a:pPr marL="282575" lvl="1" indent="0">
              <a:buNone/>
            </a:pPr>
            <a:r>
              <a:rPr lang="pt-BR" b="1" dirty="0" smtClean="0">
                <a:solidFill>
                  <a:srgbClr val="C00000"/>
                </a:solidFill>
              </a:rPr>
              <a:t>Errada:</a:t>
            </a:r>
            <a:r>
              <a:rPr lang="pt-BR" dirty="0" smtClean="0"/>
              <a:t> “Há uma chance de 95% de que o verdadeiro valor de </a:t>
            </a:r>
            <a:r>
              <a:rPr lang="el-GR" dirty="0" smtClean="0"/>
              <a:t>μ</a:t>
            </a:r>
            <a:r>
              <a:rPr lang="pt-BR" dirty="0" smtClean="0"/>
              <a:t> estará entre 0,476 e 0,544.” ou “95% de todos os valores amostrais estão entre 0,476 e 0,544”.  </a:t>
            </a:r>
          </a:p>
          <a:p>
            <a:pPr marL="282575" lvl="1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i="1" dirty="0" smtClean="0"/>
              <a:t>Justificativa</a:t>
            </a:r>
            <a:r>
              <a:rPr lang="pt-BR" dirty="0" smtClean="0"/>
              <a:t>: </a:t>
            </a:r>
            <a:r>
              <a:rPr lang="el-GR" i="1" dirty="0" smtClean="0"/>
              <a:t>μ</a:t>
            </a:r>
            <a:r>
              <a:rPr lang="pt-BR" dirty="0" smtClean="0"/>
              <a:t> é uma constante fixa (embora desconhecida), não uma variável aleatória. E o intervalo de confiança não descreve o comportamento de médias amostrais individuais.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</a:t>
            </a:r>
            <a:endParaRPr lang="pt-BR" smtClean="0"/>
          </a:p>
        </p:txBody>
      </p:sp>
      <p:sp>
        <p:nvSpPr>
          <p:cNvPr id="8192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As medidas dos diâmetros de uma amostra aleatória de 200 rolamentos esféricos produzidos por certa máquina, durante uma semana, apresentam a média de 0,824 polegada e o desvio padrão de 0,042 polegada. Determine os limites de confiança de (a) 95%, (b) 99%, para o diâmetro médio de todos os rolamentos esféricos. 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</a:t>
            </a:r>
            <a:endParaRPr lang="pt-BR" smtClean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 smtClean="0"/>
              <a:t>Um armazém desconfiado com o seu fornecedor de tijolos (alegando má qualidade) fez medidas do seu peso de uma amostra, encontrando média de 0,8kg para cada um e desvio padrão de 0,05kg. Quantas medidas de peso de tijolos foram feitas pelo armazém, sabendo que o normal é que o tijolo pese 0,89kg? (considere o grau de confiança de 95%) 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Estatística Descritiva</a:t>
            </a:r>
            <a:endParaRPr lang="pt-BR" smtClean="0"/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 </a:t>
            </a:r>
            <a:r>
              <a:rPr lang="pt-BR" i="1" dirty="0" smtClean="0"/>
              <a:t>Estatística Descritiva </a:t>
            </a:r>
            <a:r>
              <a:rPr lang="pt-BR" dirty="0" smtClean="0"/>
              <a:t>tem por objetivo resumir ou descrever características importantes de dados populacionais ou amostrais conhecidos;</a:t>
            </a:r>
          </a:p>
          <a:p>
            <a:endParaRPr lang="pt-BR" dirty="0" smtClean="0"/>
          </a:p>
          <a:p>
            <a:r>
              <a:rPr lang="pt-BR" i="1" dirty="0" smtClean="0"/>
              <a:t>Inferência Estatística</a:t>
            </a:r>
            <a:r>
              <a:rPr lang="pt-BR" dirty="0" smtClean="0"/>
              <a:t> é o processo pelo qual tiram-se conclusões ou generalizações acerca de uma população usando informações de uma amostra.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Estimativa</a:t>
            </a:r>
            <a:endParaRPr lang="pt-BR" smtClean="0"/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Um </a:t>
            </a:r>
            <a:r>
              <a:rPr lang="pt-BR" i="1" dirty="0" smtClean="0"/>
              <a:t>estimador</a:t>
            </a:r>
            <a:r>
              <a:rPr lang="pt-BR" dirty="0" smtClean="0"/>
              <a:t> é uma estatística amostral utilizada para obter uma aproximação de um parâmetro populacional.</a:t>
            </a:r>
          </a:p>
          <a:p>
            <a:endParaRPr lang="pt-BR" dirty="0" smtClean="0"/>
          </a:p>
          <a:p>
            <a:r>
              <a:rPr lang="pt-BR" dirty="0" smtClean="0"/>
              <a:t>Uma </a:t>
            </a:r>
            <a:r>
              <a:rPr lang="pt-BR" i="1" dirty="0" smtClean="0"/>
              <a:t>estimativa pontual</a:t>
            </a:r>
            <a:r>
              <a:rPr lang="pt-BR" dirty="0" smtClean="0"/>
              <a:t> é um valor (ou ponto) único usado para aproximar um parâmetro populacional.</a:t>
            </a:r>
          </a:p>
          <a:p>
            <a:pPr lvl="1"/>
            <a:r>
              <a:rPr lang="pt-BR" dirty="0" smtClean="0"/>
              <a:t>A média amostral é a melhor estimativa pontual para a média populacional.</a:t>
            </a:r>
          </a:p>
          <a:p>
            <a:pPr lvl="1"/>
            <a:r>
              <a:rPr lang="pt-BR" dirty="0" smtClean="0"/>
              <a:t>Outra estimativa pontual é a variância amostral para a variância populacional.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1. Estimativa Pontual</a:t>
            </a:r>
            <a:endParaRPr lang="pt-BR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709" name="Rectangle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mtClean="0"/>
                        </m:ctrlPr>
                      </m:accPr>
                      <m:e>
                        <m:r>
                          <a:rPr lang="pt-BR" smtClean="0"/>
                          <m:t>𝑥</m:t>
                        </m:r>
                      </m:e>
                    </m:acc>
                  </m:oMath>
                </a14:m>
                <a:r>
                  <a:rPr lang="pt-BR" dirty="0" smtClean="0"/>
                  <a:t> é uma estimativa pontual para </a:t>
                </a:r>
                <a14:m>
                  <m:oMath xmlns:m="http://schemas.openxmlformats.org/officeDocument/2006/math">
                    <m:r>
                      <a:rPr lang="el-GR" smtClean="0"/>
                      <m:t>𝜇</m:t>
                    </m:r>
                  </m:oMath>
                </a14:m>
                <a:r>
                  <a:rPr lang="pt-BR" dirty="0" smtClean="0"/>
                  <a:t>;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 Isto é, a média amostral é um valor usado para aproximar a média populacional</a:t>
                </a:r>
                <a:r>
                  <a:rPr lang="pt-BR" dirty="0" smtClean="0"/>
                  <a:t>;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mtClean="0"/>
                          </m:ctrlPr>
                        </m:accPr>
                        <m:e>
                          <m:r>
                            <a:rPr lang="pt-BR" smtClean="0"/>
                            <m:t>𝑥</m:t>
                          </m:r>
                        </m:e>
                      </m:acc>
                      <m:r>
                        <a:rPr lang="pt-BR" smtClean="0"/>
                        <m:t>=</m:t>
                      </m:r>
                      <m:f>
                        <m:fPr>
                          <m:ctrlPr>
                            <a:rPr lang="pt-BR" smtClean="0"/>
                          </m:ctrlPr>
                        </m:fPr>
                        <m:num>
                          <m:r>
                            <a:rPr lang="pt-BR" smtClean="0"/>
                            <m:t>1</m:t>
                          </m:r>
                        </m:num>
                        <m:den>
                          <m:r>
                            <a:rPr lang="pt-BR" smtClean="0"/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mtClean="0"/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mtClean="0"/>
                            <m:t>𝑖</m:t>
                          </m:r>
                          <m:r>
                            <m:rPr>
                              <m:brk m:alnAt="23"/>
                            </m:rPr>
                            <a:rPr lang="pt-BR" smtClean="0"/>
                            <m:t>=</m:t>
                          </m:r>
                          <m:r>
                            <m:rPr>
                              <m:brk m:alnAt="23"/>
                            </m:rPr>
                            <a:rPr lang="pt-BR" smtClean="0"/>
                            <m:t>1</m:t>
                          </m:r>
                        </m:sub>
                        <m:sup>
                          <m:r>
                            <a:rPr lang="pt-BR" smtClean="0"/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mtClean="0"/>
                              </m:ctrlPr>
                            </m:sSubPr>
                            <m:e>
                              <m:r>
                                <a:rPr lang="pt-BR" smtClean="0"/>
                                <m:t>𝑥</m:t>
                              </m:r>
                            </m:e>
                            <m:sub>
                              <m:r>
                                <a:rPr lang="pt-BR" smtClean="0"/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mtClean="0"/>
                        <m:t>=</m:t>
                      </m:r>
                      <m:f>
                        <m:fPr>
                          <m:ctrlPr>
                            <a:rPr lang="pt-BR" smtClean="0"/>
                          </m:ctrlPr>
                        </m:fPr>
                        <m:num>
                          <m:r>
                            <a:rPr lang="pt-BR" smtClean="0"/>
                            <m:t>1</m:t>
                          </m:r>
                        </m:num>
                        <m:den>
                          <m:r>
                            <a:rPr lang="pt-BR" smtClean="0"/>
                            <m:t>𝑛</m:t>
                          </m:r>
                        </m:den>
                      </m:f>
                      <m:d>
                        <m:dPr>
                          <m:ctrlPr>
                            <a:rPr lang="pt-BR" smtClean="0"/>
                          </m:ctrlPr>
                        </m:dPr>
                        <m:e>
                          <m:sSub>
                            <m:sSubPr>
                              <m:ctrlPr>
                                <a:rPr lang="pt-BR" smtClean="0"/>
                              </m:ctrlPr>
                            </m:sSubPr>
                            <m:e>
                              <m:r>
                                <a:rPr lang="pt-BR" smtClean="0"/>
                                <m:t>𝑥</m:t>
                              </m:r>
                            </m:e>
                            <m:sub>
                              <m:r>
                                <a:rPr lang="pt-BR" smtClean="0"/>
                                <m:t>1</m:t>
                              </m:r>
                            </m:sub>
                          </m:sSub>
                          <m:r>
                            <a:rPr lang="pt-BR" smtClean="0"/>
                            <m:t>+…+</m:t>
                          </m:r>
                          <m:sSub>
                            <m:sSubPr>
                              <m:ctrlPr>
                                <a:rPr lang="pt-BR" smtClean="0"/>
                              </m:ctrlPr>
                            </m:sSubPr>
                            <m:e>
                              <m:r>
                                <a:rPr lang="pt-BR" smtClean="0"/>
                                <m:t>𝑥</m:t>
                              </m:r>
                            </m:e>
                            <m:sub>
                              <m:r>
                                <a:rPr lang="pt-BR" smtClean="0"/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dirty="0" smtClean="0"/>
                      <m:t>(</m:t>
                    </m:r>
                    <m:sSub>
                      <m:sSubPr>
                        <m:ctrlPr>
                          <a:rPr lang="pt-BR" dirty="0" smtClean="0"/>
                        </m:ctrlPr>
                      </m:sSubPr>
                      <m:e>
                        <m:r>
                          <a:rPr lang="pt-BR" dirty="0" smtClean="0"/>
                          <m:t>𝑥</m:t>
                        </m:r>
                      </m:e>
                      <m:sub>
                        <m:r>
                          <a:rPr lang="pt-BR" dirty="0" smtClean="0"/>
                          <m:t>1</m:t>
                        </m:r>
                      </m:sub>
                    </m:sSub>
                    <m:r>
                      <a:rPr lang="pt-BR" dirty="0" smtClean="0"/>
                      <m:t>,…,</m:t>
                    </m:r>
                    <m:sSub>
                      <m:sSubPr>
                        <m:ctrlPr>
                          <a:rPr lang="pt-BR" dirty="0" smtClean="0"/>
                        </m:ctrlPr>
                      </m:sSubPr>
                      <m:e>
                        <m:r>
                          <a:rPr lang="pt-BR" dirty="0" err="1" smtClean="0"/>
                          <m:t>𝑥</m:t>
                        </m:r>
                      </m:e>
                      <m:sub>
                        <m:r>
                          <a:rPr lang="pt-BR" dirty="0" smtClean="0"/>
                          <m:t>𝑛</m:t>
                        </m:r>
                      </m:sub>
                    </m:sSub>
                    <m:r>
                      <a:rPr lang="pt-BR" dirty="0" smtClean="0"/>
                      <m:t>)</m:t>
                    </m:r>
                  </m:oMath>
                </a14:m>
                <a:r>
                  <a:rPr lang="pt-BR" dirty="0" smtClean="0"/>
                  <a:t> é uma amostra.</a:t>
                </a:r>
              </a:p>
              <a:p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>
          <p:sp>
            <p:nvSpPr>
              <p:cNvPr id="7270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15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</a:t>
            </a:r>
            <a:endParaRPr lang="pt-BR" dirty="0" smtClean="0"/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A maioria crê que a temperatura média do corpo humano é 98,6ºF. Uma amostra de dados parece sugerir que a média 98,2ºF. Sabemos que as amostras tendem a variar, de forma que talvez a verdadeira temperatura média seja 98,6ºF e a média amostral 98,2ºF seja resultado de uma flutuação aleatória.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Para quais valores, em relação à média 98,6ºF, e considerando um determinado erro, a média da amostra seria aceitável? (n = 106)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2. Estimativa Intervalar </a:t>
            </a:r>
            <a:endParaRPr lang="pt-BR" smtClean="0"/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Quão boa é a estimativa pontual da média da população?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i="1" dirty="0" smtClean="0"/>
              <a:t>Definição</a:t>
            </a:r>
          </a:p>
          <a:p>
            <a:pPr marL="282575" lvl="1" indent="0">
              <a:buNone/>
            </a:pPr>
            <a:r>
              <a:rPr lang="pt-BR" dirty="0" smtClean="0"/>
              <a:t>Estimativa intervalar (ou intervalo de confiança) é o intervalo de valores que contém a média da população com uma determinada probabilidade de acerto.  </a:t>
            </a:r>
          </a:p>
          <a:p>
            <a:endParaRPr lang="pt-BR" dirty="0" smtClean="0"/>
          </a:p>
          <a:p>
            <a:pPr marL="282575" lvl="1" indent="0">
              <a:buNone/>
            </a:pPr>
            <a:r>
              <a:rPr lang="pt-BR" dirty="0" smtClean="0"/>
              <a:t>O intervalo de confiança está associado a um grau de confiança que é uma medida de nossa certeza de que o intervalo contém o parâmetro populacional. É a probabilidade </a:t>
            </a:r>
            <a:r>
              <a:rPr lang="pt-BR" i="1" dirty="0" smtClean="0"/>
              <a:t>1-α</a:t>
            </a:r>
            <a:r>
              <a:rPr lang="pt-BR" dirty="0" smtClean="0"/>
              <a:t>.</a:t>
            </a:r>
            <a:endParaRPr lang="el-G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2. Estimativa Intervalar</a:t>
            </a:r>
            <a:endParaRPr lang="pt-BR" smtClean="0"/>
          </a:p>
        </p:txBody>
      </p:sp>
      <p:sp>
        <p:nvSpPr>
          <p:cNvPr id="747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A construção do intervalo para </a:t>
            </a:r>
            <a:r>
              <a:rPr lang="pt-BR" i="1" dirty="0" smtClean="0"/>
              <a:t>μ</a:t>
            </a:r>
            <a:r>
              <a:rPr lang="pt-BR" dirty="0" smtClean="0"/>
              <a:t> é baseada na distribuição amostral da média amostral e no grau de confiança. </a:t>
            </a:r>
          </a:p>
          <a:p>
            <a:endParaRPr lang="pt-BR" dirty="0" smtClean="0"/>
          </a:p>
          <a:p>
            <a:r>
              <a:rPr lang="pt-BR" dirty="0" smtClean="0"/>
              <a:t>Não é necessário que a suposição de normalidade para os dados seja adequada.</a:t>
            </a:r>
          </a:p>
          <a:p>
            <a:endParaRPr lang="pt-BR" dirty="0" smtClean="0"/>
          </a:p>
          <a:p>
            <a:r>
              <a:rPr lang="pt-BR" dirty="0" smtClean="0"/>
              <a:t>A variância pode ou não ser conhecida. Para cada caso, usa-se diferentes distribuições.</a:t>
            </a:r>
          </a:p>
          <a:p>
            <a:pPr lvl="1"/>
            <a:r>
              <a:rPr lang="pt-BR" dirty="0" smtClean="0"/>
              <a:t>2.1 Estimativa Intervalar para variância conhecida;</a:t>
            </a:r>
          </a:p>
          <a:p>
            <a:pPr lvl="1"/>
            <a:r>
              <a:rPr lang="pt-BR" dirty="0" smtClean="0"/>
              <a:t>2.2 Estimativa Intervalar para variância desconhecida.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2.1 Variância conhecida</a:t>
            </a:r>
            <a:endParaRPr lang="pt-BR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803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Usando o </a:t>
                </a:r>
                <a:r>
                  <a:rPr lang="pt-BR" i="1" dirty="0" smtClean="0"/>
                  <a:t>teorema central do limite</a:t>
                </a:r>
                <a:r>
                  <a:rPr lang="pt-BR" dirty="0" smtClean="0"/>
                  <a:t>, a média amostral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mtClean="0"/>
                        </m:ctrlPr>
                      </m:accPr>
                      <m:e>
                        <m:r>
                          <a:rPr lang="pt-BR" smtClean="0"/>
                          <m:t>𝑥</m:t>
                        </m:r>
                      </m:e>
                    </m:acc>
                  </m:oMath>
                </a14:m>
                <a:r>
                  <a:rPr lang="pt-BR" dirty="0" smtClean="0"/>
                  <a:t> </a:t>
                </a:r>
                <a:r>
                  <a:rPr lang="pt-BR" dirty="0" smtClean="0"/>
                  <a:t>é uma variável aleatória que tem distribuição normal com:</a:t>
                </a:r>
              </a:p>
              <a:p>
                <a:pPr lvl="1"/>
                <a:r>
                  <a:rPr lang="pt-BR" dirty="0" smtClean="0"/>
                  <a:t>Média </a:t>
                </a:r>
                <a14:m>
                  <m:oMath xmlns:m="http://schemas.openxmlformats.org/officeDocument/2006/math">
                    <m:r>
                      <a:rPr lang="pt-BR" smtClean="0"/>
                      <m:t>𝜇</m:t>
                    </m:r>
                  </m:oMath>
                </a14:m>
                <a:r>
                  <a:rPr lang="pt-BR" dirty="0" smtClean="0"/>
                  <a:t>; </a:t>
                </a:r>
              </a:p>
              <a:p>
                <a:pPr lvl="1"/>
                <a:r>
                  <a:rPr lang="pt-BR" dirty="0" smtClean="0"/>
                  <a:t>Desvio padrão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mtClean="0"/>
                        </m:ctrlPr>
                      </m:fPr>
                      <m:num>
                        <m:r>
                          <a:rPr lang="pt-BR" smtClean="0"/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smtClean="0"/>
                            </m:ctrlPr>
                          </m:radPr>
                          <m:deg/>
                          <m:e>
                            <m:r>
                              <a:rPr lang="pt-BR" smtClean="0"/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pt-BR" dirty="0" smtClean="0"/>
                  <a:t>; </a:t>
                </a:r>
              </a:p>
              <a:p>
                <a:pPr lvl="1"/>
                <a:endParaRPr lang="pt-BR" dirty="0" smtClean="0"/>
              </a:p>
              <a:p>
                <a:r>
                  <a:rPr lang="pt-BR" dirty="0" smtClean="0"/>
                  <a:t>Transformando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/>
                        </m:ctrlPr>
                      </m:accPr>
                      <m:e>
                        <m:r>
                          <a:rPr lang="pt-BR"/>
                          <m:t>𝑥</m:t>
                        </m:r>
                      </m:e>
                    </m:acc>
                  </m:oMath>
                </a14:m>
                <a:r>
                  <a:rPr lang="pt-BR" dirty="0" smtClean="0"/>
                  <a:t> </a:t>
                </a:r>
                <a:r>
                  <a:rPr lang="pt-BR" dirty="0" smtClean="0"/>
                  <a:t>em uma variável aleatória normal padrão, temos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smtClean="0"/>
                      <m:t>𝑍</m:t>
                    </m:r>
                    <m:r>
                      <a:rPr lang="pt-BR" smtClean="0"/>
                      <m:t>=</m:t>
                    </m:r>
                    <m:f>
                      <m:fPr>
                        <m:ctrlPr>
                          <a:rPr lang="pt-BR" smtClean="0"/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pt-BR"/>
                            </m:ctrlPr>
                          </m:accPr>
                          <m:e>
                            <m:r>
                              <a:rPr lang="pt-BR"/>
                              <m:t>𝑥</m:t>
                            </m:r>
                          </m:e>
                        </m:acc>
                        <m:r>
                          <a:rPr lang="pt-BR" smtClean="0"/>
                          <m:t>−</m:t>
                        </m:r>
                        <m:r>
                          <a:rPr lang="pt-BR" smtClean="0"/>
                          <m:t>𝜇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𝜎</m:t>
                        </m:r>
                        <m:r>
                          <a:rPr lang="pt-BR" b="0" i="1" smtClean="0">
                            <a:latin typeface="Cambria Math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pt-B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t-BR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pt-BR" dirty="0" smtClean="0"/>
              </a:p>
              <a:p>
                <a:pPr lvl="1"/>
                <a:endParaRPr lang="pt-BR" dirty="0" smtClean="0"/>
              </a:p>
            </p:txBody>
          </p:sp>
        </mc:Choice>
        <mc:Fallback>
          <p:sp>
            <p:nvSpPr>
              <p:cNvPr id="768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2.1 Variância conhecida</a:t>
            </a:r>
            <a:endParaRPr lang="pt-BR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827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smtClean="0"/>
                        </m:ctrlPr>
                      </m:sSubPr>
                      <m:e>
                        <m:r>
                          <a:rPr lang="pt-BR" sz="2400"/>
                          <m:t>−</m:t>
                        </m:r>
                        <m:r>
                          <a:rPr lang="pt-BR" sz="2400"/>
                          <m:t>𝑍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pt-BR" sz="2400"/>
                            </m:ctrlPr>
                          </m:fPr>
                          <m:num>
                            <m:r>
                              <a:rPr lang="pt-BR" sz="2400"/>
                              <m:t>𝛼</m:t>
                            </m:r>
                          </m:num>
                          <m:den>
                            <m:r>
                              <a:rPr lang="pt-BR" sz="2400"/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pt-BR" sz="2400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/>
                        </m:ctrlPr>
                      </m:sSubPr>
                      <m:e>
                        <m:r>
                          <a:rPr lang="pt-BR" sz="2400"/>
                          <m:t>𝑍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pt-BR" sz="2400"/>
                            </m:ctrlPr>
                          </m:fPr>
                          <m:num>
                            <m:r>
                              <a:rPr lang="pt-BR" sz="2400"/>
                              <m:t>𝛼</m:t>
                            </m:r>
                          </m:num>
                          <m:den>
                            <m:r>
                              <a:rPr lang="pt-BR" sz="2400"/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pt-BR" sz="2400" dirty="0" smtClean="0"/>
                  <a:t> </a:t>
                </a:r>
                <a:r>
                  <a:rPr lang="pt-BR" sz="2400" dirty="0" smtClean="0"/>
                  <a:t>são valores críticos;</a:t>
                </a:r>
              </a:p>
              <a:p>
                <a:r>
                  <a:rPr lang="pt-BR" sz="2400" dirty="0" smtClean="0"/>
                  <a:t>Um </a:t>
                </a:r>
                <a:r>
                  <a:rPr lang="pt-BR" sz="2400" i="1" dirty="0" smtClean="0"/>
                  <a:t>valor crítico </a:t>
                </a:r>
                <a:r>
                  <a:rPr lang="pt-BR" sz="2400" dirty="0" smtClean="0"/>
                  <a:t>é um número na fronteira que separa estatísticas amostrais que têm chance de ocorrer daquelas que não têm.       </a:t>
                </a:r>
              </a:p>
            </p:txBody>
          </p:sp>
        </mc:Choice>
        <mc:Fallback>
          <p:sp>
            <p:nvSpPr>
              <p:cNvPr id="778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3617913"/>
            <a:ext cx="6048375" cy="2709862"/>
          </a:xfrm>
          <a:prstGeom prst="rect">
            <a:avLst/>
          </a:prstGeom>
          <a:noFill/>
        </p:spPr>
      </p:pic>
      <p:sp>
        <p:nvSpPr>
          <p:cNvPr id="77831" name="Line 7"/>
          <p:cNvSpPr>
            <a:spLocks noChangeShapeType="1"/>
          </p:cNvSpPr>
          <p:nvPr/>
        </p:nvSpPr>
        <p:spPr bwMode="auto">
          <a:xfrm flipV="1">
            <a:off x="4787899" y="4131835"/>
            <a:ext cx="1152525" cy="592564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pt-BR"/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5940425" y="3716338"/>
            <a:ext cx="2160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>
                <a:latin typeface="+mn-lt"/>
              </a:rPr>
              <a:t>Nível de confiança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tatística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Personalizada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txDef>
      <a:spPr/>
      <a:bodyPr vert="horz" lIns="182880" tIns="0">
        <a:noAutofit/>
      </a:bodyPr>
      <a:lstStyle>
        <a:defPPr marL="36576" marR="0" indent="0" algn="r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>
            <a:schemeClr val="accent1"/>
          </a:buClr>
          <a:buSzPct val="80000"/>
          <a:buFont typeface="Wingdings 2"/>
          <a:buNone/>
          <a:tabLst/>
          <a:defRPr kumimoji="0" sz="1600" b="1" i="0" u="none" strike="noStrike" kern="1200" cap="none" spc="0" normalizeH="0" baseline="0" noProof="0" dirty="0" smtClean="0">
            <a:ln>
              <a:noFill/>
            </a:ln>
            <a:solidFill>
              <a:schemeClr val="bg2">
                <a:shade val="25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Estatística</Template>
  <TotalTime>4218</TotalTime>
  <Words>1287</Words>
  <Application>Microsoft Office PowerPoint</Application>
  <PresentationFormat>Apresentação na tela (4:3)</PresentationFormat>
  <Paragraphs>102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Estatística</vt:lpstr>
      <vt:lpstr>Probabilidade</vt:lpstr>
      <vt:lpstr>Estatística Descritiva</vt:lpstr>
      <vt:lpstr>Estimativa</vt:lpstr>
      <vt:lpstr>1. Estimativa Pontual</vt:lpstr>
      <vt:lpstr>Problema</vt:lpstr>
      <vt:lpstr>2. Estimativa Intervalar </vt:lpstr>
      <vt:lpstr>2. Estimativa Intervalar</vt:lpstr>
      <vt:lpstr>2.1 Variância conhecida</vt:lpstr>
      <vt:lpstr>2.1 Variância conhecida</vt:lpstr>
      <vt:lpstr>2.1 Variância conhecida</vt:lpstr>
      <vt:lpstr>2.1 Variância conhecida</vt:lpstr>
      <vt:lpstr>Exemplo</vt:lpstr>
      <vt:lpstr>2.2 Variância desconhecida</vt:lpstr>
      <vt:lpstr>Grau de Liberdade</vt:lpstr>
      <vt:lpstr>(...continuação)</vt:lpstr>
      <vt:lpstr>Solução do Problema</vt:lpstr>
      <vt:lpstr>Intervalo de Confiança </vt:lpstr>
      <vt:lpstr>Exercício</vt:lpstr>
      <vt:lpstr>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</dc:creator>
  <cp:lastModifiedBy>Carol</cp:lastModifiedBy>
  <cp:revision>355</cp:revision>
  <dcterms:created xsi:type="dcterms:W3CDTF">2003-03-05T13:07:41Z</dcterms:created>
  <dcterms:modified xsi:type="dcterms:W3CDTF">2012-05-10T01:25:03Z</dcterms:modified>
</cp:coreProperties>
</file>