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8" r:id="rId9"/>
    <p:sldId id="326" r:id="rId10"/>
    <p:sldId id="319" r:id="rId11"/>
    <p:sldId id="325" r:id="rId12"/>
    <p:sldId id="320" r:id="rId13"/>
    <p:sldId id="315" r:id="rId14"/>
    <p:sldId id="316" r:id="rId15"/>
    <p:sldId id="321" r:id="rId16"/>
    <p:sldId id="317" r:id="rId17"/>
    <p:sldId id="322" r:id="rId18"/>
    <p:sldId id="323" r:id="rId19"/>
    <p:sldId id="324" r:id="rId2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60"/>
  </p:normalViewPr>
  <p:slideViewPr>
    <p:cSldViewPr>
      <p:cViewPr varScale="1">
        <p:scale>
          <a:sx n="78" d="100"/>
          <a:sy n="78" d="100"/>
        </p:scale>
        <p:origin x="-792" y="-102"/>
      </p:cViewPr>
      <p:guideLst>
        <p:guide orient="horz" pos="3456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390FE-28FE-4529-A739-1A0D736F5C13}" type="doc">
      <dgm:prSet loTypeId="urn:microsoft.com/office/officeart/2005/8/layout/hierarchy2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7D294D97-9C00-47ED-A790-5C3199759621}">
      <dgm:prSet phldrT="[Texto]" custT="1"/>
      <dgm:spPr/>
      <dgm:t>
        <a:bodyPr/>
        <a:lstStyle/>
        <a:p>
          <a:r>
            <a:rPr lang="pt-BR" sz="1600" dirty="0" smtClean="0"/>
            <a:t>Teste</a:t>
          </a:r>
          <a:endParaRPr lang="pt-BR" sz="1600" dirty="0"/>
        </a:p>
      </dgm:t>
    </dgm:pt>
    <dgm:pt modelId="{5F32D954-4BC9-48F6-ADFB-A5E912AF3B4F}" type="parTrans" cxnId="{173EBB28-E146-4D15-BF90-A614E7487F94}">
      <dgm:prSet/>
      <dgm:spPr/>
      <dgm:t>
        <a:bodyPr/>
        <a:lstStyle/>
        <a:p>
          <a:endParaRPr lang="pt-BR" sz="1200"/>
        </a:p>
      </dgm:t>
    </dgm:pt>
    <dgm:pt modelId="{761A53C2-6E7B-4D63-9B9F-14693B5F72AE}" type="sibTrans" cxnId="{173EBB28-E146-4D15-BF90-A614E7487F94}">
      <dgm:prSet/>
      <dgm:spPr/>
      <dgm:t>
        <a:bodyPr/>
        <a:lstStyle/>
        <a:p>
          <a:endParaRPr lang="pt-BR" sz="1200"/>
        </a:p>
      </dgm:t>
    </dgm:pt>
    <dgm:pt modelId="{FBD3A2BC-6DCD-4D5F-B205-025B95F13077}">
      <dgm:prSet phldrT="[Texto]" custT="1"/>
      <dgm:spPr/>
      <dgm:t>
        <a:bodyPr/>
        <a:lstStyle/>
        <a:p>
          <a:r>
            <a:rPr lang="pt-BR" sz="1600" dirty="0" smtClean="0"/>
            <a:t>1. Bilateral</a:t>
          </a:r>
          <a:endParaRPr lang="pt-BR" sz="1600" dirty="0"/>
        </a:p>
      </dgm:t>
    </dgm:pt>
    <dgm:pt modelId="{9583C2CD-3ED5-49D7-8896-0F2EF38B6041}" type="parTrans" cxnId="{204D741D-F2B2-4211-B09A-4B25D38791A9}">
      <dgm:prSet custT="1"/>
      <dgm:spPr/>
      <dgm:t>
        <a:bodyPr/>
        <a:lstStyle/>
        <a:p>
          <a:endParaRPr lang="pt-BR" sz="200"/>
        </a:p>
      </dgm:t>
    </dgm:pt>
    <dgm:pt modelId="{F090683A-71BE-4215-AD38-EEFFB726C603}" type="sibTrans" cxnId="{204D741D-F2B2-4211-B09A-4B25D38791A9}">
      <dgm:prSet/>
      <dgm:spPr/>
      <dgm:t>
        <a:bodyPr/>
        <a:lstStyle/>
        <a:p>
          <a:endParaRPr lang="pt-BR" sz="1200"/>
        </a:p>
      </dgm:t>
    </dgm:pt>
    <dgm:pt modelId="{B4244267-CB7D-464E-B93F-CE74745B35C6}">
      <dgm:prSet phldrT="[Texto]" custT="1"/>
      <dgm:spPr/>
      <dgm:t>
        <a:bodyPr/>
        <a:lstStyle/>
        <a:p>
          <a:r>
            <a:rPr lang="pt-BR" sz="1600" dirty="0" smtClean="0"/>
            <a:t>2. Unilateral</a:t>
          </a:r>
          <a:endParaRPr lang="pt-BR" sz="1600" dirty="0"/>
        </a:p>
      </dgm:t>
    </dgm:pt>
    <dgm:pt modelId="{B9DE4019-AA25-4593-A257-81971A243753}" type="parTrans" cxnId="{302B057F-3A65-4F72-8E3C-87BFDAD7CEF2}">
      <dgm:prSet custT="1"/>
      <dgm:spPr/>
      <dgm:t>
        <a:bodyPr/>
        <a:lstStyle/>
        <a:p>
          <a:endParaRPr lang="pt-BR" sz="200"/>
        </a:p>
      </dgm:t>
    </dgm:pt>
    <dgm:pt modelId="{B27A5FC5-4D5C-405D-8392-B2FEED3A145E}" type="sibTrans" cxnId="{302B057F-3A65-4F72-8E3C-87BFDAD7CEF2}">
      <dgm:prSet/>
      <dgm:spPr/>
      <dgm:t>
        <a:bodyPr/>
        <a:lstStyle/>
        <a:p>
          <a:endParaRPr lang="pt-BR" sz="1200"/>
        </a:p>
      </dgm:t>
    </dgm:pt>
    <dgm:pt modelId="{79B42FF1-A2A5-4575-B4FB-4B20B57B279E}">
      <dgm:prSet phldrT="[Texto]" custT="1"/>
      <dgm:spPr/>
      <dgm:t>
        <a:bodyPr/>
        <a:lstStyle/>
        <a:p>
          <a:r>
            <a:rPr lang="pt-BR" sz="1600" dirty="0" smtClean="0"/>
            <a:t>2.1. À direita</a:t>
          </a:r>
          <a:endParaRPr lang="pt-BR" sz="1600" dirty="0"/>
        </a:p>
      </dgm:t>
    </dgm:pt>
    <dgm:pt modelId="{EEB2FE41-09B3-421B-A8AE-5C725E6B7FAF}" type="parTrans" cxnId="{095FD876-1C46-48F5-9A39-020C9DA0EE87}">
      <dgm:prSet custT="1"/>
      <dgm:spPr/>
      <dgm:t>
        <a:bodyPr/>
        <a:lstStyle/>
        <a:p>
          <a:endParaRPr lang="pt-BR" sz="200"/>
        </a:p>
      </dgm:t>
    </dgm:pt>
    <dgm:pt modelId="{01769FDE-B47E-433A-8605-8A55BC76EAFF}" type="sibTrans" cxnId="{095FD876-1C46-48F5-9A39-020C9DA0EE87}">
      <dgm:prSet/>
      <dgm:spPr/>
      <dgm:t>
        <a:bodyPr/>
        <a:lstStyle/>
        <a:p>
          <a:endParaRPr lang="pt-BR" sz="1200"/>
        </a:p>
      </dgm:t>
    </dgm:pt>
    <dgm:pt modelId="{1B9AAAC8-4DDD-46DD-886C-083AD9B86E43}">
      <dgm:prSet phldrT="[Texto]" custT="1"/>
      <dgm:spPr/>
      <dgm:t>
        <a:bodyPr/>
        <a:lstStyle/>
        <a:p>
          <a:r>
            <a:rPr lang="pt-BR" sz="1600" dirty="0" smtClean="0"/>
            <a:t>2.2. À esquerda</a:t>
          </a:r>
          <a:endParaRPr lang="pt-BR" sz="1600" dirty="0"/>
        </a:p>
      </dgm:t>
    </dgm:pt>
    <dgm:pt modelId="{E89911A6-B85D-4D1E-95A2-7190CD17C33E}" type="parTrans" cxnId="{414D9C13-E37F-4F50-9C1C-76D6F5809D5C}">
      <dgm:prSet custT="1"/>
      <dgm:spPr/>
      <dgm:t>
        <a:bodyPr/>
        <a:lstStyle/>
        <a:p>
          <a:endParaRPr lang="pt-BR" sz="200"/>
        </a:p>
      </dgm:t>
    </dgm:pt>
    <dgm:pt modelId="{2E39CBD4-1021-43BF-9DD6-A7CABE40E1E7}" type="sibTrans" cxnId="{414D9C13-E37F-4F50-9C1C-76D6F5809D5C}">
      <dgm:prSet/>
      <dgm:spPr/>
      <dgm:t>
        <a:bodyPr/>
        <a:lstStyle/>
        <a:p>
          <a:endParaRPr lang="pt-BR" sz="1200"/>
        </a:p>
      </dgm:t>
    </dgm:pt>
    <dgm:pt modelId="{BC0051E0-8321-4A60-82F5-69B4D150536B}" type="pres">
      <dgm:prSet presAssocID="{A16390FE-28FE-4529-A739-1A0D736F5C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FD9B14-9A14-416C-99F2-7923E01E5F2C}" type="pres">
      <dgm:prSet presAssocID="{7D294D97-9C00-47ED-A790-5C3199759621}" presName="root1" presStyleCnt="0"/>
      <dgm:spPr/>
    </dgm:pt>
    <dgm:pt modelId="{E7C2F9B4-7804-42B7-9D91-7A358ED3A721}" type="pres">
      <dgm:prSet presAssocID="{7D294D97-9C00-47ED-A790-5C3199759621}" presName="LevelOneTextNode" presStyleLbl="node0" presStyleIdx="0" presStyleCnt="1" custScaleX="53285" custScaleY="40611" custLinFactNeighborY="-3354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C34897-E1A1-46BA-AFBF-473982BF372F}" type="pres">
      <dgm:prSet presAssocID="{7D294D97-9C00-47ED-A790-5C3199759621}" presName="level2hierChild" presStyleCnt="0"/>
      <dgm:spPr/>
    </dgm:pt>
    <dgm:pt modelId="{98E3D13E-6A60-4594-A5E2-8CA2BB5C8468}" type="pres">
      <dgm:prSet presAssocID="{9583C2CD-3ED5-49D7-8896-0F2EF38B6041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CC362945-4989-4DC3-9F24-2D37BF52B203}" type="pres">
      <dgm:prSet presAssocID="{9583C2CD-3ED5-49D7-8896-0F2EF38B604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BB509265-FAFE-48B7-B512-A78F5658F8EB}" type="pres">
      <dgm:prSet presAssocID="{FBD3A2BC-6DCD-4D5F-B205-025B95F13077}" presName="root2" presStyleCnt="0"/>
      <dgm:spPr/>
    </dgm:pt>
    <dgm:pt modelId="{ECEAE0E3-5A71-4512-987E-D579994C2589}" type="pres">
      <dgm:prSet presAssocID="{FBD3A2BC-6DCD-4D5F-B205-025B95F13077}" presName="LevelTwoTextNode" presStyleLbl="node2" presStyleIdx="0" presStyleCnt="2" custScaleX="73978" custScaleY="40611" custLinFactY="-11640" custLinFactNeighborX="-15087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B1D8DA-801D-4288-973C-50E4BB801345}" type="pres">
      <dgm:prSet presAssocID="{FBD3A2BC-6DCD-4D5F-B205-025B95F13077}" presName="level3hierChild" presStyleCnt="0"/>
      <dgm:spPr/>
    </dgm:pt>
    <dgm:pt modelId="{48CB4C3D-8845-4D4B-9498-D14C0A2069A3}" type="pres">
      <dgm:prSet presAssocID="{B9DE4019-AA25-4593-A257-81971A24375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F335D706-522B-419D-8285-1506AA902EFF}" type="pres">
      <dgm:prSet presAssocID="{B9DE4019-AA25-4593-A257-81971A24375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5E2A530D-2B8E-4973-917E-B8BFE65116DF}" type="pres">
      <dgm:prSet presAssocID="{B4244267-CB7D-464E-B93F-CE74745B35C6}" presName="root2" presStyleCnt="0"/>
      <dgm:spPr/>
    </dgm:pt>
    <dgm:pt modelId="{EE964BE3-277F-4287-B63F-8CD733767446}" type="pres">
      <dgm:prSet presAssocID="{B4244267-CB7D-464E-B93F-CE74745B35C6}" presName="LevelTwoTextNode" presStyleLbl="node2" presStyleIdx="1" presStyleCnt="2" custScaleX="73978" custScaleY="40611" custLinFactNeighborX="-18822" custLinFactNeighborY="382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3E3FBC-8B8F-4A5B-B46A-67C8DCB72B39}" type="pres">
      <dgm:prSet presAssocID="{B4244267-CB7D-464E-B93F-CE74745B35C6}" presName="level3hierChild" presStyleCnt="0"/>
      <dgm:spPr/>
    </dgm:pt>
    <dgm:pt modelId="{378B6707-FA42-48BA-9EEA-3504E5E1A21E}" type="pres">
      <dgm:prSet presAssocID="{EEB2FE41-09B3-421B-A8AE-5C725E6B7FAF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930EC417-237A-411C-9391-B0672E0F9EDB}" type="pres">
      <dgm:prSet presAssocID="{EEB2FE41-09B3-421B-A8AE-5C725E6B7FAF}" presName="connTx" presStyleLbl="parChTrans1D3" presStyleIdx="0" presStyleCnt="2"/>
      <dgm:spPr/>
      <dgm:t>
        <a:bodyPr/>
        <a:lstStyle/>
        <a:p>
          <a:endParaRPr lang="pt-BR"/>
        </a:p>
      </dgm:t>
    </dgm:pt>
    <dgm:pt modelId="{C09EAED7-122D-434D-8078-C320F72A3184}" type="pres">
      <dgm:prSet presAssocID="{79B42FF1-A2A5-4575-B4FB-4B20B57B279E}" presName="root2" presStyleCnt="0"/>
      <dgm:spPr/>
    </dgm:pt>
    <dgm:pt modelId="{D68000DD-B0B6-4526-97EB-E4FD7FF34396}" type="pres">
      <dgm:prSet presAssocID="{79B42FF1-A2A5-4575-B4FB-4B20B57B279E}" presName="LevelTwoTextNode" presStyleLbl="node3" presStyleIdx="0" presStyleCnt="2" custScaleX="77530" custScaleY="40611" custLinFactNeighborX="-34186" custLinFactNeighborY="-111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8250D5D-5209-4E3A-86FE-A3BDD0101626}" type="pres">
      <dgm:prSet presAssocID="{79B42FF1-A2A5-4575-B4FB-4B20B57B279E}" presName="level3hierChild" presStyleCnt="0"/>
      <dgm:spPr/>
    </dgm:pt>
    <dgm:pt modelId="{E8F40B36-999C-42CE-B3FD-99A150414786}" type="pres">
      <dgm:prSet presAssocID="{E89911A6-B85D-4D1E-95A2-7190CD17C33E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F32E48EC-3876-4983-B519-9A572F79DD65}" type="pres">
      <dgm:prSet presAssocID="{E89911A6-B85D-4D1E-95A2-7190CD17C33E}" presName="connTx" presStyleLbl="parChTrans1D3" presStyleIdx="1" presStyleCnt="2"/>
      <dgm:spPr/>
      <dgm:t>
        <a:bodyPr/>
        <a:lstStyle/>
        <a:p>
          <a:endParaRPr lang="pt-BR"/>
        </a:p>
      </dgm:t>
    </dgm:pt>
    <dgm:pt modelId="{566AC5A1-01C4-4D21-BE22-4F00321ED754}" type="pres">
      <dgm:prSet presAssocID="{1B9AAAC8-4DDD-46DD-886C-083AD9B86E43}" presName="root2" presStyleCnt="0"/>
      <dgm:spPr/>
    </dgm:pt>
    <dgm:pt modelId="{0FAE369D-3AF5-4AAE-A8F7-610EFB36DFDB}" type="pres">
      <dgm:prSet presAssocID="{1B9AAAC8-4DDD-46DD-886C-083AD9B86E43}" presName="LevelTwoTextNode" presStyleLbl="node3" presStyleIdx="1" presStyleCnt="2" custScaleX="77677" custScaleY="40611" custLinFactNeighborX="-35969" custLinFactNeighborY="7204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7451FA-7B58-46F5-A25B-1A862B17D038}" type="pres">
      <dgm:prSet presAssocID="{1B9AAAC8-4DDD-46DD-886C-083AD9B86E43}" presName="level3hierChild" presStyleCnt="0"/>
      <dgm:spPr/>
    </dgm:pt>
  </dgm:ptLst>
  <dgm:cxnLst>
    <dgm:cxn modelId="{DA488FA1-13E7-47B4-8871-2FA40DC1A84C}" type="presOf" srcId="{9583C2CD-3ED5-49D7-8896-0F2EF38B6041}" destId="{98E3D13E-6A60-4594-A5E2-8CA2BB5C8468}" srcOrd="0" destOrd="0" presId="urn:microsoft.com/office/officeart/2005/8/layout/hierarchy2"/>
    <dgm:cxn modelId="{666F3BA1-D70E-47EA-B1F0-5281E9952A75}" type="presOf" srcId="{E89911A6-B85D-4D1E-95A2-7190CD17C33E}" destId="{E8F40B36-999C-42CE-B3FD-99A150414786}" srcOrd="0" destOrd="0" presId="urn:microsoft.com/office/officeart/2005/8/layout/hierarchy2"/>
    <dgm:cxn modelId="{0B64270D-0E70-4FAD-A253-C347BFE03676}" type="presOf" srcId="{A16390FE-28FE-4529-A739-1A0D736F5C13}" destId="{BC0051E0-8321-4A60-82F5-69B4D150536B}" srcOrd="0" destOrd="0" presId="urn:microsoft.com/office/officeart/2005/8/layout/hierarchy2"/>
    <dgm:cxn modelId="{6E51DCFA-939A-4BB7-93E3-45E2D178B5EE}" type="presOf" srcId="{EEB2FE41-09B3-421B-A8AE-5C725E6B7FAF}" destId="{930EC417-237A-411C-9391-B0672E0F9EDB}" srcOrd="1" destOrd="0" presId="urn:microsoft.com/office/officeart/2005/8/layout/hierarchy2"/>
    <dgm:cxn modelId="{204D741D-F2B2-4211-B09A-4B25D38791A9}" srcId="{7D294D97-9C00-47ED-A790-5C3199759621}" destId="{FBD3A2BC-6DCD-4D5F-B205-025B95F13077}" srcOrd="0" destOrd="0" parTransId="{9583C2CD-3ED5-49D7-8896-0F2EF38B6041}" sibTransId="{F090683A-71BE-4215-AD38-EEFFB726C603}"/>
    <dgm:cxn modelId="{414D9C13-E37F-4F50-9C1C-76D6F5809D5C}" srcId="{B4244267-CB7D-464E-B93F-CE74745B35C6}" destId="{1B9AAAC8-4DDD-46DD-886C-083AD9B86E43}" srcOrd="1" destOrd="0" parTransId="{E89911A6-B85D-4D1E-95A2-7190CD17C33E}" sibTransId="{2E39CBD4-1021-43BF-9DD6-A7CABE40E1E7}"/>
    <dgm:cxn modelId="{9704A414-7A2F-45D8-A95C-13617DDFE80C}" type="presOf" srcId="{7D294D97-9C00-47ED-A790-5C3199759621}" destId="{E7C2F9B4-7804-42B7-9D91-7A358ED3A721}" srcOrd="0" destOrd="0" presId="urn:microsoft.com/office/officeart/2005/8/layout/hierarchy2"/>
    <dgm:cxn modelId="{D3C54ABF-9EE6-4562-9D4C-744DB8F0AEB0}" type="presOf" srcId="{1B9AAAC8-4DDD-46DD-886C-083AD9B86E43}" destId="{0FAE369D-3AF5-4AAE-A8F7-610EFB36DFDB}" srcOrd="0" destOrd="0" presId="urn:microsoft.com/office/officeart/2005/8/layout/hierarchy2"/>
    <dgm:cxn modelId="{173EBB28-E146-4D15-BF90-A614E7487F94}" srcId="{A16390FE-28FE-4529-A739-1A0D736F5C13}" destId="{7D294D97-9C00-47ED-A790-5C3199759621}" srcOrd="0" destOrd="0" parTransId="{5F32D954-4BC9-48F6-ADFB-A5E912AF3B4F}" sibTransId="{761A53C2-6E7B-4D63-9B9F-14693B5F72AE}"/>
    <dgm:cxn modelId="{7817ACDC-813C-45BF-958A-7297BAE759C2}" type="presOf" srcId="{EEB2FE41-09B3-421B-A8AE-5C725E6B7FAF}" destId="{378B6707-FA42-48BA-9EEA-3504E5E1A21E}" srcOrd="0" destOrd="0" presId="urn:microsoft.com/office/officeart/2005/8/layout/hierarchy2"/>
    <dgm:cxn modelId="{750FDBB0-724D-404C-89D4-487F73EE34C2}" type="presOf" srcId="{B4244267-CB7D-464E-B93F-CE74745B35C6}" destId="{EE964BE3-277F-4287-B63F-8CD733767446}" srcOrd="0" destOrd="0" presId="urn:microsoft.com/office/officeart/2005/8/layout/hierarchy2"/>
    <dgm:cxn modelId="{D2B21A75-02C0-4197-B791-BE114CEBCEDE}" type="presOf" srcId="{9583C2CD-3ED5-49D7-8896-0F2EF38B6041}" destId="{CC362945-4989-4DC3-9F24-2D37BF52B203}" srcOrd="1" destOrd="0" presId="urn:microsoft.com/office/officeart/2005/8/layout/hierarchy2"/>
    <dgm:cxn modelId="{376CDF00-1CD7-40E2-9AF5-3548EC0AB0A0}" type="presOf" srcId="{79B42FF1-A2A5-4575-B4FB-4B20B57B279E}" destId="{D68000DD-B0B6-4526-97EB-E4FD7FF34396}" srcOrd="0" destOrd="0" presId="urn:microsoft.com/office/officeart/2005/8/layout/hierarchy2"/>
    <dgm:cxn modelId="{EBDD16CF-0908-4358-AE5A-60538ED70783}" type="presOf" srcId="{B9DE4019-AA25-4593-A257-81971A243753}" destId="{48CB4C3D-8845-4D4B-9498-D14C0A2069A3}" srcOrd="0" destOrd="0" presId="urn:microsoft.com/office/officeart/2005/8/layout/hierarchy2"/>
    <dgm:cxn modelId="{B903E604-04EB-4FC1-A771-4DD7C8730CC6}" type="presOf" srcId="{B9DE4019-AA25-4593-A257-81971A243753}" destId="{F335D706-522B-419D-8285-1506AA902EFF}" srcOrd="1" destOrd="0" presId="urn:microsoft.com/office/officeart/2005/8/layout/hierarchy2"/>
    <dgm:cxn modelId="{11B69041-1875-4044-8BF6-6A4FE378DFEB}" type="presOf" srcId="{E89911A6-B85D-4D1E-95A2-7190CD17C33E}" destId="{F32E48EC-3876-4983-B519-9A572F79DD65}" srcOrd="1" destOrd="0" presId="urn:microsoft.com/office/officeart/2005/8/layout/hierarchy2"/>
    <dgm:cxn modelId="{302B057F-3A65-4F72-8E3C-87BFDAD7CEF2}" srcId="{7D294D97-9C00-47ED-A790-5C3199759621}" destId="{B4244267-CB7D-464E-B93F-CE74745B35C6}" srcOrd="1" destOrd="0" parTransId="{B9DE4019-AA25-4593-A257-81971A243753}" sibTransId="{B27A5FC5-4D5C-405D-8392-B2FEED3A145E}"/>
    <dgm:cxn modelId="{095FD876-1C46-48F5-9A39-020C9DA0EE87}" srcId="{B4244267-CB7D-464E-B93F-CE74745B35C6}" destId="{79B42FF1-A2A5-4575-B4FB-4B20B57B279E}" srcOrd="0" destOrd="0" parTransId="{EEB2FE41-09B3-421B-A8AE-5C725E6B7FAF}" sibTransId="{01769FDE-B47E-433A-8605-8A55BC76EAFF}"/>
    <dgm:cxn modelId="{6A0BC6D6-A7A4-4159-82D6-6C89AEB6733F}" type="presOf" srcId="{FBD3A2BC-6DCD-4D5F-B205-025B95F13077}" destId="{ECEAE0E3-5A71-4512-987E-D579994C2589}" srcOrd="0" destOrd="0" presId="urn:microsoft.com/office/officeart/2005/8/layout/hierarchy2"/>
    <dgm:cxn modelId="{4048F852-A793-4618-BEEE-BEDE5CDD18C5}" type="presParOf" srcId="{BC0051E0-8321-4A60-82F5-69B4D150536B}" destId="{30FD9B14-9A14-416C-99F2-7923E01E5F2C}" srcOrd="0" destOrd="0" presId="urn:microsoft.com/office/officeart/2005/8/layout/hierarchy2"/>
    <dgm:cxn modelId="{95BE1E3C-0D2B-42CA-98DC-FBFA88807108}" type="presParOf" srcId="{30FD9B14-9A14-416C-99F2-7923E01E5F2C}" destId="{E7C2F9B4-7804-42B7-9D91-7A358ED3A721}" srcOrd="0" destOrd="0" presId="urn:microsoft.com/office/officeart/2005/8/layout/hierarchy2"/>
    <dgm:cxn modelId="{7E163591-ACB3-4828-BD19-4EBCAE57D6C2}" type="presParOf" srcId="{30FD9B14-9A14-416C-99F2-7923E01E5F2C}" destId="{7AC34897-E1A1-46BA-AFBF-473982BF372F}" srcOrd="1" destOrd="0" presId="urn:microsoft.com/office/officeart/2005/8/layout/hierarchy2"/>
    <dgm:cxn modelId="{96848BFA-1EE6-4EF9-A681-1A262D675392}" type="presParOf" srcId="{7AC34897-E1A1-46BA-AFBF-473982BF372F}" destId="{98E3D13E-6A60-4594-A5E2-8CA2BB5C8468}" srcOrd="0" destOrd="0" presId="urn:microsoft.com/office/officeart/2005/8/layout/hierarchy2"/>
    <dgm:cxn modelId="{AE285C1E-5137-4FCF-9077-01F0AEB21F5D}" type="presParOf" srcId="{98E3D13E-6A60-4594-A5E2-8CA2BB5C8468}" destId="{CC362945-4989-4DC3-9F24-2D37BF52B203}" srcOrd="0" destOrd="0" presId="urn:microsoft.com/office/officeart/2005/8/layout/hierarchy2"/>
    <dgm:cxn modelId="{DA365DD7-2C83-459F-BE10-7144679AE18E}" type="presParOf" srcId="{7AC34897-E1A1-46BA-AFBF-473982BF372F}" destId="{BB509265-FAFE-48B7-B512-A78F5658F8EB}" srcOrd="1" destOrd="0" presId="urn:microsoft.com/office/officeart/2005/8/layout/hierarchy2"/>
    <dgm:cxn modelId="{C5DCE086-3773-4807-B236-6FD4F1C06AC6}" type="presParOf" srcId="{BB509265-FAFE-48B7-B512-A78F5658F8EB}" destId="{ECEAE0E3-5A71-4512-987E-D579994C2589}" srcOrd="0" destOrd="0" presId="urn:microsoft.com/office/officeart/2005/8/layout/hierarchy2"/>
    <dgm:cxn modelId="{97B9F1FC-B87C-4584-BDAF-63C4BA8A027E}" type="presParOf" srcId="{BB509265-FAFE-48B7-B512-A78F5658F8EB}" destId="{9AB1D8DA-801D-4288-973C-50E4BB801345}" srcOrd="1" destOrd="0" presId="urn:microsoft.com/office/officeart/2005/8/layout/hierarchy2"/>
    <dgm:cxn modelId="{7B6BA0E1-0FFF-41A2-9EF8-105EF9415748}" type="presParOf" srcId="{7AC34897-E1A1-46BA-AFBF-473982BF372F}" destId="{48CB4C3D-8845-4D4B-9498-D14C0A2069A3}" srcOrd="2" destOrd="0" presId="urn:microsoft.com/office/officeart/2005/8/layout/hierarchy2"/>
    <dgm:cxn modelId="{5CFB482F-016F-463A-99DC-F29A7FDABF49}" type="presParOf" srcId="{48CB4C3D-8845-4D4B-9498-D14C0A2069A3}" destId="{F335D706-522B-419D-8285-1506AA902EFF}" srcOrd="0" destOrd="0" presId="urn:microsoft.com/office/officeart/2005/8/layout/hierarchy2"/>
    <dgm:cxn modelId="{A0AF8E07-3D55-4681-B8CB-49D69633DE1E}" type="presParOf" srcId="{7AC34897-E1A1-46BA-AFBF-473982BF372F}" destId="{5E2A530D-2B8E-4973-917E-B8BFE65116DF}" srcOrd="3" destOrd="0" presId="urn:microsoft.com/office/officeart/2005/8/layout/hierarchy2"/>
    <dgm:cxn modelId="{80EA6791-869A-44F0-8091-6482D848B299}" type="presParOf" srcId="{5E2A530D-2B8E-4973-917E-B8BFE65116DF}" destId="{EE964BE3-277F-4287-B63F-8CD733767446}" srcOrd="0" destOrd="0" presId="urn:microsoft.com/office/officeart/2005/8/layout/hierarchy2"/>
    <dgm:cxn modelId="{59A95C04-CCD9-4C78-B683-664E909428C6}" type="presParOf" srcId="{5E2A530D-2B8E-4973-917E-B8BFE65116DF}" destId="{263E3FBC-8B8F-4A5B-B46A-67C8DCB72B39}" srcOrd="1" destOrd="0" presId="urn:microsoft.com/office/officeart/2005/8/layout/hierarchy2"/>
    <dgm:cxn modelId="{07BC9B23-C9B7-4DF1-8A09-5D1762D8B8CC}" type="presParOf" srcId="{263E3FBC-8B8F-4A5B-B46A-67C8DCB72B39}" destId="{378B6707-FA42-48BA-9EEA-3504E5E1A21E}" srcOrd="0" destOrd="0" presId="urn:microsoft.com/office/officeart/2005/8/layout/hierarchy2"/>
    <dgm:cxn modelId="{9CE153C9-8757-44DE-882C-0B66EED70E9A}" type="presParOf" srcId="{378B6707-FA42-48BA-9EEA-3504E5E1A21E}" destId="{930EC417-237A-411C-9391-B0672E0F9EDB}" srcOrd="0" destOrd="0" presId="urn:microsoft.com/office/officeart/2005/8/layout/hierarchy2"/>
    <dgm:cxn modelId="{4825B28E-BC01-47CD-BA0A-52A87E06FC16}" type="presParOf" srcId="{263E3FBC-8B8F-4A5B-B46A-67C8DCB72B39}" destId="{C09EAED7-122D-434D-8078-C320F72A3184}" srcOrd="1" destOrd="0" presId="urn:microsoft.com/office/officeart/2005/8/layout/hierarchy2"/>
    <dgm:cxn modelId="{96158553-DF2B-4CB7-B7D8-38F9028E3765}" type="presParOf" srcId="{C09EAED7-122D-434D-8078-C320F72A3184}" destId="{D68000DD-B0B6-4526-97EB-E4FD7FF34396}" srcOrd="0" destOrd="0" presId="urn:microsoft.com/office/officeart/2005/8/layout/hierarchy2"/>
    <dgm:cxn modelId="{6B3863E7-26A3-4EBD-B1AB-FA6751B9DE9E}" type="presParOf" srcId="{C09EAED7-122D-434D-8078-C320F72A3184}" destId="{08250D5D-5209-4E3A-86FE-A3BDD0101626}" srcOrd="1" destOrd="0" presId="urn:microsoft.com/office/officeart/2005/8/layout/hierarchy2"/>
    <dgm:cxn modelId="{DA6FEFAD-AB03-4D86-98E5-AF33050BD88C}" type="presParOf" srcId="{263E3FBC-8B8F-4A5B-B46A-67C8DCB72B39}" destId="{E8F40B36-999C-42CE-B3FD-99A150414786}" srcOrd="2" destOrd="0" presId="urn:microsoft.com/office/officeart/2005/8/layout/hierarchy2"/>
    <dgm:cxn modelId="{796817F5-3674-4BA7-BDA3-D22F886013EE}" type="presParOf" srcId="{E8F40B36-999C-42CE-B3FD-99A150414786}" destId="{F32E48EC-3876-4983-B519-9A572F79DD65}" srcOrd="0" destOrd="0" presId="urn:microsoft.com/office/officeart/2005/8/layout/hierarchy2"/>
    <dgm:cxn modelId="{1AC1D763-1E83-4A2D-8D14-7585E10101AE}" type="presParOf" srcId="{263E3FBC-8B8F-4A5B-B46A-67C8DCB72B39}" destId="{566AC5A1-01C4-4D21-BE22-4F00321ED754}" srcOrd="3" destOrd="0" presId="urn:microsoft.com/office/officeart/2005/8/layout/hierarchy2"/>
    <dgm:cxn modelId="{01967460-E4AD-4567-9FE8-699391CCE19F}" type="presParOf" srcId="{566AC5A1-01C4-4D21-BE22-4F00321ED754}" destId="{0FAE369D-3AF5-4AAE-A8F7-610EFB36DFDB}" srcOrd="0" destOrd="0" presId="urn:microsoft.com/office/officeart/2005/8/layout/hierarchy2"/>
    <dgm:cxn modelId="{7CEDCDDA-A1B2-4D35-BA06-05DE54D95D45}" type="presParOf" srcId="{566AC5A1-01C4-4D21-BE22-4F00321ED754}" destId="{627451FA-7B58-46F5-A25B-1A862B17D0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2F9B4-7804-42B7-9D91-7A358ED3A721}">
      <dsp:nvSpPr>
        <dsp:cNvPr id="0" name=""/>
        <dsp:cNvSpPr/>
      </dsp:nvSpPr>
      <dsp:spPr>
        <a:xfrm>
          <a:off x="1594" y="1230414"/>
          <a:ext cx="1039174" cy="39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Teste</a:t>
          </a:r>
          <a:endParaRPr lang="pt-BR" sz="1600" kern="1200" dirty="0"/>
        </a:p>
      </dsp:txBody>
      <dsp:txXfrm>
        <a:off x="13192" y="1242012"/>
        <a:ext cx="1015978" cy="372805"/>
      </dsp:txXfrm>
    </dsp:sp>
    <dsp:sp modelId="{98E3D13E-6A60-4594-A5E2-8CA2BB5C8468}">
      <dsp:nvSpPr>
        <dsp:cNvPr id="0" name=""/>
        <dsp:cNvSpPr/>
      </dsp:nvSpPr>
      <dsp:spPr>
        <a:xfrm rot="17711864">
          <a:off x="713098" y="888908"/>
          <a:ext cx="114119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41198" y="23203"/>
              </a:lnTo>
            </a:path>
          </a:pathLst>
        </a:custGeom>
        <a:noFill/>
        <a:ln w="425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" kern="1200"/>
        </a:p>
      </dsp:txBody>
      <dsp:txXfrm>
        <a:off x="1255168" y="883581"/>
        <a:ext cx="57059" cy="57059"/>
      </dsp:txXfrm>
    </dsp:sp>
    <dsp:sp modelId="{ECEAE0E3-5A71-4512-987E-D579994C2589}">
      <dsp:nvSpPr>
        <dsp:cNvPr id="0" name=""/>
        <dsp:cNvSpPr/>
      </dsp:nvSpPr>
      <dsp:spPr>
        <a:xfrm>
          <a:off x="1526627" y="197807"/>
          <a:ext cx="1442733" cy="39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1. Bilateral</a:t>
          </a:r>
          <a:endParaRPr lang="pt-BR" sz="1600" kern="1200" dirty="0"/>
        </a:p>
      </dsp:txBody>
      <dsp:txXfrm>
        <a:off x="1538225" y="209405"/>
        <a:ext cx="1419537" cy="372805"/>
      </dsp:txXfrm>
    </dsp:sp>
    <dsp:sp modelId="{48CB4C3D-8845-4D4B-9498-D14C0A2069A3}">
      <dsp:nvSpPr>
        <dsp:cNvPr id="0" name=""/>
        <dsp:cNvSpPr/>
      </dsp:nvSpPr>
      <dsp:spPr>
        <a:xfrm rot="4017456">
          <a:off x="719678" y="1890716"/>
          <a:ext cx="105519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55197" y="23203"/>
              </a:lnTo>
            </a:path>
          </a:pathLst>
        </a:custGeom>
        <a:noFill/>
        <a:ln w="425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" kern="1200"/>
        </a:p>
      </dsp:txBody>
      <dsp:txXfrm>
        <a:off x="1220897" y="1887539"/>
        <a:ext cx="52759" cy="52759"/>
      </dsp:txXfrm>
    </dsp:sp>
    <dsp:sp modelId="{EE964BE3-277F-4287-B63F-8CD733767446}">
      <dsp:nvSpPr>
        <dsp:cNvPr id="0" name=""/>
        <dsp:cNvSpPr/>
      </dsp:nvSpPr>
      <dsp:spPr>
        <a:xfrm>
          <a:off x="1453786" y="2201423"/>
          <a:ext cx="1442733" cy="39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2. Unilateral</a:t>
          </a:r>
          <a:endParaRPr lang="pt-BR" sz="1600" kern="1200" dirty="0"/>
        </a:p>
      </dsp:txBody>
      <dsp:txXfrm>
        <a:off x="1465384" y="2213021"/>
        <a:ext cx="1419537" cy="372805"/>
      </dsp:txXfrm>
    </dsp:sp>
    <dsp:sp modelId="{378B6707-FA42-48BA-9EEA-3504E5E1A21E}">
      <dsp:nvSpPr>
        <dsp:cNvPr id="0" name=""/>
        <dsp:cNvSpPr/>
      </dsp:nvSpPr>
      <dsp:spPr>
        <a:xfrm rot="18152885">
          <a:off x="2690233" y="1999836"/>
          <a:ext cx="89302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93028" y="23203"/>
              </a:lnTo>
            </a:path>
          </a:pathLst>
        </a:custGeom>
        <a:noFill/>
        <a:ln w="425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" kern="1200"/>
        </a:p>
      </dsp:txBody>
      <dsp:txXfrm>
        <a:off x="3114421" y="2000713"/>
        <a:ext cx="44651" cy="44651"/>
      </dsp:txXfrm>
    </dsp:sp>
    <dsp:sp modelId="{D68000DD-B0B6-4526-97EB-E4FD7FF34396}">
      <dsp:nvSpPr>
        <dsp:cNvPr id="0" name=""/>
        <dsp:cNvSpPr/>
      </dsp:nvSpPr>
      <dsp:spPr>
        <a:xfrm>
          <a:off x="3376975" y="1448653"/>
          <a:ext cx="1512004" cy="39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2.1. À direita</a:t>
          </a:r>
          <a:endParaRPr lang="pt-BR" sz="1600" kern="1200" dirty="0"/>
        </a:p>
      </dsp:txBody>
      <dsp:txXfrm>
        <a:off x="3388573" y="1460251"/>
        <a:ext cx="1488808" cy="372805"/>
      </dsp:txXfrm>
    </dsp:sp>
    <dsp:sp modelId="{E8F40B36-999C-42CE-B3FD-99A150414786}">
      <dsp:nvSpPr>
        <dsp:cNvPr id="0" name=""/>
        <dsp:cNvSpPr/>
      </dsp:nvSpPr>
      <dsp:spPr>
        <a:xfrm rot="3206172">
          <a:off x="2745288" y="2676674"/>
          <a:ext cx="748145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748145" y="23203"/>
              </a:lnTo>
            </a:path>
          </a:pathLst>
        </a:custGeom>
        <a:noFill/>
        <a:ln w="425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" kern="1200"/>
        </a:p>
      </dsp:txBody>
      <dsp:txXfrm>
        <a:off x="3100657" y="2681173"/>
        <a:ext cx="37407" cy="37407"/>
      </dsp:txXfrm>
    </dsp:sp>
    <dsp:sp modelId="{0FAE369D-3AF5-4AAE-A8F7-610EFB36DFDB}">
      <dsp:nvSpPr>
        <dsp:cNvPr id="0" name=""/>
        <dsp:cNvSpPr/>
      </dsp:nvSpPr>
      <dsp:spPr>
        <a:xfrm>
          <a:off x="3342203" y="2802329"/>
          <a:ext cx="1514871" cy="3960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6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2.2. À esquerda</a:t>
          </a:r>
          <a:endParaRPr lang="pt-BR" sz="1600" kern="1200" dirty="0"/>
        </a:p>
      </dsp:txBody>
      <dsp:txXfrm>
        <a:off x="3353801" y="2813927"/>
        <a:ext cx="1491675" cy="372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AAEF102-8246-4D90-947E-A037B8FB25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4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4124E8-A57B-4DA8-AACD-4ED9E37C1A78}" type="datetimeFigureOut">
              <a:rPr lang="pt-BR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EC343C-C066-46E2-B53C-5C65669B74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60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02F848-3B7A-4634-B33B-A1338998A8E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3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5489D-F504-4E70-8ACB-2C31B11A75F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DA383-CE07-49C8-9664-607A6FC9729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66236-9B9A-4EBB-808D-BFD4A1DE15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00063" y="1285875"/>
            <a:ext cx="4014787" cy="5000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67250" y="1285875"/>
            <a:ext cx="4016375" cy="5000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D239B-8A18-43D1-AA96-652EB78B471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C2E5-E18D-4256-B759-07A8815DE6A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00063" y="1285875"/>
            <a:ext cx="8183562" cy="500062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67708-8DB2-4CC6-94A1-9398756AD7A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0543B-E688-4C61-9303-4FC4400FFEC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862ACF-EF12-4E6B-854D-B83FB6B2E71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1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92B9-BFED-4DA3-88CD-2269435158F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B529B-8856-4A9B-9232-8B5CB7A5472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4D6B-ADDB-4408-8EE0-52D3E920B8E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B0261A-BFA6-4B48-B6AA-35BB523B8A0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6">
                    <a:lumMod val="50000"/>
                  </a:schemeClr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BA6FC-36CB-456E-ABBC-E441B1AF4A3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446421-0E37-4EE7-8EF7-1F33F8C416E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2" name="Picture 11" descr="E:\cin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1066236-9B9A-4EBB-808D-BFD4A1DE15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7"/>
          <a:stretch>
            <a:fillRect/>
          </a:stretch>
        </p:blipFill>
        <p:spPr bwMode="auto">
          <a:xfrm>
            <a:off x="0" y="6286500"/>
            <a:ext cx="17240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lnSpc>
          <a:spcPct val="150000"/>
        </a:lnSpc>
        <a:spcBef>
          <a:spcPts val="225"/>
        </a:spcBef>
        <a:spcAft>
          <a:spcPct val="0"/>
        </a:spcAft>
        <a:buClr>
          <a:schemeClr val="accent6">
            <a:lumMod val="50000"/>
          </a:schemeClr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lnSpc>
          <a:spcPct val="150000"/>
        </a:lnSpc>
        <a:spcBef>
          <a:spcPts val="250"/>
        </a:spcBef>
        <a:spcAft>
          <a:spcPct val="0"/>
        </a:spcAft>
        <a:buClr>
          <a:schemeClr val="accent6">
            <a:lumMod val="50000"/>
          </a:schemeClr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Probabilidade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Teste de hipóteses para uma média populacional:</a:t>
            </a:r>
          </a:p>
          <a:p>
            <a:r>
              <a:rPr lang="pt-BR" dirty="0" smtClean="0"/>
              <a:t>Teste unilateral à direita</a:t>
            </a:r>
          </a:p>
          <a:p>
            <a:r>
              <a:rPr lang="pt-BR" dirty="0" smtClean="0"/>
              <a:t>Teste unilateral à esquerda</a:t>
            </a:r>
          </a:p>
          <a:p>
            <a:r>
              <a:rPr lang="pt-BR" dirty="0" smtClean="0"/>
              <a:t>Teste bilateral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mtClean="0"/>
              <a:t>Renata Souza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realizar Testes de Hipótese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i="1" dirty="0" smtClean="0"/>
              <a:t>Passo 6</a:t>
            </a:r>
          </a:p>
          <a:p>
            <a:pPr marL="282575" lvl="1" indent="0">
              <a:buNone/>
            </a:pPr>
            <a:r>
              <a:rPr lang="pt-BR" sz="2000" dirty="0" smtClean="0"/>
              <a:t>Interprete a estatística de teste para verificar se a hipótese nula será ou não rejeitada. Se z ou t corresponder a valores da região crítica, rejeite H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, caso contrário, não rejeite H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500438"/>
            <a:ext cx="504190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5076825" y="3860800"/>
            <a:ext cx="14287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2339975" y="3789363"/>
            <a:ext cx="25193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865858" y="3385645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Região crítica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5157788"/>
            <a:ext cx="7207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157788"/>
            <a:ext cx="72072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468313" y="5535613"/>
            <a:ext cx="828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+mn-lt"/>
              </a:rPr>
              <a:t>Diferentes níveis de significância podem gerar diferentes conclusões. Com um nível de 5%, H</a:t>
            </a:r>
            <a:r>
              <a:rPr lang="pt-BR" sz="1800" baseline="-25000" dirty="0">
                <a:latin typeface="+mn-lt"/>
              </a:rPr>
              <a:t>0</a:t>
            </a:r>
            <a:r>
              <a:rPr lang="pt-BR" sz="1800" dirty="0">
                <a:latin typeface="+mn-lt"/>
              </a:rPr>
              <a:t> poderá ser rejeitado, mas com 1% poderá ser aceito.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realizar Testes de Hipótese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amostras pequenas (n ≤ 30) ou quando </a:t>
            </a:r>
            <a:r>
              <a:rPr lang="el-GR" dirty="0" smtClean="0"/>
              <a:t>σ</a:t>
            </a:r>
            <a:r>
              <a:rPr lang="pt-BR" dirty="0" smtClean="0"/>
              <a:t> for desconhecido, usamos </a:t>
            </a:r>
            <a:r>
              <a:rPr lang="pt-BR" i="1" dirty="0" smtClean="0"/>
              <a:t>s</a:t>
            </a:r>
            <a:r>
              <a:rPr lang="pt-BR" dirty="0" smtClean="0"/>
              <a:t> ao invés de </a:t>
            </a:r>
            <a:r>
              <a:rPr lang="el-GR" i="1" dirty="0" smtClean="0"/>
              <a:t>σ</a:t>
            </a:r>
            <a:r>
              <a:rPr lang="pt-BR" dirty="0" smtClean="0"/>
              <a:t> e consideramos o grau de liberdade como n-1;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el-GR" i="1" dirty="0" smtClean="0"/>
              <a:t>σ</a:t>
            </a:r>
            <a:r>
              <a:rPr lang="pt-BR" dirty="0" smtClean="0"/>
              <a:t> desconhecido, a distribuição é uma </a:t>
            </a:r>
            <a:r>
              <a:rPr lang="pt-BR" i="1" dirty="0" smtClean="0"/>
              <a:t>t</a:t>
            </a:r>
            <a:r>
              <a:rPr lang="pt-BR" dirty="0" smtClean="0"/>
              <a:t>, não uma normal, mas para amostras de tamanho muito grandes, as diferenças entre as distribuições normal e </a:t>
            </a:r>
            <a:r>
              <a:rPr lang="pt-BR" i="1" dirty="0" smtClean="0"/>
              <a:t>t</a:t>
            </a:r>
            <a:r>
              <a:rPr lang="pt-BR" dirty="0" smtClean="0"/>
              <a:t> são desprezíveis, mas o uso da distribuição </a:t>
            </a:r>
            <a:r>
              <a:rPr lang="pt-BR" i="1" dirty="0" smtClean="0"/>
              <a:t>t</a:t>
            </a:r>
            <a:r>
              <a:rPr lang="pt-BR" dirty="0" smtClean="0"/>
              <a:t> dá melhores resultados.</a:t>
            </a:r>
            <a:endParaRPr lang="el-G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 Testes de Hipótese Bilateral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800" dirty="0">
                  <a:latin typeface="Trebuchet MS" pitchFamily="34" charset="0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735263"/>
            <a:ext cx="7056437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1835150" y="3716338"/>
            <a:ext cx="660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Segoe UI" pitchFamily="34" charset="0"/>
                <a:ea typeface="Segoe UI" pitchFamily="34" charset="0"/>
                <a:cs typeface="Segoe UI" pitchFamily="34" charset="0"/>
              </a:rPr>
              <a:t>α</a:t>
            </a:r>
            <a:r>
              <a:rPr lang="pt-BR">
                <a:latin typeface="Segoe UI" pitchFamily="34" charset="0"/>
                <a:ea typeface="Segoe UI" pitchFamily="34" charset="0"/>
                <a:cs typeface="Segoe UI" pitchFamily="34" charset="0"/>
              </a:rPr>
              <a:t>/2</a:t>
            </a:r>
            <a:endParaRPr lang="el-GR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6588125" y="3716338"/>
            <a:ext cx="660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Segoe UI" pitchFamily="34" charset="0"/>
                <a:ea typeface="Segoe UI" pitchFamily="34" charset="0"/>
                <a:cs typeface="Segoe UI" pitchFamily="34" charset="0"/>
              </a:rPr>
              <a:t>α</a:t>
            </a:r>
            <a:r>
              <a:rPr lang="pt-BR">
                <a:latin typeface="Segoe UI" pitchFamily="34" charset="0"/>
                <a:ea typeface="Segoe UI" pitchFamily="34" charset="0"/>
                <a:cs typeface="Segoe UI" pitchFamily="34" charset="0"/>
              </a:rPr>
              <a:t>/2</a:t>
            </a:r>
            <a:endParaRPr lang="el-GR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16" name="Line 11"/>
          <p:cNvSpPr>
            <a:spLocks noChangeShapeType="1"/>
          </p:cNvSpPr>
          <p:nvPr/>
        </p:nvSpPr>
        <p:spPr bwMode="auto">
          <a:xfrm flipH="1" flipV="1">
            <a:off x="2195513" y="4149725"/>
            <a:ext cx="287337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17" name="Line 12"/>
          <p:cNvSpPr>
            <a:spLocks noChangeShapeType="1"/>
          </p:cNvSpPr>
          <p:nvPr/>
        </p:nvSpPr>
        <p:spPr bwMode="auto">
          <a:xfrm flipV="1">
            <a:off x="6516688" y="4149725"/>
            <a:ext cx="2889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418" name="AutoShape 13"/>
          <p:cNvSpPr>
            <a:spLocks noChangeArrowheads="1"/>
          </p:cNvSpPr>
          <p:nvPr/>
        </p:nvSpPr>
        <p:spPr bwMode="auto">
          <a:xfrm rot="10800000">
            <a:off x="1262063" y="5445125"/>
            <a:ext cx="1435100" cy="285750"/>
          </a:xfrm>
          <a:prstGeom prst="rightArrow">
            <a:avLst>
              <a:gd name="adj1" fmla="val 50000"/>
              <a:gd name="adj2" fmla="val 12555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7419" name="AutoShape 14"/>
          <p:cNvSpPr>
            <a:spLocks noChangeArrowheads="1"/>
          </p:cNvSpPr>
          <p:nvPr/>
        </p:nvSpPr>
        <p:spPr bwMode="auto">
          <a:xfrm>
            <a:off x="6372225" y="5445125"/>
            <a:ext cx="1435100" cy="285750"/>
          </a:xfrm>
          <a:prstGeom prst="rightArrow">
            <a:avLst>
              <a:gd name="adj1" fmla="val 50000"/>
              <a:gd name="adj2" fmla="val 12555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7420" name="Rectangle 15"/>
          <p:cNvSpPr>
            <a:spLocks noChangeArrowheads="1"/>
          </p:cNvSpPr>
          <p:nvPr/>
        </p:nvSpPr>
        <p:spPr bwMode="auto">
          <a:xfrm>
            <a:off x="2700338" y="5516563"/>
            <a:ext cx="3671887" cy="1444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900113" y="5769769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Segoe UI" pitchFamily="34" charset="0"/>
                <a:ea typeface="Segoe UI" pitchFamily="34" charset="0"/>
                <a:cs typeface="Segoe UI" pitchFamily="34" charset="0"/>
              </a:rPr>
              <a:t>Rejeitar H</a:t>
            </a:r>
            <a:r>
              <a:rPr lang="pt-BR" baseline="-2500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6516688" y="5769769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Segoe UI" pitchFamily="34" charset="0"/>
                <a:ea typeface="Segoe UI" pitchFamily="34" charset="0"/>
                <a:cs typeface="Segoe UI" pitchFamily="34" charset="0"/>
              </a:rPr>
              <a:t>Rejeitar H</a:t>
            </a:r>
            <a:r>
              <a:rPr lang="pt-BR" baseline="-2500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3490913" y="5769769"/>
            <a:ext cx="2665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Segoe UI" pitchFamily="34" charset="0"/>
                <a:ea typeface="Segoe UI" pitchFamily="34" charset="0"/>
                <a:cs typeface="Segoe UI" pitchFamily="34" charset="0"/>
              </a:rPr>
              <a:t>Não rejeitar H</a:t>
            </a:r>
            <a:r>
              <a:rPr lang="pt-BR" baseline="-2500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1. Testes de Hipótese Bilateral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Um comprador de tijolos julga que a qualidade dos tijolos está deteriorando. Sabe-se pela experiência passada que a média de resistência ao esmagamento destes tijolos é de 400 libras com desvio padrão de 20 libras. Uma amostra de 100 tijolos deu uma média de 395 libras. Teste a hipótese de que a qualidade média não se alterou contra a alternativa de que se tenha deteriorado. (considere o nível de significância de 5%)</a:t>
                </a:r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el-GR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dirty="0" smtClean="0">
                          <a:latin typeface="Cambria Math"/>
                        </a:rPr>
                        <m:t>400</m:t>
                      </m:r>
                    </m:oMath>
                  </m:oMathPara>
                </a14:m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</a:rPr>
                        <m:t>:</m:t>
                      </m:r>
                      <m:r>
                        <a:rPr lang="el-GR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i="1" dirty="0" smtClean="0">
                          <a:latin typeface="Cambria Math"/>
                        </a:rPr>
                        <m:t>400</m:t>
                      </m:r>
                    </m:oMath>
                  </m:oMathPara>
                </a14:m>
                <a:endParaRPr lang="pt-BR" dirty="0" smtClean="0"/>
              </a:p>
              <a:p>
                <a:pPr marL="238125" lvl="2" indent="0"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𝑍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395−400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100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/>
                            </a:rPr>
                            <m:t>−5</m:t>
                          </m:r>
                        </m:num>
                        <m:den>
                          <m:r>
                            <a:rPr lang="pt-BR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/>
                        </a:rPr>
                        <m:t>=</m:t>
                      </m:r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−2,5</m:t>
                      </m:r>
                    </m:oMath>
                  </m:oMathPara>
                </a14:m>
                <a:endParaRPr lang="pt-BR" b="0" dirty="0" smtClean="0">
                  <a:solidFill>
                    <a:srgbClr val="FF0000"/>
                  </a:solidFill>
                </a:endParaRPr>
              </a:p>
              <a:p>
                <a:pPr marL="238125" lvl="2" indent="0">
                  <a:buSzPct val="80000"/>
                  <a:buNone/>
                </a:pPr>
                <a:endParaRPr lang="pt-BR" dirty="0" smtClean="0"/>
              </a:p>
              <a:p>
                <a:pPr marL="238125" lvl="2" indent="0">
                  <a:buSzPct val="80000"/>
                  <a:buNone/>
                </a:pPr>
                <a:r>
                  <a:rPr lang="pt-BR" dirty="0" smtClean="0"/>
                  <a:t>Para 5%, </a:t>
                </a:r>
                <a:r>
                  <a:rPr lang="pt-BR" dirty="0" err="1" smtClean="0"/>
                  <a:t>z</a:t>
                </a:r>
                <a:r>
                  <a:rPr lang="pt-BR" baseline="-25000" dirty="0" err="1" smtClean="0"/>
                  <a:t>c</a:t>
                </a:r>
                <a:r>
                  <a:rPr lang="pt-BR" dirty="0" smtClean="0"/>
                  <a:t> = 1,96             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5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3573463"/>
            <a:ext cx="3168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Line 8"/>
          <p:cNvSpPr>
            <a:spLocks noChangeShapeType="1"/>
          </p:cNvSpPr>
          <p:nvPr/>
        </p:nvSpPr>
        <p:spPr bwMode="auto">
          <a:xfrm flipV="1">
            <a:off x="6300788" y="4581525"/>
            <a:ext cx="71437" cy="2873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 flipV="1">
            <a:off x="7812088" y="4581525"/>
            <a:ext cx="215900" cy="2873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5364163" y="5373688"/>
            <a:ext cx="34559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Conclusão</a:t>
            </a:r>
            <a:r>
              <a:rPr lang="pt-BR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pt-B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rejeitamos H</a:t>
            </a:r>
            <a:r>
              <a:rPr lang="pt-BR" sz="1600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  <a:r>
              <a:rPr lang="pt-B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isto é, a resistência não é mais de 400 libras.</a:t>
            </a:r>
            <a:endParaRPr lang="pt-BR" sz="1600" baseline="-25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940425" y="4797425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 dirty="0" err="1">
                <a:latin typeface="+mn-lt"/>
              </a:rPr>
              <a:t>z</a:t>
            </a:r>
            <a:r>
              <a:rPr lang="pt-BR" sz="1200" baseline="-25000" dirty="0" err="1">
                <a:latin typeface="+mn-lt"/>
              </a:rPr>
              <a:t>c</a:t>
            </a:r>
            <a:r>
              <a:rPr lang="pt-BR" sz="1200" dirty="0">
                <a:latin typeface="+mn-lt"/>
              </a:rPr>
              <a:t> = -1,96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7451725" y="4797425"/>
            <a:ext cx="7745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200">
                <a:latin typeface="+mn-lt"/>
              </a:rPr>
              <a:t>z</a:t>
            </a:r>
            <a:r>
              <a:rPr lang="pt-BR" sz="1200" baseline="-25000">
                <a:latin typeface="+mn-lt"/>
              </a:rPr>
              <a:t>c</a:t>
            </a:r>
            <a:r>
              <a:rPr lang="pt-BR" sz="1200">
                <a:latin typeface="+mn-lt"/>
              </a:rPr>
              <a:t> = 1,96</a:t>
            </a:r>
          </a:p>
        </p:txBody>
      </p:sp>
      <p:cxnSp>
        <p:nvCxnSpPr>
          <p:cNvPr id="5" name="Conector em curva 4"/>
          <p:cNvCxnSpPr/>
          <p:nvPr/>
        </p:nvCxnSpPr>
        <p:spPr>
          <a:xfrm flipV="1">
            <a:off x="3851920" y="4573588"/>
            <a:ext cx="1944216" cy="295276"/>
          </a:xfrm>
          <a:prstGeom prst="curvedConnector3">
            <a:avLst>
              <a:gd name="adj1" fmla="val 9977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2.1 Testes de Hipótese Unilateral a direita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Trebuchet MS" pitchFamily="34" charset="0"/>
                </a:endParaRPr>
              </a:p>
              <a:p>
                <a:pPr marL="0" indent="0" algn="r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800" dirty="0">
                  <a:latin typeface="Trebuchet MS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8425" y="2759075"/>
            <a:ext cx="637222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156325" y="5159375"/>
            <a:ext cx="1435100" cy="285750"/>
          </a:xfrm>
          <a:prstGeom prst="rightArrow">
            <a:avLst>
              <a:gd name="adj1" fmla="val 50000"/>
              <a:gd name="adj2" fmla="val 12555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907704" y="5564188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Não rejeitar H</a:t>
            </a:r>
            <a:r>
              <a:rPr lang="pt-BR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10800000">
            <a:off x="1619250" y="5156200"/>
            <a:ext cx="4537075" cy="288925"/>
          </a:xfrm>
          <a:prstGeom prst="rightArrow">
            <a:avLst>
              <a:gd name="adj1" fmla="val 50000"/>
              <a:gd name="adj2" fmla="val 39258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084417" y="556418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Segoe UI" pitchFamily="34" charset="0"/>
                <a:ea typeface="Segoe UI" pitchFamily="34" charset="0"/>
                <a:cs typeface="Segoe UI" pitchFamily="34" charset="0"/>
              </a:rPr>
              <a:t>Rejeitar H</a:t>
            </a:r>
            <a:r>
              <a:rPr lang="pt-BR" baseline="-2500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2.1 Testes de Hipótese Unilateral a direita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Um trecho de uma rodoviária, quando é utilizado o radar, são verificadas em média 7 infrações diárias por excesso de velocidade. O chefe da polícia acredita que  este número pode ter aumentado. Para verificar isso, o radar foi mantido por 10 dias consecutivos. Os resultados foram: 8, 9, 5, 7, 8, 12, 6, 9, 6, 10. Os dados trazem evidências do amento das infrações?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>
                          <a:latin typeface="Cambria Math"/>
                        </a:rPr>
                        <m:t>≤7</m:t>
                      </m:r>
                    </m:oMath>
                  </m:oMathPara>
                </a14:m>
                <a:endParaRPr lang="pt-BR" dirty="0">
                  <a:latin typeface="Trebuchet MS" pitchFamily="34" charset="0"/>
                </a:endParaRPr>
              </a:p>
              <a:p>
                <a:pPr marL="282575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i="1" dirty="0">
                          <a:latin typeface="Cambria Math"/>
                        </a:rPr>
                        <m:t>&gt;7</m:t>
                      </m:r>
                    </m:oMath>
                  </m:oMathPara>
                </a14:m>
                <a:endParaRPr lang="pt-BR" dirty="0">
                  <a:latin typeface="Trebuchet MS" pitchFamily="34" charset="0"/>
                </a:endParaRPr>
              </a:p>
              <a:p>
                <a:pPr marL="282575" lvl="1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:r>
                  <a:rPr lang="pt-BR" b="1" dirty="0"/>
                  <a:t>Média </a:t>
                </a:r>
                <a:r>
                  <a:rPr lang="pt-BR" b="1" dirty="0" smtClean="0"/>
                  <a:t>amostral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 dirty="0" smtClean="0">
                            <a:latin typeface="Cambria Math"/>
                          </a:rPr>
                          <m:t>8+9+5+7+8+12+6+9+6+10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pt-BR" i="1" dirty="0">
                        <a:latin typeface="Cambria Math"/>
                      </a:rPr>
                      <m:t> = 8</m:t>
                    </m:r>
                  </m:oMath>
                </a14:m>
                <a:endParaRPr lang="pt-BR" dirty="0"/>
              </a:p>
              <a:p>
                <a:pPr marL="282575" lvl="1" indent="0" algn="just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:r>
                  <a:rPr lang="pt-BR" dirty="0"/>
                  <a:t>Não conhecendo </a:t>
                </a:r>
                <a:r>
                  <a:rPr lang="el-GR" i="1" dirty="0"/>
                  <a:t>σ</a:t>
                </a:r>
                <a:r>
                  <a:rPr lang="pt-BR" dirty="0"/>
                  <a:t>, estimamos </a:t>
                </a:r>
                <a:r>
                  <a:rPr lang="pt-BR" i="1" dirty="0"/>
                  <a:t>s</a:t>
                </a:r>
                <a:r>
                  <a:rPr lang="pt-BR" dirty="0"/>
                  <a:t>, onde </a:t>
                </a:r>
                <a:r>
                  <a:rPr lang="pt-BR" i="1" dirty="0"/>
                  <a:t>s</a:t>
                </a:r>
                <a:r>
                  <a:rPr lang="pt-BR" dirty="0"/>
                  <a:t> = 2,1</a:t>
                </a:r>
              </a:p>
              <a:p>
                <a:pPr marL="282575" lvl="1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:r>
                  <a:rPr lang="pt-BR" dirty="0"/>
                  <a:t>Usando </a:t>
                </a:r>
                <a:r>
                  <a:rPr lang="pt-BR" dirty="0" smtClean="0"/>
                  <a:t>t-</a:t>
                </a:r>
                <a:r>
                  <a:rPr lang="pt-BR" dirty="0" err="1" smtClean="0"/>
                  <a:t>Student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𝑡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8−7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2,1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pt-BR" b="0" i="1" smtClean="0">
                        <a:latin typeface="Cambria Math"/>
                      </a:rPr>
                      <m:t>=1,5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3" b="-10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63" y="3571875"/>
            <a:ext cx="22955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5643563" y="4643438"/>
            <a:ext cx="3000375" cy="571500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400" b="1" dirty="0">
                <a:latin typeface="+mn-lt"/>
                <a:cs typeface="+mn-cs"/>
              </a:rPr>
              <a:t>t = </a:t>
            </a:r>
            <a:r>
              <a:rPr lang="pt-BR" sz="1400" b="1" dirty="0" smtClean="0">
                <a:latin typeface="+mn-lt"/>
                <a:cs typeface="+mn-cs"/>
              </a:rPr>
              <a:t>1,5        </a:t>
            </a:r>
            <a:r>
              <a:rPr lang="pt-BR" sz="1400" b="1" dirty="0">
                <a:latin typeface="+mn-lt"/>
                <a:cs typeface="+mn-cs"/>
              </a:rPr>
              <a:t>t</a:t>
            </a:r>
            <a:r>
              <a:rPr lang="pt-BR" sz="1400" b="1" baseline="-25000" dirty="0">
                <a:latin typeface="+mn-lt"/>
                <a:cs typeface="+mn-cs"/>
              </a:rPr>
              <a:t>c</a:t>
            </a:r>
            <a:r>
              <a:rPr lang="pt-BR" sz="1400" b="1" dirty="0">
                <a:latin typeface="+mn-lt"/>
                <a:cs typeface="+mn-cs"/>
              </a:rPr>
              <a:t> = 1,83 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rot="5400000" flipH="1" flipV="1">
            <a:off x="7787482" y="4571206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36096" y="5525219"/>
            <a:ext cx="3429000" cy="1000125"/>
          </a:xfrm>
          <a:prstGeom prst="rect">
            <a:avLst/>
          </a:prstGeom>
        </p:spPr>
        <p:txBody>
          <a:bodyPr lIns="182880" tIns="0"/>
          <a:lstStyle/>
          <a:p>
            <a:pPr marL="3657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pt-BR" sz="1400" b="1" dirty="0" smtClean="0">
                <a:latin typeface="+mn-lt"/>
                <a:cs typeface="+mn-cs"/>
              </a:rPr>
              <a:t>Conclusão</a:t>
            </a:r>
            <a:r>
              <a:rPr lang="pt-BR" sz="1400" dirty="0" smtClean="0">
                <a:latin typeface="+mn-lt"/>
                <a:cs typeface="+mn-cs"/>
              </a:rPr>
              <a:t>: </a:t>
            </a:r>
            <a:r>
              <a:rPr lang="pt-BR" sz="1400" dirty="0">
                <a:latin typeface="+mn-lt"/>
                <a:cs typeface="+mn-cs"/>
              </a:rPr>
              <a:t>Não rejeitamos H0, o que implica que o número de infrações </a:t>
            </a:r>
            <a:r>
              <a:rPr lang="pt-BR" sz="1400" dirty="0" smtClean="0">
                <a:latin typeface="+mn-lt"/>
                <a:cs typeface="+mn-cs"/>
              </a:rPr>
              <a:t>não </a:t>
            </a:r>
            <a:r>
              <a:rPr lang="pt-BR" sz="1400" dirty="0">
                <a:latin typeface="+mn-lt"/>
                <a:cs typeface="+mn-cs"/>
              </a:rPr>
              <a:t>teve um aumento significativo. 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7143750" y="4357688"/>
            <a:ext cx="500063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2.2 Testes de Hipótese Unilateral a esquerda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b="0" i="1" dirty="0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Trebuchet MS" pitchFamily="34" charset="0"/>
                </a:endParaRPr>
              </a:p>
              <a:p>
                <a:pPr marL="0" indent="0" algn="r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>
                          <a:latin typeface="Cambria Math"/>
                        </a:rPr>
                        <m:t>:</m:t>
                      </m:r>
                      <m:r>
                        <a:rPr lang="pt-BR" b="0" i="1" dirty="0" smtClean="0">
                          <a:latin typeface="Cambria Math"/>
                        </a:rPr>
                        <m:t>𝜇</m:t>
                      </m:r>
                      <m:r>
                        <a:rPr lang="pt-BR" b="0" i="1" dirty="0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800" dirty="0">
                  <a:latin typeface="Trebuchet MS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2714625"/>
            <a:ext cx="6408738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AutoShape 5"/>
          <p:cNvSpPr>
            <a:spLocks noChangeArrowheads="1"/>
          </p:cNvSpPr>
          <p:nvPr/>
        </p:nvSpPr>
        <p:spPr bwMode="auto">
          <a:xfrm rot="10800000">
            <a:off x="1643063" y="5041900"/>
            <a:ext cx="1435100" cy="285750"/>
          </a:xfrm>
          <a:prstGeom prst="rightArrow">
            <a:avLst>
              <a:gd name="adj1" fmla="val 50000"/>
              <a:gd name="adj2" fmla="val 12555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412875" y="5375275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latin typeface="Segoe UI" pitchFamily="34" charset="0"/>
                <a:ea typeface="Segoe UI" pitchFamily="34" charset="0"/>
                <a:cs typeface="Segoe UI" pitchFamily="34" charset="0"/>
              </a:rPr>
              <a:t>Rejeitar H</a:t>
            </a:r>
            <a:r>
              <a:rPr lang="pt-BR" baseline="-25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3082925" y="5038725"/>
            <a:ext cx="4537075" cy="288925"/>
          </a:xfrm>
          <a:prstGeom prst="rightArrow">
            <a:avLst>
              <a:gd name="adj1" fmla="val 50000"/>
              <a:gd name="adj2" fmla="val 39258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946525" y="5375275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>
                <a:latin typeface="+mn-lt"/>
              </a:rPr>
              <a:t>Não rejeitar H</a:t>
            </a:r>
            <a:r>
              <a:rPr lang="pt-BR" baseline="-25000" dirty="0">
                <a:latin typeface="+mn-lt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2.2 Testes de Hipótese Unilateral a esquerda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t-BR" i="1" dirty="0" smtClean="0"/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 smtClean="0"/>
                  <a:t>Uma pesquisa feita em universidades mostrou que professores de Estatística ganham em média de R$45.678. Um deles contestou a pesquisa e disse que a real média seria de  R$48.000 com um desvio padrão de R$7.000. Foram analisados 81 professores para que ele chegasse a essa média amostral. O que o professor disse é válido? (nível de significância de 5%)</a:t>
                </a:r>
              </a:p>
              <a:p>
                <a:pPr marL="282575" lvl="1" indent="0">
                  <a:buNone/>
                </a:pPr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el-GR" i="1" dirty="0" smtClean="0">
                          <a:latin typeface="Cambria Math"/>
                        </a:rPr>
                        <m:t>𝜇</m:t>
                      </m:r>
                      <m:r>
                        <a:rPr lang="pt-BR" b="0" i="1" dirty="0" smtClean="0">
                          <a:latin typeface="Cambria Math"/>
                        </a:rPr>
                        <m:t>≥</m:t>
                      </m:r>
                      <m:r>
                        <a:rPr lang="pt-BR" i="1" dirty="0" smtClean="0">
                          <a:latin typeface="Cambria Math"/>
                        </a:rPr>
                        <m:t>45</m:t>
                      </m:r>
                      <m:r>
                        <a:rPr lang="pt-BR" b="0" i="1" dirty="0" smtClean="0">
                          <a:latin typeface="Cambria Math"/>
                        </a:rPr>
                        <m:t>,</m:t>
                      </m:r>
                      <m:r>
                        <a:rPr lang="pt-BR" i="1" dirty="0" smtClean="0">
                          <a:latin typeface="Cambria Math"/>
                        </a:rPr>
                        <m:t>678</m:t>
                      </m:r>
                    </m:oMath>
                  </m:oMathPara>
                </a14:m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b="0" i="1" dirty="0" smtClean="0">
                          <a:latin typeface="Cambria Math"/>
                        </a:rPr>
                        <m:t>:</m:t>
                      </m:r>
                      <m:r>
                        <a:rPr lang="el-GR" i="1" dirty="0" smtClean="0">
                          <a:latin typeface="Cambria Math"/>
                        </a:rPr>
                        <m:t>𝜇</m:t>
                      </m:r>
                      <m:r>
                        <a:rPr lang="pt-BR" b="0" i="1" dirty="0" smtClean="0">
                          <a:latin typeface="Cambria Math"/>
                        </a:rPr>
                        <m:t>&lt;</m:t>
                      </m:r>
                      <m:r>
                        <a:rPr lang="pt-BR" i="1" dirty="0" smtClean="0">
                          <a:latin typeface="Cambria Math"/>
                        </a:rPr>
                        <m:t>45</m:t>
                      </m:r>
                      <m:r>
                        <a:rPr lang="pt-BR" b="0" i="1" dirty="0" smtClean="0">
                          <a:latin typeface="Cambria Math"/>
                        </a:rPr>
                        <m:t>,</m:t>
                      </m:r>
                      <m:r>
                        <a:rPr lang="pt-BR" i="1" dirty="0" smtClean="0">
                          <a:latin typeface="Cambria Math"/>
                        </a:rPr>
                        <m:t>678</m:t>
                      </m:r>
                    </m:oMath>
                  </m:oMathPara>
                </a14:m>
                <a:endParaRPr lang="pt-BR" dirty="0" smtClean="0"/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48.000</m:t>
                          </m:r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45.678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7.000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81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/>
                            </a:rPr>
                            <m:t>2.322</m:t>
                          </m:r>
                        </m:num>
                        <m:den>
                          <m:r>
                            <a:rPr lang="pt-BR" b="0" i="0" smtClean="0">
                              <a:latin typeface="Cambria Math"/>
                            </a:rPr>
                            <m:t>777,77</m:t>
                          </m:r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=2,98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 marL="282575" lvl="1" indent="0">
                  <a:buNone/>
                </a:pPr>
                <a:r>
                  <a:rPr lang="pt-BR" dirty="0" smtClean="0"/>
                  <a:t>Para 5%, </a:t>
                </a:r>
                <a:r>
                  <a:rPr lang="pt-BR" dirty="0" err="1" smtClean="0"/>
                  <a:t>z</a:t>
                </a:r>
                <a:r>
                  <a:rPr lang="pt-BR" baseline="-25000" dirty="0" err="1" smtClean="0"/>
                  <a:t>c</a:t>
                </a:r>
                <a:r>
                  <a:rPr lang="pt-BR" dirty="0" smtClean="0"/>
                  <a:t> = 1,65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364163" y="5300663"/>
            <a:ext cx="34559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+mn-lt"/>
              </a:rPr>
              <a:t>Conclusão</a:t>
            </a:r>
            <a:r>
              <a:rPr lang="pt-BR" sz="1600" dirty="0" smtClean="0">
                <a:latin typeface="+mn-lt"/>
              </a:rPr>
              <a:t>: </a:t>
            </a:r>
            <a:r>
              <a:rPr lang="pt-BR" sz="1600" dirty="0">
                <a:latin typeface="+mn-lt"/>
              </a:rPr>
              <a:t>Não rejeitamos H</a:t>
            </a:r>
            <a:r>
              <a:rPr lang="pt-BR" sz="1600" baseline="-25000" dirty="0">
                <a:latin typeface="+mn-lt"/>
              </a:rPr>
              <a:t>0.  </a:t>
            </a:r>
            <a:r>
              <a:rPr lang="pt-BR" sz="1600" dirty="0">
                <a:latin typeface="+mn-lt"/>
              </a:rPr>
              <a:t>O salário não é menor que R$ 45.678 considerando o nível de significância de 5%.</a:t>
            </a:r>
            <a:endParaRPr lang="pt-BR" sz="1600" baseline="-25000" dirty="0">
              <a:latin typeface="+mn-lt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508104" y="3284984"/>
            <a:ext cx="8771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z</a:t>
            </a:r>
            <a:r>
              <a:rPr lang="pt-BR" sz="1200" baseline="-25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pt-BR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pt-B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1,65</a:t>
            </a:r>
            <a:endParaRPr lang="pt-B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5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8184" y="3263794"/>
            <a:ext cx="2247900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de seta reta 4"/>
          <p:cNvCxnSpPr/>
          <p:nvPr/>
        </p:nvCxnSpPr>
        <p:spPr>
          <a:xfrm>
            <a:off x="6228184" y="3496129"/>
            <a:ext cx="504056" cy="36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em curva 8"/>
          <p:cNvCxnSpPr/>
          <p:nvPr/>
        </p:nvCxnSpPr>
        <p:spPr>
          <a:xfrm flipV="1">
            <a:off x="4860032" y="4027382"/>
            <a:ext cx="2304256" cy="841778"/>
          </a:xfrm>
          <a:prstGeom prst="curvedConnector3">
            <a:avLst>
              <a:gd name="adj1" fmla="val 10008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 smtClean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 smtClean="0"/>
              <a:t>A vida média de uma amostra de 100 lâmpadas fluorescentes produzidas por uma companhia foi calculada em 1570 horas, com desvio padrão de 120 horas. Se µ é a vida média de todas as lâmpadas produzidas pela companhia, teste a hipótese µ = 1600 horas, em face da hipótese alternativa µ ≠ 1600 horas, adotando o nível de significância 0,05 e 0,01 . </a:t>
            </a:r>
            <a:endParaRPr lang="pt-B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t-BR" dirty="0" smtClean="0"/>
              <a:t>Em um estudo para avaliar um novo motor instalado em automóveis, um grupo de pesquisa está buscando evidências para concluir que o novo motor aumenta a média de quilômetros por litro. Numa amostra de 25 carros com o motor antigo, a média de km/l foi de 12 e desvio padrão de 0,5. O que se pode concluir a respeito desse novo motor, sabendo que o fabricante garante uma média de 13km/l e nível de significância de 5%?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Teste de Hipótese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i="1" dirty="0" smtClean="0"/>
              <a:t>Definição</a:t>
            </a:r>
          </a:p>
          <a:p>
            <a:pPr marL="282575" lvl="1" indent="0">
              <a:buNone/>
            </a:pPr>
            <a:r>
              <a:rPr lang="pt-BR" dirty="0" smtClean="0"/>
              <a:t>Uma hipótese estatística é uma afirmação acerca dos parâmetros de uma ou mais populações (testes paramétricos) ou acerca da distribuição da população. É uma afirmação sobre uma população, e não sobre amostra.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Normalmente são formuladas duas hipóteses:</a:t>
            </a:r>
          </a:p>
          <a:p>
            <a:pPr marL="282575" lvl="1" indent="0">
              <a:buNone/>
            </a:pP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(hipótese nula) que é a hipótese que não se quer testar;</a:t>
            </a:r>
          </a:p>
          <a:p>
            <a:pPr marL="282575" lvl="1" indent="0">
              <a:buNone/>
            </a:pPr>
            <a:r>
              <a:rPr lang="pt-BR" dirty="0" smtClean="0"/>
              <a:t>H</a:t>
            </a:r>
            <a:r>
              <a:rPr lang="pt-BR" baseline="-25000" dirty="0" smtClean="0"/>
              <a:t>a</a:t>
            </a:r>
            <a:r>
              <a:rPr lang="pt-BR" dirty="0" smtClean="0"/>
              <a:t>: (hipótese alternativa) que será aceita se não for possível provar que H</a:t>
            </a:r>
            <a:r>
              <a:rPr lang="pt-BR" baseline="-25000" dirty="0" smtClean="0"/>
              <a:t>0</a:t>
            </a:r>
            <a:r>
              <a:rPr lang="pt-BR" dirty="0" smtClean="0"/>
              <a:t> é verdadeira.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mulheres vivem o mesmo ou mais que os homens;</a:t>
            </a:r>
          </a:p>
          <a:p>
            <a:pPr marL="282575" lvl="1" indent="0">
              <a:buNone/>
            </a:pPr>
            <a:r>
              <a:rPr lang="pt-BR" dirty="0" smtClean="0"/>
              <a:t>H</a:t>
            </a:r>
            <a:r>
              <a:rPr lang="pt-BR" baseline="-25000" dirty="0" smtClean="0"/>
              <a:t>a</a:t>
            </a:r>
            <a:r>
              <a:rPr lang="pt-BR" dirty="0" smtClean="0"/>
              <a:t>: mulheres vivem menos que os homens.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Teste de Hipótese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pt-BR" i="1" dirty="0" smtClean="0"/>
              <a:t>Exemplo</a:t>
            </a:r>
          </a:p>
          <a:p>
            <a:pPr marL="282575" lvl="1" indent="0">
              <a:buNone/>
            </a:pPr>
            <a:r>
              <a:rPr lang="pt-BR" sz="2000" dirty="0" smtClean="0"/>
              <a:t>Em um estudo para avaliar um novo motor instalado em automóveis, um grupo de pesquisa está buscando evidências para concluir que o novo motor aumenta a média de quilômetros por litro. </a:t>
            </a:r>
          </a:p>
          <a:p>
            <a:endParaRPr lang="pt-BR" sz="2400" dirty="0" smtClean="0"/>
          </a:p>
          <a:p>
            <a:pPr lvl="1">
              <a:buFont typeface="Wingdings 2" pitchFamily="18" charset="2"/>
              <a:buNone/>
            </a:pPr>
            <a:r>
              <a:rPr lang="pt-BR" dirty="0" smtClean="0"/>
              <a:t>H</a:t>
            </a:r>
            <a:r>
              <a:rPr lang="pt-BR" sz="1000" baseline="-25000" dirty="0" smtClean="0"/>
              <a:t>0</a:t>
            </a:r>
            <a:r>
              <a:rPr lang="pt-BR" dirty="0" smtClean="0"/>
              <a:t>: µ ≤ 15 (hipótese nula)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/>
              <a:t>H</a:t>
            </a:r>
            <a:r>
              <a:rPr lang="pt-BR" sz="1200" baseline="-25000" dirty="0" smtClean="0"/>
              <a:t>a</a:t>
            </a:r>
            <a:r>
              <a:rPr lang="pt-BR" dirty="0" smtClean="0"/>
              <a:t>: µ &gt; 15 (hipótese alternativa)</a:t>
            </a:r>
          </a:p>
          <a:p>
            <a:pPr>
              <a:buFont typeface="Wingdings 2" pitchFamily="18" charset="2"/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000" dirty="0" smtClean="0"/>
              <a:t>Neste exemplo a hipótese alternativa é a hipótese de pesquisa. Em tal caso as hipóteses nula e alternativa devem ser formuladas de modo que a rejeição de H</a:t>
            </a:r>
            <a:r>
              <a:rPr lang="pt-BR" sz="1400" baseline="-25000" dirty="0" smtClean="0"/>
              <a:t>0</a:t>
            </a:r>
            <a:r>
              <a:rPr lang="pt-BR" sz="2000" dirty="0" smtClean="0"/>
              <a:t> suporte a conclusão e ação que estão sendo procuradas.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Teste de Hipótese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As hipóteses podem ter várias formas: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endParaRPr lang="pt-BR" sz="2000" dirty="0"/>
          </a:p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Onde µ</a:t>
            </a:r>
            <a:r>
              <a:rPr lang="pt-BR" sz="1200" baseline="-25000" dirty="0" smtClean="0"/>
              <a:t>0</a:t>
            </a:r>
            <a:r>
              <a:rPr lang="pt-BR" sz="2000" dirty="0" smtClean="0"/>
              <a:t> é o valor numérico específico que está sendo considerado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nas hipóteses nula e alternativa.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00313" y="2571750"/>
            <a:ext cx="914400" cy="914400"/>
          </a:xfrm>
          <a:prstGeom prst="rect">
            <a:avLst/>
          </a:prstGeom>
        </p:spPr>
        <p:txBody>
          <a:bodyPr wrap="none"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pt-BR" sz="1600" b="1" dirty="0">
              <a:solidFill>
                <a:schemeClr val="bg2">
                  <a:shade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23651" y="3143806"/>
            <a:ext cx="1285875" cy="785812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>
                <a:latin typeface="+mj-lt"/>
                <a:cs typeface="+mn-cs"/>
              </a:rPr>
              <a:t>H</a:t>
            </a:r>
            <a:r>
              <a:rPr lang="pt-BR" sz="1100" baseline="-25000" dirty="0"/>
              <a:t>0</a:t>
            </a:r>
            <a:r>
              <a:rPr lang="pt-BR" sz="1600" dirty="0">
                <a:latin typeface="+mj-lt"/>
                <a:cs typeface="+mn-cs"/>
              </a:rPr>
              <a:t>: </a:t>
            </a:r>
            <a:r>
              <a:rPr lang="pt-BR" sz="1600" dirty="0">
                <a:latin typeface="+mj-lt"/>
              </a:rPr>
              <a:t>µ ≤ µ</a:t>
            </a:r>
            <a:r>
              <a:rPr lang="pt-BR" sz="1100" baseline="-25000" dirty="0"/>
              <a:t>0</a:t>
            </a:r>
            <a:endParaRPr lang="pt-BR" sz="1600" dirty="0">
              <a:latin typeface="+mj-lt"/>
            </a:endParaRPr>
          </a:p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>
                <a:latin typeface="+mj-lt"/>
              </a:rPr>
              <a:t>H</a:t>
            </a:r>
            <a:r>
              <a:rPr lang="pt-BR" sz="1100" baseline="-25000" dirty="0"/>
              <a:t>a</a:t>
            </a:r>
            <a:r>
              <a:rPr lang="pt-BR" sz="1600" dirty="0">
                <a:latin typeface="+mj-lt"/>
              </a:rPr>
              <a:t>: µ &gt; µ</a:t>
            </a:r>
            <a:r>
              <a:rPr lang="pt-BR" sz="1100" baseline="-25000" dirty="0"/>
              <a:t>0</a:t>
            </a:r>
            <a:r>
              <a:rPr lang="pt-BR" sz="1600" dirty="0">
                <a:latin typeface="+mj-lt"/>
              </a:rPr>
              <a:t> </a:t>
            </a:r>
          </a:p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/>
              <a:t> </a:t>
            </a:r>
            <a:r>
              <a:rPr lang="pt-BR" sz="16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214938" y="4514850"/>
            <a:ext cx="1285875" cy="785813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>
                <a:latin typeface="+mj-lt"/>
                <a:cs typeface="+mn-cs"/>
              </a:rPr>
              <a:t>H</a:t>
            </a:r>
            <a:r>
              <a:rPr lang="pt-BR" sz="1100" baseline="-25000" dirty="0"/>
              <a:t>0</a:t>
            </a:r>
            <a:r>
              <a:rPr lang="pt-BR" sz="1600" dirty="0">
                <a:latin typeface="+mj-lt"/>
                <a:cs typeface="+mn-cs"/>
              </a:rPr>
              <a:t>: </a:t>
            </a:r>
            <a:r>
              <a:rPr lang="pt-BR" sz="1600" dirty="0">
                <a:latin typeface="+mj-lt"/>
              </a:rPr>
              <a:t>µ ≥ µ</a:t>
            </a:r>
            <a:r>
              <a:rPr lang="pt-BR" sz="1100" baseline="-25000" dirty="0"/>
              <a:t>0</a:t>
            </a:r>
            <a:endParaRPr lang="pt-BR" sz="1600" dirty="0">
              <a:latin typeface="+mj-lt"/>
            </a:endParaRPr>
          </a:p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>
                <a:latin typeface="+mj-lt"/>
              </a:rPr>
              <a:t>H</a:t>
            </a:r>
            <a:r>
              <a:rPr lang="pt-BR" sz="1100" baseline="-25000" dirty="0"/>
              <a:t>a</a:t>
            </a:r>
            <a:r>
              <a:rPr lang="pt-BR" sz="1600" dirty="0">
                <a:latin typeface="+mj-lt"/>
              </a:rPr>
              <a:t>: µ &lt; µ</a:t>
            </a:r>
            <a:r>
              <a:rPr lang="pt-BR" sz="1100" baseline="-25000" dirty="0"/>
              <a:t>0</a:t>
            </a:r>
            <a:r>
              <a:rPr lang="pt-BR" sz="1600" dirty="0">
                <a:latin typeface="+mj-lt"/>
              </a:rPr>
              <a:t> </a:t>
            </a:r>
          </a:p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/>
              <a:t> </a:t>
            </a:r>
            <a:r>
              <a:rPr lang="pt-BR" sz="16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06204" y="1989138"/>
            <a:ext cx="1285875" cy="785813"/>
          </a:xfrm>
          <a:prstGeom prst="rect">
            <a:avLst/>
          </a:prstGeom>
        </p:spPr>
        <p:txBody>
          <a:bodyPr lIns="182880" tIns="0"/>
          <a:lstStyle/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>
                <a:latin typeface="+mj-lt"/>
                <a:cs typeface="+mn-cs"/>
              </a:rPr>
              <a:t>H</a:t>
            </a:r>
            <a:r>
              <a:rPr lang="pt-BR" sz="1100" baseline="-25000" dirty="0"/>
              <a:t>0</a:t>
            </a:r>
            <a:r>
              <a:rPr lang="pt-BR" sz="1600" dirty="0">
                <a:latin typeface="+mj-lt"/>
                <a:cs typeface="+mn-cs"/>
              </a:rPr>
              <a:t>: </a:t>
            </a:r>
            <a:r>
              <a:rPr lang="pt-BR" sz="1600" dirty="0">
                <a:latin typeface="+mj-lt"/>
              </a:rPr>
              <a:t>µ = µ</a:t>
            </a:r>
            <a:r>
              <a:rPr lang="pt-BR" sz="1600" baseline="-25000" dirty="0"/>
              <a:t>0</a:t>
            </a:r>
            <a:r>
              <a:rPr lang="pt-BR" sz="1600" dirty="0">
                <a:latin typeface="+mj-lt"/>
              </a:rPr>
              <a:t> H</a:t>
            </a:r>
            <a:r>
              <a:rPr lang="pt-BR" sz="1100" baseline="-25000" dirty="0"/>
              <a:t>a</a:t>
            </a:r>
            <a:r>
              <a:rPr lang="pt-BR" sz="1600" dirty="0">
                <a:latin typeface="+mj-lt"/>
              </a:rPr>
              <a:t>: µ ≠ µ</a:t>
            </a:r>
            <a:r>
              <a:rPr lang="pt-BR" sz="1100" baseline="-25000" dirty="0"/>
              <a:t>0</a:t>
            </a:r>
            <a:r>
              <a:rPr lang="pt-BR" sz="1600" dirty="0">
                <a:latin typeface="+mj-lt"/>
              </a:rPr>
              <a:t> </a:t>
            </a:r>
          </a:p>
          <a:p>
            <a:pPr marL="36576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pt-BR" sz="1600" dirty="0"/>
              <a:t> </a:t>
            </a:r>
            <a:r>
              <a:rPr lang="pt-BR" sz="1600" b="1" dirty="0">
                <a:latin typeface="+mn-lt"/>
                <a:cs typeface="+mn-cs"/>
              </a:rPr>
              <a:t> </a:t>
            </a:r>
          </a:p>
        </p:txBody>
      </p:sp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4977" y="2060848"/>
            <a:ext cx="22479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0" y="4429125"/>
            <a:ext cx="22479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13" y="3143250"/>
            <a:ext cx="22955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72794400"/>
              </p:ext>
            </p:extLst>
          </p:nvPr>
        </p:nvGraphicFramePr>
        <p:xfrm>
          <a:off x="467544" y="1910557"/>
          <a:ext cx="5560144" cy="378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Erros de decisão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Erro tipo I: rejeitar H</a:t>
            </a:r>
            <a:r>
              <a:rPr lang="pt-BR" baseline="-25000" dirty="0" smtClean="0"/>
              <a:t>0</a:t>
            </a:r>
            <a:r>
              <a:rPr lang="pt-BR" dirty="0" smtClean="0"/>
              <a:t> quando está verdadeira;</a:t>
            </a:r>
          </a:p>
          <a:p>
            <a:r>
              <a:rPr lang="pt-BR" dirty="0" smtClean="0"/>
              <a:t>Erro tipo II: não rejeitar H</a:t>
            </a:r>
            <a:r>
              <a:rPr lang="pt-BR" baseline="-25000" dirty="0" smtClean="0"/>
              <a:t>0</a:t>
            </a:r>
            <a:r>
              <a:rPr lang="pt-BR" dirty="0" smtClean="0"/>
              <a:t> quando está falsa;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probabilidade de cometer erro tipo I é denominada “nível de significância” e é denotada por α.</a:t>
            </a:r>
          </a:p>
          <a:p>
            <a:r>
              <a:rPr lang="pt-BR" dirty="0" smtClean="0"/>
              <a:t>A probabilidade de cometer erro tipo II é denotada por </a:t>
            </a:r>
            <a:r>
              <a:rPr lang="el-GR" dirty="0" smtClean="0"/>
              <a:t>β</a:t>
            </a:r>
            <a:r>
              <a:rPr lang="pt-BR" dirty="0" smtClean="0"/>
              <a:t>.</a:t>
            </a:r>
            <a:endParaRPr lang="el-G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68501"/>
              </p:ext>
            </p:extLst>
          </p:nvPr>
        </p:nvGraphicFramePr>
        <p:xfrm>
          <a:off x="1547664" y="2676520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Decisão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r>
                        <a:rPr lang="pt-BR" baseline="-25000" dirty="0" smtClean="0"/>
                        <a:t>0</a:t>
                      </a:r>
                      <a:r>
                        <a:rPr lang="pt-BR" dirty="0" smtClean="0"/>
                        <a:t> é verdadeira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r>
                        <a:rPr lang="pt-BR" baseline="-25000" dirty="0" smtClean="0"/>
                        <a:t>0</a:t>
                      </a:r>
                      <a:r>
                        <a:rPr lang="pt-BR" dirty="0" smtClean="0"/>
                        <a:t> é falsa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rejeitar H</a:t>
                      </a:r>
                      <a:r>
                        <a:rPr lang="pt-BR" baseline="-25000" dirty="0" smtClean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Decisão Correta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tipo II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Rejeitar H</a:t>
                      </a:r>
                      <a:r>
                        <a:rPr lang="pt-BR" baseline="-25000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 tipo I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Decisão Correta</a:t>
                      </a:r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Erros de decisão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Na prática é especificado a probabilidade máxima permissível de se cometer o erro tipo I, chamado nível de significância. </a:t>
            </a:r>
          </a:p>
          <a:p>
            <a:r>
              <a:rPr lang="pt-BR" dirty="0" smtClean="0"/>
              <a:t>Escolhas comuns para o nível de significância são:</a:t>
            </a:r>
          </a:p>
          <a:p>
            <a:pPr marL="0" indent="0" algn="ctr">
              <a:buNone/>
            </a:pPr>
            <a:r>
              <a:rPr lang="pt-BR" b="1" dirty="0" smtClean="0"/>
              <a:t>0,05 (5%) e 0,01 (1%)</a:t>
            </a:r>
          </a:p>
          <a:p>
            <a:r>
              <a:rPr lang="pt-BR" dirty="0" smtClean="0"/>
              <a:t>Assim, se a probabilidade de se cometer um erro Tipo I é controlada por selecionar um pequeno valor para o nível de significância, temos um alto grau de confiança que a conclusão para rejeitar H</a:t>
            </a:r>
            <a:r>
              <a:rPr lang="pt-BR" baseline="-25000" dirty="0" smtClean="0"/>
              <a:t>0</a:t>
            </a:r>
            <a:r>
              <a:rPr lang="pt-BR" dirty="0" smtClean="0"/>
              <a:t> está correta.</a:t>
            </a:r>
          </a:p>
          <a:p>
            <a:r>
              <a:rPr lang="pt-BR" dirty="0" smtClean="0"/>
              <a:t>Em tais casos temos o suporte estatístico para concluir que H</a:t>
            </a:r>
            <a:r>
              <a:rPr lang="pt-BR" baseline="-25000" dirty="0" smtClean="0"/>
              <a:t>0</a:t>
            </a:r>
            <a:r>
              <a:rPr lang="pt-BR" dirty="0" smtClean="0"/>
              <a:t> é falso e H</a:t>
            </a:r>
            <a:r>
              <a:rPr lang="pt-BR" baseline="-25000" dirty="0" smtClean="0"/>
              <a:t>a</a:t>
            </a:r>
            <a:r>
              <a:rPr lang="pt-BR" dirty="0" smtClean="0"/>
              <a:t> é verdadeiro. Qualquer hipótese sugerida para H</a:t>
            </a:r>
            <a:r>
              <a:rPr lang="pt-BR" baseline="-25000" dirty="0" smtClean="0"/>
              <a:t>a</a:t>
            </a:r>
            <a:r>
              <a:rPr lang="pt-BR" dirty="0" smtClean="0"/>
              <a:t> é aceita.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Erros de decisão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Como na prática não se atenta para a probabilidade de se cometer o erro tipo II, se decidimos aceitar H</a:t>
            </a:r>
            <a:r>
              <a:rPr lang="pt-BR" baseline="-25000" dirty="0" smtClean="0"/>
              <a:t>0</a:t>
            </a:r>
            <a:r>
              <a:rPr lang="pt-BR" dirty="0" smtClean="0"/>
              <a:t> não podemos determinar quão confiantes podemos estar com aquela decisão.</a:t>
            </a:r>
          </a:p>
          <a:p>
            <a:endParaRPr lang="pt-BR" dirty="0" smtClean="0"/>
          </a:p>
          <a:p>
            <a:r>
              <a:rPr lang="pt-BR" dirty="0" smtClean="0"/>
              <a:t>Assim recomenda-se que seja usado a declaração “</a:t>
            </a:r>
            <a:r>
              <a:rPr lang="pt-BR" i="1" dirty="0" smtClean="0"/>
              <a:t>não rejeitar H</a:t>
            </a:r>
            <a:r>
              <a:rPr lang="pt-BR" i="1" baseline="-25000" dirty="0" smtClean="0"/>
              <a:t>0</a:t>
            </a:r>
            <a:r>
              <a:rPr lang="pt-BR" dirty="0" smtClean="0"/>
              <a:t>” em vez de aceitar H</a:t>
            </a:r>
            <a:r>
              <a:rPr lang="pt-BR" baseline="-25000" dirty="0" smtClean="0"/>
              <a:t>0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realizar Testes de Hipótese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i="1" dirty="0" smtClean="0"/>
              <a:t>Passo 1</a:t>
            </a:r>
          </a:p>
          <a:p>
            <a:pPr marL="282575" lvl="1" indent="0">
              <a:buNone/>
            </a:pPr>
            <a:r>
              <a:rPr lang="pt-BR" dirty="0" smtClean="0"/>
              <a:t>Interprete a situação de modo a obter a média </a:t>
            </a:r>
            <a:r>
              <a:rPr lang="el-GR" dirty="0" smtClean="0"/>
              <a:t>μ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i="1" dirty="0" smtClean="0"/>
              <a:t>Passo 2</a:t>
            </a:r>
          </a:p>
          <a:p>
            <a:pPr marL="282575" lvl="1" indent="0">
              <a:buNone/>
            </a:pPr>
            <a:r>
              <a:rPr lang="pt-BR" dirty="0" smtClean="0"/>
              <a:t>Construa as hipóteses, dizendo se é bilateral ou unilateral, considerando a média em questão;</a:t>
            </a:r>
          </a:p>
          <a:p>
            <a:pPr marL="0" indent="0">
              <a:buNone/>
            </a:pPr>
            <a:r>
              <a:rPr lang="pt-BR" i="1" dirty="0" smtClean="0"/>
              <a:t>Passo 3</a:t>
            </a:r>
          </a:p>
          <a:p>
            <a:pPr marL="282575" lvl="1" indent="0">
              <a:buNone/>
            </a:pPr>
            <a:r>
              <a:rPr lang="pt-BR" dirty="0" smtClean="0"/>
              <a:t>Obtenha o grau de significância;</a:t>
            </a:r>
          </a:p>
          <a:p>
            <a:pPr marL="0" indent="0">
              <a:buNone/>
            </a:pPr>
            <a:r>
              <a:rPr lang="pt-BR" i="1" dirty="0" smtClean="0"/>
              <a:t>Passo 4</a:t>
            </a:r>
          </a:p>
          <a:p>
            <a:pPr marL="282575" lvl="1" indent="0">
              <a:buNone/>
            </a:pPr>
            <a:r>
              <a:rPr lang="pt-BR" dirty="0" smtClean="0"/>
              <a:t>Verifique qual o tipo de distribuição mais apropriado (normal ou t-</a:t>
            </a:r>
            <a:r>
              <a:rPr lang="pt-BR" dirty="0" err="1" smtClean="0"/>
              <a:t>Student</a:t>
            </a:r>
            <a:r>
              <a:rPr lang="pt-B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realizar Testes de Hipótese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i="1" dirty="0"/>
                  <a:t>Passo 5</a:t>
                </a:r>
              </a:p>
              <a:p>
                <a:pPr marL="282575" lvl="1" indent="0">
                  <a:buNone/>
                </a:pPr>
                <a:r>
                  <a:rPr lang="pt-BR" dirty="0"/>
                  <a:t>Calcule a estatística de teste, usando:</a:t>
                </a:r>
              </a:p>
              <a:p>
                <a:pPr marL="625475" lvl="1" indent="-342900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𝑍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pt-BR" dirty="0" smtClean="0"/>
                  <a:t>  (para a normal)</a:t>
                </a:r>
              </a:p>
              <a:p>
                <a:pPr marL="625475" lvl="1" indent="-342900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𝑡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pt-B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pt-BR" dirty="0" smtClean="0"/>
                  <a:t>  (para a t-</a:t>
                </a:r>
                <a:r>
                  <a:rPr lang="pt-BR" dirty="0" err="1" smtClean="0"/>
                  <a:t>Student</a:t>
                </a:r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08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í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Estatística</Template>
  <TotalTime>4284</TotalTime>
  <Words>1532</Words>
  <Application>Microsoft Office PowerPoint</Application>
  <PresentationFormat>Apresentação na tela (4:3)</PresentationFormat>
  <Paragraphs>157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Estatística</vt:lpstr>
      <vt:lpstr>Probabilidade</vt:lpstr>
      <vt:lpstr>Teste de Hipótese</vt:lpstr>
      <vt:lpstr>Teste de Hipótese</vt:lpstr>
      <vt:lpstr>Teste de Hipótese</vt:lpstr>
      <vt:lpstr>Erros de decisão</vt:lpstr>
      <vt:lpstr>Erros de decisão</vt:lpstr>
      <vt:lpstr>Erros de decisão</vt:lpstr>
      <vt:lpstr>Como realizar Testes de Hipótese</vt:lpstr>
      <vt:lpstr>Como realizar Testes de Hipótese</vt:lpstr>
      <vt:lpstr>Como realizar Testes de Hipótese</vt:lpstr>
      <vt:lpstr>Como realizar Testes de Hipótese</vt:lpstr>
      <vt:lpstr>1. Testes de Hipótese Bilateral</vt:lpstr>
      <vt:lpstr>1. Testes de Hipótese Bilateral</vt:lpstr>
      <vt:lpstr>2.1 Testes de Hipótese Unilateral a direita</vt:lpstr>
      <vt:lpstr>2.1 Testes de Hipótese Unilateral a direita</vt:lpstr>
      <vt:lpstr>2.2 Testes de Hipótese Unilateral a esquerda</vt:lpstr>
      <vt:lpstr>2.2 Testes de Hipótese Unilateral a esquerda</vt:lpstr>
      <vt:lpstr>Exercício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Diogo</cp:lastModifiedBy>
  <cp:revision>379</cp:revision>
  <dcterms:created xsi:type="dcterms:W3CDTF">2003-03-05T13:07:41Z</dcterms:created>
  <dcterms:modified xsi:type="dcterms:W3CDTF">2012-05-20T17:15:59Z</dcterms:modified>
</cp:coreProperties>
</file>