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1"/>
  </p:sldMasterIdLst>
  <p:notesMasterIdLst>
    <p:notesMasterId r:id="rId23"/>
  </p:notesMasterIdLst>
  <p:handoutMasterIdLst>
    <p:handoutMasterId r:id="rId24"/>
  </p:handoutMasterIdLst>
  <p:sldIdLst>
    <p:sldId id="256" r:id="rId2"/>
    <p:sldId id="309" r:id="rId3"/>
    <p:sldId id="330" r:id="rId4"/>
    <p:sldId id="312" r:id="rId5"/>
    <p:sldId id="313" r:id="rId6"/>
    <p:sldId id="314" r:id="rId7"/>
    <p:sldId id="331" r:id="rId8"/>
    <p:sldId id="327" r:id="rId9"/>
    <p:sldId id="316" r:id="rId10"/>
    <p:sldId id="332" r:id="rId11"/>
    <p:sldId id="329" r:id="rId12"/>
    <p:sldId id="318" r:id="rId13"/>
    <p:sldId id="333" r:id="rId14"/>
    <p:sldId id="334" r:id="rId15"/>
    <p:sldId id="328" r:id="rId16"/>
    <p:sldId id="321" r:id="rId17"/>
    <p:sldId id="322" r:id="rId18"/>
    <p:sldId id="323" r:id="rId19"/>
    <p:sldId id="335" r:id="rId20"/>
    <p:sldId id="325" r:id="rId21"/>
    <p:sldId id="326" r:id="rId22"/>
  </p:sldIdLst>
  <p:sldSz cx="9144000" cy="6858000" type="screen4x3"/>
  <p:notesSz cx="6997700" cy="92837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99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Estilo com Tema 1 - Ênfas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10" autoAdjust="0"/>
    <p:restoredTop sz="94660"/>
  </p:normalViewPr>
  <p:slideViewPr>
    <p:cSldViewPr>
      <p:cViewPr>
        <p:scale>
          <a:sx n="100" d="100"/>
          <a:sy n="100" d="100"/>
        </p:scale>
        <p:origin x="-1272" y="-372"/>
      </p:cViewPr>
      <p:guideLst>
        <p:guide orient="horz" pos="3456"/>
        <p:guide pos="50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50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6390FE-28FE-4529-A739-1A0D736F5C13}" type="doc">
      <dgm:prSet loTypeId="urn:microsoft.com/office/officeart/2005/8/layout/hierarchy2" loCatId="hierarchy" qsTypeId="urn:microsoft.com/office/officeart/2005/8/quickstyle/simple5" qsCatId="simple" csTypeId="urn:microsoft.com/office/officeart/2005/8/colors/accent6_2" csCatId="accent6" phldr="1"/>
      <dgm:spPr/>
      <dgm:t>
        <a:bodyPr/>
        <a:lstStyle/>
        <a:p>
          <a:endParaRPr lang="pt-BR"/>
        </a:p>
      </dgm:t>
    </dgm:pt>
    <dgm:pt modelId="{7D294D97-9C00-47ED-A790-5C3199759621}">
      <dgm:prSet phldrT="[Texto]" custT="1"/>
      <dgm:spPr/>
      <dgm:t>
        <a:bodyPr/>
        <a:lstStyle/>
        <a:p>
          <a:r>
            <a:rPr lang="pt-BR" sz="1600" dirty="0" smtClean="0"/>
            <a:t>Teste</a:t>
          </a:r>
          <a:endParaRPr lang="pt-BR" sz="1600" dirty="0"/>
        </a:p>
      </dgm:t>
    </dgm:pt>
    <dgm:pt modelId="{5F32D954-4BC9-48F6-ADFB-A5E912AF3B4F}" type="parTrans" cxnId="{173EBB28-E146-4D15-BF90-A614E7487F94}">
      <dgm:prSet/>
      <dgm:spPr/>
      <dgm:t>
        <a:bodyPr/>
        <a:lstStyle/>
        <a:p>
          <a:endParaRPr lang="pt-BR" sz="1200"/>
        </a:p>
      </dgm:t>
    </dgm:pt>
    <dgm:pt modelId="{761A53C2-6E7B-4D63-9B9F-14693B5F72AE}" type="sibTrans" cxnId="{173EBB28-E146-4D15-BF90-A614E7487F94}">
      <dgm:prSet/>
      <dgm:spPr/>
      <dgm:t>
        <a:bodyPr/>
        <a:lstStyle/>
        <a:p>
          <a:endParaRPr lang="pt-BR" sz="1200"/>
        </a:p>
      </dgm:t>
    </dgm:pt>
    <dgm:pt modelId="{FBD3A2BC-6DCD-4D5F-B205-025B95F13077}">
      <dgm:prSet phldrT="[Texto]" custT="1"/>
      <dgm:spPr/>
      <dgm:t>
        <a:bodyPr/>
        <a:lstStyle/>
        <a:p>
          <a:r>
            <a:rPr lang="pt-BR" sz="1600" dirty="0" smtClean="0"/>
            <a:t>1. Bilateral</a:t>
          </a:r>
          <a:endParaRPr lang="pt-BR" sz="1600" dirty="0"/>
        </a:p>
      </dgm:t>
    </dgm:pt>
    <dgm:pt modelId="{9583C2CD-3ED5-49D7-8896-0F2EF38B6041}" type="parTrans" cxnId="{204D741D-F2B2-4211-B09A-4B25D38791A9}">
      <dgm:prSet custT="1"/>
      <dgm:spPr/>
      <dgm:t>
        <a:bodyPr/>
        <a:lstStyle/>
        <a:p>
          <a:endParaRPr lang="pt-BR" sz="200"/>
        </a:p>
      </dgm:t>
    </dgm:pt>
    <dgm:pt modelId="{F090683A-71BE-4215-AD38-EEFFB726C603}" type="sibTrans" cxnId="{204D741D-F2B2-4211-B09A-4B25D38791A9}">
      <dgm:prSet/>
      <dgm:spPr/>
      <dgm:t>
        <a:bodyPr/>
        <a:lstStyle/>
        <a:p>
          <a:endParaRPr lang="pt-BR" sz="1200"/>
        </a:p>
      </dgm:t>
    </dgm:pt>
    <dgm:pt modelId="{B4244267-CB7D-464E-B93F-CE74745B35C6}">
      <dgm:prSet phldrT="[Texto]" custT="1"/>
      <dgm:spPr/>
      <dgm:t>
        <a:bodyPr/>
        <a:lstStyle/>
        <a:p>
          <a:r>
            <a:rPr lang="pt-BR" sz="1600" dirty="0" smtClean="0"/>
            <a:t>2. Unilateral</a:t>
          </a:r>
          <a:endParaRPr lang="pt-BR" sz="1600" dirty="0"/>
        </a:p>
      </dgm:t>
    </dgm:pt>
    <dgm:pt modelId="{B9DE4019-AA25-4593-A257-81971A243753}" type="parTrans" cxnId="{302B057F-3A65-4F72-8E3C-87BFDAD7CEF2}">
      <dgm:prSet custT="1"/>
      <dgm:spPr/>
      <dgm:t>
        <a:bodyPr/>
        <a:lstStyle/>
        <a:p>
          <a:endParaRPr lang="pt-BR" sz="200"/>
        </a:p>
      </dgm:t>
    </dgm:pt>
    <dgm:pt modelId="{B27A5FC5-4D5C-405D-8392-B2FEED3A145E}" type="sibTrans" cxnId="{302B057F-3A65-4F72-8E3C-87BFDAD7CEF2}">
      <dgm:prSet/>
      <dgm:spPr/>
      <dgm:t>
        <a:bodyPr/>
        <a:lstStyle/>
        <a:p>
          <a:endParaRPr lang="pt-BR" sz="1200"/>
        </a:p>
      </dgm:t>
    </dgm:pt>
    <dgm:pt modelId="{79B42FF1-A2A5-4575-B4FB-4B20B57B279E}">
      <dgm:prSet phldrT="[Texto]" custT="1"/>
      <dgm:spPr/>
      <dgm:t>
        <a:bodyPr/>
        <a:lstStyle/>
        <a:p>
          <a:r>
            <a:rPr lang="pt-BR" sz="1600" dirty="0" smtClean="0"/>
            <a:t>2.1. À direita</a:t>
          </a:r>
          <a:endParaRPr lang="pt-BR" sz="1600" dirty="0"/>
        </a:p>
      </dgm:t>
    </dgm:pt>
    <dgm:pt modelId="{EEB2FE41-09B3-421B-A8AE-5C725E6B7FAF}" type="parTrans" cxnId="{095FD876-1C46-48F5-9A39-020C9DA0EE87}">
      <dgm:prSet custT="1"/>
      <dgm:spPr/>
      <dgm:t>
        <a:bodyPr/>
        <a:lstStyle/>
        <a:p>
          <a:endParaRPr lang="pt-BR" sz="200"/>
        </a:p>
      </dgm:t>
    </dgm:pt>
    <dgm:pt modelId="{01769FDE-B47E-433A-8605-8A55BC76EAFF}" type="sibTrans" cxnId="{095FD876-1C46-48F5-9A39-020C9DA0EE87}">
      <dgm:prSet/>
      <dgm:spPr/>
      <dgm:t>
        <a:bodyPr/>
        <a:lstStyle/>
        <a:p>
          <a:endParaRPr lang="pt-BR" sz="1200"/>
        </a:p>
      </dgm:t>
    </dgm:pt>
    <dgm:pt modelId="{1B9AAAC8-4DDD-46DD-886C-083AD9B86E43}">
      <dgm:prSet phldrT="[Texto]" custT="1"/>
      <dgm:spPr/>
      <dgm:t>
        <a:bodyPr/>
        <a:lstStyle/>
        <a:p>
          <a:r>
            <a:rPr lang="pt-BR" sz="1600" dirty="0" smtClean="0"/>
            <a:t>2.2. À esquerda</a:t>
          </a:r>
          <a:endParaRPr lang="pt-BR" sz="1600" dirty="0"/>
        </a:p>
      </dgm:t>
    </dgm:pt>
    <dgm:pt modelId="{E89911A6-B85D-4D1E-95A2-7190CD17C33E}" type="parTrans" cxnId="{414D9C13-E37F-4F50-9C1C-76D6F5809D5C}">
      <dgm:prSet custT="1"/>
      <dgm:spPr/>
      <dgm:t>
        <a:bodyPr/>
        <a:lstStyle/>
        <a:p>
          <a:endParaRPr lang="pt-BR" sz="200"/>
        </a:p>
      </dgm:t>
    </dgm:pt>
    <dgm:pt modelId="{2E39CBD4-1021-43BF-9DD6-A7CABE40E1E7}" type="sibTrans" cxnId="{414D9C13-E37F-4F50-9C1C-76D6F5809D5C}">
      <dgm:prSet/>
      <dgm:spPr/>
      <dgm:t>
        <a:bodyPr/>
        <a:lstStyle/>
        <a:p>
          <a:endParaRPr lang="pt-BR" sz="1200"/>
        </a:p>
      </dgm:t>
    </dgm:pt>
    <dgm:pt modelId="{BC0051E0-8321-4A60-82F5-69B4D150536B}" type="pres">
      <dgm:prSet presAssocID="{A16390FE-28FE-4529-A739-1A0D736F5C13}" presName="diagram" presStyleCnt="0">
        <dgm:presLayoutVars>
          <dgm:chPref val="1"/>
          <dgm:dir/>
          <dgm:animOne val="branch"/>
          <dgm:animLvl val="lvl"/>
          <dgm:resizeHandles val="exact"/>
        </dgm:presLayoutVars>
      </dgm:prSet>
      <dgm:spPr/>
      <dgm:t>
        <a:bodyPr/>
        <a:lstStyle/>
        <a:p>
          <a:endParaRPr lang="pt-BR"/>
        </a:p>
      </dgm:t>
    </dgm:pt>
    <dgm:pt modelId="{30FD9B14-9A14-416C-99F2-7923E01E5F2C}" type="pres">
      <dgm:prSet presAssocID="{7D294D97-9C00-47ED-A790-5C3199759621}" presName="root1" presStyleCnt="0"/>
      <dgm:spPr/>
    </dgm:pt>
    <dgm:pt modelId="{E7C2F9B4-7804-42B7-9D91-7A358ED3A721}" type="pres">
      <dgm:prSet presAssocID="{7D294D97-9C00-47ED-A790-5C3199759621}" presName="LevelOneTextNode" presStyleLbl="node0" presStyleIdx="0" presStyleCnt="1" custScaleX="53285" custScaleY="40611" custLinFactNeighborY="-33549">
        <dgm:presLayoutVars>
          <dgm:chPref val="3"/>
        </dgm:presLayoutVars>
      </dgm:prSet>
      <dgm:spPr/>
      <dgm:t>
        <a:bodyPr/>
        <a:lstStyle/>
        <a:p>
          <a:endParaRPr lang="pt-BR"/>
        </a:p>
      </dgm:t>
    </dgm:pt>
    <dgm:pt modelId="{7AC34897-E1A1-46BA-AFBF-473982BF372F}" type="pres">
      <dgm:prSet presAssocID="{7D294D97-9C00-47ED-A790-5C3199759621}" presName="level2hierChild" presStyleCnt="0"/>
      <dgm:spPr/>
    </dgm:pt>
    <dgm:pt modelId="{98E3D13E-6A60-4594-A5E2-8CA2BB5C8468}" type="pres">
      <dgm:prSet presAssocID="{9583C2CD-3ED5-49D7-8896-0F2EF38B6041}" presName="conn2-1" presStyleLbl="parChTrans1D2" presStyleIdx="0" presStyleCnt="2"/>
      <dgm:spPr/>
      <dgm:t>
        <a:bodyPr/>
        <a:lstStyle/>
        <a:p>
          <a:endParaRPr lang="pt-BR"/>
        </a:p>
      </dgm:t>
    </dgm:pt>
    <dgm:pt modelId="{CC362945-4989-4DC3-9F24-2D37BF52B203}" type="pres">
      <dgm:prSet presAssocID="{9583C2CD-3ED5-49D7-8896-0F2EF38B6041}" presName="connTx" presStyleLbl="parChTrans1D2" presStyleIdx="0" presStyleCnt="2"/>
      <dgm:spPr/>
      <dgm:t>
        <a:bodyPr/>
        <a:lstStyle/>
        <a:p>
          <a:endParaRPr lang="pt-BR"/>
        </a:p>
      </dgm:t>
    </dgm:pt>
    <dgm:pt modelId="{BB509265-FAFE-48B7-B512-A78F5658F8EB}" type="pres">
      <dgm:prSet presAssocID="{FBD3A2BC-6DCD-4D5F-B205-025B95F13077}" presName="root2" presStyleCnt="0"/>
      <dgm:spPr/>
    </dgm:pt>
    <dgm:pt modelId="{ECEAE0E3-5A71-4512-987E-D579994C2589}" type="pres">
      <dgm:prSet presAssocID="{FBD3A2BC-6DCD-4D5F-B205-025B95F13077}" presName="LevelTwoTextNode" presStyleLbl="node2" presStyleIdx="0" presStyleCnt="2" custScaleX="73978" custScaleY="40611" custLinFactY="-11640" custLinFactNeighborX="-15087" custLinFactNeighborY="-100000">
        <dgm:presLayoutVars>
          <dgm:chPref val="3"/>
        </dgm:presLayoutVars>
      </dgm:prSet>
      <dgm:spPr/>
      <dgm:t>
        <a:bodyPr/>
        <a:lstStyle/>
        <a:p>
          <a:endParaRPr lang="pt-BR"/>
        </a:p>
      </dgm:t>
    </dgm:pt>
    <dgm:pt modelId="{9AB1D8DA-801D-4288-973C-50E4BB801345}" type="pres">
      <dgm:prSet presAssocID="{FBD3A2BC-6DCD-4D5F-B205-025B95F13077}" presName="level3hierChild" presStyleCnt="0"/>
      <dgm:spPr/>
    </dgm:pt>
    <dgm:pt modelId="{48CB4C3D-8845-4D4B-9498-D14C0A2069A3}" type="pres">
      <dgm:prSet presAssocID="{B9DE4019-AA25-4593-A257-81971A243753}" presName="conn2-1" presStyleLbl="parChTrans1D2" presStyleIdx="1" presStyleCnt="2"/>
      <dgm:spPr/>
      <dgm:t>
        <a:bodyPr/>
        <a:lstStyle/>
        <a:p>
          <a:endParaRPr lang="pt-BR"/>
        </a:p>
      </dgm:t>
    </dgm:pt>
    <dgm:pt modelId="{F335D706-522B-419D-8285-1506AA902EFF}" type="pres">
      <dgm:prSet presAssocID="{B9DE4019-AA25-4593-A257-81971A243753}" presName="connTx" presStyleLbl="parChTrans1D2" presStyleIdx="1" presStyleCnt="2"/>
      <dgm:spPr/>
      <dgm:t>
        <a:bodyPr/>
        <a:lstStyle/>
        <a:p>
          <a:endParaRPr lang="pt-BR"/>
        </a:p>
      </dgm:t>
    </dgm:pt>
    <dgm:pt modelId="{5E2A530D-2B8E-4973-917E-B8BFE65116DF}" type="pres">
      <dgm:prSet presAssocID="{B4244267-CB7D-464E-B93F-CE74745B35C6}" presName="root2" presStyleCnt="0"/>
      <dgm:spPr/>
    </dgm:pt>
    <dgm:pt modelId="{EE964BE3-277F-4287-B63F-8CD733767446}" type="pres">
      <dgm:prSet presAssocID="{B4244267-CB7D-464E-B93F-CE74745B35C6}" presName="LevelTwoTextNode" presStyleLbl="node2" presStyleIdx="1" presStyleCnt="2" custScaleX="73978" custScaleY="40611" custLinFactNeighborX="-18822" custLinFactNeighborY="38225">
        <dgm:presLayoutVars>
          <dgm:chPref val="3"/>
        </dgm:presLayoutVars>
      </dgm:prSet>
      <dgm:spPr/>
      <dgm:t>
        <a:bodyPr/>
        <a:lstStyle/>
        <a:p>
          <a:endParaRPr lang="pt-BR"/>
        </a:p>
      </dgm:t>
    </dgm:pt>
    <dgm:pt modelId="{263E3FBC-8B8F-4A5B-B46A-67C8DCB72B39}" type="pres">
      <dgm:prSet presAssocID="{B4244267-CB7D-464E-B93F-CE74745B35C6}" presName="level3hierChild" presStyleCnt="0"/>
      <dgm:spPr/>
    </dgm:pt>
    <dgm:pt modelId="{378B6707-FA42-48BA-9EEA-3504E5E1A21E}" type="pres">
      <dgm:prSet presAssocID="{EEB2FE41-09B3-421B-A8AE-5C725E6B7FAF}" presName="conn2-1" presStyleLbl="parChTrans1D3" presStyleIdx="0" presStyleCnt="2"/>
      <dgm:spPr/>
      <dgm:t>
        <a:bodyPr/>
        <a:lstStyle/>
        <a:p>
          <a:endParaRPr lang="pt-BR"/>
        </a:p>
      </dgm:t>
    </dgm:pt>
    <dgm:pt modelId="{930EC417-237A-411C-9391-B0672E0F9EDB}" type="pres">
      <dgm:prSet presAssocID="{EEB2FE41-09B3-421B-A8AE-5C725E6B7FAF}" presName="connTx" presStyleLbl="parChTrans1D3" presStyleIdx="0" presStyleCnt="2"/>
      <dgm:spPr/>
      <dgm:t>
        <a:bodyPr/>
        <a:lstStyle/>
        <a:p>
          <a:endParaRPr lang="pt-BR"/>
        </a:p>
      </dgm:t>
    </dgm:pt>
    <dgm:pt modelId="{C09EAED7-122D-434D-8078-C320F72A3184}" type="pres">
      <dgm:prSet presAssocID="{79B42FF1-A2A5-4575-B4FB-4B20B57B279E}" presName="root2" presStyleCnt="0"/>
      <dgm:spPr/>
    </dgm:pt>
    <dgm:pt modelId="{D68000DD-B0B6-4526-97EB-E4FD7FF34396}" type="pres">
      <dgm:prSet presAssocID="{79B42FF1-A2A5-4575-B4FB-4B20B57B279E}" presName="LevelTwoTextNode" presStyleLbl="node3" presStyleIdx="0" presStyleCnt="2" custScaleX="77530" custScaleY="40611" custLinFactNeighborX="-34186" custLinFactNeighborY="-11168">
        <dgm:presLayoutVars>
          <dgm:chPref val="3"/>
        </dgm:presLayoutVars>
      </dgm:prSet>
      <dgm:spPr/>
      <dgm:t>
        <a:bodyPr/>
        <a:lstStyle/>
        <a:p>
          <a:endParaRPr lang="pt-BR"/>
        </a:p>
      </dgm:t>
    </dgm:pt>
    <dgm:pt modelId="{08250D5D-5209-4E3A-86FE-A3BDD0101626}" type="pres">
      <dgm:prSet presAssocID="{79B42FF1-A2A5-4575-B4FB-4B20B57B279E}" presName="level3hierChild" presStyleCnt="0"/>
      <dgm:spPr/>
    </dgm:pt>
    <dgm:pt modelId="{E8F40B36-999C-42CE-B3FD-99A150414786}" type="pres">
      <dgm:prSet presAssocID="{E89911A6-B85D-4D1E-95A2-7190CD17C33E}" presName="conn2-1" presStyleLbl="parChTrans1D3" presStyleIdx="1" presStyleCnt="2"/>
      <dgm:spPr/>
      <dgm:t>
        <a:bodyPr/>
        <a:lstStyle/>
        <a:p>
          <a:endParaRPr lang="pt-BR"/>
        </a:p>
      </dgm:t>
    </dgm:pt>
    <dgm:pt modelId="{F32E48EC-3876-4983-B519-9A572F79DD65}" type="pres">
      <dgm:prSet presAssocID="{E89911A6-B85D-4D1E-95A2-7190CD17C33E}" presName="connTx" presStyleLbl="parChTrans1D3" presStyleIdx="1" presStyleCnt="2"/>
      <dgm:spPr/>
      <dgm:t>
        <a:bodyPr/>
        <a:lstStyle/>
        <a:p>
          <a:endParaRPr lang="pt-BR"/>
        </a:p>
      </dgm:t>
    </dgm:pt>
    <dgm:pt modelId="{566AC5A1-01C4-4D21-BE22-4F00321ED754}" type="pres">
      <dgm:prSet presAssocID="{1B9AAAC8-4DDD-46DD-886C-083AD9B86E43}" presName="root2" presStyleCnt="0"/>
      <dgm:spPr/>
    </dgm:pt>
    <dgm:pt modelId="{0FAE369D-3AF5-4AAE-A8F7-610EFB36DFDB}" type="pres">
      <dgm:prSet presAssocID="{1B9AAAC8-4DDD-46DD-886C-083AD9B86E43}" presName="LevelTwoTextNode" presStyleLbl="node3" presStyleIdx="1" presStyleCnt="2" custScaleX="77677" custScaleY="40611" custLinFactNeighborX="-35969" custLinFactNeighborY="72044">
        <dgm:presLayoutVars>
          <dgm:chPref val="3"/>
        </dgm:presLayoutVars>
      </dgm:prSet>
      <dgm:spPr/>
      <dgm:t>
        <a:bodyPr/>
        <a:lstStyle/>
        <a:p>
          <a:endParaRPr lang="pt-BR"/>
        </a:p>
      </dgm:t>
    </dgm:pt>
    <dgm:pt modelId="{627451FA-7B58-46F5-A25B-1A862B17D038}" type="pres">
      <dgm:prSet presAssocID="{1B9AAAC8-4DDD-46DD-886C-083AD9B86E43}" presName="level3hierChild" presStyleCnt="0"/>
      <dgm:spPr/>
    </dgm:pt>
  </dgm:ptLst>
  <dgm:cxnLst>
    <dgm:cxn modelId="{5061F58F-508E-4CE5-B32A-A10F844FE8C1}" type="presOf" srcId="{EEB2FE41-09B3-421B-A8AE-5C725E6B7FAF}" destId="{378B6707-FA42-48BA-9EEA-3504E5E1A21E}" srcOrd="0" destOrd="0" presId="urn:microsoft.com/office/officeart/2005/8/layout/hierarchy2"/>
    <dgm:cxn modelId="{10D1E767-9613-4FBA-8977-E5C9BA948E75}" type="presOf" srcId="{7D294D97-9C00-47ED-A790-5C3199759621}" destId="{E7C2F9B4-7804-42B7-9D91-7A358ED3A721}" srcOrd="0" destOrd="0" presId="urn:microsoft.com/office/officeart/2005/8/layout/hierarchy2"/>
    <dgm:cxn modelId="{76D3CEAE-2EA5-4410-82D6-29498848E168}" type="presOf" srcId="{79B42FF1-A2A5-4575-B4FB-4B20B57B279E}" destId="{D68000DD-B0B6-4526-97EB-E4FD7FF34396}" srcOrd="0" destOrd="0" presId="urn:microsoft.com/office/officeart/2005/8/layout/hierarchy2"/>
    <dgm:cxn modelId="{F2B5E75B-6FF0-4BA6-B84E-9D6A060695E4}" type="presOf" srcId="{A16390FE-28FE-4529-A739-1A0D736F5C13}" destId="{BC0051E0-8321-4A60-82F5-69B4D150536B}" srcOrd="0" destOrd="0" presId="urn:microsoft.com/office/officeart/2005/8/layout/hierarchy2"/>
    <dgm:cxn modelId="{344860F5-00FC-4E70-8680-1F2CEF8793B9}" type="presOf" srcId="{E89911A6-B85D-4D1E-95A2-7190CD17C33E}" destId="{E8F40B36-999C-42CE-B3FD-99A150414786}" srcOrd="0" destOrd="0" presId="urn:microsoft.com/office/officeart/2005/8/layout/hierarchy2"/>
    <dgm:cxn modelId="{414D9C13-E37F-4F50-9C1C-76D6F5809D5C}" srcId="{B4244267-CB7D-464E-B93F-CE74745B35C6}" destId="{1B9AAAC8-4DDD-46DD-886C-083AD9B86E43}" srcOrd="1" destOrd="0" parTransId="{E89911A6-B85D-4D1E-95A2-7190CD17C33E}" sibTransId="{2E39CBD4-1021-43BF-9DD6-A7CABE40E1E7}"/>
    <dgm:cxn modelId="{E8913645-82A5-4CE0-90FF-3C720B90985F}" type="presOf" srcId="{9583C2CD-3ED5-49D7-8896-0F2EF38B6041}" destId="{98E3D13E-6A60-4594-A5E2-8CA2BB5C8468}" srcOrd="0" destOrd="0" presId="urn:microsoft.com/office/officeart/2005/8/layout/hierarchy2"/>
    <dgm:cxn modelId="{D4809DE2-BBD0-4714-AEF8-124B45284270}" type="presOf" srcId="{B9DE4019-AA25-4593-A257-81971A243753}" destId="{F335D706-522B-419D-8285-1506AA902EFF}" srcOrd="1" destOrd="0" presId="urn:microsoft.com/office/officeart/2005/8/layout/hierarchy2"/>
    <dgm:cxn modelId="{36A93A3F-E792-41D3-A878-CBA2877E2F93}" type="presOf" srcId="{E89911A6-B85D-4D1E-95A2-7190CD17C33E}" destId="{F32E48EC-3876-4983-B519-9A572F79DD65}" srcOrd="1" destOrd="0" presId="urn:microsoft.com/office/officeart/2005/8/layout/hierarchy2"/>
    <dgm:cxn modelId="{204D741D-F2B2-4211-B09A-4B25D38791A9}" srcId="{7D294D97-9C00-47ED-A790-5C3199759621}" destId="{FBD3A2BC-6DCD-4D5F-B205-025B95F13077}" srcOrd="0" destOrd="0" parTransId="{9583C2CD-3ED5-49D7-8896-0F2EF38B6041}" sibTransId="{F090683A-71BE-4215-AD38-EEFFB726C603}"/>
    <dgm:cxn modelId="{ECC82519-1C09-4DB2-88F6-7C76B3198444}" type="presOf" srcId="{FBD3A2BC-6DCD-4D5F-B205-025B95F13077}" destId="{ECEAE0E3-5A71-4512-987E-D579994C2589}" srcOrd="0" destOrd="0" presId="urn:microsoft.com/office/officeart/2005/8/layout/hierarchy2"/>
    <dgm:cxn modelId="{1BC3851C-11ED-4714-A01E-E20CA75400B1}" type="presOf" srcId="{1B9AAAC8-4DDD-46DD-886C-083AD9B86E43}" destId="{0FAE369D-3AF5-4AAE-A8F7-610EFB36DFDB}" srcOrd="0" destOrd="0" presId="urn:microsoft.com/office/officeart/2005/8/layout/hierarchy2"/>
    <dgm:cxn modelId="{C0733ABF-73F0-4B9B-9EDA-09CDE1617B44}" type="presOf" srcId="{B9DE4019-AA25-4593-A257-81971A243753}" destId="{48CB4C3D-8845-4D4B-9498-D14C0A2069A3}" srcOrd="0" destOrd="0" presId="urn:microsoft.com/office/officeart/2005/8/layout/hierarchy2"/>
    <dgm:cxn modelId="{173EBB28-E146-4D15-BF90-A614E7487F94}" srcId="{A16390FE-28FE-4529-A739-1A0D736F5C13}" destId="{7D294D97-9C00-47ED-A790-5C3199759621}" srcOrd="0" destOrd="0" parTransId="{5F32D954-4BC9-48F6-ADFB-A5E912AF3B4F}" sibTransId="{761A53C2-6E7B-4D63-9B9F-14693B5F72AE}"/>
    <dgm:cxn modelId="{302B057F-3A65-4F72-8E3C-87BFDAD7CEF2}" srcId="{7D294D97-9C00-47ED-A790-5C3199759621}" destId="{B4244267-CB7D-464E-B93F-CE74745B35C6}" srcOrd="1" destOrd="0" parTransId="{B9DE4019-AA25-4593-A257-81971A243753}" sibTransId="{B27A5FC5-4D5C-405D-8392-B2FEED3A145E}"/>
    <dgm:cxn modelId="{095FD876-1C46-48F5-9A39-020C9DA0EE87}" srcId="{B4244267-CB7D-464E-B93F-CE74745B35C6}" destId="{79B42FF1-A2A5-4575-B4FB-4B20B57B279E}" srcOrd="0" destOrd="0" parTransId="{EEB2FE41-09B3-421B-A8AE-5C725E6B7FAF}" sibTransId="{01769FDE-B47E-433A-8605-8A55BC76EAFF}"/>
    <dgm:cxn modelId="{73476CF5-6972-4C98-A48D-1A83AAFE4535}" type="presOf" srcId="{9583C2CD-3ED5-49D7-8896-0F2EF38B6041}" destId="{CC362945-4989-4DC3-9F24-2D37BF52B203}" srcOrd="1" destOrd="0" presId="urn:microsoft.com/office/officeart/2005/8/layout/hierarchy2"/>
    <dgm:cxn modelId="{BE31D5C6-CF40-46F5-8F18-CB0507E580BE}" type="presOf" srcId="{EEB2FE41-09B3-421B-A8AE-5C725E6B7FAF}" destId="{930EC417-237A-411C-9391-B0672E0F9EDB}" srcOrd="1" destOrd="0" presId="urn:microsoft.com/office/officeart/2005/8/layout/hierarchy2"/>
    <dgm:cxn modelId="{957B8898-0764-447D-8458-38B161B39711}" type="presOf" srcId="{B4244267-CB7D-464E-B93F-CE74745B35C6}" destId="{EE964BE3-277F-4287-B63F-8CD733767446}" srcOrd="0" destOrd="0" presId="urn:microsoft.com/office/officeart/2005/8/layout/hierarchy2"/>
    <dgm:cxn modelId="{41FCD409-CFD5-44E5-BCF9-63A02BEE286C}" type="presParOf" srcId="{BC0051E0-8321-4A60-82F5-69B4D150536B}" destId="{30FD9B14-9A14-416C-99F2-7923E01E5F2C}" srcOrd="0" destOrd="0" presId="urn:microsoft.com/office/officeart/2005/8/layout/hierarchy2"/>
    <dgm:cxn modelId="{1E373D63-3F15-47F6-B61A-01833E164FA9}" type="presParOf" srcId="{30FD9B14-9A14-416C-99F2-7923E01E5F2C}" destId="{E7C2F9B4-7804-42B7-9D91-7A358ED3A721}" srcOrd="0" destOrd="0" presId="urn:microsoft.com/office/officeart/2005/8/layout/hierarchy2"/>
    <dgm:cxn modelId="{A0A84C76-C877-49D6-8D08-3A3CCB82E341}" type="presParOf" srcId="{30FD9B14-9A14-416C-99F2-7923E01E5F2C}" destId="{7AC34897-E1A1-46BA-AFBF-473982BF372F}" srcOrd="1" destOrd="0" presId="urn:microsoft.com/office/officeart/2005/8/layout/hierarchy2"/>
    <dgm:cxn modelId="{1F4FC8CF-4BD5-4AD8-B678-FCF11C39982B}" type="presParOf" srcId="{7AC34897-E1A1-46BA-AFBF-473982BF372F}" destId="{98E3D13E-6A60-4594-A5E2-8CA2BB5C8468}" srcOrd="0" destOrd="0" presId="urn:microsoft.com/office/officeart/2005/8/layout/hierarchy2"/>
    <dgm:cxn modelId="{56C94369-027E-4593-9580-35DB20BD8402}" type="presParOf" srcId="{98E3D13E-6A60-4594-A5E2-8CA2BB5C8468}" destId="{CC362945-4989-4DC3-9F24-2D37BF52B203}" srcOrd="0" destOrd="0" presId="urn:microsoft.com/office/officeart/2005/8/layout/hierarchy2"/>
    <dgm:cxn modelId="{CE3F04AB-D67C-46F8-8B74-3B99A8FCFBC0}" type="presParOf" srcId="{7AC34897-E1A1-46BA-AFBF-473982BF372F}" destId="{BB509265-FAFE-48B7-B512-A78F5658F8EB}" srcOrd="1" destOrd="0" presId="urn:microsoft.com/office/officeart/2005/8/layout/hierarchy2"/>
    <dgm:cxn modelId="{8DE37181-0DFC-49B3-A22C-AF0FE872F451}" type="presParOf" srcId="{BB509265-FAFE-48B7-B512-A78F5658F8EB}" destId="{ECEAE0E3-5A71-4512-987E-D579994C2589}" srcOrd="0" destOrd="0" presId="urn:microsoft.com/office/officeart/2005/8/layout/hierarchy2"/>
    <dgm:cxn modelId="{821EA362-FABE-4495-86BB-CF729454693D}" type="presParOf" srcId="{BB509265-FAFE-48B7-B512-A78F5658F8EB}" destId="{9AB1D8DA-801D-4288-973C-50E4BB801345}" srcOrd="1" destOrd="0" presId="urn:microsoft.com/office/officeart/2005/8/layout/hierarchy2"/>
    <dgm:cxn modelId="{7BECC818-AABD-4108-BFB5-59756BF27FBF}" type="presParOf" srcId="{7AC34897-E1A1-46BA-AFBF-473982BF372F}" destId="{48CB4C3D-8845-4D4B-9498-D14C0A2069A3}" srcOrd="2" destOrd="0" presId="urn:microsoft.com/office/officeart/2005/8/layout/hierarchy2"/>
    <dgm:cxn modelId="{7DD6B32D-6F9F-4A56-AFAC-756FAAE1739D}" type="presParOf" srcId="{48CB4C3D-8845-4D4B-9498-D14C0A2069A3}" destId="{F335D706-522B-419D-8285-1506AA902EFF}" srcOrd="0" destOrd="0" presId="urn:microsoft.com/office/officeart/2005/8/layout/hierarchy2"/>
    <dgm:cxn modelId="{74357C39-2022-446D-B82E-4B0BDA46C751}" type="presParOf" srcId="{7AC34897-E1A1-46BA-AFBF-473982BF372F}" destId="{5E2A530D-2B8E-4973-917E-B8BFE65116DF}" srcOrd="3" destOrd="0" presId="urn:microsoft.com/office/officeart/2005/8/layout/hierarchy2"/>
    <dgm:cxn modelId="{30D9B6E2-F0B8-4989-9DDF-5BB219800629}" type="presParOf" srcId="{5E2A530D-2B8E-4973-917E-B8BFE65116DF}" destId="{EE964BE3-277F-4287-B63F-8CD733767446}" srcOrd="0" destOrd="0" presId="urn:microsoft.com/office/officeart/2005/8/layout/hierarchy2"/>
    <dgm:cxn modelId="{4BFA75DE-7B84-4ED4-9C22-E84D8554D04B}" type="presParOf" srcId="{5E2A530D-2B8E-4973-917E-B8BFE65116DF}" destId="{263E3FBC-8B8F-4A5B-B46A-67C8DCB72B39}" srcOrd="1" destOrd="0" presId="urn:microsoft.com/office/officeart/2005/8/layout/hierarchy2"/>
    <dgm:cxn modelId="{B813E209-97BD-489F-B09E-89C18523DBFC}" type="presParOf" srcId="{263E3FBC-8B8F-4A5B-B46A-67C8DCB72B39}" destId="{378B6707-FA42-48BA-9EEA-3504E5E1A21E}" srcOrd="0" destOrd="0" presId="urn:microsoft.com/office/officeart/2005/8/layout/hierarchy2"/>
    <dgm:cxn modelId="{7EDC10BA-8D86-4193-BD40-8F21BCA1CFF8}" type="presParOf" srcId="{378B6707-FA42-48BA-9EEA-3504E5E1A21E}" destId="{930EC417-237A-411C-9391-B0672E0F9EDB}" srcOrd="0" destOrd="0" presId="urn:microsoft.com/office/officeart/2005/8/layout/hierarchy2"/>
    <dgm:cxn modelId="{C6A8A829-0978-49FE-BEB9-499BBA895C57}" type="presParOf" srcId="{263E3FBC-8B8F-4A5B-B46A-67C8DCB72B39}" destId="{C09EAED7-122D-434D-8078-C320F72A3184}" srcOrd="1" destOrd="0" presId="urn:microsoft.com/office/officeart/2005/8/layout/hierarchy2"/>
    <dgm:cxn modelId="{730AD9A5-8E18-49A8-A01E-03A7DD111880}" type="presParOf" srcId="{C09EAED7-122D-434D-8078-C320F72A3184}" destId="{D68000DD-B0B6-4526-97EB-E4FD7FF34396}" srcOrd="0" destOrd="0" presId="urn:microsoft.com/office/officeart/2005/8/layout/hierarchy2"/>
    <dgm:cxn modelId="{D50CB775-D51A-4046-82AF-16810C3E9C01}" type="presParOf" srcId="{C09EAED7-122D-434D-8078-C320F72A3184}" destId="{08250D5D-5209-4E3A-86FE-A3BDD0101626}" srcOrd="1" destOrd="0" presId="urn:microsoft.com/office/officeart/2005/8/layout/hierarchy2"/>
    <dgm:cxn modelId="{572D124E-B870-45AD-92BA-6F49517DB3CF}" type="presParOf" srcId="{263E3FBC-8B8F-4A5B-B46A-67C8DCB72B39}" destId="{E8F40B36-999C-42CE-B3FD-99A150414786}" srcOrd="2" destOrd="0" presId="urn:microsoft.com/office/officeart/2005/8/layout/hierarchy2"/>
    <dgm:cxn modelId="{BA4FD955-95C6-4B82-9601-734E485F77E0}" type="presParOf" srcId="{E8F40B36-999C-42CE-B3FD-99A150414786}" destId="{F32E48EC-3876-4983-B519-9A572F79DD65}" srcOrd="0" destOrd="0" presId="urn:microsoft.com/office/officeart/2005/8/layout/hierarchy2"/>
    <dgm:cxn modelId="{A8FFB880-3DD2-4BF0-8697-31060BAEF3F3}" type="presParOf" srcId="{263E3FBC-8B8F-4A5B-B46A-67C8DCB72B39}" destId="{566AC5A1-01C4-4D21-BE22-4F00321ED754}" srcOrd="3" destOrd="0" presId="urn:microsoft.com/office/officeart/2005/8/layout/hierarchy2"/>
    <dgm:cxn modelId="{25E56D3F-4167-4262-81FF-7B08BEDD3A84}" type="presParOf" srcId="{566AC5A1-01C4-4D21-BE22-4F00321ED754}" destId="{0FAE369D-3AF5-4AAE-A8F7-610EFB36DFDB}" srcOrd="0" destOrd="0" presId="urn:microsoft.com/office/officeart/2005/8/layout/hierarchy2"/>
    <dgm:cxn modelId="{9E15F81C-AAC5-4955-824D-4EC227B87688}" type="presParOf" srcId="{566AC5A1-01C4-4D21-BE22-4F00321ED754}" destId="{627451FA-7B58-46F5-A25B-1A862B17D038}"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C2F9B4-7804-42B7-9D91-7A358ED3A721}">
      <dsp:nvSpPr>
        <dsp:cNvPr id="0" name=""/>
        <dsp:cNvSpPr/>
      </dsp:nvSpPr>
      <dsp:spPr>
        <a:xfrm>
          <a:off x="1594" y="1230414"/>
          <a:ext cx="1039174" cy="396001"/>
        </a:xfrm>
        <a:prstGeom prst="roundRect">
          <a:avLst>
            <a:gd name="adj" fmla="val 10000"/>
          </a:avLst>
        </a:prstGeom>
        <a:gradFill rotWithShape="0">
          <a:gsLst>
            <a:gs pos="0">
              <a:schemeClr val="accent6">
                <a:hueOff val="0"/>
                <a:satOff val="0"/>
                <a:lumOff val="0"/>
                <a:alphaOff val="0"/>
                <a:shade val="45000"/>
                <a:satMod val="155000"/>
              </a:schemeClr>
            </a:gs>
            <a:gs pos="60000">
              <a:schemeClr val="accent6">
                <a:hueOff val="0"/>
                <a:satOff val="0"/>
                <a:lumOff val="0"/>
                <a:alphaOff val="0"/>
                <a:shade val="95000"/>
                <a:satMod val="150000"/>
              </a:schemeClr>
            </a:gs>
            <a:gs pos="100000">
              <a:schemeClr val="accent6">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pt-BR" sz="1600" kern="1200" dirty="0" smtClean="0"/>
            <a:t>Teste</a:t>
          </a:r>
          <a:endParaRPr lang="pt-BR" sz="1600" kern="1200" dirty="0"/>
        </a:p>
      </dsp:txBody>
      <dsp:txXfrm>
        <a:off x="13192" y="1242012"/>
        <a:ext cx="1015978" cy="372805"/>
      </dsp:txXfrm>
    </dsp:sp>
    <dsp:sp modelId="{98E3D13E-6A60-4594-A5E2-8CA2BB5C8468}">
      <dsp:nvSpPr>
        <dsp:cNvPr id="0" name=""/>
        <dsp:cNvSpPr/>
      </dsp:nvSpPr>
      <dsp:spPr>
        <a:xfrm rot="17711864">
          <a:off x="713098" y="888908"/>
          <a:ext cx="1141198" cy="46406"/>
        </a:xfrm>
        <a:custGeom>
          <a:avLst/>
          <a:gdLst/>
          <a:ahLst/>
          <a:cxnLst/>
          <a:rect l="0" t="0" r="0" b="0"/>
          <a:pathLst>
            <a:path>
              <a:moveTo>
                <a:pt x="0" y="23203"/>
              </a:moveTo>
              <a:lnTo>
                <a:pt x="1141198" y="23203"/>
              </a:lnTo>
            </a:path>
          </a:pathLst>
        </a:custGeom>
        <a:noFill/>
        <a:ln w="425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
            <a:lnSpc>
              <a:spcPct val="90000"/>
            </a:lnSpc>
            <a:spcBef>
              <a:spcPct val="0"/>
            </a:spcBef>
            <a:spcAft>
              <a:spcPct val="35000"/>
            </a:spcAft>
          </a:pPr>
          <a:endParaRPr lang="pt-BR" sz="200" kern="1200"/>
        </a:p>
      </dsp:txBody>
      <dsp:txXfrm>
        <a:off x="1255168" y="883581"/>
        <a:ext cx="57059" cy="57059"/>
      </dsp:txXfrm>
    </dsp:sp>
    <dsp:sp modelId="{ECEAE0E3-5A71-4512-987E-D579994C2589}">
      <dsp:nvSpPr>
        <dsp:cNvPr id="0" name=""/>
        <dsp:cNvSpPr/>
      </dsp:nvSpPr>
      <dsp:spPr>
        <a:xfrm>
          <a:off x="1526627" y="197807"/>
          <a:ext cx="1442733" cy="396001"/>
        </a:xfrm>
        <a:prstGeom prst="roundRect">
          <a:avLst>
            <a:gd name="adj" fmla="val 10000"/>
          </a:avLst>
        </a:prstGeom>
        <a:gradFill rotWithShape="0">
          <a:gsLst>
            <a:gs pos="0">
              <a:schemeClr val="accent6">
                <a:hueOff val="0"/>
                <a:satOff val="0"/>
                <a:lumOff val="0"/>
                <a:alphaOff val="0"/>
                <a:shade val="45000"/>
                <a:satMod val="155000"/>
              </a:schemeClr>
            </a:gs>
            <a:gs pos="60000">
              <a:schemeClr val="accent6">
                <a:hueOff val="0"/>
                <a:satOff val="0"/>
                <a:lumOff val="0"/>
                <a:alphaOff val="0"/>
                <a:shade val="95000"/>
                <a:satMod val="150000"/>
              </a:schemeClr>
            </a:gs>
            <a:gs pos="100000">
              <a:schemeClr val="accent6">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pt-BR" sz="1600" kern="1200" dirty="0" smtClean="0"/>
            <a:t>1. Bilateral</a:t>
          </a:r>
          <a:endParaRPr lang="pt-BR" sz="1600" kern="1200" dirty="0"/>
        </a:p>
      </dsp:txBody>
      <dsp:txXfrm>
        <a:off x="1538225" y="209405"/>
        <a:ext cx="1419537" cy="372805"/>
      </dsp:txXfrm>
    </dsp:sp>
    <dsp:sp modelId="{48CB4C3D-8845-4D4B-9498-D14C0A2069A3}">
      <dsp:nvSpPr>
        <dsp:cNvPr id="0" name=""/>
        <dsp:cNvSpPr/>
      </dsp:nvSpPr>
      <dsp:spPr>
        <a:xfrm rot="4017456">
          <a:off x="719678" y="1890716"/>
          <a:ext cx="1055197" cy="46406"/>
        </a:xfrm>
        <a:custGeom>
          <a:avLst/>
          <a:gdLst/>
          <a:ahLst/>
          <a:cxnLst/>
          <a:rect l="0" t="0" r="0" b="0"/>
          <a:pathLst>
            <a:path>
              <a:moveTo>
                <a:pt x="0" y="23203"/>
              </a:moveTo>
              <a:lnTo>
                <a:pt x="1055197" y="23203"/>
              </a:lnTo>
            </a:path>
          </a:pathLst>
        </a:custGeom>
        <a:noFill/>
        <a:ln w="425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
            <a:lnSpc>
              <a:spcPct val="90000"/>
            </a:lnSpc>
            <a:spcBef>
              <a:spcPct val="0"/>
            </a:spcBef>
            <a:spcAft>
              <a:spcPct val="35000"/>
            </a:spcAft>
          </a:pPr>
          <a:endParaRPr lang="pt-BR" sz="200" kern="1200"/>
        </a:p>
      </dsp:txBody>
      <dsp:txXfrm>
        <a:off x="1220897" y="1887539"/>
        <a:ext cx="52759" cy="52759"/>
      </dsp:txXfrm>
    </dsp:sp>
    <dsp:sp modelId="{EE964BE3-277F-4287-B63F-8CD733767446}">
      <dsp:nvSpPr>
        <dsp:cNvPr id="0" name=""/>
        <dsp:cNvSpPr/>
      </dsp:nvSpPr>
      <dsp:spPr>
        <a:xfrm>
          <a:off x="1453786" y="2201423"/>
          <a:ext cx="1442733" cy="396001"/>
        </a:xfrm>
        <a:prstGeom prst="roundRect">
          <a:avLst>
            <a:gd name="adj" fmla="val 10000"/>
          </a:avLst>
        </a:prstGeom>
        <a:gradFill rotWithShape="0">
          <a:gsLst>
            <a:gs pos="0">
              <a:schemeClr val="accent6">
                <a:hueOff val="0"/>
                <a:satOff val="0"/>
                <a:lumOff val="0"/>
                <a:alphaOff val="0"/>
                <a:shade val="45000"/>
                <a:satMod val="155000"/>
              </a:schemeClr>
            </a:gs>
            <a:gs pos="60000">
              <a:schemeClr val="accent6">
                <a:hueOff val="0"/>
                <a:satOff val="0"/>
                <a:lumOff val="0"/>
                <a:alphaOff val="0"/>
                <a:shade val="95000"/>
                <a:satMod val="150000"/>
              </a:schemeClr>
            </a:gs>
            <a:gs pos="100000">
              <a:schemeClr val="accent6">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pt-BR" sz="1600" kern="1200" dirty="0" smtClean="0"/>
            <a:t>2. Unilateral</a:t>
          </a:r>
          <a:endParaRPr lang="pt-BR" sz="1600" kern="1200" dirty="0"/>
        </a:p>
      </dsp:txBody>
      <dsp:txXfrm>
        <a:off x="1465384" y="2213021"/>
        <a:ext cx="1419537" cy="372805"/>
      </dsp:txXfrm>
    </dsp:sp>
    <dsp:sp modelId="{378B6707-FA42-48BA-9EEA-3504E5E1A21E}">
      <dsp:nvSpPr>
        <dsp:cNvPr id="0" name=""/>
        <dsp:cNvSpPr/>
      </dsp:nvSpPr>
      <dsp:spPr>
        <a:xfrm rot="18152885">
          <a:off x="2690233" y="1999836"/>
          <a:ext cx="893028" cy="46406"/>
        </a:xfrm>
        <a:custGeom>
          <a:avLst/>
          <a:gdLst/>
          <a:ahLst/>
          <a:cxnLst/>
          <a:rect l="0" t="0" r="0" b="0"/>
          <a:pathLst>
            <a:path>
              <a:moveTo>
                <a:pt x="0" y="23203"/>
              </a:moveTo>
              <a:lnTo>
                <a:pt x="893028" y="23203"/>
              </a:lnTo>
            </a:path>
          </a:pathLst>
        </a:custGeom>
        <a:noFill/>
        <a:ln w="425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
            <a:lnSpc>
              <a:spcPct val="90000"/>
            </a:lnSpc>
            <a:spcBef>
              <a:spcPct val="0"/>
            </a:spcBef>
            <a:spcAft>
              <a:spcPct val="35000"/>
            </a:spcAft>
          </a:pPr>
          <a:endParaRPr lang="pt-BR" sz="200" kern="1200"/>
        </a:p>
      </dsp:txBody>
      <dsp:txXfrm>
        <a:off x="3114421" y="2000713"/>
        <a:ext cx="44651" cy="44651"/>
      </dsp:txXfrm>
    </dsp:sp>
    <dsp:sp modelId="{D68000DD-B0B6-4526-97EB-E4FD7FF34396}">
      <dsp:nvSpPr>
        <dsp:cNvPr id="0" name=""/>
        <dsp:cNvSpPr/>
      </dsp:nvSpPr>
      <dsp:spPr>
        <a:xfrm>
          <a:off x="3376975" y="1448653"/>
          <a:ext cx="1512004" cy="396001"/>
        </a:xfrm>
        <a:prstGeom prst="roundRect">
          <a:avLst>
            <a:gd name="adj" fmla="val 10000"/>
          </a:avLst>
        </a:prstGeom>
        <a:gradFill rotWithShape="0">
          <a:gsLst>
            <a:gs pos="0">
              <a:schemeClr val="accent6">
                <a:hueOff val="0"/>
                <a:satOff val="0"/>
                <a:lumOff val="0"/>
                <a:alphaOff val="0"/>
                <a:shade val="45000"/>
                <a:satMod val="155000"/>
              </a:schemeClr>
            </a:gs>
            <a:gs pos="60000">
              <a:schemeClr val="accent6">
                <a:hueOff val="0"/>
                <a:satOff val="0"/>
                <a:lumOff val="0"/>
                <a:alphaOff val="0"/>
                <a:shade val="95000"/>
                <a:satMod val="150000"/>
              </a:schemeClr>
            </a:gs>
            <a:gs pos="100000">
              <a:schemeClr val="accent6">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pt-BR" sz="1600" kern="1200" dirty="0" smtClean="0"/>
            <a:t>2.1. À direita</a:t>
          </a:r>
          <a:endParaRPr lang="pt-BR" sz="1600" kern="1200" dirty="0"/>
        </a:p>
      </dsp:txBody>
      <dsp:txXfrm>
        <a:off x="3388573" y="1460251"/>
        <a:ext cx="1488808" cy="372805"/>
      </dsp:txXfrm>
    </dsp:sp>
    <dsp:sp modelId="{E8F40B36-999C-42CE-B3FD-99A150414786}">
      <dsp:nvSpPr>
        <dsp:cNvPr id="0" name=""/>
        <dsp:cNvSpPr/>
      </dsp:nvSpPr>
      <dsp:spPr>
        <a:xfrm rot="3206172">
          <a:off x="2745288" y="2676674"/>
          <a:ext cx="748145" cy="46406"/>
        </a:xfrm>
        <a:custGeom>
          <a:avLst/>
          <a:gdLst/>
          <a:ahLst/>
          <a:cxnLst/>
          <a:rect l="0" t="0" r="0" b="0"/>
          <a:pathLst>
            <a:path>
              <a:moveTo>
                <a:pt x="0" y="23203"/>
              </a:moveTo>
              <a:lnTo>
                <a:pt x="748145" y="23203"/>
              </a:lnTo>
            </a:path>
          </a:pathLst>
        </a:custGeom>
        <a:noFill/>
        <a:ln w="425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
            <a:lnSpc>
              <a:spcPct val="90000"/>
            </a:lnSpc>
            <a:spcBef>
              <a:spcPct val="0"/>
            </a:spcBef>
            <a:spcAft>
              <a:spcPct val="35000"/>
            </a:spcAft>
          </a:pPr>
          <a:endParaRPr lang="pt-BR" sz="200" kern="1200"/>
        </a:p>
      </dsp:txBody>
      <dsp:txXfrm>
        <a:off x="3100657" y="2681173"/>
        <a:ext cx="37407" cy="37407"/>
      </dsp:txXfrm>
    </dsp:sp>
    <dsp:sp modelId="{0FAE369D-3AF5-4AAE-A8F7-610EFB36DFDB}">
      <dsp:nvSpPr>
        <dsp:cNvPr id="0" name=""/>
        <dsp:cNvSpPr/>
      </dsp:nvSpPr>
      <dsp:spPr>
        <a:xfrm>
          <a:off x="3342203" y="2802329"/>
          <a:ext cx="1514871" cy="396001"/>
        </a:xfrm>
        <a:prstGeom prst="roundRect">
          <a:avLst>
            <a:gd name="adj" fmla="val 10000"/>
          </a:avLst>
        </a:prstGeom>
        <a:gradFill rotWithShape="0">
          <a:gsLst>
            <a:gs pos="0">
              <a:schemeClr val="accent6">
                <a:hueOff val="0"/>
                <a:satOff val="0"/>
                <a:lumOff val="0"/>
                <a:alphaOff val="0"/>
                <a:shade val="45000"/>
                <a:satMod val="155000"/>
              </a:schemeClr>
            </a:gs>
            <a:gs pos="60000">
              <a:schemeClr val="accent6">
                <a:hueOff val="0"/>
                <a:satOff val="0"/>
                <a:lumOff val="0"/>
                <a:alphaOff val="0"/>
                <a:shade val="95000"/>
                <a:satMod val="150000"/>
              </a:schemeClr>
            </a:gs>
            <a:gs pos="100000">
              <a:schemeClr val="accent6">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pt-BR" sz="1600" kern="1200" dirty="0" smtClean="0"/>
            <a:t>2.2. À esquerda</a:t>
          </a:r>
          <a:endParaRPr lang="pt-BR" sz="1600" kern="1200" dirty="0"/>
        </a:p>
      </dsp:txBody>
      <dsp:txXfrm>
        <a:off x="3353801" y="2813927"/>
        <a:ext cx="1491675" cy="37280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a:latin typeface="Comic Sans MS" pitchFamily="66" charset="0"/>
                <a:cs typeface="+mn-cs"/>
              </a:defRPr>
            </a:lvl1pPr>
          </a:lstStyle>
          <a:p>
            <a:pPr>
              <a:defRPr/>
            </a:pPr>
            <a:endParaRPr lang="en-US"/>
          </a:p>
        </p:txBody>
      </p:sp>
      <p:sp>
        <p:nvSpPr>
          <p:cNvPr id="28675" name="Rectangle 3"/>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a:latin typeface="Comic Sans MS" pitchFamily="66" charset="0"/>
                <a:cs typeface="+mn-cs"/>
              </a:defRPr>
            </a:lvl1pPr>
          </a:lstStyle>
          <a:p>
            <a:pPr>
              <a:defRPr/>
            </a:pPr>
            <a:endParaRPr lang="en-US"/>
          </a:p>
        </p:txBody>
      </p:sp>
      <p:sp>
        <p:nvSpPr>
          <p:cNvPr id="28676" name="Rectangle 4"/>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a:latin typeface="Comic Sans MS" pitchFamily="66" charset="0"/>
                <a:cs typeface="+mn-cs"/>
              </a:defRPr>
            </a:lvl1pPr>
          </a:lstStyle>
          <a:p>
            <a:pPr>
              <a:defRPr/>
            </a:pPr>
            <a:endParaRPr lang="en-US"/>
          </a:p>
        </p:txBody>
      </p:sp>
      <p:sp>
        <p:nvSpPr>
          <p:cNvPr id="28677" name="Rectangle 5"/>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a:latin typeface="Comic Sans MS" pitchFamily="66" charset="0"/>
                <a:cs typeface="+mn-cs"/>
              </a:defRPr>
            </a:lvl1pPr>
          </a:lstStyle>
          <a:p>
            <a:pPr>
              <a:defRPr/>
            </a:pPr>
            <a:fld id="{2586BB66-36D2-48DB-9EE7-50F0D6082BBF}" type="slidenum">
              <a:rPr lang="en-US"/>
              <a:pPr>
                <a:defRPr/>
              </a:pPr>
              <a:t>‹nº›</a:t>
            </a:fld>
            <a:endParaRPr lang="en-US"/>
          </a:p>
        </p:txBody>
      </p:sp>
    </p:spTree>
    <p:extLst>
      <p:ext uri="{BB962C8B-B14F-4D97-AF65-F5344CB8AC3E}">
        <p14:creationId xmlns:p14="http://schemas.microsoft.com/office/powerpoint/2010/main" val="41152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032125" cy="463550"/>
          </a:xfrm>
          <a:prstGeom prst="rect">
            <a:avLst/>
          </a:prstGeom>
        </p:spPr>
        <p:txBody>
          <a:bodyPr vert="horz" lIns="91440" tIns="45720" rIns="91440" bIns="45720" rtlCol="0"/>
          <a:lstStyle>
            <a:lvl1pPr algn="l">
              <a:defRPr sz="1200"/>
            </a:lvl1pPr>
          </a:lstStyle>
          <a:p>
            <a:pPr>
              <a:defRPr/>
            </a:pPr>
            <a:endParaRPr lang="pt-BR"/>
          </a:p>
        </p:txBody>
      </p:sp>
      <p:sp>
        <p:nvSpPr>
          <p:cNvPr id="3" name="Espaço Reservado para Data 2"/>
          <p:cNvSpPr>
            <a:spLocks noGrp="1"/>
          </p:cNvSpPr>
          <p:nvPr>
            <p:ph type="dt" idx="1"/>
          </p:nvPr>
        </p:nvSpPr>
        <p:spPr>
          <a:xfrm>
            <a:off x="3963988" y="0"/>
            <a:ext cx="3032125" cy="463550"/>
          </a:xfrm>
          <a:prstGeom prst="rect">
            <a:avLst/>
          </a:prstGeom>
        </p:spPr>
        <p:txBody>
          <a:bodyPr vert="horz" lIns="91440" tIns="45720" rIns="91440" bIns="45720" rtlCol="0"/>
          <a:lstStyle>
            <a:lvl1pPr algn="r">
              <a:defRPr sz="1200"/>
            </a:lvl1pPr>
          </a:lstStyle>
          <a:p>
            <a:pPr>
              <a:defRPr/>
            </a:pPr>
            <a:fld id="{89309AFE-61AA-4D52-96B9-FAA001F6DFD4}" type="datetimeFigureOut">
              <a:rPr lang="pt-BR"/>
              <a:pPr>
                <a:defRPr/>
              </a:pPr>
              <a:t>21/05/2012</a:t>
            </a:fld>
            <a:endParaRPr lang="pt-BR"/>
          </a:p>
        </p:txBody>
      </p:sp>
      <p:sp>
        <p:nvSpPr>
          <p:cNvPr id="4" name="Espaço Reservado para Imagem de Slide 3"/>
          <p:cNvSpPr>
            <a:spLocks noGrp="1" noRot="1" noChangeAspect="1"/>
          </p:cNvSpPr>
          <p:nvPr>
            <p:ph type="sldImg" idx="2"/>
          </p:nvPr>
        </p:nvSpPr>
        <p:spPr>
          <a:xfrm>
            <a:off x="1177925" y="696913"/>
            <a:ext cx="4641850" cy="3481387"/>
          </a:xfrm>
          <a:prstGeom prst="rect">
            <a:avLst/>
          </a:prstGeom>
          <a:noFill/>
          <a:ln w="12700">
            <a:solidFill>
              <a:prstClr val="black"/>
            </a:solidFill>
          </a:ln>
        </p:spPr>
        <p:txBody>
          <a:bodyPr vert="horz" lIns="91440" tIns="45720" rIns="91440" bIns="45720" rtlCol="0" anchor="ctr"/>
          <a:lstStyle/>
          <a:p>
            <a:pPr lvl="0"/>
            <a:endParaRPr lang="pt-BR" noProof="0" smtClean="0"/>
          </a:p>
        </p:txBody>
      </p:sp>
      <p:sp>
        <p:nvSpPr>
          <p:cNvPr id="5" name="Espaço Reservado para Anotações 4"/>
          <p:cNvSpPr>
            <a:spLocks noGrp="1"/>
          </p:cNvSpPr>
          <p:nvPr>
            <p:ph type="body" sz="quarter" idx="3"/>
          </p:nvPr>
        </p:nvSpPr>
        <p:spPr>
          <a:xfrm>
            <a:off x="700088" y="4410075"/>
            <a:ext cx="5597525" cy="4176713"/>
          </a:xfrm>
          <a:prstGeom prst="rect">
            <a:avLst/>
          </a:prstGeom>
        </p:spPr>
        <p:txBody>
          <a:bodyPr vert="horz" lIns="91440" tIns="45720" rIns="91440" bIns="45720" rtlCol="0">
            <a:normAutofit/>
          </a:bodyPr>
          <a:lstStyle/>
          <a:p>
            <a:pPr lvl="0"/>
            <a:r>
              <a:rPr lang="pt-BR" noProof="0" smtClean="0"/>
              <a:t>Clique para editar os estilos do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p>
        </p:txBody>
      </p:sp>
      <p:sp>
        <p:nvSpPr>
          <p:cNvPr id="6" name="Espaço Reservado para Rodapé 5"/>
          <p:cNvSpPr>
            <a:spLocks noGrp="1"/>
          </p:cNvSpPr>
          <p:nvPr>
            <p:ph type="ftr" sz="quarter" idx="4"/>
          </p:nvPr>
        </p:nvSpPr>
        <p:spPr>
          <a:xfrm>
            <a:off x="0" y="8818563"/>
            <a:ext cx="3032125" cy="463550"/>
          </a:xfrm>
          <a:prstGeom prst="rect">
            <a:avLst/>
          </a:prstGeom>
        </p:spPr>
        <p:txBody>
          <a:bodyPr vert="horz" lIns="91440" tIns="45720" rIns="91440" bIns="45720" rtlCol="0" anchor="b"/>
          <a:lstStyle>
            <a:lvl1pPr algn="l">
              <a:defRPr sz="1200"/>
            </a:lvl1pPr>
          </a:lstStyle>
          <a:p>
            <a:pPr>
              <a:defRPr/>
            </a:pPr>
            <a:endParaRPr lang="pt-BR"/>
          </a:p>
        </p:txBody>
      </p:sp>
      <p:sp>
        <p:nvSpPr>
          <p:cNvPr id="7" name="Espaço Reservado para Número de Slide 6"/>
          <p:cNvSpPr>
            <a:spLocks noGrp="1"/>
          </p:cNvSpPr>
          <p:nvPr>
            <p:ph type="sldNum" sz="quarter" idx="5"/>
          </p:nvPr>
        </p:nvSpPr>
        <p:spPr>
          <a:xfrm>
            <a:off x="3963988" y="8818563"/>
            <a:ext cx="3032125" cy="463550"/>
          </a:xfrm>
          <a:prstGeom prst="rect">
            <a:avLst/>
          </a:prstGeom>
        </p:spPr>
        <p:txBody>
          <a:bodyPr vert="horz" lIns="91440" tIns="45720" rIns="91440" bIns="45720" rtlCol="0" anchor="b"/>
          <a:lstStyle>
            <a:lvl1pPr algn="r">
              <a:defRPr sz="1200"/>
            </a:lvl1pPr>
          </a:lstStyle>
          <a:p>
            <a:pPr>
              <a:defRPr/>
            </a:pPr>
            <a:fld id="{80B08782-443E-487F-B4FC-9CDA814FDC01}" type="slidenum">
              <a:rPr lang="pt-BR"/>
              <a:pPr>
                <a:defRPr/>
              </a:pPr>
              <a:t>‹nº›</a:t>
            </a:fld>
            <a:endParaRPr lang="pt-BR"/>
          </a:p>
        </p:txBody>
      </p:sp>
    </p:spTree>
    <p:extLst>
      <p:ext uri="{BB962C8B-B14F-4D97-AF65-F5344CB8AC3E}">
        <p14:creationId xmlns:p14="http://schemas.microsoft.com/office/powerpoint/2010/main" val="22702945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lide de título">
    <p:bg>
      <p:bgRef idx="1002">
        <a:schemeClr val="bg2"/>
      </p:bgRef>
    </p:bg>
    <p:spTree>
      <p:nvGrpSpPr>
        <p:cNvPr id="1" name=""/>
        <p:cNvGrpSpPr/>
        <p:nvPr/>
      </p:nvGrpSpPr>
      <p:grpSpPr>
        <a:xfrm>
          <a:off x="0" y="0"/>
          <a:ext cx="0" cy="0"/>
          <a:chOff x="0" y="0"/>
          <a:chExt cx="0" cy="0"/>
        </a:xfrm>
      </p:grpSpPr>
      <p:sp>
        <p:nvSpPr>
          <p:cNvPr id="6" name="Retângulo de cantos arredondados 14"/>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7" name="Retângulo de cantos arredondados 9"/>
          <p:cNvSpPr/>
          <p:nvPr/>
        </p:nvSpPr>
        <p:spPr>
          <a:xfrm>
            <a:off x="419100" y="433388"/>
            <a:ext cx="8305800" cy="3109912"/>
          </a:xfrm>
          <a:prstGeom prst="roundRect">
            <a:avLst>
              <a:gd name="adj" fmla="val 4578"/>
            </a:avLst>
          </a:prstGeom>
          <a:ln/>
        </p:spPr>
        <p:style>
          <a:lnRef idx="1">
            <a:schemeClr val="accent6"/>
          </a:lnRef>
          <a:fillRef idx="3">
            <a:schemeClr val="accent6"/>
          </a:fillRef>
          <a:effectRef idx="2">
            <a:schemeClr val="accent6"/>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5" name="Título 4"/>
          <p:cNvSpPr>
            <a:spLocks noGrp="1"/>
          </p:cNvSpPr>
          <p:nvPr>
            <p:ph type="ctrTitle"/>
          </p:nvPr>
        </p:nvSpPr>
        <p:spPr>
          <a:xfrm>
            <a:off x="722376" y="1820206"/>
            <a:ext cx="7772400" cy="1828800"/>
          </a:xfrm>
        </p:spPr>
        <p:txBody>
          <a:bodyPr lIns="45720" rIns="45720" bIns="45720"/>
          <a:lstStyle>
            <a:lvl1pPr algn="r">
              <a:defRPr sz="4500" b="1">
                <a:solidFill>
                  <a:schemeClr val="bg1"/>
                </a:solidFill>
                <a:effectLst>
                  <a:outerShdw blurRad="53975" dist="22860" dir="5400000" algn="tl" rotWithShape="0">
                    <a:srgbClr val="000000">
                      <a:alpha val="55000"/>
                    </a:srgbClr>
                  </a:outerShdw>
                </a:effectLst>
              </a:defRPr>
            </a:lvl1pPr>
            <a:extLst/>
          </a:lstStyle>
          <a:p>
            <a:r>
              <a:rPr lang="pt-BR" smtClean="0"/>
              <a:t>Clique para editar o título mestre</a:t>
            </a:r>
            <a:endParaRPr lang="en-US" dirty="0"/>
          </a:p>
        </p:txBody>
      </p:sp>
      <p:sp>
        <p:nvSpPr>
          <p:cNvPr id="20" name="Subtítulo 19"/>
          <p:cNvSpPr>
            <a:spLocks noGrp="1"/>
          </p:cNvSpPr>
          <p:nvPr>
            <p:ph type="subTitle" idx="1"/>
          </p:nvPr>
        </p:nvSpPr>
        <p:spPr>
          <a:xfrm>
            <a:off x="722376" y="3685032"/>
            <a:ext cx="7772400" cy="1958546"/>
          </a:xfrm>
        </p:spPr>
        <p:txBody>
          <a:bodyPr tIns="0">
            <a:normAutofit/>
          </a:bodyPr>
          <a:lstStyle>
            <a:lvl1pPr marL="36576" indent="0" algn="r">
              <a:lnSpc>
                <a:spcPct val="150000"/>
              </a:lnSpc>
              <a:spcBef>
                <a:spcPts val="0"/>
              </a:spcBef>
              <a:buNone/>
              <a:defRPr sz="1600">
                <a:solidFill>
                  <a:schemeClr val="tx1">
                    <a:lumMod val="65000"/>
                    <a:lumOff val="3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pt-BR" smtClean="0"/>
              <a:t>Clique para editar o estilo do subtítulo mestre</a:t>
            </a:r>
            <a:endParaRPr lang="en-US" dirty="0"/>
          </a:p>
        </p:txBody>
      </p:sp>
      <p:sp>
        <p:nvSpPr>
          <p:cNvPr id="18" name="Espaço Reservado para Texto 17"/>
          <p:cNvSpPr>
            <a:spLocks noGrp="1"/>
          </p:cNvSpPr>
          <p:nvPr>
            <p:ph type="body" sz="quarter" idx="13"/>
          </p:nvPr>
        </p:nvSpPr>
        <p:spPr>
          <a:xfrm>
            <a:off x="1643063" y="5715000"/>
            <a:ext cx="6858000" cy="500082"/>
          </a:xfrm>
        </p:spPr>
        <p:txBody>
          <a:bodyPr>
            <a:noAutofit/>
          </a:bodyPr>
          <a:lstStyle>
            <a:lvl1pPr marL="36576" indent="0" algn="r" rtl="0" eaLnBrk="1" latinLnBrk="0" hangingPunct="1">
              <a:lnSpc>
                <a:spcPct val="150000"/>
              </a:lnSpc>
              <a:spcBef>
                <a:spcPts val="0"/>
              </a:spcBef>
              <a:buClr>
                <a:schemeClr val="accent1"/>
              </a:buClr>
              <a:buSzPct val="80000"/>
              <a:buFont typeface="Wingdings 2"/>
              <a:buNone/>
              <a:defRPr kumimoji="0" lang="pt-BR" sz="1600" b="1" kern="1200" dirty="0" smtClean="0">
                <a:solidFill>
                  <a:schemeClr val="bg2">
                    <a:shade val="25000"/>
                  </a:schemeClr>
                </a:solidFill>
                <a:effectLst/>
                <a:latin typeface="+mn-lt"/>
                <a:ea typeface="+mn-ea"/>
                <a:cs typeface="+mn-cs"/>
              </a:defRPr>
            </a:lvl1pPr>
            <a:lvl2pPr>
              <a:buNone/>
              <a:defRPr/>
            </a:lvl2pPr>
            <a:lvl3pPr>
              <a:buNone/>
              <a:defRPr/>
            </a:lvl3pPr>
            <a:lvl4pPr>
              <a:buNone/>
              <a:defRPr/>
            </a:lvl4pPr>
            <a:lvl5pPr>
              <a:buNone/>
              <a:defRPr/>
            </a:lvl5pPr>
          </a:lstStyle>
          <a:p>
            <a:pPr lvl="0"/>
            <a:r>
              <a:rPr lang="pt-BR" smtClean="0"/>
              <a:t>Clique para editar o texto mestre</a:t>
            </a:r>
          </a:p>
        </p:txBody>
      </p:sp>
      <p:sp>
        <p:nvSpPr>
          <p:cNvPr id="9" name="Espaço Reservado para Data 18"/>
          <p:cNvSpPr>
            <a:spLocks noGrp="1"/>
          </p:cNvSpPr>
          <p:nvPr>
            <p:ph type="dt" sz="half" idx="14"/>
          </p:nvPr>
        </p:nvSpPr>
        <p:spPr/>
        <p:txBody>
          <a:bodyPr/>
          <a:lstStyle>
            <a:lvl1pPr>
              <a:defRPr/>
            </a:lvl1pPr>
            <a:extLst/>
          </a:lstStyle>
          <a:p>
            <a:pPr>
              <a:defRPr/>
            </a:pPr>
            <a:endParaRPr lang="pt-BR"/>
          </a:p>
        </p:txBody>
      </p:sp>
      <p:sp>
        <p:nvSpPr>
          <p:cNvPr id="10" name="Espaço Reservado para Rodapé 7"/>
          <p:cNvSpPr>
            <a:spLocks noGrp="1"/>
          </p:cNvSpPr>
          <p:nvPr>
            <p:ph type="ftr" sz="quarter" idx="15"/>
          </p:nvPr>
        </p:nvSpPr>
        <p:spPr/>
        <p:txBody>
          <a:bodyPr/>
          <a:lstStyle>
            <a:lvl1pPr>
              <a:defRPr/>
            </a:lvl1pPr>
            <a:extLst/>
          </a:lstStyle>
          <a:p>
            <a:pPr>
              <a:defRPr/>
            </a:pPr>
            <a:endParaRPr lang="pt-BR"/>
          </a:p>
        </p:txBody>
      </p:sp>
      <p:sp>
        <p:nvSpPr>
          <p:cNvPr id="11" name="Espaço Reservado para Número de Slide 10"/>
          <p:cNvSpPr>
            <a:spLocks noGrp="1"/>
          </p:cNvSpPr>
          <p:nvPr>
            <p:ph type="sldNum" sz="quarter" idx="16"/>
          </p:nvPr>
        </p:nvSpPr>
        <p:spPr/>
        <p:txBody>
          <a:bodyPr/>
          <a:lstStyle>
            <a:lvl1pPr>
              <a:defRPr/>
            </a:lvl1pPr>
            <a:extLst/>
          </a:lstStyle>
          <a:p>
            <a:pPr>
              <a:defRPr/>
            </a:pPr>
            <a:fld id="{8F3566CC-F895-41C0-A19A-BF7ABEBBC653}" type="slidenum">
              <a:rPr lang="pt-BR" smtClean="0"/>
              <a:pPr>
                <a:defRPr/>
              </a:pPr>
              <a:t>‹nº›</a:t>
            </a:fld>
            <a:endParaRPr lang="pt-BR"/>
          </a:p>
        </p:txBody>
      </p:sp>
      <p:pic>
        <p:nvPicPr>
          <p:cNvPr id="13" name="Picture 11" descr="E:\cin.gif"/>
          <p:cNvPicPr>
            <a:picLocks noChangeAspect="1" noChangeArrowheads="1"/>
          </p:cNvPicPr>
          <p:nvPr/>
        </p:nvPicPr>
        <p:blipFill>
          <a:blip r:embed="rId2"/>
          <a:stretch>
            <a:fillRect/>
          </a:stretch>
        </p:blipFill>
        <p:spPr bwMode="auto">
          <a:xfrm>
            <a:off x="0" y="6286500"/>
            <a:ext cx="1724025" cy="571500"/>
          </a:xfrm>
          <a:prstGeom prst="rect">
            <a:avLst/>
          </a:prstGeom>
          <a:ln>
            <a:noFill/>
          </a:ln>
          <a:effectLst>
            <a:outerShdw blurRad="292100" dist="139700" dir="2700000" algn="tl" rotWithShape="0">
              <a:srgbClr val="333333">
                <a:alpha val="65000"/>
              </a:srgbClr>
            </a:outerShdw>
          </a:effec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500034" y="285728"/>
            <a:ext cx="8183880" cy="1051560"/>
          </a:xfrm>
        </p:spPr>
        <p:txBody>
          <a:bodyPr/>
          <a:lstStyle>
            <a:extLst/>
          </a:lstStyle>
          <a:p>
            <a:r>
              <a:rPr lang="pt-BR" smtClean="0"/>
              <a:t>Clique para editar o título mestre</a:t>
            </a:r>
            <a:endParaRPr lang="en-US" dirty="0"/>
          </a:p>
        </p:txBody>
      </p:sp>
      <p:sp>
        <p:nvSpPr>
          <p:cNvPr id="3" name="Espaço Reservado para Texto Vertical 2"/>
          <p:cNvSpPr>
            <a:spLocks noGrp="1"/>
          </p:cNvSpPr>
          <p:nvPr>
            <p:ph type="body" orient="vert" idx="1"/>
          </p:nvPr>
        </p:nvSpPr>
        <p:spPr>
          <a:xfrm>
            <a:off x="500034" y="1428736"/>
            <a:ext cx="8183880" cy="4187952"/>
          </a:xfrm>
        </p:spPr>
        <p:txBody>
          <a:bodyPr vert="eaVert"/>
          <a:lstStyle>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24"/>
          <p:cNvSpPr>
            <a:spLocks noGrp="1"/>
          </p:cNvSpPr>
          <p:nvPr>
            <p:ph type="dt" sz="half" idx="10"/>
          </p:nvPr>
        </p:nvSpPr>
        <p:spPr/>
        <p:txBody>
          <a:bodyPr/>
          <a:lstStyle>
            <a:lvl1pPr>
              <a:defRPr/>
            </a:lvl1pPr>
          </a:lstStyle>
          <a:p>
            <a:pPr>
              <a:defRPr/>
            </a:pPr>
            <a:endParaRPr lang="pt-BR"/>
          </a:p>
        </p:txBody>
      </p:sp>
      <p:sp>
        <p:nvSpPr>
          <p:cNvPr id="5" name="Espaço Reservado para Rodapé 17"/>
          <p:cNvSpPr>
            <a:spLocks noGrp="1"/>
          </p:cNvSpPr>
          <p:nvPr>
            <p:ph type="ftr" sz="quarter" idx="11"/>
          </p:nvPr>
        </p:nvSpPr>
        <p:spPr/>
        <p:txBody>
          <a:bodyPr/>
          <a:lstStyle>
            <a:lvl1pPr>
              <a:defRPr/>
            </a:lvl1pPr>
          </a:lstStyle>
          <a:p>
            <a:pPr>
              <a:defRPr/>
            </a:pPr>
            <a:endParaRPr lang="pt-BR"/>
          </a:p>
        </p:txBody>
      </p:sp>
      <p:sp>
        <p:nvSpPr>
          <p:cNvPr id="6" name="Espaço Reservado para Número de Slide 4"/>
          <p:cNvSpPr>
            <a:spLocks noGrp="1"/>
          </p:cNvSpPr>
          <p:nvPr>
            <p:ph type="sldNum" sz="quarter" idx="12"/>
          </p:nvPr>
        </p:nvSpPr>
        <p:spPr/>
        <p:txBody>
          <a:bodyPr/>
          <a:lstStyle>
            <a:lvl1pPr>
              <a:defRPr/>
            </a:lvl1pPr>
          </a:lstStyle>
          <a:p>
            <a:pPr>
              <a:defRPr/>
            </a:pPr>
            <a:fld id="{F4BA7B62-8DEA-44A1-B410-5F9C6A4F9FED}" type="slidenum">
              <a:rPr lang="pt-BR" smtClean="0"/>
              <a:pPr>
                <a:defRPr/>
              </a:pPr>
              <a:t>‹nº›</a:t>
            </a:fld>
            <a:endParaRPr lang="pt-B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72264" y="1285861"/>
            <a:ext cx="1981200" cy="4929222"/>
          </a:xfrm>
        </p:spPr>
        <p:txBody>
          <a:bodyPr vert="eaVert"/>
          <a:lstStyle>
            <a:lvl1pPr>
              <a:defRPr>
                <a:solidFill>
                  <a:schemeClr val="accent6"/>
                </a:solidFill>
              </a:defRPr>
            </a:lvl1pPr>
            <a:extLst/>
          </a:lstStyle>
          <a:p>
            <a:r>
              <a:rPr lang="pt-BR" smtClean="0"/>
              <a:t>Clique para editar o título mestre</a:t>
            </a:r>
            <a:endParaRPr lang="en-US" dirty="0"/>
          </a:p>
        </p:txBody>
      </p:sp>
      <p:sp>
        <p:nvSpPr>
          <p:cNvPr id="3" name="Espaço Reservado para Texto Vertical 2"/>
          <p:cNvSpPr>
            <a:spLocks noGrp="1"/>
          </p:cNvSpPr>
          <p:nvPr>
            <p:ph type="body" orient="vert" idx="1"/>
          </p:nvPr>
        </p:nvSpPr>
        <p:spPr>
          <a:xfrm>
            <a:off x="500034" y="1285861"/>
            <a:ext cx="5943600" cy="4929222"/>
          </a:xfrm>
        </p:spPr>
        <p:txBody>
          <a:bodyPr vert="eaVert"/>
          <a:lstStyle>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24"/>
          <p:cNvSpPr>
            <a:spLocks noGrp="1"/>
          </p:cNvSpPr>
          <p:nvPr>
            <p:ph type="dt" sz="half" idx="10"/>
          </p:nvPr>
        </p:nvSpPr>
        <p:spPr/>
        <p:txBody>
          <a:bodyPr/>
          <a:lstStyle>
            <a:lvl1pPr>
              <a:defRPr/>
            </a:lvl1pPr>
          </a:lstStyle>
          <a:p>
            <a:pPr>
              <a:defRPr/>
            </a:pPr>
            <a:endParaRPr lang="pt-BR"/>
          </a:p>
        </p:txBody>
      </p:sp>
      <p:sp>
        <p:nvSpPr>
          <p:cNvPr id="5" name="Espaço Reservado para Rodapé 17"/>
          <p:cNvSpPr>
            <a:spLocks noGrp="1"/>
          </p:cNvSpPr>
          <p:nvPr>
            <p:ph type="ftr" sz="quarter" idx="11"/>
          </p:nvPr>
        </p:nvSpPr>
        <p:spPr/>
        <p:txBody>
          <a:bodyPr/>
          <a:lstStyle>
            <a:lvl1pPr>
              <a:defRPr/>
            </a:lvl1pPr>
          </a:lstStyle>
          <a:p>
            <a:pPr>
              <a:defRPr/>
            </a:pPr>
            <a:endParaRPr lang="pt-BR"/>
          </a:p>
        </p:txBody>
      </p:sp>
      <p:sp>
        <p:nvSpPr>
          <p:cNvPr id="6" name="Espaço Reservado para Número de Slide 4"/>
          <p:cNvSpPr>
            <a:spLocks noGrp="1"/>
          </p:cNvSpPr>
          <p:nvPr>
            <p:ph type="sldNum" sz="quarter" idx="12"/>
          </p:nvPr>
        </p:nvSpPr>
        <p:spPr/>
        <p:txBody>
          <a:bodyPr/>
          <a:lstStyle>
            <a:lvl1pPr>
              <a:defRPr/>
            </a:lvl1pPr>
          </a:lstStyle>
          <a:p>
            <a:pPr>
              <a:defRPr/>
            </a:pPr>
            <a:fld id="{F9739E38-32C0-43ED-8E59-FE38F4591390}" type="slidenum">
              <a:rPr lang="pt-BR" smtClean="0"/>
              <a:pPr>
                <a:defRPr/>
              </a:pPr>
              <a:t>‹nº›</a:t>
            </a:fld>
            <a:endParaRPr lang="pt-B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1_Slide de título">
    <p:bg>
      <p:bgRef idx="1002">
        <a:schemeClr val="bg2"/>
      </p:bgRef>
    </p:bg>
    <p:spTree>
      <p:nvGrpSpPr>
        <p:cNvPr id="1" name=""/>
        <p:cNvGrpSpPr/>
        <p:nvPr/>
      </p:nvGrpSpPr>
      <p:grpSpPr>
        <a:xfrm>
          <a:off x="0" y="0"/>
          <a:ext cx="0" cy="0"/>
          <a:chOff x="0" y="0"/>
          <a:chExt cx="0" cy="0"/>
        </a:xfrm>
      </p:grpSpPr>
      <p:sp>
        <p:nvSpPr>
          <p:cNvPr id="6" name="Retângulo de cantos arredondados 14"/>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7" name="Retângulo de cantos arredondados 9"/>
          <p:cNvSpPr/>
          <p:nvPr/>
        </p:nvSpPr>
        <p:spPr>
          <a:xfrm>
            <a:off x="419100" y="433388"/>
            <a:ext cx="8305800" cy="3109912"/>
          </a:xfrm>
          <a:prstGeom prst="roundRect">
            <a:avLst>
              <a:gd name="adj" fmla="val 4578"/>
            </a:avLst>
          </a:prstGeom>
          <a:ln/>
        </p:spPr>
        <p:style>
          <a:lnRef idx="1">
            <a:schemeClr val="accent6"/>
          </a:lnRef>
          <a:fillRef idx="3">
            <a:schemeClr val="accent6"/>
          </a:fillRef>
          <a:effectRef idx="2">
            <a:schemeClr val="accent6"/>
          </a:effectRef>
          <a:fontRef idx="minor">
            <a:schemeClr val="lt1"/>
          </a:fontRef>
        </p:style>
        <p:txBody>
          <a:bodyPr anchor="ctr"/>
          <a:lstStyle>
            <a:extLst/>
          </a:lstStyle>
          <a:p>
            <a:pPr algn="ctr" fontAlgn="auto">
              <a:spcBef>
                <a:spcPts val="0"/>
              </a:spcBef>
              <a:spcAft>
                <a:spcPts val="0"/>
              </a:spcAft>
              <a:defRPr/>
            </a:pPr>
            <a:endParaRPr lang="en-US" dirty="0"/>
          </a:p>
        </p:txBody>
      </p:sp>
      <p:pic>
        <p:nvPicPr>
          <p:cNvPr id="8" name="Picture 11" descr="E:\cin.gif"/>
          <p:cNvPicPr>
            <a:picLocks noChangeAspect="1" noChangeArrowheads="1"/>
          </p:cNvPicPr>
          <p:nvPr/>
        </p:nvPicPr>
        <p:blipFill>
          <a:blip r:embed="rId2"/>
          <a:srcRect/>
          <a:stretch>
            <a:fillRect/>
          </a:stretch>
        </p:blipFill>
        <p:spPr bwMode="auto">
          <a:xfrm>
            <a:off x="0" y="6203950"/>
            <a:ext cx="1447800" cy="654050"/>
          </a:xfrm>
          <a:prstGeom prst="rect">
            <a:avLst/>
          </a:prstGeom>
          <a:ln>
            <a:noFill/>
          </a:ln>
          <a:effectLst>
            <a:outerShdw blurRad="292100" dist="139700" dir="2700000" algn="tl" rotWithShape="0">
              <a:srgbClr val="333333">
                <a:alpha val="65000"/>
              </a:srgbClr>
            </a:outerShdw>
          </a:effectLst>
        </p:spPr>
      </p:pic>
      <p:sp>
        <p:nvSpPr>
          <p:cNvPr id="5" name="Título 4"/>
          <p:cNvSpPr>
            <a:spLocks noGrp="1"/>
          </p:cNvSpPr>
          <p:nvPr>
            <p:ph type="ctrTitle"/>
          </p:nvPr>
        </p:nvSpPr>
        <p:spPr>
          <a:xfrm>
            <a:off x="722376" y="1820206"/>
            <a:ext cx="7772400" cy="1828800"/>
          </a:xfrm>
        </p:spPr>
        <p:txBody>
          <a:bodyPr lIns="45720" rIns="45720" bIns="45720"/>
          <a:lstStyle>
            <a:lvl1pPr algn="r">
              <a:defRPr sz="4500" b="1">
                <a:solidFill>
                  <a:schemeClr val="bg1"/>
                </a:solidFill>
                <a:effectLst>
                  <a:outerShdw blurRad="53975" dist="22860" dir="5400000" algn="tl" rotWithShape="0">
                    <a:srgbClr val="000000">
                      <a:alpha val="55000"/>
                    </a:srgbClr>
                  </a:outerShdw>
                </a:effectLst>
              </a:defRPr>
            </a:lvl1pPr>
            <a:extLst/>
          </a:lstStyle>
          <a:p>
            <a:r>
              <a:rPr lang="pt-BR" smtClean="0"/>
              <a:t>Clique para editar o título mestre</a:t>
            </a:r>
            <a:endParaRPr lang="en-US" dirty="0"/>
          </a:p>
        </p:txBody>
      </p:sp>
      <p:sp>
        <p:nvSpPr>
          <p:cNvPr id="20" name="Subtítulo 19"/>
          <p:cNvSpPr>
            <a:spLocks noGrp="1"/>
          </p:cNvSpPr>
          <p:nvPr>
            <p:ph type="subTitle" idx="1"/>
          </p:nvPr>
        </p:nvSpPr>
        <p:spPr>
          <a:xfrm>
            <a:off x="722376" y="3685032"/>
            <a:ext cx="7772400" cy="1958546"/>
          </a:xfrm>
        </p:spPr>
        <p:txBody>
          <a:bodyPr tIns="0">
            <a:normAutofit/>
          </a:bodyPr>
          <a:lstStyle>
            <a:lvl1pPr marL="36576" indent="0" algn="r">
              <a:lnSpc>
                <a:spcPct val="150000"/>
              </a:lnSpc>
              <a:spcBef>
                <a:spcPts val="0"/>
              </a:spcBef>
              <a:buNone/>
              <a:defRPr sz="16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pt-BR" smtClean="0"/>
              <a:t>Clique para editar o estilo do subtítulo mestre</a:t>
            </a:r>
            <a:endParaRPr lang="en-US" dirty="0"/>
          </a:p>
        </p:txBody>
      </p:sp>
      <p:sp>
        <p:nvSpPr>
          <p:cNvPr id="18" name="Espaço Reservado para Texto 17"/>
          <p:cNvSpPr>
            <a:spLocks noGrp="1"/>
          </p:cNvSpPr>
          <p:nvPr>
            <p:ph type="body" sz="quarter" idx="13"/>
          </p:nvPr>
        </p:nvSpPr>
        <p:spPr>
          <a:xfrm>
            <a:off x="1643063" y="5715000"/>
            <a:ext cx="6858000" cy="500082"/>
          </a:xfrm>
        </p:spPr>
        <p:txBody>
          <a:bodyPr>
            <a:noAutofit/>
          </a:bodyPr>
          <a:lstStyle>
            <a:lvl1pPr marL="36576" indent="0" algn="r" rtl="0" eaLnBrk="1" latinLnBrk="0" hangingPunct="1">
              <a:lnSpc>
                <a:spcPct val="150000"/>
              </a:lnSpc>
              <a:spcBef>
                <a:spcPts val="0"/>
              </a:spcBef>
              <a:buClr>
                <a:schemeClr val="accent1"/>
              </a:buClr>
              <a:buSzPct val="80000"/>
              <a:buFont typeface="Wingdings 2"/>
              <a:buNone/>
              <a:defRPr kumimoji="0" lang="pt-BR" sz="1600" b="1" kern="1200" dirty="0" smtClean="0">
                <a:solidFill>
                  <a:schemeClr val="bg2">
                    <a:shade val="25000"/>
                  </a:schemeClr>
                </a:solidFill>
                <a:effectLst/>
                <a:latin typeface="+mn-lt"/>
                <a:ea typeface="+mn-ea"/>
                <a:cs typeface="+mn-cs"/>
              </a:defRPr>
            </a:lvl1pPr>
            <a:lvl2pPr>
              <a:buNone/>
              <a:defRPr/>
            </a:lvl2pPr>
            <a:lvl3pPr>
              <a:buNone/>
              <a:defRPr/>
            </a:lvl3pPr>
            <a:lvl4pPr>
              <a:buNone/>
              <a:defRPr/>
            </a:lvl4pPr>
            <a:lvl5pPr>
              <a:buNone/>
              <a:defRPr/>
            </a:lvl5pPr>
          </a:lstStyle>
          <a:p>
            <a:pPr lvl="0"/>
            <a:r>
              <a:rPr lang="pt-BR" smtClean="0"/>
              <a:t>Clique para editar o texto mestre</a:t>
            </a:r>
          </a:p>
        </p:txBody>
      </p:sp>
      <p:sp>
        <p:nvSpPr>
          <p:cNvPr id="9" name="Espaço Reservado para Data 18"/>
          <p:cNvSpPr>
            <a:spLocks noGrp="1"/>
          </p:cNvSpPr>
          <p:nvPr>
            <p:ph type="dt" sz="half" idx="14"/>
          </p:nvPr>
        </p:nvSpPr>
        <p:spPr/>
        <p:txBody>
          <a:bodyPr/>
          <a:lstStyle>
            <a:lvl1pPr>
              <a:defRPr/>
            </a:lvl1pPr>
            <a:extLst/>
          </a:lstStyle>
          <a:p>
            <a:pPr>
              <a:defRPr/>
            </a:pPr>
            <a:endParaRPr lang="pt-BR"/>
          </a:p>
        </p:txBody>
      </p:sp>
      <p:sp>
        <p:nvSpPr>
          <p:cNvPr id="10" name="Espaço Reservado para Rodapé 7"/>
          <p:cNvSpPr>
            <a:spLocks noGrp="1"/>
          </p:cNvSpPr>
          <p:nvPr>
            <p:ph type="ftr" sz="quarter" idx="15"/>
          </p:nvPr>
        </p:nvSpPr>
        <p:spPr/>
        <p:txBody>
          <a:bodyPr/>
          <a:lstStyle>
            <a:lvl1pPr>
              <a:defRPr/>
            </a:lvl1pPr>
            <a:extLst/>
          </a:lstStyle>
          <a:p>
            <a:pPr>
              <a:defRPr/>
            </a:pPr>
            <a:endParaRPr lang="pt-BR"/>
          </a:p>
        </p:txBody>
      </p:sp>
      <p:sp>
        <p:nvSpPr>
          <p:cNvPr id="11" name="Espaço Reservado para Número de Slide 10"/>
          <p:cNvSpPr>
            <a:spLocks noGrp="1"/>
          </p:cNvSpPr>
          <p:nvPr>
            <p:ph type="sldNum" sz="quarter" idx="16"/>
          </p:nvPr>
        </p:nvSpPr>
        <p:spPr/>
        <p:txBody>
          <a:bodyPr/>
          <a:lstStyle>
            <a:lvl1pPr>
              <a:defRPr/>
            </a:lvl1pPr>
            <a:extLst/>
          </a:lstStyle>
          <a:p>
            <a:pPr>
              <a:defRPr/>
            </a:pPr>
            <a:fld id="{8B26653E-1888-4D29-94C1-5F9237B9046D}" type="slidenum">
              <a:rPr lang="pt-BR" smtClean="0"/>
              <a:pPr>
                <a:defRPr/>
              </a:pPr>
              <a:t>‹nº›</a:t>
            </a:fld>
            <a:endParaRPr lang="pt-B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ítulo, text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28625" y="428625"/>
            <a:ext cx="8286750" cy="785813"/>
          </a:xfrm>
        </p:spPr>
        <p:txBody>
          <a:bodyPr/>
          <a:lstStyle/>
          <a:p>
            <a:r>
              <a:rPr lang="pt-BR" smtClean="0"/>
              <a:t>Clique para editar o título mestre</a:t>
            </a:r>
            <a:endParaRPr lang="pt-BR"/>
          </a:p>
        </p:txBody>
      </p:sp>
      <p:sp>
        <p:nvSpPr>
          <p:cNvPr id="3" name="Espaço Reservado para Texto 2"/>
          <p:cNvSpPr>
            <a:spLocks noGrp="1"/>
          </p:cNvSpPr>
          <p:nvPr>
            <p:ph type="body" sz="half" idx="1"/>
          </p:nvPr>
        </p:nvSpPr>
        <p:spPr>
          <a:xfrm>
            <a:off x="500063" y="1285875"/>
            <a:ext cx="4014787" cy="5000625"/>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67250" y="1285875"/>
            <a:ext cx="4016375" cy="5000625"/>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24"/>
          <p:cNvSpPr>
            <a:spLocks noGrp="1"/>
          </p:cNvSpPr>
          <p:nvPr>
            <p:ph type="dt" sz="half" idx="10"/>
          </p:nvPr>
        </p:nvSpPr>
        <p:spPr/>
        <p:txBody>
          <a:bodyPr/>
          <a:lstStyle>
            <a:lvl1pPr>
              <a:defRPr/>
            </a:lvl1pPr>
          </a:lstStyle>
          <a:p>
            <a:pPr>
              <a:defRPr/>
            </a:pPr>
            <a:endParaRPr lang="pt-BR"/>
          </a:p>
        </p:txBody>
      </p:sp>
      <p:sp>
        <p:nvSpPr>
          <p:cNvPr id="6" name="Espaço Reservado para Rodapé 17"/>
          <p:cNvSpPr>
            <a:spLocks noGrp="1"/>
          </p:cNvSpPr>
          <p:nvPr>
            <p:ph type="ftr" sz="quarter" idx="11"/>
          </p:nvPr>
        </p:nvSpPr>
        <p:spPr/>
        <p:txBody>
          <a:bodyPr/>
          <a:lstStyle>
            <a:lvl1pPr>
              <a:defRPr/>
            </a:lvl1pPr>
          </a:lstStyle>
          <a:p>
            <a:pPr>
              <a:defRPr/>
            </a:pPr>
            <a:endParaRPr lang="pt-BR"/>
          </a:p>
        </p:txBody>
      </p:sp>
      <p:sp>
        <p:nvSpPr>
          <p:cNvPr id="7" name="Espaço Reservado para Número de Slide 4"/>
          <p:cNvSpPr>
            <a:spLocks noGrp="1"/>
          </p:cNvSpPr>
          <p:nvPr>
            <p:ph type="sldNum" sz="quarter" idx="12"/>
          </p:nvPr>
        </p:nvSpPr>
        <p:spPr/>
        <p:txBody>
          <a:bodyPr/>
          <a:lstStyle>
            <a:lvl1pPr>
              <a:defRPr/>
            </a:lvl1pPr>
          </a:lstStyle>
          <a:p>
            <a:pPr>
              <a:defRPr/>
            </a:pPr>
            <a:fld id="{62562D00-CEFA-407C-A741-B1E5F90BA32F}" type="slidenum">
              <a:rPr lang="pt-BR" smtClean="0"/>
              <a:pPr>
                <a:defRPr/>
              </a:pPr>
              <a:t>‹nº›</a:t>
            </a:fld>
            <a:endParaRPr lang="pt-B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cSld name="Título e gráfico">
    <p:spTree>
      <p:nvGrpSpPr>
        <p:cNvPr id="1" name=""/>
        <p:cNvGrpSpPr/>
        <p:nvPr/>
      </p:nvGrpSpPr>
      <p:grpSpPr>
        <a:xfrm>
          <a:off x="0" y="0"/>
          <a:ext cx="0" cy="0"/>
          <a:chOff x="0" y="0"/>
          <a:chExt cx="0" cy="0"/>
        </a:xfrm>
      </p:grpSpPr>
      <p:sp>
        <p:nvSpPr>
          <p:cNvPr id="2" name="Título 1"/>
          <p:cNvSpPr>
            <a:spLocks noGrp="1"/>
          </p:cNvSpPr>
          <p:nvPr>
            <p:ph type="title"/>
          </p:nvPr>
        </p:nvSpPr>
        <p:spPr>
          <a:xfrm>
            <a:off x="428625" y="428625"/>
            <a:ext cx="8286750" cy="785813"/>
          </a:xfrm>
        </p:spPr>
        <p:txBody>
          <a:bodyPr/>
          <a:lstStyle/>
          <a:p>
            <a:r>
              <a:rPr lang="pt-BR" smtClean="0"/>
              <a:t>Clique para editar o título mestre</a:t>
            </a:r>
            <a:endParaRPr lang="pt-BR"/>
          </a:p>
        </p:txBody>
      </p:sp>
      <p:sp>
        <p:nvSpPr>
          <p:cNvPr id="3" name="Espaço Reservado para Gráfico 2"/>
          <p:cNvSpPr>
            <a:spLocks noGrp="1"/>
          </p:cNvSpPr>
          <p:nvPr>
            <p:ph type="chart" idx="1"/>
          </p:nvPr>
        </p:nvSpPr>
        <p:spPr>
          <a:xfrm>
            <a:off x="500063" y="1285875"/>
            <a:ext cx="8183562" cy="5000625"/>
          </a:xfrm>
        </p:spPr>
        <p:txBody>
          <a:bodyPr/>
          <a:lstStyle/>
          <a:p>
            <a:pPr lvl="0"/>
            <a:r>
              <a:rPr lang="pt-BR" noProof="0" smtClean="0"/>
              <a:t>Clique no ícone para adicionar gráfico</a:t>
            </a:r>
            <a:endParaRPr lang="pt-BR" noProof="0" dirty="0"/>
          </a:p>
        </p:txBody>
      </p:sp>
      <p:sp>
        <p:nvSpPr>
          <p:cNvPr id="4" name="Espaço Reservado para Data 24"/>
          <p:cNvSpPr>
            <a:spLocks noGrp="1"/>
          </p:cNvSpPr>
          <p:nvPr>
            <p:ph type="dt" sz="half" idx="10"/>
          </p:nvPr>
        </p:nvSpPr>
        <p:spPr/>
        <p:txBody>
          <a:bodyPr/>
          <a:lstStyle>
            <a:lvl1pPr>
              <a:defRPr/>
            </a:lvl1pPr>
          </a:lstStyle>
          <a:p>
            <a:pPr>
              <a:defRPr/>
            </a:pPr>
            <a:endParaRPr lang="pt-BR"/>
          </a:p>
        </p:txBody>
      </p:sp>
      <p:sp>
        <p:nvSpPr>
          <p:cNvPr id="5" name="Espaço Reservado para Rodapé 17"/>
          <p:cNvSpPr>
            <a:spLocks noGrp="1"/>
          </p:cNvSpPr>
          <p:nvPr>
            <p:ph type="ftr" sz="quarter" idx="11"/>
          </p:nvPr>
        </p:nvSpPr>
        <p:spPr/>
        <p:txBody>
          <a:bodyPr/>
          <a:lstStyle>
            <a:lvl1pPr>
              <a:defRPr/>
            </a:lvl1pPr>
          </a:lstStyle>
          <a:p>
            <a:pPr>
              <a:defRPr/>
            </a:pPr>
            <a:endParaRPr lang="pt-BR"/>
          </a:p>
        </p:txBody>
      </p:sp>
      <p:sp>
        <p:nvSpPr>
          <p:cNvPr id="6" name="Espaço Reservado para Número de Slide 4"/>
          <p:cNvSpPr>
            <a:spLocks noGrp="1"/>
          </p:cNvSpPr>
          <p:nvPr>
            <p:ph type="sldNum" sz="quarter" idx="12"/>
          </p:nvPr>
        </p:nvSpPr>
        <p:spPr/>
        <p:txBody>
          <a:bodyPr/>
          <a:lstStyle>
            <a:lvl1pPr>
              <a:defRPr/>
            </a:lvl1pPr>
          </a:lstStyle>
          <a:p>
            <a:pPr>
              <a:defRPr/>
            </a:pPr>
            <a:fld id="{8E8BC313-FFDB-42A6-88C7-70CC28B2A163}" type="slidenum">
              <a:rPr lang="pt-BR" smtClean="0"/>
              <a:pPr>
                <a:defRPr/>
              </a:pPr>
              <a:t>‹nº›</a:t>
            </a:fld>
            <a:endParaRPr lang="pt-B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428625" y="428625"/>
            <a:ext cx="8286750" cy="785813"/>
          </a:xfrm>
        </p:spPr>
        <p:txBody>
          <a:bodyPr/>
          <a:lstStyle/>
          <a:p>
            <a:r>
              <a:rPr lang="pt-BR" smtClean="0"/>
              <a:t>Clique para editar o título mestre</a:t>
            </a:r>
            <a:endParaRPr lang="pt-BR"/>
          </a:p>
        </p:txBody>
      </p:sp>
      <p:sp>
        <p:nvSpPr>
          <p:cNvPr id="3" name="Espaço Reservado para Tabela 2"/>
          <p:cNvSpPr>
            <a:spLocks noGrp="1"/>
          </p:cNvSpPr>
          <p:nvPr>
            <p:ph type="tbl" idx="1"/>
          </p:nvPr>
        </p:nvSpPr>
        <p:spPr>
          <a:xfrm>
            <a:off x="500063" y="1285875"/>
            <a:ext cx="8183562" cy="5000625"/>
          </a:xfrm>
        </p:spPr>
        <p:txBody>
          <a:bodyPr/>
          <a:lstStyle/>
          <a:p>
            <a:pPr lvl="0"/>
            <a:r>
              <a:rPr lang="pt-BR" noProof="0" smtClean="0"/>
              <a:t>Clique no ícone para adicionar tabela</a:t>
            </a:r>
            <a:endParaRPr lang="pt-BR" noProof="0" dirty="0"/>
          </a:p>
        </p:txBody>
      </p:sp>
      <p:sp>
        <p:nvSpPr>
          <p:cNvPr id="4" name="Espaço Reservado para Data 24"/>
          <p:cNvSpPr>
            <a:spLocks noGrp="1"/>
          </p:cNvSpPr>
          <p:nvPr>
            <p:ph type="dt" sz="half" idx="10"/>
          </p:nvPr>
        </p:nvSpPr>
        <p:spPr/>
        <p:txBody>
          <a:bodyPr/>
          <a:lstStyle>
            <a:lvl1pPr>
              <a:defRPr/>
            </a:lvl1pPr>
          </a:lstStyle>
          <a:p>
            <a:pPr>
              <a:defRPr/>
            </a:pPr>
            <a:endParaRPr lang="pt-BR"/>
          </a:p>
        </p:txBody>
      </p:sp>
      <p:sp>
        <p:nvSpPr>
          <p:cNvPr id="5" name="Espaço Reservado para Rodapé 17"/>
          <p:cNvSpPr>
            <a:spLocks noGrp="1"/>
          </p:cNvSpPr>
          <p:nvPr>
            <p:ph type="ftr" sz="quarter" idx="11"/>
          </p:nvPr>
        </p:nvSpPr>
        <p:spPr/>
        <p:txBody>
          <a:bodyPr/>
          <a:lstStyle>
            <a:lvl1pPr>
              <a:defRPr/>
            </a:lvl1pPr>
          </a:lstStyle>
          <a:p>
            <a:pPr>
              <a:defRPr/>
            </a:pPr>
            <a:endParaRPr lang="pt-BR"/>
          </a:p>
        </p:txBody>
      </p:sp>
      <p:sp>
        <p:nvSpPr>
          <p:cNvPr id="6" name="Espaço Reservado para Número de Slide 4"/>
          <p:cNvSpPr>
            <a:spLocks noGrp="1"/>
          </p:cNvSpPr>
          <p:nvPr>
            <p:ph type="sldNum" sz="quarter" idx="12"/>
          </p:nvPr>
        </p:nvSpPr>
        <p:spPr/>
        <p:txBody>
          <a:bodyPr/>
          <a:lstStyle>
            <a:lvl1pPr>
              <a:defRPr/>
            </a:lvl1pPr>
          </a:lstStyle>
          <a:p>
            <a:pPr>
              <a:defRPr/>
            </a:pPr>
            <a:fld id="{713D73B8-2B1C-4044-8F29-E18711B74C70}" type="slidenum">
              <a:rPr lang="pt-BR" smtClean="0"/>
              <a:pPr>
                <a:defRPr/>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500034" y="428604"/>
            <a:ext cx="8183880" cy="785818"/>
          </a:xfrm>
        </p:spPr>
        <p:txBody>
          <a:bodyPr/>
          <a:lstStyle>
            <a:extLst/>
          </a:lstStyle>
          <a:p>
            <a:r>
              <a:rPr lang="pt-BR" smtClean="0"/>
              <a:t>Clique para editar o título mestre</a:t>
            </a:r>
            <a:endParaRPr lang="en-US" dirty="0"/>
          </a:p>
        </p:txBody>
      </p:sp>
      <p:sp>
        <p:nvSpPr>
          <p:cNvPr id="3" name="Espaço Reservado para Conteúdo 2"/>
          <p:cNvSpPr>
            <a:spLocks noGrp="1"/>
          </p:cNvSpPr>
          <p:nvPr>
            <p:ph idx="1"/>
          </p:nvPr>
        </p:nvSpPr>
        <p:spPr>
          <a:xfrm>
            <a:off x="500034" y="1285860"/>
            <a:ext cx="8183880" cy="4857784"/>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Espaço Reservado para Data 24"/>
          <p:cNvSpPr>
            <a:spLocks noGrp="1"/>
          </p:cNvSpPr>
          <p:nvPr>
            <p:ph type="dt" sz="half" idx="10"/>
          </p:nvPr>
        </p:nvSpPr>
        <p:spPr/>
        <p:txBody>
          <a:bodyPr/>
          <a:lstStyle>
            <a:lvl1pPr>
              <a:defRPr/>
            </a:lvl1pPr>
          </a:lstStyle>
          <a:p>
            <a:pPr>
              <a:defRPr/>
            </a:pPr>
            <a:endParaRPr lang="pt-BR"/>
          </a:p>
        </p:txBody>
      </p:sp>
      <p:sp>
        <p:nvSpPr>
          <p:cNvPr id="5" name="Espaço Reservado para Rodapé 17"/>
          <p:cNvSpPr>
            <a:spLocks noGrp="1"/>
          </p:cNvSpPr>
          <p:nvPr>
            <p:ph type="ftr" sz="quarter" idx="11"/>
          </p:nvPr>
        </p:nvSpPr>
        <p:spPr/>
        <p:txBody>
          <a:bodyPr/>
          <a:lstStyle>
            <a:lvl1pPr>
              <a:defRPr/>
            </a:lvl1pPr>
          </a:lstStyle>
          <a:p>
            <a:pPr>
              <a:defRPr/>
            </a:pPr>
            <a:endParaRPr lang="pt-BR"/>
          </a:p>
        </p:txBody>
      </p:sp>
      <p:sp>
        <p:nvSpPr>
          <p:cNvPr id="6" name="Espaço Reservado para Número de Slide 4"/>
          <p:cNvSpPr>
            <a:spLocks noGrp="1"/>
          </p:cNvSpPr>
          <p:nvPr>
            <p:ph type="sldNum" sz="quarter" idx="12"/>
          </p:nvPr>
        </p:nvSpPr>
        <p:spPr/>
        <p:txBody>
          <a:bodyPr/>
          <a:lstStyle>
            <a:lvl1pPr>
              <a:defRPr/>
            </a:lvl1pPr>
          </a:lstStyle>
          <a:p>
            <a:pPr>
              <a:defRPr/>
            </a:pPr>
            <a:fld id="{C1641FB6-7FF8-4FFC-840A-836A981662E7}" type="slidenum">
              <a:rPr lang="pt-BR" smtClean="0"/>
              <a:pPr>
                <a:defRPr/>
              </a:pPr>
              <a:t>‹nº›</a:t>
            </a:fld>
            <a:endParaRPr lang="pt-B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4" name="Retângulo de cantos arredondados 13"/>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5" name="Retângulo de cantos arredondados 10"/>
          <p:cNvSpPr/>
          <p:nvPr/>
        </p:nvSpPr>
        <p:spPr>
          <a:xfrm>
            <a:off x="419100" y="433388"/>
            <a:ext cx="8305800" cy="4341812"/>
          </a:xfrm>
          <a:prstGeom prst="roundRect">
            <a:avLst>
              <a:gd name="adj" fmla="val 2127"/>
            </a:avLst>
          </a:prstGeom>
          <a:ln/>
        </p:spPr>
        <p:style>
          <a:lnRef idx="1">
            <a:schemeClr val="accent6"/>
          </a:lnRef>
          <a:fillRef idx="3">
            <a:schemeClr val="accent6"/>
          </a:fillRef>
          <a:effectRef idx="2">
            <a:schemeClr val="accent6"/>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Título 1"/>
          <p:cNvSpPr>
            <a:spLocks noGrp="1"/>
          </p:cNvSpPr>
          <p:nvPr>
            <p:ph type="title"/>
          </p:nvPr>
        </p:nvSpPr>
        <p:spPr>
          <a:xfrm>
            <a:off x="468344" y="4928616"/>
            <a:ext cx="8183880" cy="676656"/>
          </a:xfrm>
        </p:spPr>
        <p:txBody>
          <a:bodyPr lIns="91440" bIns="0" anchor="b"/>
          <a:lstStyle>
            <a:lvl1pPr algn="l">
              <a:buNone/>
              <a:defRPr sz="3600" b="0" cap="none" baseline="0">
                <a:solidFill>
                  <a:schemeClr val="tx1">
                    <a:lumMod val="75000"/>
                    <a:lumOff val="25000"/>
                  </a:schemeClr>
                </a:solidFill>
                <a:effectLst/>
              </a:defRPr>
            </a:lvl1pPr>
            <a:extLst/>
          </a:lstStyle>
          <a:p>
            <a:r>
              <a:rPr lang="pt-BR" smtClean="0"/>
              <a:t>Clique para editar o título mestre</a:t>
            </a:r>
            <a:endParaRPr lang="en-US" dirty="0"/>
          </a:p>
        </p:txBody>
      </p:sp>
      <p:sp>
        <p:nvSpPr>
          <p:cNvPr id="3" name="Espaço Reservado para Texto 2"/>
          <p:cNvSpPr>
            <a:spLocks noGrp="1"/>
          </p:cNvSpPr>
          <p:nvPr>
            <p:ph type="body" idx="1"/>
          </p:nvPr>
        </p:nvSpPr>
        <p:spPr>
          <a:xfrm>
            <a:off x="468344" y="5624484"/>
            <a:ext cx="8183880" cy="420624"/>
          </a:xfrm>
        </p:spPr>
        <p:txBody>
          <a:bodyPr lIns="118872" tIns="0"/>
          <a:lstStyle>
            <a:lvl1pPr marL="0" marR="36576" indent="0" algn="l">
              <a:spcBef>
                <a:spcPts val="0"/>
              </a:spcBef>
              <a:spcAft>
                <a:spcPts val="0"/>
              </a:spcAft>
              <a:buNone/>
              <a:defRPr sz="1800" b="0">
                <a:solidFill>
                  <a:schemeClr val="accent6">
                    <a:lumMod val="5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pt-BR" smtClean="0"/>
              <a:t>Clique para editar o texto mestre</a:t>
            </a:r>
          </a:p>
        </p:txBody>
      </p:sp>
      <p:sp>
        <p:nvSpPr>
          <p:cNvPr id="7" name="Espaço Reservado para Data 3"/>
          <p:cNvSpPr>
            <a:spLocks noGrp="1"/>
          </p:cNvSpPr>
          <p:nvPr>
            <p:ph type="dt" sz="half" idx="10"/>
          </p:nvPr>
        </p:nvSpPr>
        <p:spPr/>
        <p:txBody>
          <a:bodyPr/>
          <a:lstStyle>
            <a:lvl1pPr>
              <a:defRPr/>
            </a:lvl1pPr>
            <a:extLst/>
          </a:lstStyle>
          <a:p>
            <a:pPr>
              <a:defRPr/>
            </a:pPr>
            <a:endParaRPr lang="pt-BR"/>
          </a:p>
        </p:txBody>
      </p:sp>
      <p:sp>
        <p:nvSpPr>
          <p:cNvPr id="8" name="Espaço Reservado para Rodapé 4"/>
          <p:cNvSpPr>
            <a:spLocks noGrp="1"/>
          </p:cNvSpPr>
          <p:nvPr>
            <p:ph type="ftr" sz="quarter" idx="11"/>
          </p:nvPr>
        </p:nvSpPr>
        <p:spPr/>
        <p:txBody>
          <a:bodyPr/>
          <a:lstStyle>
            <a:lvl1pPr>
              <a:defRPr/>
            </a:lvl1pPr>
            <a:extLst/>
          </a:lstStyle>
          <a:p>
            <a:pPr>
              <a:defRPr/>
            </a:pPr>
            <a:endParaRPr lang="pt-BR"/>
          </a:p>
        </p:txBody>
      </p:sp>
      <p:sp>
        <p:nvSpPr>
          <p:cNvPr id="9" name="Espaço Reservado para Número de Slide 5"/>
          <p:cNvSpPr>
            <a:spLocks noGrp="1"/>
          </p:cNvSpPr>
          <p:nvPr>
            <p:ph type="sldNum" sz="quarter" idx="12"/>
          </p:nvPr>
        </p:nvSpPr>
        <p:spPr/>
        <p:txBody>
          <a:bodyPr/>
          <a:lstStyle>
            <a:lvl1pPr>
              <a:defRPr/>
            </a:lvl1pPr>
            <a:extLst/>
          </a:lstStyle>
          <a:p>
            <a:pPr>
              <a:defRPr/>
            </a:pPr>
            <a:fld id="{3EC5AAC8-EBA2-4039-A330-6842C443FBD7}" type="slidenum">
              <a:rPr lang="pt-BR" smtClean="0"/>
              <a:pPr>
                <a:defRPr/>
              </a:pPr>
              <a:t>‹nº›</a:t>
            </a:fld>
            <a:endParaRPr lang="pt-BR"/>
          </a:p>
        </p:txBody>
      </p:sp>
      <p:pic>
        <p:nvPicPr>
          <p:cNvPr id="11" name="Picture 11" descr="E:\cin.gif"/>
          <p:cNvPicPr>
            <a:picLocks noChangeAspect="1" noChangeArrowheads="1"/>
          </p:cNvPicPr>
          <p:nvPr/>
        </p:nvPicPr>
        <p:blipFill>
          <a:blip r:embed="rId2"/>
          <a:stretch>
            <a:fillRect/>
          </a:stretch>
        </p:blipFill>
        <p:spPr bwMode="auto">
          <a:xfrm>
            <a:off x="0" y="6286500"/>
            <a:ext cx="1724025" cy="5715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lang="pt-BR" smtClean="0"/>
              <a:t>Clique para editar o título mestre</a:t>
            </a:r>
            <a:endParaRPr lang="en-US"/>
          </a:p>
        </p:txBody>
      </p:sp>
      <p:sp>
        <p:nvSpPr>
          <p:cNvPr id="3" name="Espaço Reservado para Conteúdo 2"/>
          <p:cNvSpPr>
            <a:spLocks noGrp="1"/>
          </p:cNvSpPr>
          <p:nvPr>
            <p:ph sz="half" idx="1"/>
          </p:nvPr>
        </p:nvSpPr>
        <p:spPr>
          <a:xfrm>
            <a:off x="571472" y="1428736"/>
            <a:ext cx="3931920" cy="4389120"/>
          </a:xfrm>
        </p:spPr>
        <p:txBody>
          <a:bodyPr/>
          <a:lstStyle>
            <a:lvl1pPr>
              <a:defRPr sz="2600"/>
            </a:lvl1pPr>
            <a:lvl2pPr>
              <a:defRPr sz="2200"/>
            </a:lvl2pPr>
            <a:lvl3pPr>
              <a:defRPr sz="2000"/>
            </a:lvl3pPr>
            <a:lvl4pPr>
              <a:defRPr sz="1800"/>
            </a:lvl4pPr>
            <a:lvl5pPr>
              <a:defRPr sz="1800"/>
            </a:lvl5pPr>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Conteúdo 3"/>
          <p:cNvSpPr>
            <a:spLocks noGrp="1"/>
          </p:cNvSpPr>
          <p:nvPr>
            <p:ph sz="half" idx="2"/>
          </p:nvPr>
        </p:nvSpPr>
        <p:spPr>
          <a:xfrm>
            <a:off x="4786314" y="1428736"/>
            <a:ext cx="3931920" cy="4389120"/>
          </a:xfrm>
        </p:spPr>
        <p:txBody>
          <a:bodyPr/>
          <a:lstStyle>
            <a:lvl1pPr>
              <a:defRPr sz="2600"/>
            </a:lvl1pPr>
            <a:lvl2pPr>
              <a:defRPr sz="2200"/>
            </a:lvl2pPr>
            <a:lvl3pPr>
              <a:defRPr sz="2000"/>
            </a:lvl3pPr>
            <a:lvl4pPr>
              <a:defRPr sz="1800"/>
            </a:lvl4pPr>
            <a:lvl5pPr>
              <a:defRPr sz="1800"/>
            </a:lvl5pPr>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5" name="Espaço Reservado para Data 24"/>
          <p:cNvSpPr>
            <a:spLocks noGrp="1"/>
          </p:cNvSpPr>
          <p:nvPr>
            <p:ph type="dt" sz="half" idx="10"/>
          </p:nvPr>
        </p:nvSpPr>
        <p:spPr/>
        <p:txBody>
          <a:bodyPr/>
          <a:lstStyle>
            <a:lvl1pPr>
              <a:defRPr/>
            </a:lvl1pPr>
          </a:lstStyle>
          <a:p>
            <a:pPr>
              <a:defRPr/>
            </a:pPr>
            <a:endParaRPr lang="pt-BR"/>
          </a:p>
        </p:txBody>
      </p:sp>
      <p:sp>
        <p:nvSpPr>
          <p:cNvPr id="6" name="Espaço Reservado para Rodapé 17"/>
          <p:cNvSpPr>
            <a:spLocks noGrp="1"/>
          </p:cNvSpPr>
          <p:nvPr>
            <p:ph type="ftr" sz="quarter" idx="11"/>
          </p:nvPr>
        </p:nvSpPr>
        <p:spPr/>
        <p:txBody>
          <a:bodyPr/>
          <a:lstStyle>
            <a:lvl1pPr>
              <a:defRPr/>
            </a:lvl1pPr>
          </a:lstStyle>
          <a:p>
            <a:pPr>
              <a:defRPr/>
            </a:pPr>
            <a:endParaRPr lang="pt-BR"/>
          </a:p>
        </p:txBody>
      </p:sp>
      <p:sp>
        <p:nvSpPr>
          <p:cNvPr id="7" name="Espaço Reservado para Número de Slide 4"/>
          <p:cNvSpPr>
            <a:spLocks noGrp="1"/>
          </p:cNvSpPr>
          <p:nvPr>
            <p:ph type="sldNum" sz="quarter" idx="12"/>
          </p:nvPr>
        </p:nvSpPr>
        <p:spPr/>
        <p:txBody>
          <a:bodyPr/>
          <a:lstStyle>
            <a:lvl1pPr>
              <a:defRPr/>
            </a:lvl1pPr>
          </a:lstStyle>
          <a:p>
            <a:pPr>
              <a:defRPr/>
            </a:pPr>
            <a:fld id="{8023AC30-213F-46AC-A6B3-9EB38C4388CA}" type="slidenum">
              <a:rPr lang="pt-BR" smtClean="0"/>
              <a:pPr>
                <a:defRPr/>
              </a:pPr>
              <a:t>‹nº›</a:t>
            </a:fld>
            <a:endParaRPr lang="pt-B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502920" y="428604"/>
            <a:ext cx="8183880" cy="785818"/>
          </a:xfrm>
        </p:spPr>
        <p:txBody>
          <a:bodyPr/>
          <a:lstStyle>
            <a:lvl1pPr>
              <a:defRPr b="1"/>
            </a:lvl1pPr>
            <a:extLst/>
          </a:lstStyle>
          <a:p>
            <a:r>
              <a:rPr lang="pt-BR" smtClean="0"/>
              <a:t>Clique para editar o título mestre</a:t>
            </a:r>
            <a:endParaRPr lang="en-US" dirty="0"/>
          </a:p>
        </p:txBody>
      </p:sp>
      <p:sp>
        <p:nvSpPr>
          <p:cNvPr id="3" name="Espaço Reservado para Texto 2"/>
          <p:cNvSpPr>
            <a:spLocks noGrp="1"/>
          </p:cNvSpPr>
          <p:nvPr>
            <p:ph type="body" idx="1"/>
          </p:nvPr>
        </p:nvSpPr>
        <p:spPr>
          <a:xfrm>
            <a:off x="607224" y="1642446"/>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pt-BR" smtClean="0"/>
              <a:t>Clique para editar o texto mestre</a:t>
            </a:r>
          </a:p>
        </p:txBody>
      </p:sp>
      <p:sp>
        <p:nvSpPr>
          <p:cNvPr id="4" name="Espaço Reservado para Texto 3"/>
          <p:cNvSpPr>
            <a:spLocks noGrp="1"/>
          </p:cNvSpPr>
          <p:nvPr>
            <p:ph type="body" sz="half" idx="3"/>
          </p:nvPr>
        </p:nvSpPr>
        <p:spPr>
          <a:xfrm>
            <a:off x="4652169" y="1642446"/>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pt-BR" smtClean="0"/>
              <a:t>Clique para editar o texto mestre</a:t>
            </a:r>
          </a:p>
        </p:txBody>
      </p:sp>
      <p:sp>
        <p:nvSpPr>
          <p:cNvPr id="5" name="Espaço Reservado para Conteúdo 4"/>
          <p:cNvSpPr>
            <a:spLocks noGrp="1"/>
          </p:cNvSpPr>
          <p:nvPr>
            <p:ph sz="quarter" idx="2"/>
          </p:nvPr>
        </p:nvSpPr>
        <p:spPr>
          <a:xfrm>
            <a:off x="607224" y="2510808"/>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6" name="Espaço Reservado para Conteúdo 5"/>
          <p:cNvSpPr>
            <a:spLocks noGrp="1"/>
          </p:cNvSpPr>
          <p:nvPr>
            <p:ph sz="quarter" idx="4"/>
          </p:nvPr>
        </p:nvSpPr>
        <p:spPr>
          <a:xfrm>
            <a:off x="4652169" y="2510808"/>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7" name="Espaço Reservado para Data 24"/>
          <p:cNvSpPr>
            <a:spLocks noGrp="1"/>
          </p:cNvSpPr>
          <p:nvPr>
            <p:ph type="dt" sz="half" idx="10"/>
          </p:nvPr>
        </p:nvSpPr>
        <p:spPr/>
        <p:txBody>
          <a:bodyPr/>
          <a:lstStyle>
            <a:lvl1pPr>
              <a:defRPr/>
            </a:lvl1pPr>
          </a:lstStyle>
          <a:p>
            <a:pPr>
              <a:defRPr/>
            </a:pPr>
            <a:endParaRPr lang="pt-BR"/>
          </a:p>
        </p:txBody>
      </p:sp>
      <p:sp>
        <p:nvSpPr>
          <p:cNvPr id="8" name="Espaço Reservado para Rodapé 17"/>
          <p:cNvSpPr>
            <a:spLocks noGrp="1"/>
          </p:cNvSpPr>
          <p:nvPr>
            <p:ph type="ftr" sz="quarter" idx="11"/>
          </p:nvPr>
        </p:nvSpPr>
        <p:spPr/>
        <p:txBody>
          <a:bodyPr/>
          <a:lstStyle>
            <a:lvl1pPr>
              <a:defRPr/>
            </a:lvl1pPr>
          </a:lstStyle>
          <a:p>
            <a:pPr>
              <a:defRPr/>
            </a:pPr>
            <a:endParaRPr lang="pt-BR"/>
          </a:p>
        </p:txBody>
      </p:sp>
      <p:sp>
        <p:nvSpPr>
          <p:cNvPr id="9" name="Espaço Reservado para Número de Slide 4"/>
          <p:cNvSpPr>
            <a:spLocks noGrp="1"/>
          </p:cNvSpPr>
          <p:nvPr>
            <p:ph type="sldNum" sz="quarter" idx="12"/>
          </p:nvPr>
        </p:nvSpPr>
        <p:spPr/>
        <p:txBody>
          <a:bodyPr/>
          <a:lstStyle>
            <a:lvl1pPr>
              <a:defRPr/>
            </a:lvl1pPr>
          </a:lstStyle>
          <a:p>
            <a:pPr>
              <a:defRPr/>
            </a:pPr>
            <a:fld id="{6069AA5C-CA41-4A42-A143-299E8AD80FB4}" type="slidenum">
              <a:rPr lang="pt-BR" smtClean="0"/>
              <a:pPr>
                <a:defRPr/>
              </a:pPr>
              <a:t>‹nº›</a:t>
            </a:fld>
            <a:endParaRPr lang="pt-B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lang="pt-BR" smtClean="0"/>
              <a:t>Clique para editar o título mestre</a:t>
            </a:r>
            <a:endParaRPr lang="en-US"/>
          </a:p>
        </p:txBody>
      </p:sp>
      <p:sp>
        <p:nvSpPr>
          <p:cNvPr id="3" name="Espaço Reservado para Data 24"/>
          <p:cNvSpPr>
            <a:spLocks noGrp="1"/>
          </p:cNvSpPr>
          <p:nvPr>
            <p:ph type="dt" sz="half" idx="10"/>
          </p:nvPr>
        </p:nvSpPr>
        <p:spPr/>
        <p:txBody>
          <a:bodyPr/>
          <a:lstStyle>
            <a:lvl1pPr>
              <a:defRPr/>
            </a:lvl1pPr>
          </a:lstStyle>
          <a:p>
            <a:pPr>
              <a:defRPr/>
            </a:pPr>
            <a:endParaRPr lang="pt-BR"/>
          </a:p>
        </p:txBody>
      </p:sp>
      <p:sp>
        <p:nvSpPr>
          <p:cNvPr id="4" name="Espaço Reservado para Rodapé 17"/>
          <p:cNvSpPr>
            <a:spLocks noGrp="1"/>
          </p:cNvSpPr>
          <p:nvPr>
            <p:ph type="ftr" sz="quarter" idx="11"/>
          </p:nvPr>
        </p:nvSpPr>
        <p:spPr/>
        <p:txBody>
          <a:bodyPr/>
          <a:lstStyle>
            <a:lvl1pPr>
              <a:defRPr/>
            </a:lvl1pPr>
          </a:lstStyle>
          <a:p>
            <a:pPr>
              <a:defRPr/>
            </a:pPr>
            <a:endParaRPr lang="pt-BR"/>
          </a:p>
        </p:txBody>
      </p:sp>
      <p:sp>
        <p:nvSpPr>
          <p:cNvPr id="5" name="Espaço Reservado para Número de Slide 4"/>
          <p:cNvSpPr>
            <a:spLocks noGrp="1"/>
          </p:cNvSpPr>
          <p:nvPr>
            <p:ph type="sldNum" sz="quarter" idx="12"/>
          </p:nvPr>
        </p:nvSpPr>
        <p:spPr/>
        <p:txBody>
          <a:bodyPr/>
          <a:lstStyle>
            <a:lvl1pPr>
              <a:defRPr/>
            </a:lvl1pPr>
          </a:lstStyle>
          <a:p>
            <a:pPr>
              <a:defRPr/>
            </a:pPr>
            <a:fld id="{BABDEEA7-5537-44BF-A594-17AB1DF69E75}" type="slidenum">
              <a:rPr lang="pt-BR" smtClean="0"/>
              <a:pPr>
                <a:defRPr/>
              </a:pPr>
              <a:t>‹nº›</a:t>
            </a:fld>
            <a:endParaRPr lang="pt-B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Retângulo de cantos arredondados 6"/>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4" name="Espaço Reservado para Data 1"/>
          <p:cNvSpPr>
            <a:spLocks noGrp="1"/>
          </p:cNvSpPr>
          <p:nvPr>
            <p:ph type="dt" sz="half" idx="10"/>
          </p:nvPr>
        </p:nvSpPr>
        <p:spPr/>
        <p:txBody>
          <a:bodyPr/>
          <a:lstStyle>
            <a:lvl1pPr>
              <a:defRPr/>
            </a:lvl1pPr>
            <a:extLst/>
          </a:lstStyle>
          <a:p>
            <a:pPr>
              <a:defRPr/>
            </a:pPr>
            <a:endParaRPr lang="pt-BR"/>
          </a:p>
        </p:txBody>
      </p:sp>
      <p:sp>
        <p:nvSpPr>
          <p:cNvPr id="5" name="Espaço Reservado para Rodapé 2"/>
          <p:cNvSpPr>
            <a:spLocks noGrp="1"/>
          </p:cNvSpPr>
          <p:nvPr>
            <p:ph type="ftr" sz="quarter" idx="11"/>
          </p:nvPr>
        </p:nvSpPr>
        <p:spPr/>
        <p:txBody>
          <a:bodyPr/>
          <a:lstStyle>
            <a:lvl1pPr>
              <a:defRPr/>
            </a:lvl1pPr>
            <a:extLst/>
          </a:lstStyle>
          <a:p>
            <a:pPr>
              <a:defRPr/>
            </a:pPr>
            <a:endParaRPr lang="pt-BR"/>
          </a:p>
        </p:txBody>
      </p:sp>
      <p:sp>
        <p:nvSpPr>
          <p:cNvPr id="6" name="Espaço Reservado para Número de Slide 3"/>
          <p:cNvSpPr>
            <a:spLocks noGrp="1"/>
          </p:cNvSpPr>
          <p:nvPr>
            <p:ph type="sldNum" sz="quarter" idx="12"/>
          </p:nvPr>
        </p:nvSpPr>
        <p:spPr/>
        <p:txBody>
          <a:bodyPr/>
          <a:lstStyle>
            <a:lvl1pPr>
              <a:defRPr/>
            </a:lvl1pPr>
            <a:extLst/>
          </a:lstStyle>
          <a:p>
            <a:pPr>
              <a:defRPr/>
            </a:pPr>
            <a:fld id="{83EFCD97-9E56-436C-9886-8845B1873AFC}" type="slidenum">
              <a:rPr lang="pt-BR" smtClean="0"/>
              <a:pPr>
                <a:defRPr/>
              </a:pPr>
              <a:t>‹nº›</a:t>
            </a:fld>
            <a:endParaRPr lang="pt-BR"/>
          </a:p>
        </p:txBody>
      </p:sp>
      <p:pic>
        <p:nvPicPr>
          <p:cNvPr id="8" name="Picture 11" descr="E:\cin.gif"/>
          <p:cNvPicPr>
            <a:picLocks noChangeAspect="1" noChangeArrowheads="1"/>
          </p:cNvPicPr>
          <p:nvPr/>
        </p:nvPicPr>
        <p:blipFill>
          <a:blip r:embed="rId2"/>
          <a:stretch>
            <a:fillRect/>
          </a:stretch>
        </p:blipFill>
        <p:spPr bwMode="auto">
          <a:xfrm>
            <a:off x="0" y="6286500"/>
            <a:ext cx="1724025" cy="5715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500694" y="1300154"/>
            <a:ext cx="2971800" cy="914400"/>
          </a:xfrm>
        </p:spPr>
        <p:txBody>
          <a:bodyPr anchor="b"/>
          <a:lstStyle>
            <a:lvl1pPr algn="l">
              <a:buNone/>
              <a:defRPr sz="2200" b="1">
                <a:solidFill>
                  <a:schemeClr val="accent6">
                    <a:lumMod val="50000"/>
                  </a:schemeClr>
                </a:solidFill>
              </a:defRPr>
            </a:lvl1pPr>
            <a:extLst/>
          </a:lstStyle>
          <a:p>
            <a:r>
              <a:rPr lang="pt-BR" smtClean="0"/>
              <a:t>Clique para editar o título mestre</a:t>
            </a:r>
            <a:endParaRPr lang="en-US" dirty="0"/>
          </a:p>
        </p:txBody>
      </p:sp>
      <p:sp>
        <p:nvSpPr>
          <p:cNvPr id="3" name="Espaço Reservado para Texto 2"/>
          <p:cNvSpPr>
            <a:spLocks noGrp="1"/>
          </p:cNvSpPr>
          <p:nvPr>
            <p:ph type="body" idx="2"/>
          </p:nvPr>
        </p:nvSpPr>
        <p:spPr>
          <a:xfrm>
            <a:off x="5500694" y="2357430"/>
            <a:ext cx="2971800" cy="3706046"/>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Espaço Reservado para Conteúdo 3"/>
          <p:cNvSpPr>
            <a:spLocks noGrp="1"/>
          </p:cNvSpPr>
          <p:nvPr>
            <p:ph sz="half" idx="1"/>
          </p:nvPr>
        </p:nvSpPr>
        <p:spPr>
          <a:xfrm>
            <a:off x="785786" y="1357298"/>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Espaço Reservado para Data 24"/>
          <p:cNvSpPr>
            <a:spLocks noGrp="1"/>
          </p:cNvSpPr>
          <p:nvPr>
            <p:ph type="dt" sz="half" idx="10"/>
          </p:nvPr>
        </p:nvSpPr>
        <p:spPr/>
        <p:txBody>
          <a:bodyPr/>
          <a:lstStyle>
            <a:lvl1pPr>
              <a:defRPr/>
            </a:lvl1pPr>
          </a:lstStyle>
          <a:p>
            <a:pPr>
              <a:defRPr/>
            </a:pPr>
            <a:endParaRPr lang="pt-BR"/>
          </a:p>
        </p:txBody>
      </p:sp>
      <p:sp>
        <p:nvSpPr>
          <p:cNvPr id="6" name="Espaço Reservado para Rodapé 17"/>
          <p:cNvSpPr>
            <a:spLocks noGrp="1"/>
          </p:cNvSpPr>
          <p:nvPr>
            <p:ph type="ftr" sz="quarter" idx="11"/>
          </p:nvPr>
        </p:nvSpPr>
        <p:spPr/>
        <p:txBody>
          <a:bodyPr/>
          <a:lstStyle>
            <a:lvl1pPr>
              <a:defRPr/>
            </a:lvl1pPr>
          </a:lstStyle>
          <a:p>
            <a:pPr>
              <a:defRPr/>
            </a:pPr>
            <a:endParaRPr lang="pt-BR"/>
          </a:p>
        </p:txBody>
      </p:sp>
      <p:sp>
        <p:nvSpPr>
          <p:cNvPr id="7" name="Espaço Reservado para Número de Slide 4"/>
          <p:cNvSpPr>
            <a:spLocks noGrp="1"/>
          </p:cNvSpPr>
          <p:nvPr>
            <p:ph type="sldNum" sz="quarter" idx="12"/>
          </p:nvPr>
        </p:nvSpPr>
        <p:spPr/>
        <p:txBody>
          <a:bodyPr/>
          <a:lstStyle>
            <a:lvl1pPr>
              <a:defRPr/>
            </a:lvl1pPr>
          </a:lstStyle>
          <a:p>
            <a:pPr>
              <a:defRPr/>
            </a:pPr>
            <a:fld id="{ECC79BDE-8B2E-4A8F-8AD7-B5B88E0548DA}" type="slidenum">
              <a:rPr lang="pt-BR" smtClean="0"/>
              <a:pPr>
                <a:defRPr/>
              </a:pPr>
              <a:t>‹nº›</a:t>
            </a:fld>
            <a:endParaRPr lang="pt-B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5" name="Retângulo de cantos arredondados 14"/>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6" name="Arredondar Retângulo em um Canto Único 10"/>
          <p:cNvSpPr/>
          <p:nvPr/>
        </p:nvSpPr>
        <p:spPr>
          <a:xfrm>
            <a:off x="6400800" y="433388"/>
            <a:ext cx="2324100"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Título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lang="pt-BR" smtClean="0"/>
              <a:t>Clique para editar o título mestre</a:t>
            </a:r>
            <a:endParaRPr lang="en-US"/>
          </a:p>
        </p:txBody>
      </p:sp>
      <p:sp>
        <p:nvSpPr>
          <p:cNvPr id="4" name="Espaço Reservado para Texto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3" name="Espaço Reservado para Imagem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normAutofit/>
          </a:bodyPr>
          <a:lstStyle>
            <a:lvl1pPr marL="0" indent="0">
              <a:buNone/>
              <a:defRPr sz="3200"/>
            </a:lvl1pPr>
            <a:extLst/>
          </a:lstStyle>
          <a:p>
            <a:pPr lvl="0"/>
            <a:r>
              <a:rPr lang="pt-BR" noProof="0" smtClean="0"/>
              <a:t>Clique no ícone para adicionar uma imagem</a:t>
            </a:r>
            <a:endParaRPr lang="en-US" noProof="0" dirty="0"/>
          </a:p>
        </p:txBody>
      </p:sp>
      <p:sp>
        <p:nvSpPr>
          <p:cNvPr id="8" name="Espaço Reservado para Data 4"/>
          <p:cNvSpPr>
            <a:spLocks noGrp="1"/>
          </p:cNvSpPr>
          <p:nvPr>
            <p:ph type="dt" sz="half" idx="10"/>
          </p:nvPr>
        </p:nvSpPr>
        <p:spPr/>
        <p:txBody>
          <a:bodyPr/>
          <a:lstStyle>
            <a:lvl1pPr>
              <a:defRPr/>
            </a:lvl1pPr>
            <a:extLst/>
          </a:lstStyle>
          <a:p>
            <a:pPr>
              <a:defRPr/>
            </a:pPr>
            <a:endParaRPr lang="pt-BR"/>
          </a:p>
        </p:txBody>
      </p:sp>
      <p:sp>
        <p:nvSpPr>
          <p:cNvPr id="9" name="Espaço Reservado para Rodapé 5"/>
          <p:cNvSpPr>
            <a:spLocks noGrp="1"/>
          </p:cNvSpPr>
          <p:nvPr>
            <p:ph type="ftr" sz="quarter" idx="11"/>
          </p:nvPr>
        </p:nvSpPr>
        <p:spPr/>
        <p:txBody>
          <a:bodyPr/>
          <a:lstStyle>
            <a:lvl1pPr>
              <a:defRPr/>
            </a:lvl1pPr>
            <a:extLst/>
          </a:lstStyle>
          <a:p>
            <a:pPr>
              <a:defRPr/>
            </a:pPr>
            <a:endParaRPr lang="pt-BR"/>
          </a:p>
        </p:txBody>
      </p:sp>
      <p:sp>
        <p:nvSpPr>
          <p:cNvPr id="10" name="Espaço Reservado para Número de Slide 6"/>
          <p:cNvSpPr>
            <a:spLocks noGrp="1"/>
          </p:cNvSpPr>
          <p:nvPr>
            <p:ph type="sldNum" sz="quarter" idx="12"/>
          </p:nvPr>
        </p:nvSpPr>
        <p:spPr/>
        <p:txBody>
          <a:bodyPr/>
          <a:lstStyle>
            <a:lvl1pPr>
              <a:defRPr/>
            </a:lvl1pPr>
            <a:extLst/>
          </a:lstStyle>
          <a:p>
            <a:pPr>
              <a:defRPr/>
            </a:pPr>
            <a:fld id="{783648DD-2A33-4E2B-B335-926FC548EE49}" type="slidenum">
              <a:rPr lang="pt-BR" smtClean="0"/>
              <a:pPr>
                <a:defRPr/>
              </a:pPr>
              <a:t>‹nº›</a:t>
            </a:fld>
            <a:endParaRPr lang="pt-BR"/>
          </a:p>
        </p:txBody>
      </p:sp>
      <p:pic>
        <p:nvPicPr>
          <p:cNvPr id="12" name="Picture 11" descr="E:\cin.gif"/>
          <p:cNvPicPr>
            <a:picLocks noChangeAspect="1" noChangeArrowheads="1"/>
          </p:cNvPicPr>
          <p:nvPr/>
        </p:nvPicPr>
        <p:blipFill>
          <a:blip r:embed="rId2"/>
          <a:stretch>
            <a:fillRect/>
          </a:stretch>
        </p:blipFill>
        <p:spPr bwMode="auto">
          <a:xfrm>
            <a:off x="0" y="6286500"/>
            <a:ext cx="1724025" cy="5715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tângulo de cantos arredondados 6"/>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9" name="Retângulo de cantos arredondados 8"/>
          <p:cNvSpPr/>
          <p:nvPr/>
        </p:nvSpPr>
        <p:spPr>
          <a:xfrm>
            <a:off x="419100" y="433388"/>
            <a:ext cx="8305800" cy="781050"/>
          </a:xfrm>
          <a:prstGeom prst="roundRect">
            <a:avLst>
              <a:gd name="adj" fmla="val 2127"/>
            </a:avLst>
          </a:prstGeom>
          <a:ln/>
        </p:spPr>
        <p:style>
          <a:lnRef idx="1">
            <a:schemeClr val="accent6"/>
          </a:lnRef>
          <a:fillRef idx="3">
            <a:schemeClr val="accent6"/>
          </a:fillRef>
          <a:effectRef idx="2">
            <a:schemeClr val="accent6"/>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13" name="Espaço Reservado para Título 12"/>
          <p:cNvSpPr>
            <a:spLocks noGrp="1"/>
          </p:cNvSpPr>
          <p:nvPr>
            <p:ph type="title"/>
          </p:nvPr>
        </p:nvSpPr>
        <p:spPr>
          <a:xfrm>
            <a:off x="428625" y="428625"/>
            <a:ext cx="8286750" cy="785813"/>
          </a:xfrm>
          <a:prstGeom prst="rect">
            <a:avLst/>
          </a:prstGeom>
        </p:spPr>
        <p:txBody>
          <a:bodyPr vert="horz" anchor="ctr" anchorCtr="0">
            <a:normAutofit/>
          </a:bodyPr>
          <a:lstStyle>
            <a:extLst/>
          </a:lstStyle>
          <a:p>
            <a:r>
              <a:rPr lang="pt-BR" dirty="0" smtClean="0"/>
              <a:t>Clique para editar o estilo do título mestre</a:t>
            </a:r>
            <a:endParaRPr lang="en-US" dirty="0"/>
          </a:p>
        </p:txBody>
      </p:sp>
      <p:sp>
        <p:nvSpPr>
          <p:cNvPr id="11269" name="Espaço Reservado para Texto 3"/>
          <p:cNvSpPr>
            <a:spLocks noGrp="1"/>
          </p:cNvSpPr>
          <p:nvPr>
            <p:ph type="body" idx="1"/>
          </p:nvPr>
        </p:nvSpPr>
        <p:spPr bwMode="auto">
          <a:xfrm>
            <a:off x="500063" y="1285875"/>
            <a:ext cx="8183562" cy="5000625"/>
          </a:xfrm>
          <a:prstGeom prst="rect">
            <a:avLst/>
          </a:prstGeom>
          <a:noFill/>
          <a:ln w="9525">
            <a:noFill/>
            <a:miter lim="800000"/>
            <a:headEnd/>
            <a:tailEnd/>
          </a:ln>
        </p:spPr>
        <p:txBody>
          <a:bodyPr vert="horz" wrap="square" lIns="182880" tIns="91440" rIns="91440" bIns="45720" numCol="1" anchor="t" anchorCtr="0" compatLnSpc="1">
            <a:prstTxWarp prst="textNoShape">
              <a:avLst/>
            </a:prstTxWarp>
          </a:bodyPr>
          <a:lstStyle/>
          <a:p>
            <a:pPr lvl="0"/>
            <a:r>
              <a:rPr lang="pt-BR" dirty="0" smtClean="0"/>
              <a:t>Clique para editar os estilos do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en-US" dirty="0" smtClean="0"/>
          </a:p>
        </p:txBody>
      </p:sp>
      <p:sp>
        <p:nvSpPr>
          <p:cNvPr id="25" name="Espaço Reservado para Data 24"/>
          <p:cNvSpPr>
            <a:spLocks noGrp="1"/>
          </p:cNvSpPr>
          <p:nvPr>
            <p:ph type="dt" sz="half" idx="2"/>
          </p:nvPr>
        </p:nvSpPr>
        <p:spPr>
          <a:xfrm>
            <a:off x="4114800" y="6500813"/>
            <a:ext cx="2286000" cy="365125"/>
          </a:xfrm>
          <a:prstGeom prst="rect">
            <a:avLst/>
          </a:prstGeom>
        </p:spPr>
        <p:txBody>
          <a:bodyPr vert="horz" anchor="b"/>
          <a:lstStyle>
            <a:lvl1pPr algn="r" eaLnBrk="1" fontAlgn="auto" latinLnBrk="0" hangingPunct="1">
              <a:spcBef>
                <a:spcPts val="0"/>
              </a:spcBef>
              <a:spcAft>
                <a:spcPts val="0"/>
              </a:spcAft>
              <a:defRPr kumimoji="0" sz="1000">
                <a:solidFill>
                  <a:schemeClr val="bg2">
                    <a:shade val="50000"/>
                  </a:schemeClr>
                </a:solidFill>
                <a:latin typeface="+mn-lt"/>
                <a:cs typeface="+mn-cs"/>
              </a:defRPr>
            </a:lvl1pPr>
            <a:extLst/>
          </a:lstStyle>
          <a:p>
            <a:pPr>
              <a:defRPr/>
            </a:pPr>
            <a:endParaRPr lang="pt-BR"/>
          </a:p>
        </p:txBody>
      </p:sp>
      <p:sp>
        <p:nvSpPr>
          <p:cNvPr id="18" name="Espaço Reservado para Rodapé 17"/>
          <p:cNvSpPr>
            <a:spLocks noGrp="1"/>
          </p:cNvSpPr>
          <p:nvPr>
            <p:ph type="ftr" sz="quarter" idx="3"/>
          </p:nvPr>
        </p:nvSpPr>
        <p:spPr>
          <a:xfrm>
            <a:off x="6400800" y="6500813"/>
            <a:ext cx="2286000" cy="365125"/>
          </a:xfrm>
          <a:prstGeom prst="rect">
            <a:avLst/>
          </a:prstGeom>
        </p:spPr>
        <p:txBody>
          <a:bodyPr vert="horz" anchor="b"/>
          <a:lstStyle>
            <a:lvl1pPr algn="l" eaLnBrk="1" fontAlgn="auto" latinLnBrk="0" hangingPunct="1">
              <a:spcBef>
                <a:spcPts val="0"/>
              </a:spcBef>
              <a:spcAft>
                <a:spcPts val="0"/>
              </a:spcAft>
              <a:defRPr kumimoji="0" sz="1000">
                <a:solidFill>
                  <a:schemeClr val="bg2">
                    <a:shade val="50000"/>
                  </a:schemeClr>
                </a:solidFill>
                <a:latin typeface="+mn-lt"/>
                <a:cs typeface="+mn-cs"/>
              </a:defRPr>
            </a:lvl1pPr>
            <a:extLst/>
          </a:lstStyle>
          <a:p>
            <a:pPr>
              <a:defRPr/>
            </a:pPr>
            <a:endParaRPr lang="pt-BR"/>
          </a:p>
        </p:txBody>
      </p:sp>
      <p:sp>
        <p:nvSpPr>
          <p:cNvPr id="5" name="Espaço Reservado para Número de Slide 4"/>
          <p:cNvSpPr>
            <a:spLocks noGrp="1"/>
          </p:cNvSpPr>
          <p:nvPr>
            <p:ph type="sldNum" sz="quarter" idx="4"/>
          </p:nvPr>
        </p:nvSpPr>
        <p:spPr>
          <a:xfrm>
            <a:off x="8686800" y="6500813"/>
            <a:ext cx="457200" cy="365125"/>
          </a:xfrm>
          <a:prstGeom prst="rect">
            <a:avLst/>
          </a:prstGeom>
        </p:spPr>
        <p:txBody>
          <a:bodyPr vert="horz" anchor="b"/>
          <a:lstStyle>
            <a:lvl1pPr algn="r" eaLnBrk="1" fontAlgn="auto" latinLnBrk="0" hangingPunct="1">
              <a:spcBef>
                <a:spcPts val="0"/>
              </a:spcBef>
              <a:spcAft>
                <a:spcPts val="0"/>
              </a:spcAft>
              <a:defRPr kumimoji="0" sz="1000">
                <a:solidFill>
                  <a:schemeClr val="bg2">
                    <a:shade val="50000"/>
                  </a:schemeClr>
                </a:solidFill>
                <a:latin typeface="+mn-lt"/>
                <a:cs typeface="+mn-cs"/>
              </a:defRPr>
            </a:lvl1pPr>
            <a:extLst/>
          </a:lstStyle>
          <a:p>
            <a:pPr>
              <a:defRPr/>
            </a:pPr>
            <a:fld id="{8B26653E-1888-4D29-94C1-5F9237B9046D}" type="slidenum">
              <a:rPr lang="pt-BR" smtClean="0"/>
              <a:pPr>
                <a:defRPr/>
              </a:pPr>
              <a:t>‹nº›</a:t>
            </a:fld>
            <a:endParaRPr lang="pt-BR"/>
          </a:p>
        </p:txBody>
      </p:sp>
      <p:pic>
        <p:nvPicPr>
          <p:cNvPr id="10" name="Picture 11" descr="E:\cin.gif"/>
          <p:cNvPicPr>
            <a:picLocks noChangeAspect="1" noChangeArrowheads="1"/>
          </p:cNvPicPr>
          <p:nvPr/>
        </p:nvPicPr>
        <p:blipFill>
          <a:blip r:embed="rId17"/>
          <a:stretch>
            <a:fillRect/>
          </a:stretch>
        </p:blipFill>
        <p:spPr bwMode="auto">
          <a:xfrm>
            <a:off x="0" y="6286500"/>
            <a:ext cx="1724025" cy="571500"/>
          </a:xfrm>
          <a:prstGeom prst="rect">
            <a:avLst/>
          </a:prstGeom>
          <a:ln>
            <a:noFill/>
          </a:ln>
          <a:effectLst>
            <a:outerShdw blurRad="292100" dist="139700" dir="2700000" algn="tl" rotWithShape="0">
              <a:srgbClr val="333333">
                <a:alpha val="65000"/>
              </a:srgbClr>
            </a:outerShdw>
          </a:effectLst>
        </p:spPr>
      </p:pic>
    </p:spTree>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Lst>
  <p:timing>
    <p:tnLst>
      <p:par>
        <p:cTn id="1" dur="indefinite" restart="never" nodeType="tmRoot"/>
      </p:par>
    </p:tnLst>
  </p:timing>
  <p:txStyles>
    <p:titleStyle>
      <a:lvl1pPr algn="l" rtl="0" eaLnBrk="1" fontAlgn="base" hangingPunct="1">
        <a:spcBef>
          <a:spcPct val="0"/>
        </a:spcBef>
        <a:spcAft>
          <a:spcPct val="0"/>
        </a:spcAft>
        <a:defRPr sz="3600" b="1" kern="1200">
          <a:solidFill>
            <a:schemeClr val="bg1"/>
          </a:solidFill>
          <a:effectLst>
            <a:outerShdw blurRad="53975" dist="22860" dir="5400000" algn="tl" rotWithShape="0">
              <a:srgbClr val="000000">
                <a:alpha val="55000"/>
              </a:srgbClr>
            </a:outerShdw>
          </a:effectLst>
          <a:latin typeface="+mj-lt"/>
          <a:ea typeface="+mj-ea"/>
          <a:cs typeface="+mj-cs"/>
        </a:defRPr>
      </a:lvl1pPr>
      <a:lvl2pPr algn="l" rtl="0" eaLnBrk="1" fontAlgn="base" hangingPunct="1">
        <a:spcBef>
          <a:spcPct val="0"/>
        </a:spcBef>
        <a:spcAft>
          <a:spcPct val="0"/>
        </a:spcAft>
        <a:defRPr sz="3600" b="1">
          <a:solidFill>
            <a:schemeClr val="bg1"/>
          </a:solidFill>
          <a:latin typeface="Trebuchet MS" pitchFamily="34" charset="0"/>
        </a:defRPr>
      </a:lvl2pPr>
      <a:lvl3pPr algn="l" rtl="0" eaLnBrk="1" fontAlgn="base" hangingPunct="1">
        <a:spcBef>
          <a:spcPct val="0"/>
        </a:spcBef>
        <a:spcAft>
          <a:spcPct val="0"/>
        </a:spcAft>
        <a:defRPr sz="3600" b="1">
          <a:solidFill>
            <a:schemeClr val="bg1"/>
          </a:solidFill>
          <a:latin typeface="Trebuchet MS" pitchFamily="34" charset="0"/>
        </a:defRPr>
      </a:lvl3pPr>
      <a:lvl4pPr algn="l" rtl="0" eaLnBrk="1" fontAlgn="base" hangingPunct="1">
        <a:spcBef>
          <a:spcPct val="0"/>
        </a:spcBef>
        <a:spcAft>
          <a:spcPct val="0"/>
        </a:spcAft>
        <a:defRPr sz="3600" b="1">
          <a:solidFill>
            <a:schemeClr val="bg1"/>
          </a:solidFill>
          <a:latin typeface="Trebuchet MS" pitchFamily="34" charset="0"/>
        </a:defRPr>
      </a:lvl4pPr>
      <a:lvl5pPr algn="l" rtl="0" eaLnBrk="1" fontAlgn="base" hangingPunct="1">
        <a:spcBef>
          <a:spcPct val="0"/>
        </a:spcBef>
        <a:spcAft>
          <a:spcPct val="0"/>
        </a:spcAft>
        <a:defRPr sz="3600" b="1">
          <a:solidFill>
            <a:schemeClr val="bg1"/>
          </a:solidFill>
          <a:latin typeface="Trebuchet MS" pitchFamily="34" charset="0"/>
        </a:defRPr>
      </a:lvl5pPr>
      <a:lvl6pPr marL="457200" algn="l" rtl="0" eaLnBrk="1" fontAlgn="base" hangingPunct="1">
        <a:spcBef>
          <a:spcPct val="0"/>
        </a:spcBef>
        <a:spcAft>
          <a:spcPct val="0"/>
        </a:spcAft>
        <a:defRPr sz="3600" b="1">
          <a:solidFill>
            <a:schemeClr val="bg1"/>
          </a:solidFill>
          <a:latin typeface="Trebuchet MS" pitchFamily="34" charset="0"/>
        </a:defRPr>
      </a:lvl6pPr>
      <a:lvl7pPr marL="914400" algn="l" rtl="0" eaLnBrk="1" fontAlgn="base" hangingPunct="1">
        <a:spcBef>
          <a:spcPct val="0"/>
        </a:spcBef>
        <a:spcAft>
          <a:spcPct val="0"/>
        </a:spcAft>
        <a:defRPr sz="3600" b="1">
          <a:solidFill>
            <a:schemeClr val="bg1"/>
          </a:solidFill>
          <a:latin typeface="Trebuchet MS" pitchFamily="34" charset="0"/>
        </a:defRPr>
      </a:lvl7pPr>
      <a:lvl8pPr marL="1371600" algn="l" rtl="0" eaLnBrk="1" fontAlgn="base" hangingPunct="1">
        <a:spcBef>
          <a:spcPct val="0"/>
        </a:spcBef>
        <a:spcAft>
          <a:spcPct val="0"/>
        </a:spcAft>
        <a:defRPr sz="3600" b="1">
          <a:solidFill>
            <a:schemeClr val="bg1"/>
          </a:solidFill>
          <a:latin typeface="Trebuchet MS" pitchFamily="34" charset="0"/>
        </a:defRPr>
      </a:lvl8pPr>
      <a:lvl9pPr marL="1828800" algn="l" rtl="0" eaLnBrk="1" fontAlgn="base" hangingPunct="1">
        <a:spcBef>
          <a:spcPct val="0"/>
        </a:spcBef>
        <a:spcAft>
          <a:spcPct val="0"/>
        </a:spcAft>
        <a:defRPr sz="3600" b="1">
          <a:solidFill>
            <a:schemeClr val="bg1"/>
          </a:solidFill>
          <a:latin typeface="Trebuchet MS" pitchFamily="34" charset="0"/>
        </a:defRPr>
      </a:lvl9pPr>
      <a:extLst/>
    </p:titleStyle>
    <p:bodyStyle>
      <a:lvl1pPr marL="265113" indent="-265113" algn="l" rtl="0" eaLnBrk="1" fontAlgn="base" hangingPunct="1">
        <a:lnSpc>
          <a:spcPct val="150000"/>
        </a:lnSpc>
        <a:spcBef>
          <a:spcPts val="250"/>
        </a:spcBef>
        <a:spcAft>
          <a:spcPct val="0"/>
        </a:spcAft>
        <a:buClr>
          <a:schemeClr val="accent6">
            <a:lumMod val="50000"/>
          </a:schemeClr>
        </a:buClr>
        <a:buSzPct val="80000"/>
        <a:buFont typeface="Wingdings 2" pitchFamily="18" charset="2"/>
        <a:buChar char=""/>
        <a:defRPr sz="2800" kern="1200">
          <a:solidFill>
            <a:schemeClr val="tx1"/>
          </a:solidFill>
          <a:latin typeface="+mn-lt"/>
          <a:ea typeface="+mn-ea"/>
          <a:cs typeface="+mn-cs"/>
        </a:defRPr>
      </a:lvl1pPr>
      <a:lvl2pPr marL="547688" indent="-200025" algn="l" rtl="0" eaLnBrk="1" fontAlgn="base" hangingPunct="1">
        <a:lnSpc>
          <a:spcPct val="150000"/>
        </a:lnSpc>
        <a:spcBef>
          <a:spcPts val="250"/>
        </a:spcBef>
        <a:spcAft>
          <a:spcPct val="0"/>
        </a:spcAft>
        <a:buClr>
          <a:schemeClr val="accent6">
            <a:lumMod val="50000"/>
          </a:schemeClr>
        </a:buClr>
        <a:buSzPct val="100000"/>
        <a:buFont typeface="Verdana" pitchFamily="34" charset="0"/>
        <a:buChar char="◦"/>
        <a:defRPr sz="2400" kern="1200">
          <a:solidFill>
            <a:schemeClr val="tx1"/>
          </a:solidFill>
          <a:latin typeface="+mn-lt"/>
          <a:ea typeface="+mn-ea"/>
          <a:cs typeface="+mn-cs"/>
        </a:defRPr>
      </a:lvl2pPr>
      <a:lvl3pPr marL="785813" indent="-182563" algn="l" rtl="0" eaLnBrk="1" fontAlgn="base" hangingPunct="1">
        <a:lnSpc>
          <a:spcPct val="150000"/>
        </a:lnSpc>
        <a:spcBef>
          <a:spcPts val="250"/>
        </a:spcBef>
        <a:spcAft>
          <a:spcPct val="0"/>
        </a:spcAft>
        <a:buClr>
          <a:schemeClr val="accent6">
            <a:lumMod val="50000"/>
          </a:schemeClr>
        </a:buClr>
        <a:buSzPct val="100000"/>
        <a:buFont typeface="Wingdings 2" pitchFamily="18" charset="2"/>
        <a:buChar char=""/>
        <a:defRPr sz="2200" kern="1200">
          <a:solidFill>
            <a:schemeClr val="tx1"/>
          </a:solidFill>
          <a:latin typeface="+mn-lt"/>
          <a:ea typeface="+mn-ea"/>
          <a:cs typeface="+mn-cs"/>
        </a:defRPr>
      </a:lvl3pPr>
      <a:lvl4pPr marL="1023938" indent="-182563" algn="l" rtl="0" eaLnBrk="1" fontAlgn="base" hangingPunct="1">
        <a:lnSpc>
          <a:spcPct val="150000"/>
        </a:lnSpc>
        <a:spcBef>
          <a:spcPts val="225"/>
        </a:spcBef>
        <a:spcAft>
          <a:spcPct val="0"/>
        </a:spcAft>
        <a:buClr>
          <a:schemeClr val="accent6">
            <a:lumMod val="50000"/>
          </a:schemeClr>
        </a:buClr>
        <a:buSzPct val="112000"/>
        <a:buFont typeface="Verdana" pitchFamily="34" charset="0"/>
        <a:buChar char="◦"/>
        <a:defRPr sz="1900" kern="1200">
          <a:solidFill>
            <a:schemeClr val="tx1"/>
          </a:solidFill>
          <a:latin typeface="+mn-lt"/>
          <a:ea typeface="+mn-ea"/>
          <a:cs typeface="+mn-cs"/>
        </a:defRPr>
      </a:lvl4pPr>
      <a:lvl5pPr marL="1279525" indent="-182563" algn="l" rtl="0" eaLnBrk="1" fontAlgn="base" hangingPunct="1">
        <a:lnSpc>
          <a:spcPct val="150000"/>
        </a:lnSpc>
        <a:spcBef>
          <a:spcPts val="250"/>
        </a:spcBef>
        <a:spcAft>
          <a:spcPct val="0"/>
        </a:spcAft>
        <a:buClr>
          <a:schemeClr val="accent6">
            <a:lumMod val="50000"/>
          </a:schemeClr>
        </a:buClr>
        <a:buSzPct val="100000"/>
        <a:buFont typeface="Wingdings 2" pitchFamily="18" charset="2"/>
        <a:buChar char=""/>
        <a:defRPr sz="20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4.png"/><Relationship Id="rId7" Type="http://schemas.openxmlformats.org/officeDocument/2006/relationships/image" Target="../media/image19.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1.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4.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33.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8.png"/><Relationship Id="rId10" Type="http://schemas.openxmlformats.org/officeDocument/2006/relationships/image" Target="../media/image21.png"/><Relationship Id="rId4" Type="http://schemas.openxmlformats.org/officeDocument/2006/relationships/image" Target="../media/image17.pn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ctrTitle"/>
          </p:nvPr>
        </p:nvSpPr>
        <p:spPr/>
        <p:txBody>
          <a:bodyPr/>
          <a:lstStyle/>
          <a:p>
            <a:r>
              <a:rPr lang="pt-BR" smtClean="0"/>
              <a:t>Probabilidade</a:t>
            </a:r>
            <a:endParaRPr lang="pt-BR" dirty="0"/>
          </a:p>
        </p:txBody>
      </p:sp>
      <p:sp>
        <p:nvSpPr>
          <p:cNvPr id="7171" name="Subtítulo 7"/>
          <p:cNvSpPr>
            <a:spLocks noGrp="1"/>
          </p:cNvSpPr>
          <p:nvPr>
            <p:ph type="subTitle" idx="1"/>
          </p:nvPr>
        </p:nvSpPr>
        <p:spPr/>
        <p:txBody>
          <a:bodyPr/>
          <a:lstStyle/>
          <a:p>
            <a:r>
              <a:rPr lang="pt-BR" b="1" dirty="0" smtClean="0"/>
              <a:t>Teste de hipóteses para duas médias:</a:t>
            </a:r>
          </a:p>
          <a:p>
            <a:r>
              <a:rPr lang="pt-BR" dirty="0"/>
              <a:t>Teste unilateral à direita</a:t>
            </a:r>
          </a:p>
          <a:p>
            <a:r>
              <a:rPr lang="pt-BR" dirty="0"/>
              <a:t>Teste unilateral à esquerda</a:t>
            </a:r>
          </a:p>
          <a:p>
            <a:r>
              <a:rPr lang="pt-BR" dirty="0"/>
              <a:t>Teste </a:t>
            </a:r>
            <a:r>
              <a:rPr lang="pt-BR" dirty="0" smtClean="0"/>
              <a:t>bilateral</a:t>
            </a:r>
            <a:endParaRPr lang="pt-BR" dirty="0"/>
          </a:p>
        </p:txBody>
      </p:sp>
      <p:sp>
        <p:nvSpPr>
          <p:cNvPr id="9" name="Espaço Reservado para Texto 8"/>
          <p:cNvSpPr>
            <a:spLocks noGrp="1"/>
          </p:cNvSpPr>
          <p:nvPr>
            <p:ph type="body" sz="quarter" idx="13"/>
          </p:nvPr>
        </p:nvSpPr>
        <p:spPr/>
        <p:txBody>
          <a:bodyPr/>
          <a:lstStyle/>
          <a:p>
            <a:r>
              <a:rPr lang="pt-BR" smtClean="0"/>
              <a:t>Renata Souza</a:t>
            </a:r>
            <a:endParaRPr lang="pt-B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p:txBody>
          <a:bodyPr>
            <a:normAutofit fontScale="90000"/>
          </a:bodyPr>
          <a:lstStyle/>
          <a:p>
            <a:r>
              <a:rPr lang="pt-BR" dirty="0" smtClean="0"/>
              <a:t>2.1 Teste de Hipótese Unilateral à Direita</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p:txBody>
              <a:bodyPr/>
              <a:lstStyle/>
              <a:p>
                <a:pPr marL="0" indent="0">
                  <a:buClr>
                    <a:schemeClr val="accent1"/>
                  </a:buClr>
                  <a:buNone/>
                </a:pPr>
                <a14:m>
                  <m:oMathPara xmlns:m="http://schemas.openxmlformats.org/officeDocument/2006/math">
                    <m:oMathParaPr>
                      <m:jc m:val="left"/>
                    </m:oMathParaPr>
                    <m:oMath xmlns:m="http://schemas.openxmlformats.org/officeDocument/2006/math">
                      <m:sSub>
                        <m:sSubPr>
                          <m:ctrlPr>
                            <a:rPr lang="pt-BR" i="1" dirty="0" smtClean="0">
                              <a:latin typeface="Cambria Math"/>
                            </a:rPr>
                          </m:ctrlPr>
                        </m:sSubPr>
                        <m:e>
                          <m:r>
                            <a:rPr lang="pt-BR" i="1" dirty="0">
                              <a:latin typeface="Cambria Math"/>
                            </a:rPr>
                            <m:t>𝐻</m:t>
                          </m:r>
                        </m:e>
                        <m:sub>
                          <m:r>
                            <a:rPr lang="pt-BR" i="1" dirty="0">
                              <a:latin typeface="Cambria Math"/>
                            </a:rPr>
                            <m:t>0</m:t>
                          </m:r>
                        </m:sub>
                      </m:sSub>
                      <m:r>
                        <a:rPr lang="pt-BR" i="1" dirty="0">
                          <a:latin typeface="Cambria Math"/>
                        </a:rPr>
                        <m:t>:</m:t>
                      </m:r>
                      <m:sSub>
                        <m:sSubPr>
                          <m:ctrlPr>
                            <a:rPr lang="pt-BR" i="1" dirty="0">
                              <a:latin typeface="Cambria Math"/>
                            </a:rPr>
                          </m:ctrlPr>
                        </m:sSubPr>
                        <m:e>
                          <m:r>
                            <a:rPr lang="pt-BR" i="1" dirty="0">
                              <a:latin typeface="Cambria Math"/>
                            </a:rPr>
                            <m:t>𝜇</m:t>
                          </m:r>
                        </m:e>
                        <m:sub>
                          <m:r>
                            <a:rPr lang="pt-BR" i="1" dirty="0">
                              <a:latin typeface="Cambria Math"/>
                            </a:rPr>
                            <m:t>1</m:t>
                          </m:r>
                        </m:sub>
                      </m:sSub>
                      <m:r>
                        <a:rPr lang="pt-BR" i="1" dirty="0">
                          <a:latin typeface="Cambria Math"/>
                        </a:rPr>
                        <m:t>−</m:t>
                      </m:r>
                      <m:sSub>
                        <m:sSubPr>
                          <m:ctrlPr>
                            <a:rPr lang="pt-BR" i="1" dirty="0">
                              <a:latin typeface="Cambria Math"/>
                            </a:rPr>
                          </m:ctrlPr>
                        </m:sSubPr>
                        <m:e>
                          <m:r>
                            <a:rPr lang="pt-BR" i="1" dirty="0">
                              <a:latin typeface="Cambria Math"/>
                            </a:rPr>
                            <m:t>𝜇</m:t>
                          </m:r>
                        </m:e>
                        <m:sub>
                          <m:r>
                            <a:rPr lang="pt-BR" i="1" dirty="0">
                              <a:latin typeface="Cambria Math"/>
                            </a:rPr>
                            <m:t>2</m:t>
                          </m:r>
                        </m:sub>
                      </m:sSub>
                      <m:r>
                        <a:rPr lang="pt-BR" b="0" i="1" dirty="0" smtClean="0">
                          <a:latin typeface="Cambria Math"/>
                        </a:rPr>
                        <m:t>≤</m:t>
                      </m:r>
                      <m:r>
                        <a:rPr lang="pt-BR" i="1" dirty="0">
                          <a:latin typeface="Cambria Math"/>
                        </a:rPr>
                        <m:t>0</m:t>
                      </m:r>
                    </m:oMath>
                  </m:oMathPara>
                </a14:m>
                <a:endParaRPr lang="pt-BR" dirty="0"/>
              </a:p>
              <a:p>
                <a:pPr marL="0" indent="0">
                  <a:buClr>
                    <a:schemeClr val="accent1"/>
                  </a:buClr>
                  <a:buNone/>
                </a:pPr>
                <a14:m>
                  <m:oMathPara xmlns:m="http://schemas.openxmlformats.org/officeDocument/2006/math">
                    <m:oMathParaPr>
                      <m:jc m:val="left"/>
                    </m:oMathParaPr>
                    <m:oMath xmlns:m="http://schemas.openxmlformats.org/officeDocument/2006/math">
                      <m:sSub>
                        <m:sSubPr>
                          <m:ctrlPr>
                            <a:rPr lang="pt-BR" i="1" dirty="0">
                              <a:latin typeface="Cambria Math"/>
                            </a:rPr>
                          </m:ctrlPr>
                        </m:sSubPr>
                        <m:e>
                          <m:r>
                            <a:rPr lang="pt-BR" i="1" dirty="0">
                              <a:latin typeface="Cambria Math"/>
                            </a:rPr>
                            <m:t>𝐻</m:t>
                          </m:r>
                        </m:e>
                        <m:sub>
                          <m:r>
                            <a:rPr lang="pt-BR" i="1" dirty="0">
                              <a:latin typeface="Cambria Math"/>
                            </a:rPr>
                            <m:t>𝑎</m:t>
                          </m:r>
                        </m:sub>
                      </m:sSub>
                      <m:r>
                        <a:rPr lang="pt-BR" i="1" dirty="0">
                          <a:latin typeface="Cambria Math"/>
                        </a:rPr>
                        <m:t>:</m:t>
                      </m:r>
                      <m:sSub>
                        <m:sSubPr>
                          <m:ctrlPr>
                            <a:rPr lang="pt-BR" i="1" dirty="0">
                              <a:latin typeface="Cambria Math"/>
                            </a:rPr>
                          </m:ctrlPr>
                        </m:sSubPr>
                        <m:e>
                          <m:r>
                            <a:rPr lang="pt-BR" i="1" dirty="0">
                              <a:latin typeface="Cambria Math"/>
                            </a:rPr>
                            <m:t>𝜇</m:t>
                          </m:r>
                        </m:e>
                        <m:sub>
                          <m:r>
                            <a:rPr lang="pt-BR" i="1" dirty="0">
                              <a:latin typeface="Cambria Math"/>
                            </a:rPr>
                            <m:t>1</m:t>
                          </m:r>
                        </m:sub>
                      </m:sSub>
                      <m:r>
                        <a:rPr lang="pt-BR" i="1" dirty="0">
                          <a:latin typeface="Cambria Math"/>
                        </a:rPr>
                        <m:t>−</m:t>
                      </m:r>
                      <m:sSub>
                        <m:sSubPr>
                          <m:ctrlPr>
                            <a:rPr lang="pt-BR" i="1" dirty="0">
                              <a:latin typeface="Cambria Math"/>
                            </a:rPr>
                          </m:ctrlPr>
                        </m:sSubPr>
                        <m:e>
                          <m:r>
                            <a:rPr lang="pt-BR" i="1" dirty="0">
                              <a:latin typeface="Cambria Math"/>
                            </a:rPr>
                            <m:t>𝜇</m:t>
                          </m:r>
                        </m:e>
                        <m:sub>
                          <m:r>
                            <a:rPr lang="pt-BR" i="1" dirty="0">
                              <a:latin typeface="Cambria Math"/>
                            </a:rPr>
                            <m:t>2</m:t>
                          </m:r>
                        </m:sub>
                      </m:sSub>
                      <m:r>
                        <a:rPr lang="pt-BR" b="0" i="1" dirty="0" smtClean="0">
                          <a:latin typeface="Cambria Math"/>
                        </a:rPr>
                        <m:t>&gt;</m:t>
                      </m:r>
                      <m:r>
                        <a:rPr lang="pt-BR" i="1" dirty="0">
                          <a:latin typeface="Cambria Math"/>
                        </a:rPr>
                        <m:t>0</m:t>
                      </m:r>
                    </m:oMath>
                  </m:oMathPara>
                </a14:m>
                <a:endParaRPr lang="pt-BR" sz="2000" dirty="0"/>
              </a:p>
              <a:p>
                <a:pPr marL="0" indent="0">
                  <a:buNone/>
                </a:pPr>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pt-BR">
                    <a:noFill/>
                  </a:rPr>
                  <a:t> </a:t>
                </a:r>
              </a:p>
            </p:txBody>
          </p:sp>
        </mc:Fallback>
      </mc:AlternateContent>
      <p:pic>
        <p:nvPicPr>
          <p:cNvPr id="15363" name="Picture 4"/>
          <p:cNvPicPr>
            <a:picLocks noChangeAspect="1" noChangeArrowheads="1"/>
          </p:cNvPicPr>
          <p:nvPr/>
        </p:nvPicPr>
        <p:blipFill>
          <a:blip r:embed="rId3"/>
          <a:srcRect/>
          <a:stretch>
            <a:fillRect/>
          </a:stretch>
        </p:blipFill>
        <p:spPr bwMode="auto">
          <a:xfrm>
            <a:off x="1368425" y="3382416"/>
            <a:ext cx="6372225" cy="2182813"/>
          </a:xfrm>
          <a:prstGeom prst="rect">
            <a:avLst/>
          </a:prstGeom>
          <a:noFill/>
          <a:ln w="9525">
            <a:noFill/>
            <a:miter lim="800000"/>
            <a:headEnd/>
            <a:tailEnd/>
          </a:ln>
        </p:spPr>
      </p:pic>
      <p:sp>
        <p:nvSpPr>
          <p:cNvPr id="11" name="AutoShape 5"/>
          <p:cNvSpPr>
            <a:spLocks noChangeArrowheads="1"/>
          </p:cNvSpPr>
          <p:nvPr/>
        </p:nvSpPr>
        <p:spPr bwMode="auto">
          <a:xfrm>
            <a:off x="6156325" y="5590679"/>
            <a:ext cx="1435100" cy="285750"/>
          </a:xfrm>
          <a:prstGeom prst="rightArrow">
            <a:avLst>
              <a:gd name="adj1" fmla="val 50000"/>
              <a:gd name="adj2" fmla="val 125556"/>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endParaRPr lang="pt-BR"/>
          </a:p>
        </p:txBody>
      </p:sp>
      <p:sp>
        <p:nvSpPr>
          <p:cNvPr id="13" name="AutoShape 7"/>
          <p:cNvSpPr>
            <a:spLocks noChangeArrowheads="1"/>
          </p:cNvSpPr>
          <p:nvPr/>
        </p:nvSpPr>
        <p:spPr bwMode="auto">
          <a:xfrm rot="10800000">
            <a:off x="1619250" y="5590679"/>
            <a:ext cx="4537075" cy="288925"/>
          </a:xfrm>
          <a:prstGeom prst="rightArrow">
            <a:avLst>
              <a:gd name="adj1" fmla="val 50000"/>
              <a:gd name="adj2" fmla="val 392582"/>
            </a:avLst>
          </a:prstGeom>
          <a:ln>
            <a:headEnd/>
            <a:tailEnd/>
          </a:ln>
        </p:spPr>
        <p:style>
          <a:lnRef idx="1">
            <a:schemeClr val="accent2"/>
          </a:lnRef>
          <a:fillRef idx="3">
            <a:schemeClr val="accent2"/>
          </a:fillRef>
          <a:effectRef idx="2">
            <a:schemeClr val="accent2"/>
          </a:effectRef>
          <a:fontRef idx="minor">
            <a:schemeClr val="lt1"/>
          </a:fontRef>
        </p:style>
        <p:txBody>
          <a:bodyPr rot="10800000" wrap="none" anchor="ctr"/>
          <a:lstStyle/>
          <a:p>
            <a:endParaRPr lang="pt-BR"/>
          </a:p>
        </p:txBody>
      </p:sp>
      <p:sp>
        <p:nvSpPr>
          <p:cNvPr id="14" name="Text Box 8"/>
          <p:cNvSpPr txBox="1">
            <a:spLocks noChangeArrowheads="1"/>
          </p:cNvSpPr>
          <p:nvPr/>
        </p:nvSpPr>
        <p:spPr bwMode="auto">
          <a:xfrm>
            <a:off x="5898481" y="5909210"/>
            <a:ext cx="1944687" cy="400110"/>
          </a:xfrm>
          <a:prstGeom prst="rect">
            <a:avLst/>
          </a:prstGeom>
          <a:noFill/>
          <a:ln w="9525">
            <a:noFill/>
            <a:miter lim="800000"/>
            <a:headEnd/>
            <a:tailEnd/>
          </a:ln>
        </p:spPr>
        <p:txBody>
          <a:bodyPr>
            <a:spAutoFit/>
          </a:bodyPr>
          <a:lstStyle/>
          <a:p>
            <a:pPr algn="ctr">
              <a:spcBef>
                <a:spcPct val="50000"/>
              </a:spcBef>
            </a:pPr>
            <a:r>
              <a:rPr lang="pt-BR" sz="2000" dirty="0">
                <a:latin typeface="+mn-lt"/>
              </a:rPr>
              <a:t>Rejeitar H</a:t>
            </a:r>
            <a:r>
              <a:rPr lang="pt-BR" sz="2000" baseline="-25000" dirty="0">
                <a:latin typeface="+mn-lt"/>
              </a:rPr>
              <a:t>0</a:t>
            </a:r>
          </a:p>
        </p:txBody>
      </p:sp>
      <mc:AlternateContent xmlns:mc="http://schemas.openxmlformats.org/markup-compatibility/2006" xmlns:a14="http://schemas.microsoft.com/office/drawing/2010/main">
        <mc:Choice Requires="a14">
          <p:sp>
            <p:nvSpPr>
              <p:cNvPr id="18" name="Text Box 9"/>
              <p:cNvSpPr txBox="1">
                <a:spLocks noChangeArrowheads="1"/>
              </p:cNvSpPr>
              <p:nvPr/>
            </p:nvSpPr>
            <p:spPr bwMode="auto">
              <a:xfrm>
                <a:off x="3950299" y="2493466"/>
                <a:ext cx="1675202" cy="400110"/>
              </a:xfrm>
              <a:prstGeom prst="rect">
                <a:avLst/>
              </a:prstGeom>
              <a:noFill/>
              <a:ln w="9525">
                <a:noFill/>
                <a:miter lim="800000"/>
                <a:headEnd/>
                <a:tailEnd/>
              </a:ln>
            </p:spPr>
            <p:txBody>
              <a:bodyPr wrap="none">
                <a:spAutoFit/>
              </a:bodyPr>
              <a:lstStyle/>
              <a:p>
                <a:pPr/>
                <a14:m>
                  <m:oMathPara xmlns:m="http://schemas.openxmlformats.org/officeDocument/2006/math">
                    <m:oMathParaPr>
                      <m:jc m:val="centerGroup"/>
                    </m:oMathParaPr>
                    <m:oMath xmlns:m="http://schemas.openxmlformats.org/officeDocument/2006/math">
                      <m:r>
                        <a:rPr lang="pt-BR" sz="2000" i="1" dirty="0" smtClean="0">
                          <a:latin typeface="Cambria Math"/>
                          <a:cs typeface="Times New Roman" pitchFamily="18" charset="0"/>
                        </a:rPr>
                        <m:t>1−</m:t>
                      </m:r>
                      <m:r>
                        <a:rPr lang="el-GR" sz="2000" i="1" dirty="0">
                          <a:latin typeface="Cambria Math"/>
                          <a:cs typeface="Times New Roman" pitchFamily="18" charset="0"/>
                        </a:rPr>
                        <m:t>𝛼</m:t>
                      </m:r>
                      <m:r>
                        <a:rPr lang="pt-BR" sz="2000" i="1" dirty="0">
                          <a:latin typeface="Cambria Math"/>
                          <a:cs typeface="Times New Roman" pitchFamily="18" charset="0"/>
                        </a:rPr>
                        <m:t>=0,95</m:t>
                      </m:r>
                    </m:oMath>
                  </m:oMathPara>
                </a14:m>
                <a:endParaRPr lang="el-GR" sz="2000" dirty="0">
                  <a:cs typeface="Times New Roman" pitchFamily="18" charset="0"/>
                </a:endParaRPr>
              </a:p>
            </p:txBody>
          </p:sp>
        </mc:Choice>
        <mc:Fallback xmlns="">
          <p:sp>
            <p:nvSpPr>
              <p:cNvPr id="18" name="Text Box 9"/>
              <p:cNvSpPr txBox="1">
                <a:spLocks noRot="1" noChangeAspect="1" noMove="1" noResize="1" noEditPoints="1" noAdjustHandles="1" noChangeArrowheads="1" noChangeShapeType="1" noTextEdit="1"/>
              </p:cNvSpPr>
              <p:nvPr/>
            </p:nvSpPr>
            <p:spPr bwMode="auto">
              <a:xfrm>
                <a:off x="3950299" y="2493466"/>
                <a:ext cx="1675202" cy="400110"/>
              </a:xfrm>
              <a:prstGeom prst="rect">
                <a:avLst/>
              </a:prstGeom>
              <a:blipFill rotWithShape="1">
                <a:blip r:embed="rId4"/>
                <a:stretch>
                  <a:fillRect/>
                </a:stretch>
              </a:blipFill>
              <a:ln w="9525">
                <a:noFill/>
                <a:miter lim="800000"/>
                <a:headEnd/>
                <a:tailEnd/>
              </a:ln>
            </p:spPr>
            <p:txBody>
              <a:bodyPr/>
              <a:lstStyle/>
              <a:p>
                <a:r>
                  <a:rPr lang="pt-BR">
                    <a:noFill/>
                  </a:rPr>
                  <a:t> </a:t>
                </a:r>
              </a:p>
            </p:txBody>
          </p:sp>
        </mc:Fallback>
      </mc:AlternateContent>
      <p:sp>
        <p:nvSpPr>
          <p:cNvPr id="19" name="Line 13"/>
          <p:cNvSpPr>
            <a:spLocks noChangeShapeType="1"/>
          </p:cNvSpPr>
          <p:nvPr/>
        </p:nvSpPr>
        <p:spPr bwMode="auto">
          <a:xfrm flipV="1">
            <a:off x="4716463" y="2925266"/>
            <a:ext cx="142875" cy="1008063"/>
          </a:xfrm>
          <a:prstGeom prst="line">
            <a:avLst/>
          </a:prstGeom>
          <a:noFill/>
          <a:ln w="9525">
            <a:solidFill>
              <a:schemeClr val="tx1"/>
            </a:solidFill>
            <a:round/>
            <a:headEnd/>
            <a:tailEnd type="triangle" w="med" len="med"/>
          </a:ln>
        </p:spPr>
        <p:txBody>
          <a:bodyPr/>
          <a:lstStyle/>
          <a:p>
            <a:endParaRPr lang="pt-BR"/>
          </a:p>
        </p:txBody>
      </p:sp>
      <mc:AlternateContent xmlns:mc="http://schemas.openxmlformats.org/markup-compatibility/2006" xmlns:a14="http://schemas.microsoft.com/office/drawing/2010/main">
        <mc:Choice Requires="a14">
          <p:sp>
            <p:nvSpPr>
              <p:cNvPr id="20" name="Text Box 9"/>
              <p:cNvSpPr txBox="1">
                <a:spLocks noChangeArrowheads="1"/>
              </p:cNvSpPr>
              <p:nvPr/>
            </p:nvSpPr>
            <p:spPr bwMode="auto">
              <a:xfrm>
                <a:off x="6659563" y="4798516"/>
                <a:ext cx="1427699" cy="461665"/>
              </a:xfrm>
              <a:prstGeom prst="rect">
                <a:avLst/>
              </a:prstGeom>
              <a:solidFill>
                <a:schemeClr val="bg1"/>
              </a:solidFill>
              <a:ln w="9525">
                <a:noFill/>
                <a:miter lim="800000"/>
                <a:headEnd/>
                <a:tailEnd/>
              </a:ln>
            </p:spPr>
            <p:txBody>
              <a:bodyPr wrap="none">
                <a:spAutoFit/>
              </a:bodyPr>
              <a:lstStyle/>
              <a:p>
                <a:pPr/>
                <a14:m>
                  <m:oMathPara xmlns:m="http://schemas.openxmlformats.org/officeDocument/2006/math">
                    <m:oMathParaPr>
                      <m:jc m:val="centerGroup"/>
                    </m:oMathParaPr>
                    <m:oMath xmlns:m="http://schemas.openxmlformats.org/officeDocument/2006/math">
                      <m:r>
                        <a:rPr lang="el-GR" i="1" dirty="0" smtClean="0">
                          <a:latin typeface="Cambria Math"/>
                          <a:cs typeface="Times New Roman" pitchFamily="18" charset="0"/>
                        </a:rPr>
                        <m:t>𝛼</m:t>
                      </m:r>
                      <m:r>
                        <a:rPr lang="pt-BR" i="1" dirty="0">
                          <a:latin typeface="Cambria Math"/>
                          <a:cs typeface="Times New Roman" pitchFamily="18" charset="0"/>
                        </a:rPr>
                        <m:t>=0,05</m:t>
                      </m:r>
                    </m:oMath>
                  </m:oMathPara>
                </a14:m>
                <a:endParaRPr lang="el-GR" dirty="0">
                  <a:cs typeface="Times New Roman" pitchFamily="18" charset="0"/>
                </a:endParaRPr>
              </a:p>
            </p:txBody>
          </p:sp>
        </mc:Choice>
        <mc:Fallback xmlns="">
          <p:sp>
            <p:nvSpPr>
              <p:cNvPr id="20" name="Text Box 9"/>
              <p:cNvSpPr txBox="1">
                <a:spLocks noRot="1" noChangeAspect="1" noMove="1" noResize="1" noEditPoints="1" noAdjustHandles="1" noChangeArrowheads="1" noChangeShapeType="1" noTextEdit="1"/>
              </p:cNvSpPr>
              <p:nvPr/>
            </p:nvSpPr>
            <p:spPr bwMode="auto">
              <a:xfrm>
                <a:off x="6659563" y="4798516"/>
                <a:ext cx="1427699" cy="461665"/>
              </a:xfrm>
              <a:prstGeom prst="rect">
                <a:avLst/>
              </a:prstGeom>
              <a:blipFill rotWithShape="1">
                <a:blip r:embed="rId5"/>
                <a:stretch>
                  <a:fillRect/>
                </a:stretch>
              </a:blipFill>
              <a:ln w="9525">
                <a:noFill/>
                <a:miter lim="800000"/>
                <a:headEnd/>
                <a:tailEnd/>
              </a:ln>
            </p:spPr>
            <p:txBody>
              <a:bodyPr/>
              <a:lstStyle/>
              <a:p>
                <a:r>
                  <a:rPr lang="pt-BR">
                    <a:noFill/>
                  </a:rPr>
                  <a:t> </a:t>
                </a:r>
              </a:p>
            </p:txBody>
          </p:sp>
        </mc:Fallback>
      </mc:AlternateContent>
      <p:sp>
        <p:nvSpPr>
          <p:cNvPr id="24" name="Line 18"/>
          <p:cNvSpPr>
            <a:spLocks noChangeShapeType="1"/>
          </p:cNvSpPr>
          <p:nvPr/>
        </p:nvSpPr>
        <p:spPr bwMode="auto">
          <a:xfrm>
            <a:off x="6156325" y="3789040"/>
            <a:ext cx="0" cy="1368152"/>
          </a:xfrm>
          <a:prstGeom prst="line">
            <a:avLst/>
          </a:prstGeom>
          <a:noFill/>
          <a:ln w="9525">
            <a:solidFill>
              <a:schemeClr val="tx1"/>
            </a:solidFill>
            <a:round/>
            <a:headEnd/>
            <a:tailEnd type="triangle" w="med" len="med"/>
          </a:ln>
        </p:spPr>
        <p:txBody>
          <a:bodyPr/>
          <a:lstStyle/>
          <a:p>
            <a:endParaRPr lang="pt-BR"/>
          </a:p>
        </p:txBody>
      </p:sp>
      <mc:AlternateContent xmlns:mc="http://schemas.openxmlformats.org/markup-compatibility/2006" xmlns:a14="http://schemas.microsoft.com/office/drawing/2010/main">
        <mc:Choice Requires="a14">
          <p:sp>
            <p:nvSpPr>
              <p:cNvPr id="25" name="Text Box 9"/>
              <p:cNvSpPr txBox="1">
                <a:spLocks noChangeArrowheads="1"/>
              </p:cNvSpPr>
              <p:nvPr/>
            </p:nvSpPr>
            <p:spPr bwMode="auto">
              <a:xfrm>
                <a:off x="5520317" y="3382416"/>
                <a:ext cx="1272015" cy="392993"/>
              </a:xfrm>
              <a:prstGeom prst="rect">
                <a:avLst/>
              </a:prstGeom>
              <a:noFill/>
              <a:ln w="9525">
                <a:noFill/>
                <a:miter lim="800000"/>
                <a:headEnd/>
                <a:tailEnd/>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sz="2000" b="0" i="1" dirty="0" smtClean="0">
                              <a:latin typeface="Cambria Math"/>
                              <a:cs typeface="Times New Roman" pitchFamily="18" charset="0"/>
                            </a:rPr>
                          </m:ctrlPr>
                        </m:sSubPr>
                        <m:e>
                          <m:r>
                            <a:rPr lang="pt-BR" sz="2000" b="0" i="1" dirty="0" smtClean="0">
                              <a:latin typeface="Cambria Math"/>
                              <a:cs typeface="Times New Roman" pitchFamily="18" charset="0"/>
                            </a:rPr>
                            <m:t>𝑧</m:t>
                          </m:r>
                        </m:e>
                        <m:sub>
                          <m:r>
                            <a:rPr lang="pt-BR" sz="2000" b="0" i="1" dirty="0" smtClean="0">
                              <a:latin typeface="Cambria Math"/>
                              <a:cs typeface="Times New Roman" pitchFamily="18" charset="0"/>
                            </a:rPr>
                            <m:t>𝑐</m:t>
                          </m:r>
                        </m:sub>
                      </m:sSub>
                      <m:r>
                        <a:rPr lang="pt-BR" sz="2000" i="1" dirty="0">
                          <a:latin typeface="Cambria Math"/>
                          <a:cs typeface="Times New Roman" pitchFamily="18" charset="0"/>
                        </a:rPr>
                        <m:t>=1,</m:t>
                      </m:r>
                      <m:r>
                        <a:rPr lang="pt-BR" sz="2000" b="0" i="1" dirty="0" smtClean="0">
                          <a:latin typeface="Cambria Math"/>
                          <a:cs typeface="Times New Roman" pitchFamily="18" charset="0"/>
                        </a:rPr>
                        <m:t>64</m:t>
                      </m:r>
                    </m:oMath>
                  </m:oMathPara>
                </a14:m>
                <a:endParaRPr lang="el-GR" sz="2000" baseline="-25000" dirty="0">
                  <a:cs typeface="Times New Roman" pitchFamily="18" charset="0"/>
                </a:endParaRPr>
              </a:p>
            </p:txBody>
          </p:sp>
        </mc:Choice>
        <mc:Fallback xmlns="">
          <p:sp>
            <p:nvSpPr>
              <p:cNvPr id="25" name="Text Box 9"/>
              <p:cNvSpPr txBox="1">
                <a:spLocks noRot="1" noChangeAspect="1" noMove="1" noResize="1" noEditPoints="1" noAdjustHandles="1" noChangeArrowheads="1" noChangeShapeType="1" noTextEdit="1"/>
              </p:cNvSpPr>
              <p:nvPr/>
            </p:nvSpPr>
            <p:spPr bwMode="auto">
              <a:xfrm>
                <a:off x="5520317" y="3382416"/>
                <a:ext cx="1272015" cy="392993"/>
              </a:xfrm>
              <a:prstGeom prst="rect">
                <a:avLst/>
              </a:prstGeom>
              <a:blipFill rotWithShape="1">
                <a:blip r:embed="rId6"/>
                <a:stretch>
                  <a:fillRect/>
                </a:stretch>
              </a:blipFill>
              <a:ln w="9525">
                <a:noFill/>
                <a:miter lim="800000"/>
                <a:headEnd/>
                <a:tailEnd/>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6" name="CaixaDeTexto 9"/>
              <p:cNvSpPr txBox="1">
                <a:spLocks noChangeArrowheads="1"/>
              </p:cNvSpPr>
              <p:nvPr/>
            </p:nvSpPr>
            <p:spPr bwMode="auto">
              <a:xfrm>
                <a:off x="6408589" y="1196752"/>
                <a:ext cx="2160587" cy="1741451"/>
              </a:xfrm>
              <a:prstGeom prst="rect">
                <a:avLst/>
              </a:prstGeom>
              <a:noFill/>
              <a:ln w="9525">
                <a:noFill/>
                <a:miter lim="800000"/>
                <a:headEnd/>
                <a:tailEnd/>
              </a:ln>
            </p:spPr>
            <p:txBody>
              <a:bodyPr lIns="182880" tIns="0"/>
              <a:lstStyle/>
              <a:p>
                <a:pPr>
                  <a:lnSpc>
                    <a:spcPct val="150000"/>
                  </a:lnSpc>
                  <a:buClr>
                    <a:schemeClr val="accent1"/>
                  </a:buClr>
                  <a:buSzPct val="80000"/>
                </a:pPr>
                <a14:m>
                  <m:oMathPara xmlns:m="http://schemas.openxmlformats.org/officeDocument/2006/math">
                    <m:oMathParaPr>
                      <m:jc m:val="centerGroup"/>
                    </m:oMathParaPr>
                    <m:oMath xmlns:m="http://schemas.openxmlformats.org/officeDocument/2006/math">
                      <m:r>
                        <a:rPr lang="pt-BR" sz="1800" b="0" i="1" smtClean="0">
                          <a:latin typeface="Cambria Math"/>
                        </a:rPr>
                        <m:t>𝑍</m:t>
                      </m:r>
                      <m:r>
                        <a:rPr lang="pt-BR" sz="1800" b="0" i="1" smtClean="0">
                          <a:latin typeface="Cambria Math"/>
                        </a:rPr>
                        <m:t>=</m:t>
                      </m:r>
                      <m:f>
                        <m:fPr>
                          <m:ctrlPr>
                            <a:rPr lang="pt-BR" sz="1800" b="0" i="1" smtClean="0">
                              <a:latin typeface="Cambria Math"/>
                            </a:rPr>
                          </m:ctrlPr>
                        </m:fPr>
                        <m:num>
                          <m:sSub>
                            <m:sSubPr>
                              <m:ctrlPr>
                                <a:rPr lang="pt-BR" sz="1800" b="0" i="1" smtClean="0">
                                  <a:latin typeface="Cambria Math"/>
                                </a:rPr>
                              </m:ctrlPr>
                            </m:sSubPr>
                            <m:e>
                              <m:acc>
                                <m:accPr>
                                  <m:chr m:val="̅"/>
                                  <m:ctrlPr>
                                    <a:rPr lang="pt-BR" sz="1800" b="0" i="1" smtClean="0">
                                      <a:latin typeface="Cambria Math"/>
                                    </a:rPr>
                                  </m:ctrlPr>
                                </m:accPr>
                                <m:e>
                                  <m:r>
                                    <a:rPr lang="pt-BR" sz="1800" b="0" i="1" smtClean="0">
                                      <a:latin typeface="Cambria Math"/>
                                    </a:rPr>
                                    <m:t>𝑥</m:t>
                                  </m:r>
                                </m:e>
                              </m:acc>
                            </m:e>
                            <m:sub>
                              <m:r>
                                <a:rPr lang="pt-BR" sz="1800" b="0" i="1" smtClean="0">
                                  <a:latin typeface="Cambria Math"/>
                                </a:rPr>
                                <m:t>1</m:t>
                              </m:r>
                            </m:sub>
                          </m:sSub>
                          <m:r>
                            <a:rPr lang="pt-BR" sz="1800" b="0" i="1" smtClean="0">
                              <a:latin typeface="Cambria Math"/>
                            </a:rPr>
                            <m:t>−</m:t>
                          </m:r>
                          <m:sSub>
                            <m:sSubPr>
                              <m:ctrlPr>
                                <a:rPr lang="pt-BR" sz="1800" b="0" i="1" smtClean="0">
                                  <a:latin typeface="Cambria Math"/>
                                </a:rPr>
                              </m:ctrlPr>
                            </m:sSubPr>
                            <m:e>
                              <m:acc>
                                <m:accPr>
                                  <m:chr m:val="̅"/>
                                  <m:ctrlPr>
                                    <a:rPr lang="pt-BR" sz="1800" b="0" i="1" smtClean="0">
                                      <a:latin typeface="Cambria Math"/>
                                    </a:rPr>
                                  </m:ctrlPr>
                                </m:accPr>
                                <m:e>
                                  <m:r>
                                    <a:rPr lang="pt-BR" sz="1800" b="0" i="1" smtClean="0">
                                      <a:latin typeface="Cambria Math"/>
                                    </a:rPr>
                                    <m:t>𝑥</m:t>
                                  </m:r>
                                </m:e>
                              </m:acc>
                            </m:e>
                            <m:sub>
                              <m:r>
                                <a:rPr lang="pt-BR" sz="1800" b="0" i="1" smtClean="0">
                                  <a:latin typeface="Cambria Math"/>
                                </a:rPr>
                                <m:t>2</m:t>
                              </m:r>
                            </m:sub>
                          </m:sSub>
                        </m:num>
                        <m:den>
                          <m:rad>
                            <m:radPr>
                              <m:degHide m:val="on"/>
                              <m:ctrlPr>
                                <a:rPr lang="pt-BR" sz="1800" b="0" i="1" smtClean="0">
                                  <a:latin typeface="Cambria Math"/>
                                </a:rPr>
                              </m:ctrlPr>
                            </m:radPr>
                            <m:deg/>
                            <m:e>
                              <m:f>
                                <m:fPr>
                                  <m:ctrlPr>
                                    <a:rPr lang="pt-BR" sz="2000" i="1">
                                      <a:latin typeface="Cambria Math"/>
                                    </a:rPr>
                                  </m:ctrlPr>
                                </m:fPr>
                                <m:num>
                                  <m:r>
                                    <m:rPr>
                                      <m:lit/>
                                    </m:rPr>
                                    <a:rPr lang="pt-BR" sz="2000" i="1">
                                      <a:latin typeface="Cambria Math"/>
                                    </a:rPr>
                                    <m:t> </m:t>
                                  </m:r>
                                  <m:sSubSup>
                                    <m:sSubSupPr>
                                      <m:ctrlPr>
                                        <a:rPr lang="pt-BR" sz="2000" i="1">
                                          <a:latin typeface="Cambria Math"/>
                                        </a:rPr>
                                      </m:ctrlPr>
                                    </m:sSubSupPr>
                                    <m:e>
                                      <m:r>
                                        <a:rPr lang="pt-BR" sz="2000" i="1">
                                          <a:latin typeface="Cambria Math"/>
                                        </a:rPr>
                                        <m:t>𝜎</m:t>
                                      </m:r>
                                    </m:e>
                                    <m:sub>
                                      <m:r>
                                        <a:rPr lang="pt-BR" sz="2000" i="1">
                                          <a:latin typeface="Cambria Math"/>
                                        </a:rPr>
                                        <m:t>1</m:t>
                                      </m:r>
                                    </m:sub>
                                    <m:sup>
                                      <m:r>
                                        <a:rPr lang="pt-BR" sz="2000" i="1">
                                          <a:latin typeface="Cambria Math"/>
                                        </a:rPr>
                                        <m:t>2</m:t>
                                      </m:r>
                                    </m:sup>
                                  </m:sSubSup>
                                </m:num>
                                <m:den>
                                  <m:sSub>
                                    <m:sSubPr>
                                      <m:ctrlPr>
                                        <a:rPr lang="pt-BR" sz="2000" i="1">
                                          <a:latin typeface="Cambria Math"/>
                                        </a:rPr>
                                      </m:ctrlPr>
                                    </m:sSubPr>
                                    <m:e>
                                      <m:r>
                                        <a:rPr lang="pt-BR" sz="2000" i="1">
                                          <a:latin typeface="Cambria Math"/>
                                        </a:rPr>
                                        <m:t>𝑛</m:t>
                                      </m:r>
                                    </m:e>
                                    <m:sub>
                                      <m:r>
                                        <a:rPr lang="pt-BR" sz="2000" i="1">
                                          <a:latin typeface="Cambria Math"/>
                                        </a:rPr>
                                        <m:t>1</m:t>
                                      </m:r>
                                    </m:sub>
                                  </m:sSub>
                                </m:den>
                              </m:f>
                              <m:r>
                                <a:rPr lang="pt-BR" sz="2000" i="1">
                                  <a:latin typeface="Cambria Math"/>
                                </a:rPr>
                                <m:t>+</m:t>
                              </m:r>
                              <m:f>
                                <m:fPr>
                                  <m:ctrlPr>
                                    <a:rPr lang="pt-BR" sz="2000" i="1">
                                      <a:latin typeface="Cambria Math"/>
                                    </a:rPr>
                                  </m:ctrlPr>
                                </m:fPr>
                                <m:num>
                                  <m:sSubSup>
                                    <m:sSubSupPr>
                                      <m:ctrlPr>
                                        <a:rPr lang="pt-BR" sz="2000" i="1">
                                          <a:latin typeface="Cambria Math"/>
                                        </a:rPr>
                                      </m:ctrlPr>
                                    </m:sSubSupPr>
                                    <m:e>
                                      <m:r>
                                        <a:rPr lang="pt-BR" sz="2000" i="1">
                                          <a:latin typeface="Cambria Math"/>
                                        </a:rPr>
                                        <m:t>𝜎</m:t>
                                      </m:r>
                                    </m:e>
                                    <m:sub>
                                      <m:r>
                                        <a:rPr lang="pt-BR" sz="2000" i="1">
                                          <a:latin typeface="Cambria Math"/>
                                        </a:rPr>
                                        <m:t>2</m:t>
                                      </m:r>
                                    </m:sub>
                                    <m:sup>
                                      <m:r>
                                        <a:rPr lang="pt-BR" sz="2000" i="1">
                                          <a:latin typeface="Cambria Math"/>
                                        </a:rPr>
                                        <m:t>2</m:t>
                                      </m:r>
                                    </m:sup>
                                  </m:sSubSup>
                                </m:num>
                                <m:den>
                                  <m:sSub>
                                    <m:sSubPr>
                                      <m:ctrlPr>
                                        <a:rPr lang="pt-BR" sz="2000" i="1">
                                          <a:latin typeface="Cambria Math"/>
                                        </a:rPr>
                                      </m:ctrlPr>
                                    </m:sSubPr>
                                    <m:e>
                                      <m:r>
                                        <a:rPr lang="pt-BR" sz="2000" i="1">
                                          <a:latin typeface="Cambria Math"/>
                                        </a:rPr>
                                        <m:t>𝑛</m:t>
                                      </m:r>
                                    </m:e>
                                    <m:sub>
                                      <m:r>
                                        <a:rPr lang="pt-BR" sz="2000" i="1">
                                          <a:latin typeface="Cambria Math"/>
                                        </a:rPr>
                                        <m:t>2</m:t>
                                      </m:r>
                                    </m:sub>
                                  </m:sSub>
                                </m:den>
                              </m:f>
                            </m:e>
                          </m:rad>
                        </m:den>
                      </m:f>
                    </m:oMath>
                  </m:oMathPara>
                </a14:m>
                <a:endParaRPr lang="pt-BR" sz="2000" dirty="0">
                  <a:latin typeface="+mn-lt"/>
                </a:endParaRPr>
              </a:p>
            </p:txBody>
          </p:sp>
        </mc:Choice>
        <mc:Fallback xmlns="">
          <p:sp>
            <p:nvSpPr>
              <p:cNvPr id="26" name="CaixaDeTexto 9"/>
              <p:cNvSpPr txBox="1">
                <a:spLocks noRot="1" noChangeAspect="1" noMove="1" noResize="1" noEditPoints="1" noAdjustHandles="1" noChangeArrowheads="1" noChangeShapeType="1" noTextEdit="1"/>
              </p:cNvSpPr>
              <p:nvPr/>
            </p:nvSpPr>
            <p:spPr bwMode="auto">
              <a:xfrm>
                <a:off x="6408589" y="1196752"/>
                <a:ext cx="2160587" cy="1741451"/>
              </a:xfrm>
              <a:prstGeom prst="rect">
                <a:avLst/>
              </a:prstGeom>
              <a:blipFill rotWithShape="1">
                <a:blip r:embed="rId7"/>
                <a:stretch>
                  <a:fillRect/>
                </a:stretch>
              </a:blipFill>
              <a:ln w="9525">
                <a:noFill/>
                <a:miter lim="800000"/>
                <a:headEnd/>
                <a:tailEnd/>
              </a:ln>
            </p:spPr>
            <p:txBody>
              <a:bodyPr/>
              <a:lstStyle/>
              <a:p>
                <a:r>
                  <a:rPr lang="pt-BR">
                    <a:noFill/>
                  </a:rPr>
                  <a:t> </a:t>
                </a:r>
              </a:p>
            </p:txBody>
          </p:sp>
        </mc:Fallback>
      </mc:AlternateContent>
      <p:sp>
        <p:nvSpPr>
          <p:cNvPr id="27" name="Text Box 20"/>
          <p:cNvSpPr txBox="1">
            <a:spLocks noChangeArrowheads="1"/>
          </p:cNvSpPr>
          <p:nvPr/>
        </p:nvSpPr>
        <p:spPr bwMode="auto">
          <a:xfrm>
            <a:off x="6156176" y="1284729"/>
            <a:ext cx="2665412" cy="400110"/>
          </a:xfrm>
          <a:prstGeom prst="rect">
            <a:avLst/>
          </a:prstGeom>
          <a:noFill/>
          <a:ln w="9525">
            <a:noFill/>
            <a:miter lim="800000"/>
            <a:headEnd/>
            <a:tailEnd/>
          </a:ln>
        </p:spPr>
        <p:txBody>
          <a:bodyPr>
            <a:spAutoFit/>
          </a:bodyPr>
          <a:lstStyle/>
          <a:p>
            <a:pPr algn="ctr">
              <a:spcBef>
                <a:spcPct val="50000"/>
              </a:spcBef>
            </a:pPr>
            <a:r>
              <a:rPr lang="pt-BR" sz="2000" dirty="0">
                <a:latin typeface="Segoe UI" pitchFamily="34" charset="0"/>
                <a:ea typeface="Segoe UI" pitchFamily="34" charset="0"/>
                <a:cs typeface="Segoe UI" pitchFamily="34" charset="0"/>
              </a:rPr>
              <a:t>Estatística de teste</a:t>
            </a:r>
          </a:p>
        </p:txBody>
      </p:sp>
      <p:sp>
        <p:nvSpPr>
          <p:cNvPr id="28" name="Text Box 6"/>
          <p:cNvSpPr txBox="1">
            <a:spLocks noChangeArrowheads="1"/>
          </p:cNvSpPr>
          <p:nvPr/>
        </p:nvSpPr>
        <p:spPr bwMode="auto">
          <a:xfrm>
            <a:off x="1691680" y="5909210"/>
            <a:ext cx="2665413" cy="400110"/>
          </a:xfrm>
          <a:prstGeom prst="rect">
            <a:avLst/>
          </a:prstGeom>
          <a:noFill/>
          <a:ln w="9525">
            <a:noFill/>
            <a:miter lim="800000"/>
            <a:headEnd/>
            <a:tailEnd/>
          </a:ln>
        </p:spPr>
        <p:txBody>
          <a:bodyPr>
            <a:spAutoFit/>
          </a:bodyPr>
          <a:lstStyle/>
          <a:p>
            <a:pPr algn="ctr">
              <a:spcBef>
                <a:spcPct val="50000"/>
              </a:spcBef>
            </a:pPr>
            <a:r>
              <a:rPr lang="pt-BR" sz="2000" dirty="0">
                <a:latin typeface="+mn-lt"/>
              </a:rPr>
              <a:t>Não rejeitar H</a:t>
            </a:r>
            <a:r>
              <a:rPr lang="pt-BR" sz="2000" baseline="-25000" dirty="0">
                <a:latin typeface="+mn-lt"/>
              </a:rPr>
              <a:t>0</a:t>
            </a:r>
          </a:p>
        </p:txBody>
      </p:sp>
      <mc:AlternateContent xmlns:mc="http://schemas.openxmlformats.org/markup-compatibility/2006" xmlns:a14="http://schemas.microsoft.com/office/drawing/2010/main">
        <mc:Choice Requires="a14">
          <p:sp>
            <p:nvSpPr>
              <p:cNvPr id="29" name="CaixaDeTexto 9"/>
              <p:cNvSpPr txBox="1">
                <a:spLocks noChangeArrowheads="1"/>
              </p:cNvSpPr>
              <p:nvPr/>
            </p:nvSpPr>
            <p:spPr bwMode="auto">
              <a:xfrm>
                <a:off x="395536" y="3199274"/>
                <a:ext cx="2304256" cy="1669886"/>
              </a:xfrm>
              <a:prstGeom prst="rect">
                <a:avLst/>
              </a:prstGeom>
              <a:ln>
                <a:noFill/>
                <a:headEnd/>
                <a:tailEnd/>
              </a:ln>
            </p:spPr>
            <p:style>
              <a:lnRef idx="1">
                <a:schemeClr val="accent6"/>
              </a:lnRef>
              <a:fillRef idx="2">
                <a:schemeClr val="accent6"/>
              </a:fillRef>
              <a:effectRef idx="1">
                <a:schemeClr val="accent6"/>
              </a:effectRef>
              <a:fontRef idx="minor">
                <a:schemeClr val="dk1"/>
              </a:fontRef>
            </p:style>
            <p:txBody>
              <a:bodyPr lIns="182880" tIns="0"/>
              <a:lstStyle/>
              <a:p>
                <a:pPr>
                  <a:lnSpc>
                    <a:spcPct val="150000"/>
                  </a:lnSpc>
                  <a:buClr>
                    <a:schemeClr val="accent1"/>
                  </a:buClr>
                  <a:buSzPct val="80000"/>
                </a:pPr>
                <a14:m>
                  <m:oMathPara xmlns:m="http://schemas.openxmlformats.org/officeDocument/2006/math">
                    <m:oMathParaPr>
                      <m:jc m:val="centerGroup"/>
                    </m:oMathParaPr>
                    <m:oMath xmlns:m="http://schemas.openxmlformats.org/officeDocument/2006/math">
                      <m:r>
                        <a:rPr lang="pt-BR" sz="1400" b="0" i="1" smtClean="0">
                          <a:latin typeface="Cambria Math"/>
                        </a:rPr>
                        <m:t>𝑍</m:t>
                      </m:r>
                      <m:r>
                        <a:rPr lang="pt-BR" sz="1400" b="0" i="1" smtClean="0">
                          <a:latin typeface="Cambria Math"/>
                        </a:rPr>
                        <m:t>=</m:t>
                      </m:r>
                      <m:f>
                        <m:fPr>
                          <m:ctrlPr>
                            <a:rPr lang="pt-BR" sz="1400" b="0" i="1" smtClean="0">
                              <a:latin typeface="Cambria Math"/>
                            </a:rPr>
                          </m:ctrlPr>
                        </m:fPr>
                        <m:num>
                          <m:sSub>
                            <m:sSubPr>
                              <m:ctrlPr>
                                <a:rPr lang="pt-BR" sz="1400" b="0" i="1" smtClean="0">
                                  <a:latin typeface="Cambria Math"/>
                                </a:rPr>
                              </m:ctrlPr>
                            </m:sSubPr>
                            <m:e>
                              <m:acc>
                                <m:accPr>
                                  <m:chr m:val="̅"/>
                                  <m:ctrlPr>
                                    <a:rPr lang="pt-BR" sz="1400" b="0" i="1" smtClean="0">
                                      <a:latin typeface="Cambria Math"/>
                                    </a:rPr>
                                  </m:ctrlPr>
                                </m:accPr>
                                <m:e>
                                  <m:r>
                                    <a:rPr lang="pt-BR" sz="1400" b="0" i="1" smtClean="0">
                                      <a:latin typeface="Cambria Math"/>
                                    </a:rPr>
                                    <m:t>𝑥</m:t>
                                  </m:r>
                                </m:e>
                              </m:acc>
                            </m:e>
                            <m:sub>
                              <m:r>
                                <a:rPr lang="pt-BR" sz="1400" b="0" i="1" smtClean="0">
                                  <a:latin typeface="Cambria Math"/>
                                </a:rPr>
                                <m:t>1</m:t>
                              </m:r>
                            </m:sub>
                          </m:sSub>
                          <m:r>
                            <a:rPr lang="pt-BR" sz="1400" b="0" i="1" smtClean="0">
                              <a:latin typeface="Cambria Math"/>
                            </a:rPr>
                            <m:t>−</m:t>
                          </m:r>
                          <m:sSub>
                            <m:sSubPr>
                              <m:ctrlPr>
                                <a:rPr lang="pt-BR" sz="1400" b="0" i="1" smtClean="0">
                                  <a:latin typeface="Cambria Math"/>
                                </a:rPr>
                              </m:ctrlPr>
                            </m:sSubPr>
                            <m:e>
                              <m:acc>
                                <m:accPr>
                                  <m:chr m:val="̅"/>
                                  <m:ctrlPr>
                                    <a:rPr lang="pt-BR" sz="1400" b="0" i="1" smtClean="0">
                                      <a:latin typeface="Cambria Math"/>
                                    </a:rPr>
                                  </m:ctrlPr>
                                </m:accPr>
                                <m:e>
                                  <m:r>
                                    <a:rPr lang="pt-BR" sz="1400" b="0" i="1" smtClean="0">
                                      <a:latin typeface="Cambria Math"/>
                                    </a:rPr>
                                    <m:t>𝑥</m:t>
                                  </m:r>
                                </m:e>
                              </m:acc>
                            </m:e>
                            <m:sub>
                              <m:r>
                                <a:rPr lang="pt-BR" sz="1400" b="0" i="1" smtClean="0">
                                  <a:latin typeface="Cambria Math"/>
                                </a:rPr>
                                <m:t>2</m:t>
                              </m:r>
                            </m:sub>
                          </m:sSub>
                        </m:num>
                        <m:den>
                          <m:rad>
                            <m:radPr>
                              <m:degHide m:val="on"/>
                              <m:ctrlPr>
                                <a:rPr lang="pt-BR" sz="1400" b="0" i="1" smtClean="0">
                                  <a:latin typeface="Cambria Math"/>
                                </a:rPr>
                              </m:ctrlPr>
                            </m:radPr>
                            <m:deg/>
                            <m:e>
                              <m:f>
                                <m:fPr>
                                  <m:ctrlPr>
                                    <a:rPr lang="pt-BR" sz="1600" i="1">
                                      <a:latin typeface="Cambria Math"/>
                                    </a:rPr>
                                  </m:ctrlPr>
                                </m:fPr>
                                <m:num>
                                  <m:r>
                                    <m:rPr>
                                      <m:lit/>
                                    </m:rPr>
                                    <a:rPr lang="pt-BR" sz="1600" i="1">
                                      <a:latin typeface="Cambria Math"/>
                                    </a:rPr>
                                    <m:t> </m:t>
                                  </m:r>
                                  <m:sSubSup>
                                    <m:sSubSupPr>
                                      <m:ctrlPr>
                                        <a:rPr lang="pt-BR" sz="1600" i="1">
                                          <a:latin typeface="Cambria Math"/>
                                        </a:rPr>
                                      </m:ctrlPr>
                                    </m:sSubSupPr>
                                    <m:e>
                                      <m:r>
                                        <a:rPr lang="pt-BR" sz="1600" i="1">
                                          <a:latin typeface="Cambria Math"/>
                                        </a:rPr>
                                        <m:t>𝜎</m:t>
                                      </m:r>
                                    </m:e>
                                    <m:sub>
                                      <m:r>
                                        <a:rPr lang="pt-BR" sz="1600" i="1">
                                          <a:latin typeface="Cambria Math"/>
                                        </a:rPr>
                                        <m:t>1</m:t>
                                      </m:r>
                                    </m:sub>
                                    <m:sup>
                                      <m:r>
                                        <a:rPr lang="pt-BR" sz="1600" i="1">
                                          <a:latin typeface="Cambria Math"/>
                                        </a:rPr>
                                        <m:t>2</m:t>
                                      </m:r>
                                    </m:sup>
                                  </m:sSubSup>
                                </m:num>
                                <m:den>
                                  <m:sSub>
                                    <m:sSubPr>
                                      <m:ctrlPr>
                                        <a:rPr lang="pt-BR" sz="1600" i="1">
                                          <a:latin typeface="Cambria Math"/>
                                        </a:rPr>
                                      </m:ctrlPr>
                                    </m:sSubPr>
                                    <m:e>
                                      <m:r>
                                        <a:rPr lang="pt-BR" sz="1600" i="1">
                                          <a:latin typeface="Cambria Math"/>
                                        </a:rPr>
                                        <m:t>𝑛</m:t>
                                      </m:r>
                                    </m:e>
                                    <m:sub>
                                      <m:r>
                                        <a:rPr lang="pt-BR" sz="1600" i="1">
                                          <a:latin typeface="Cambria Math"/>
                                        </a:rPr>
                                        <m:t>1</m:t>
                                      </m:r>
                                    </m:sub>
                                  </m:sSub>
                                </m:den>
                              </m:f>
                              <m:r>
                                <a:rPr lang="pt-BR" sz="1600" i="1">
                                  <a:latin typeface="Cambria Math"/>
                                </a:rPr>
                                <m:t>+</m:t>
                              </m:r>
                              <m:f>
                                <m:fPr>
                                  <m:ctrlPr>
                                    <a:rPr lang="pt-BR" sz="1600" i="1">
                                      <a:latin typeface="Cambria Math"/>
                                    </a:rPr>
                                  </m:ctrlPr>
                                </m:fPr>
                                <m:num>
                                  <m:sSubSup>
                                    <m:sSubSupPr>
                                      <m:ctrlPr>
                                        <a:rPr lang="pt-BR" sz="1600" i="1">
                                          <a:latin typeface="Cambria Math"/>
                                        </a:rPr>
                                      </m:ctrlPr>
                                    </m:sSubSupPr>
                                    <m:e>
                                      <m:r>
                                        <a:rPr lang="pt-BR" sz="1600" i="1">
                                          <a:latin typeface="Cambria Math"/>
                                        </a:rPr>
                                        <m:t>𝜎</m:t>
                                      </m:r>
                                    </m:e>
                                    <m:sub>
                                      <m:r>
                                        <a:rPr lang="pt-BR" sz="1600" i="1">
                                          <a:latin typeface="Cambria Math"/>
                                        </a:rPr>
                                        <m:t>2</m:t>
                                      </m:r>
                                    </m:sub>
                                    <m:sup>
                                      <m:r>
                                        <a:rPr lang="pt-BR" sz="1600" i="1">
                                          <a:latin typeface="Cambria Math"/>
                                        </a:rPr>
                                        <m:t>2</m:t>
                                      </m:r>
                                    </m:sup>
                                  </m:sSubSup>
                                </m:num>
                                <m:den>
                                  <m:sSub>
                                    <m:sSubPr>
                                      <m:ctrlPr>
                                        <a:rPr lang="pt-BR" sz="1600" i="1">
                                          <a:latin typeface="Cambria Math"/>
                                        </a:rPr>
                                      </m:ctrlPr>
                                    </m:sSubPr>
                                    <m:e>
                                      <m:r>
                                        <a:rPr lang="pt-BR" sz="1600" i="1">
                                          <a:latin typeface="Cambria Math"/>
                                        </a:rPr>
                                        <m:t>𝑛</m:t>
                                      </m:r>
                                    </m:e>
                                    <m:sub>
                                      <m:r>
                                        <a:rPr lang="pt-BR" sz="1600" i="1">
                                          <a:latin typeface="Cambria Math"/>
                                        </a:rPr>
                                        <m:t>2</m:t>
                                      </m:r>
                                    </m:sub>
                                  </m:sSub>
                                </m:den>
                              </m:f>
                            </m:e>
                          </m:rad>
                        </m:den>
                      </m:f>
                      <m:r>
                        <a:rPr lang="pt-BR" sz="1600" b="0" i="0" smtClean="0">
                          <a:latin typeface="Cambria Math"/>
                        </a:rPr>
                        <m:t>≥−1,64</m:t>
                      </m:r>
                    </m:oMath>
                  </m:oMathPara>
                </a14:m>
                <a:endParaRPr lang="pt-BR" sz="1600" dirty="0">
                  <a:latin typeface="+mn-lt"/>
                </a:endParaRPr>
              </a:p>
            </p:txBody>
          </p:sp>
        </mc:Choice>
        <mc:Fallback xmlns="">
          <p:sp>
            <p:nvSpPr>
              <p:cNvPr id="29" name="CaixaDeTexto 9"/>
              <p:cNvSpPr txBox="1">
                <a:spLocks noRot="1" noChangeAspect="1" noMove="1" noResize="1" noEditPoints="1" noAdjustHandles="1" noChangeArrowheads="1" noChangeShapeType="1" noTextEdit="1"/>
              </p:cNvSpPr>
              <p:nvPr/>
            </p:nvSpPr>
            <p:spPr bwMode="auto">
              <a:xfrm>
                <a:off x="395536" y="3199274"/>
                <a:ext cx="2304256" cy="1669886"/>
              </a:xfrm>
              <a:prstGeom prst="rect">
                <a:avLst/>
              </a:prstGeom>
              <a:blipFill rotWithShape="1">
                <a:blip r:embed="rId8"/>
                <a:stretch>
                  <a:fillRect/>
                </a:stretch>
              </a:blipFill>
              <a:ln>
                <a:noFill/>
                <a:headEnd/>
                <a:tailEnd/>
              </a:ln>
            </p:spPr>
            <p:txBody>
              <a:bodyPr/>
              <a:lstStyle/>
              <a:p>
                <a:r>
                  <a:rPr lang="pt-BR">
                    <a:noFill/>
                  </a:rPr>
                  <a:t> </a:t>
                </a:r>
              </a:p>
            </p:txBody>
          </p:sp>
        </mc:Fallback>
      </mc:AlternateContent>
    </p:spTree>
    <p:extLst>
      <p:ext uri="{BB962C8B-B14F-4D97-AF65-F5344CB8AC3E}">
        <p14:creationId xmlns:p14="http://schemas.microsoft.com/office/powerpoint/2010/main" val="5099248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pt-BR" smtClean="0"/>
              <a:t>Exemplo</a:t>
            </a:r>
          </a:p>
        </p:txBody>
      </p:sp>
      <p:sp>
        <p:nvSpPr>
          <p:cNvPr id="17411" name="Rectangle 3"/>
          <p:cNvSpPr>
            <a:spLocks noGrp="1"/>
          </p:cNvSpPr>
          <p:nvPr>
            <p:ph idx="1"/>
          </p:nvPr>
        </p:nvSpPr>
        <p:spPr/>
        <p:txBody>
          <a:bodyPr>
            <a:normAutofit fontScale="92500" lnSpcReduction="10000"/>
          </a:bodyPr>
          <a:lstStyle/>
          <a:p>
            <a:pPr marL="0" indent="0">
              <a:buNone/>
            </a:pPr>
            <a:r>
              <a:rPr lang="pt-BR" dirty="0" smtClean="0"/>
              <a:t>Numa indústria deseja-se testar se a produtividade média de seus empregados do período diurno é maior do que a do período noturno. Cada turno conta com 50 empregados e o turno da manhã apresenta média de 180 com desvio padrão de 50 e o período noturno apresenta média de 150 e desvio padrão de 70. Faça um teste de hipótese com nível de significância de 5%.</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p:txBody>
          <a:bodyPr>
            <a:normAutofit/>
          </a:bodyPr>
          <a:lstStyle/>
          <a:p>
            <a:r>
              <a:rPr lang="pt-BR" sz="2800" dirty="0" smtClean="0"/>
              <a:t>2.2 Teste de Hipótese Unilateral à Esquerda</a:t>
            </a:r>
          </a:p>
        </p:txBody>
      </p:sp>
      <mc:AlternateContent xmlns:mc="http://schemas.openxmlformats.org/markup-compatibility/2006" xmlns:a14="http://schemas.microsoft.com/office/drawing/2010/main">
        <mc:Choice Requires="a14">
          <p:sp>
            <p:nvSpPr>
              <p:cNvPr id="4" name="Espaço Reservado para Conteúdo 3"/>
              <p:cNvSpPr>
                <a:spLocks noGrp="1"/>
              </p:cNvSpPr>
              <p:nvPr>
                <p:ph idx="1"/>
              </p:nvPr>
            </p:nvSpPr>
            <p:spPr/>
            <p:txBody>
              <a:bodyPr/>
              <a:lstStyle/>
              <a:p>
                <a:pPr marL="0" indent="0">
                  <a:buClr>
                    <a:schemeClr val="accent1"/>
                  </a:buClr>
                  <a:buNone/>
                </a:pPr>
                <a14:m>
                  <m:oMathPara xmlns:m="http://schemas.openxmlformats.org/officeDocument/2006/math">
                    <m:oMathParaPr>
                      <m:jc m:val="left"/>
                    </m:oMathParaPr>
                    <m:oMath xmlns:m="http://schemas.openxmlformats.org/officeDocument/2006/math">
                      <m:sSub>
                        <m:sSubPr>
                          <m:ctrlPr>
                            <a:rPr lang="pt-BR" i="1" dirty="0" smtClean="0">
                              <a:latin typeface="Cambria Math"/>
                            </a:rPr>
                          </m:ctrlPr>
                        </m:sSubPr>
                        <m:e>
                          <m:r>
                            <a:rPr lang="pt-BR" i="1" dirty="0">
                              <a:latin typeface="Cambria Math"/>
                            </a:rPr>
                            <m:t>𝐻</m:t>
                          </m:r>
                        </m:e>
                        <m:sub>
                          <m:r>
                            <a:rPr lang="pt-BR" i="1" dirty="0">
                              <a:latin typeface="Cambria Math"/>
                            </a:rPr>
                            <m:t>0</m:t>
                          </m:r>
                        </m:sub>
                      </m:sSub>
                      <m:r>
                        <a:rPr lang="pt-BR" i="1" dirty="0">
                          <a:latin typeface="Cambria Math"/>
                        </a:rPr>
                        <m:t>:</m:t>
                      </m:r>
                      <m:sSub>
                        <m:sSubPr>
                          <m:ctrlPr>
                            <a:rPr lang="pt-BR" i="1" dirty="0">
                              <a:latin typeface="Cambria Math"/>
                            </a:rPr>
                          </m:ctrlPr>
                        </m:sSubPr>
                        <m:e>
                          <m:r>
                            <a:rPr lang="pt-BR" i="1" dirty="0">
                              <a:latin typeface="Cambria Math"/>
                            </a:rPr>
                            <m:t>𝜇</m:t>
                          </m:r>
                        </m:e>
                        <m:sub>
                          <m:r>
                            <a:rPr lang="pt-BR" i="1" dirty="0">
                              <a:latin typeface="Cambria Math"/>
                            </a:rPr>
                            <m:t>1</m:t>
                          </m:r>
                        </m:sub>
                      </m:sSub>
                      <m:r>
                        <a:rPr lang="pt-BR" i="1" dirty="0">
                          <a:latin typeface="Cambria Math"/>
                        </a:rPr>
                        <m:t>−</m:t>
                      </m:r>
                      <m:sSub>
                        <m:sSubPr>
                          <m:ctrlPr>
                            <a:rPr lang="pt-BR" i="1" dirty="0">
                              <a:latin typeface="Cambria Math"/>
                            </a:rPr>
                          </m:ctrlPr>
                        </m:sSubPr>
                        <m:e>
                          <m:r>
                            <a:rPr lang="pt-BR" i="1" dirty="0">
                              <a:latin typeface="Cambria Math"/>
                            </a:rPr>
                            <m:t>𝜇</m:t>
                          </m:r>
                        </m:e>
                        <m:sub>
                          <m:r>
                            <a:rPr lang="pt-BR" i="1" dirty="0">
                              <a:latin typeface="Cambria Math"/>
                            </a:rPr>
                            <m:t>2</m:t>
                          </m:r>
                        </m:sub>
                      </m:sSub>
                      <m:r>
                        <a:rPr lang="pt-BR" b="0" i="1" dirty="0" smtClean="0">
                          <a:latin typeface="Cambria Math"/>
                        </a:rPr>
                        <m:t>≥</m:t>
                      </m:r>
                      <m:r>
                        <a:rPr lang="pt-BR" i="1" dirty="0">
                          <a:latin typeface="Cambria Math"/>
                        </a:rPr>
                        <m:t>0</m:t>
                      </m:r>
                    </m:oMath>
                  </m:oMathPara>
                </a14:m>
                <a:endParaRPr lang="pt-BR" dirty="0"/>
              </a:p>
              <a:p>
                <a:pPr marL="0" indent="0">
                  <a:buClr>
                    <a:schemeClr val="accent1"/>
                  </a:buClr>
                  <a:buNone/>
                </a:pPr>
                <a14:m>
                  <m:oMathPara xmlns:m="http://schemas.openxmlformats.org/officeDocument/2006/math">
                    <m:oMathParaPr>
                      <m:jc m:val="left"/>
                    </m:oMathParaPr>
                    <m:oMath xmlns:m="http://schemas.openxmlformats.org/officeDocument/2006/math">
                      <m:sSub>
                        <m:sSubPr>
                          <m:ctrlPr>
                            <a:rPr lang="pt-BR" i="1" dirty="0">
                              <a:latin typeface="Cambria Math"/>
                            </a:rPr>
                          </m:ctrlPr>
                        </m:sSubPr>
                        <m:e>
                          <m:r>
                            <a:rPr lang="pt-BR" i="1" dirty="0">
                              <a:latin typeface="Cambria Math"/>
                            </a:rPr>
                            <m:t>𝐻</m:t>
                          </m:r>
                        </m:e>
                        <m:sub>
                          <m:r>
                            <a:rPr lang="pt-BR" i="1" dirty="0">
                              <a:latin typeface="Cambria Math"/>
                            </a:rPr>
                            <m:t>𝑎</m:t>
                          </m:r>
                        </m:sub>
                      </m:sSub>
                      <m:r>
                        <a:rPr lang="pt-BR" i="1" dirty="0">
                          <a:latin typeface="Cambria Math"/>
                        </a:rPr>
                        <m:t>:</m:t>
                      </m:r>
                      <m:sSub>
                        <m:sSubPr>
                          <m:ctrlPr>
                            <a:rPr lang="pt-BR" i="1" dirty="0">
                              <a:latin typeface="Cambria Math"/>
                            </a:rPr>
                          </m:ctrlPr>
                        </m:sSubPr>
                        <m:e>
                          <m:r>
                            <a:rPr lang="pt-BR" i="1" dirty="0">
                              <a:latin typeface="Cambria Math"/>
                            </a:rPr>
                            <m:t>𝜇</m:t>
                          </m:r>
                        </m:e>
                        <m:sub>
                          <m:r>
                            <a:rPr lang="pt-BR" i="1" dirty="0">
                              <a:latin typeface="Cambria Math"/>
                            </a:rPr>
                            <m:t>1</m:t>
                          </m:r>
                        </m:sub>
                      </m:sSub>
                      <m:r>
                        <a:rPr lang="pt-BR" i="1" dirty="0">
                          <a:latin typeface="Cambria Math"/>
                        </a:rPr>
                        <m:t>−</m:t>
                      </m:r>
                      <m:sSub>
                        <m:sSubPr>
                          <m:ctrlPr>
                            <a:rPr lang="pt-BR" i="1" dirty="0">
                              <a:latin typeface="Cambria Math"/>
                            </a:rPr>
                          </m:ctrlPr>
                        </m:sSubPr>
                        <m:e>
                          <m:r>
                            <a:rPr lang="pt-BR" i="1" dirty="0">
                              <a:latin typeface="Cambria Math"/>
                            </a:rPr>
                            <m:t>𝜇</m:t>
                          </m:r>
                        </m:e>
                        <m:sub>
                          <m:r>
                            <a:rPr lang="pt-BR" i="1" dirty="0">
                              <a:latin typeface="Cambria Math"/>
                            </a:rPr>
                            <m:t>2</m:t>
                          </m:r>
                        </m:sub>
                      </m:sSub>
                      <m:r>
                        <a:rPr lang="pt-BR" b="0" i="1" dirty="0" smtClean="0">
                          <a:latin typeface="Cambria Math"/>
                        </a:rPr>
                        <m:t>&lt;</m:t>
                      </m:r>
                      <m:r>
                        <a:rPr lang="pt-BR" i="1" dirty="0">
                          <a:latin typeface="Cambria Math"/>
                        </a:rPr>
                        <m:t>0</m:t>
                      </m:r>
                    </m:oMath>
                  </m:oMathPara>
                </a14:m>
                <a:endParaRPr lang="pt-BR" sz="2000" dirty="0"/>
              </a:p>
              <a:p>
                <a:endParaRPr lang="pt-BR" dirty="0"/>
              </a:p>
            </p:txBody>
          </p:sp>
        </mc:Choice>
        <mc:Fallback xmlns="">
          <p:sp>
            <p:nvSpPr>
              <p:cNvPr id="4" name="Espaço Reservado para Conteúdo 3"/>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pt-BR">
                    <a:noFill/>
                  </a:rPr>
                  <a:t> </a:t>
                </a:r>
              </a:p>
            </p:txBody>
          </p:sp>
        </mc:Fallback>
      </mc:AlternateContent>
      <p:pic>
        <p:nvPicPr>
          <p:cNvPr id="18435" name="Picture 3"/>
          <p:cNvPicPr>
            <a:picLocks noChangeAspect="1" noChangeArrowheads="1"/>
          </p:cNvPicPr>
          <p:nvPr/>
        </p:nvPicPr>
        <p:blipFill>
          <a:blip r:embed="rId3"/>
          <a:srcRect/>
          <a:stretch>
            <a:fillRect/>
          </a:stretch>
        </p:blipFill>
        <p:spPr bwMode="auto">
          <a:xfrm>
            <a:off x="1367631" y="3408363"/>
            <a:ext cx="6408738" cy="2181225"/>
          </a:xfrm>
          <a:prstGeom prst="rect">
            <a:avLst/>
          </a:prstGeom>
          <a:noFill/>
          <a:ln w="9525">
            <a:noFill/>
            <a:miter lim="800000"/>
            <a:headEnd/>
            <a:tailEnd/>
          </a:ln>
        </p:spPr>
      </p:pic>
      <p:sp>
        <p:nvSpPr>
          <p:cNvPr id="18438" name="Line 11"/>
          <p:cNvSpPr>
            <a:spLocks noChangeShapeType="1"/>
          </p:cNvSpPr>
          <p:nvPr/>
        </p:nvSpPr>
        <p:spPr bwMode="auto">
          <a:xfrm flipH="1" flipV="1">
            <a:off x="4564708" y="5589587"/>
            <a:ext cx="5556" cy="489867"/>
          </a:xfrm>
          <a:prstGeom prst="line">
            <a:avLst/>
          </a:prstGeom>
          <a:noFill/>
          <a:ln w="9525">
            <a:solidFill>
              <a:schemeClr val="tx1"/>
            </a:solidFill>
            <a:round/>
            <a:headEnd/>
            <a:tailEnd type="triangle" w="med" len="med"/>
          </a:ln>
        </p:spPr>
        <p:txBody>
          <a:bodyPr/>
          <a:lstStyle/>
          <a:p>
            <a:endParaRPr lang="pt-BR"/>
          </a:p>
        </p:txBody>
      </p:sp>
      <p:sp>
        <p:nvSpPr>
          <p:cNvPr id="18440" name="Line 13"/>
          <p:cNvSpPr>
            <a:spLocks noChangeShapeType="1"/>
          </p:cNvSpPr>
          <p:nvPr/>
        </p:nvSpPr>
        <p:spPr bwMode="auto">
          <a:xfrm flipV="1">
            <a:off x="2874417" y="3427958"/>
            <a:ext cx="0" cy="1873250"/>
          </a:xfrm>
          <a:prstGeom prst="line">
            <a:avLst/>
          </a:prstGeom>
          <a:noFill/>
          <a:ln w="9525">
            <a:solidFill>
              <a:schemeClr val="tx1"/>
            </a:solidFill>
            <a:prstDash val="lgDash"/>
            <a:round/>
            <a:headEnd/>
            <a:tailEnd/>
          </a:ln>
        </p:spPr>
        <p:txBody>
          <a:bodyPr/>
          <a:lstStyle/>
          <a:p>
            <a:endParaRPr lang="pt-BR"/>
          </a:p>
        </p:txBody>
      </p:sp>
      <mc:AlternateContent xmlns:mc="http://schemas.openxmlformats.org/markup-compatibility/2006" xmlns:a14="http://schemas.microsoft.com/office/drawing/2010/main">
        <mc:Choice Requires="a14">
          <p:sp>
            <p:nvSpPr>
              <p:cNvPr id="15" name="CaixaDeTexto 9"/>
              <p:cNvSpPr txBox="1">
                <a:spLocks noChangeArrowheads="1"/>
              </p:cNvSpPr>
              <p:nvPr/>
            </p:nvSpPr>
            <p:spPr bwMode="auto">
              <a:xfrm>
                <a:off x="4644008" y="1340768"/>
                <a:ext cx="3888432" cy="1081087"/>
              </a:xfrm>
              <a:prstGeom prst="rect">
                <a:avLst/>
              </a:prstGeom>
              <a:noFill/>
              <a:ln w="9525">
                <a:noFill/>
                <a:miter lim="800000"/>
                <a:headEnd/>
                <a:tailEnd/>
              </a:ln>
            </p:spPr>
            <p:txBody>
              <a:bodyPr lIns="182880" tIns="0"/>
              <a:lstStyle/>
              <a:p>
                <a:pPr>
                  <a:lnSpc>
                    <a:spcPct val="150000"/>
                  </a:lnSpc>
                  <a:buClr>
                    <a:schemeClr val="accent1"/>
                  </a:buClr>
                  <a:buSzPct val="80000"/>
                </a:pPr>
                <a14:m>
                  <m:oMathPara xmlns:m="http://schemas.openxmlformats.org/officeDocument/2006/math">
                    <m:oMathParaPr>
                      <m:jc m:val="centerGroup"/>
                    </m:oMathParaPr>
                    <m:oMath xmlns:m="http://schemas.openxmlformats.org/officeDocument/2006/math">
                      <m:sSub>
                        <m:sSubPr>
                          <m:ctrlPr>
                            <a:rPr lang="pt-BR" sz="2000" b="0" i="1" smtClean="0">
                              <a:latin typeface="Cambria Math"/>
                            </a:rPr>
                          </m:ctrlPr>
                        </m:sSubPr>
                        <m:e>
                          <m:acc>
                            <m:accPr>
                              <m:chr m:val="̅"/>
                              <m:ctrlPr>
                                <a:rPr lang="pt-BR" sz="2000" i="1" smtClean="0">
                                  <a:latin typeface="Cambria Math"/>
                                </a:rPr>
                              </m:ctrlPr>
                            </m:accPr>
                            <m:e>
                              <m:r>
                                <a:rPr lang="pt-BR" sz="2000" b="0" i="1" smtClean="0">
                                  <a:latin typeface="Cambria Math"/>
                                </a:rPr>
                                <m:t>𝑥</m:t>
                              </m:r>
                            </m:e>
                          </m:acc>
                        </m:e>
                        <m:sub>
                          <m:r>
                            <a:rPr lang="pt-BR" sz="2000" b="0" i="1" smtClean="0">
                              <a:latin typeface="Cambria Math"/>
                            </a:rPr>
                            <m:t>1</m:t>
                          </m:r>
                        </m:sub>
                      </m:sSub>
                      <m:r>
                        <a:rPr lang="pt-BR" sz="2000" b="0" i="1" smtClean="0">
                          <a:latin typeface="Cambria Math"/>
                        </a:rPr>
                        <m:t>−</m:t>
                      </m:r>
                      <m:sSub>
                        <m:sSubPr>
                          <m:ctrlPr>
                            <a:rPr lang="pt-BR" sz="2000" b="0" i="1" smtClean="0">
                              <a:latin typeface="Cambria Math"/>
                            </a:rPr>
                          </m:ctrlPr>
                        </m:sSubPr>
                        <m:e>
                          <m:acc>
                            <m:accPr>
                              <m:chr m:val="̅"/>
                              <m:ctrlPr>
                                <a:rPr lang="pt-BR" sz="2000" i="1" smtClean="0">
                                  <a:latin typeface="Cambria Math"/>
                                </a:rPr>
                              </m:ctrlPr>
                            </m:accPr>
                            <m:e>
                              <m:r>
                                <a:rPr lang="pt-BR" sz="2000" b="0" i="1" smtClean="0">
                                  <a:latin typeface="Cambria Math"/>
                                </a:rPr>
                                <m:t>𝑥</m:t>
                              </m:r>
                            </m:e>
                          </m:acc>
                        </m:e>
                        <m:sub>
                          <m:r>
                            <a:rPr lang="pt-BR" sz="2000" b="0" i="1" smtClean="0">
                              <a:latin typeface="Cambria Math"/>
                            </a:rPr>
                            <m:t>2</m:t>
                          </m:r>
                        </m:sub>
                      </m:sSub>
                      <m:r>
                        <a:rPr lang="pt-BR" sz="2000" b="0" i="1" smtClean="0">
                          <a:latin typeface="Cambria Math"/>
                        </a:rPr>
                        <m:t>=</m:t>
                      </m:r>
                      <m:r>
                        <a:rPr lang="pt-BR" sz="2000" b="0" i="1" smtClean="0">
                          <a:latin typeface="Cambria Math"/>
                        </a:rPr>
                        <m:t>𝑁</m:t>
                      </m:r>
                      <m:d>
                        <m:dPr>
                          <m:ctrlPr>
                            <a:rPr lang="pt-BR" sz="2000" b="0" i="1" smtClean="0">
                              <a:latin typeface="Cambria Math"/>
                            </a:rPr>
                          </m:ctrlPr>
                        </m:dPr>
                        <m:e>
                          <m:sSub>
                            <m:sSubPr>
                              <m:ctrlPr>
                                <a:rPr lang="pt-BR" sz="2000" b="0" i="1" smtClean="0">
                                  <a:latin typeface="Cambria Math"/>
                                </a:rPr>
                              </m:ctrlPr>
                            </m:sSubPr>
                            <m:e>
                              <m:r>
                                <a:rPr lang="pt-BR" sz="2000" b="0" i="1" smtClean="0">
                                  <a:latin typeface="Cambria Math"/>
                                </a:rPr>
                                <m:t>𝜇</m:t>
                              </m:r>
                            </m:e>
                            <m:sub>
                              <m:r>
                                <a:rPr lang="pt-BR" sz="2000" b="0" i="1" smtClean="0">
                                  <a:latin typeface="Cambria Math"/>
                                </a:rPr>
                                <m:t>1</m:t>
                              </m:r>
                            </m:sub>
                          </m:sSub>
                          <m:r>
                            <a:rPr lang="pt-BR" sz="2000" b="0" i="1" smtClean="0">
                              <a:latin typeface="Cambria Math"/>
                            </a:rPr>
                            <m:t>−</m:t>
                          </m:r>
                          <m:sSub>
                            <m:sSubPr>
                              <m:ctrlPr>
                                <a:rPr lang="pt-BR" sz="2000" b="0" i="1" smtClean="0">
                                  <a:latin typeface="Cambria Math"/>
                                </a:rPr>
                              </m:ctrlPr>
                            </m:sSubPr>
                            <m:e>
                              <m:r>
                                <a:rPr lang="pt-BR" sz="2000" b="0" i="1" smtClean="0">
                                  <a:latin typeface="Cambria Math"/>
                                </a:rPr>
                                <m:t>𝜇</m:t>
                              </m:r>
                            </m:e>
                            <m:sub>
                              <m:r>
                                <a:rPr lang="pt-BR" sz="2000" b="0" i="1" smtClean="0">
                                  <a:latin typeface="Cambria Math"/>
                                </a:rPr>
                                <m:t>2</m:t>
                              </m:r>
                            </m:sub>
                          </m:sSub>
                          <m:r>
                            <a:rPr lang="pt-BR" sz="2000" b="0" i="1" smtClean="0">
                              <a:latin typeface="Cambria Math"/>
                            </a:rPr>
                            <m:t>,</m:t>
                          </m:r>
                          <m:f>
                            <m:fPr>
                              <m:ctrlPr>
                                <a:rPr lang="pt-BR" sz="2000" b="0" i="1" smtClean="0">
                                  <a:latin typeface="Cambria Math"/>
                                </a:rPr>
                              </m:ctrlPr>
                            </m:fPr>
                            <m:num>
                              <m:r>
                                <m:rPr>
                                  <m:lit/>
                                </m:rPr>
                                <a:rPr lang="pt-BR" sz="2000" b="0" i="1" smtClean="0">
                                  <a:latin typeface="Cambria Math"/>
                                </a:rPr>
                                <m:t> </m:t>
                              </m:r>
                              <m:sSubSup>
                                <m:sSubSupPr>
                                  <m:ctrlPr>
                                    <a:rPr lang="pt-BR" sz="2000" b="0" i="1" smtClean="0">
                                      <a:latin typeface="Cambria Math"/>
                                    </a:rPr>
                                  </m:ctrlPr>
                                </m:sSubSupPr>
                                <m:e>
                                  <m:r>
                                    <a:rPr lang="pt-BR" sz="2000" b="0" i="1" smtClean="0">
                                      <a:latin typeface="Cambria Math"/>
                                    </a:rPr>
                                    <m:t>𝜎</m:t>
                                  </m:r>
                                </m:e>
                                <m:sub>
                                  <m:r>
                                    <a:rPr lang="pt-BR" sz="2000" b="0" i="1" smtClean="0">
                                      <a:latin typeface="Cambria Math"/>
                                    </a:rPr>
                                    <m:t>1</m:t>
                                  </m:r>
                                </m:sub>
                                <m:sup>
                                  <m:r>
                                    <a:rPr lang="pt-BR" sz="2000" b="0" i="1" smtClean="0">
                                      <a:latin typeface="Cambria Math"/>
                                    </a:rPr>
                                    <m:t>2</m:t>
                                  </m:r>
                                </m:sup>
                              </m:sSubSup>
                            </m:num>
                            <m:den>
                              <m:sSub>
                                <m:sSubPr>
                                  <m:ctrlPr>
                                    <a:rPr lang="pt-BR" sz="2000" b="0" i="1" smtClean="0">
                                      <a:latin typeface="Cambria Math"/>
                                    </a:rPr>
                                  </m:ctrlPr>
                                </m:sSubPr>
                                <m:e>
                                  <m:r>
                                    <a:rPr lang="pt-BR" sz="2000" b="0" i="1" smtClean="0">
                                      <a:latin typeface="Cambria Math"/>
                                    </a:rPr>
                                    <m:t>𝑛</m:t>
                                  </m:r>
                                </m:e>
                                <m:sub>
                                  <m:r>
                                    <a:rPr lang="pt-BR" sz="2000" b="0" i="1" smtClean="0">
                                      <a:latin typeface="Cambria Math"/>
                                    </a:rPr>
                                    <m:t>1</m:t>
                                  </m:r>
                                </m:sub>
                              </m:sSub>
                            </m:den>
                          </m:f>
                          <m:r>
                            <a:rPr lang="pt-BR" sz="2000" b="0" i="1" smtClean="0">
                              <a:latin typeface="Cambria Math"/>
                            </a:rPr>
                            <m:t>+</m:t>
                          </m:r>
                          <m:f>
                            <m:fPr>
                              <m:ctrlPr>
                                <a:rPr lang="pt-BR" sz="2000" b="0" i="1" smtClean="0">
                                  <a:latin typeface="Cambria Math"/>
                                </a:rPr>
                              </m:ctrlPr>
                            </m:fPr>
                            <m:num>
                              <m:sSubSup>
                                <m:sSubSupPr>
                                  <m:ctrlPr>
                                    <a:rPr lang="pt-BR" sz="2000" b="0" i="1" smtClean="0">
                                      <a:latin typeface="Cambria Math"/>
                                    </a:rPr>
                                  </m:ctrlPr>
                                </m:sSubSupPr>
                                <m:e>
                                  <m:r>
                                    <a:rPr lang="pt-BR" sz="2000" b="0" i="1" smtClean="0">
                                      <a:latin typeface="Cambria Math"/>
                                    </a:rPr>
                                    <m:t>𝜎</m:t>
                                  </m:r>
                                </m:e>
                                <m:sub>
                                  <m:r>
                                    <a:rPr lang="pt-BR" sz="2000" b="0" i="1" smtClean="0">
                                      <a:latin typeface="Cambria Math"/>
                                    </a:rPr>
                                    <m:t>2</m:t>
                                  </m:r>
                                </m:sub>
                                <m:sup>
                                  <m:r>
                                    <a:rPr lang="pt-BR" sz="2000" b="0" i="1" smtClean="0">
                                      <a:latin typeface="Cambria Math"/>
                                    </a:rPr>
                                    <m:t>2</m:t>
                                  </m:r>
                                </m:sup>
                              </m:sSubSup>
                            </m:num>
                            <m:den>
                              <m:sSub>
                                <m:sSubPr>
                                  <m:ctrlPr>
                                    <a:rPr lang="pt-BR" sz="2000" b="0" i="1" smtClean="0">
                                      <a:latin typeface="Cambria Math"/>
                                    </a:rPr>
                                  </m:ctrlPr>
                                </m:sSubPr>
                                <m:e>
                                  <m:r>
                                    <a:rPr lang="pt-BR" sz="2000" b="0" i="1" smtClean="0">
                                      <a:latin typeface="Cambria Math"/>
                                    </a:rPr>
                                    <m:t>𝑛</m:t>
                                  </m:r>
                                </m:e>
                                <m:sub>
                                  <m:r>
                                    <a:rPr lang="pt-BR" sz="2000" b="0" i="1" smtClean="0">
                                      <a:latin typeface="Cambria Math"/>
                                    </a:rPr>
                                    <m:t>2</m:t>
                                  </m:r>
                                </m:sub>
                              </m:sSub>
                            </m:den>
                          </m:f>
                        </m:e>
                      </m:d>
                    </m:oMath>
                  </m:oMathPara>
                </a14:m>
                <a:endParaRPr lang="pt-BR" sz="2000" dirty="0">
                  <a:latin typeface="+mn-lt"/>
                </a:endParaRPr>
              </a:p>
            </p:txBody>
          </p:sp>
        </mc:Choice>
        <mc:Fallback xmlns="">
          <p:sp>
            <p:nvSpPr>
              <p:cNvPr id="15" name="CaixaDeTexto 9"/>
              <p:cNvSpPr txBox="1">
                <a:spLocks noRot="1" noChangeAspect="1" noMove="1" noResize="1" noEditPoints="1" noAdjustHandles="1" noChangeArrowheads="1" noChangeShapeType="1" noTextEdit="1"/>
              </p:cNvSpPr>
              <p:nvPr/>
            </p:nvSpPr>
            <p:spPr bwMode="auto">
              <a:xfrm>
                <a:off x="4644008" y="1340768"/>
                <a:ext cx="3888432" cy="1081087"/>
              </a:xfrm>
              <a:prstGeom prst="rect">
                <a:avLst/>
              </a:prstGeom>
              <a:blipFill rotWithShape="1">
                <a:blip r:embed="rId4"/>
                <a:stretch>
                  <a:fillRect/>
                </a:stretch>
              </a:blipFill>
              <a:ln w="9525">
                <a:noFill/>
                <a:miter lim="800000"/>
                <a:headEnd/>
                <a:tailEnd/>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CaixaDeTexto 9"/>
              <p:cNvSpPr txBox="1">
                <a:spLocks noChangeArrowheads="1"/>
              </p:cNvSpPr>
              <p:nvPr/>
            </p:nvSpPr>
            <p:spPr bwMode="auto">
              <a:xfrm>
                <a:off x="2699792" y="2275905"/>
                <a:ext cx="2016125" cy="1081087"/>
              </a:xfrm>
              <a:prstGeom prst="rect">
                <a:avLst/>
              </a:prstGeom>
              <a:noFill/>
              <a:ln w="9525">
                <a:noFill/>
                <a:miter lim="800000"/>
                <a:headEnd/>
                <a:tailEnd/>
              </a:ln>
            </p:spPr>
            <p:txBody>
              <a:bodyPr lIns="182880" tIns="0"/>
              <a:lstStyle/>
              <a:p>
                <a:pPr>
                  <a:lnSpc>
                    <a:spcPct val="150000"/>
                  </a:lnSpc>
                  <a:buClr>
                    <a:schemeClr val="accent1"/>
                  </a:buClr>
                  <a:buSzPct val="80000"/>
                </a:pPr>
                <a14:m>
                  <m:oMathPara xmlns:m="http://schemas.openxmlformats.org/officeDocument/2006/math">
                    <m:oMathParaPr>
                      <m:jc m:val="centerGroup"/>
                    </m:oMathParaPr>
                    <m:oMath xmlns:m="http://schemas.openxmlformats.org/officeDocument/2006/math">
                      <m:rad>
                        <m:radPr>
                          <m:degHide m:val="on"/>
                          <m:ctrlPr>
                            <a:rPr lang="pt-BR" sz="1800" b="0" i="1" smtClean="0">
                              <a:latin typeface="Cambria Math"/>
                            </a:rPr>
                          </m:ctrlPr>
                        </m:radPr>
                        <m:deg/>
                        <m:e>
                          <m:f>
                            <m:fPr>
                              <m:ctrlPr>
                                <a:rPr lang="pt-BR" sz="2000" i="1">
                                  <a:latin typeface="Cambria Math"/>
                                </a:rPr>
                              </m:ctrlPr>
                            </m:fPr>
                            <m:num>
                              <m:r>
                                <m:rPr>
                                  <m:lit/>
                                </m:rPr>
                                <a:rPr lang="pt-BR" sz="2000" i="1">
                                  <a:latin typeface="Cambria Math"/>
                                </a:rPr>
                                <m:t> </m:t>
                              </m:r>
                              <m:sSubSup>
                                <m:sSubSupPr>
                                  <m:ctrlPr>
                                    <a:rPr lang="pt-BR" sz="2000" i="1">
                                      <a:latin typeface="Cambria Math"/>
                                    </a:rPr>
                                  </m:ctrlPr>
                                </m:sSubSupPr>
                                <m:e>
                                  <m:r>
                                    <a:rPr lang="pt-BR" sz="2000" i="1">
                                      <a:latin typeface="Cambria Math"/>
                                    </a:rPr>
                                    <m:t>𝜎</m:t>
                                  </m:r>
                                </m:e>
                                <m:sub>
                                  <m:r>
                                    <a:rPr lang="pt-BR" sz="2000" i="1">
                                      <a:latin typeface="Cambria Math"/>
                                    </a:rPr>
                                    <m:t>1</m:t>
                                  </m:r>
                                </m:sub>
                                <m:sup>
                                  <m:r>
                                    <a:rPr lang="pt-BR" sz="2000" i="1">
                                      <a:latin typeface="Cambria Math"/>
                                    </a:rPr>
                                    <m:t>2</m:t>
                                  </m:r>
                                </m:sup>
                              </m:sSubSup>
                            </m:num>
                            <m:den>
                              <m:sSub>
                                <m:sSubPr>
                                  <m:ctrlPr>
                                    <a:rPr lang="pt-BR" sz="2000" i="1">
                                      <a:latin typeface="Cambria Math"/>
                                    </a:rPr>
                                  </m:ctrlPr>
                                </m:sSubPr>
                                <m:e>
                                  <m:r>
                                    <a:rPr lang="pt-BR" sz="2000" i="1">
                                      <a:latin typeface="Cambria Math"/>
                                    </a:rPr>
                                    <m:t>𝑛</m:t>
                                  </m:r>
                                </m:e>
                                <m:sub>
                                  <m:r>
                                    <a:rPr lang="pt-BR" sz="2000" i="1">
                                      <a:latin typeface="Cambria Math"/>
                                    </a:rPr>
                                    <m:t>1</m:t>
                                  </m:r>
                                </m:sub>
                              </m:sSub>
                            </m:den>
                          </m:f>
                          <m:r>
                            <a:rPr lang="pt-BR" sz="2000" i="1">
                              <a:latin typeface="Cambria Math"/>
                            </a:rPr>
                            <m:t>+</m:t>
                          </m:r>
                          <m:f>
                            <m:fPr>
                              <m:ctrlPr>
                                <a:rPr lang="pt-BR" sz="2000" i="1">
                                  <a:latin typeface="Cambria Math"/>
                                </a:rPr>
                              </m:ctrlPr>
                            </m:fPr>
                            <m:num>
                              <m:sSubSup>
                                <m:sSubSupPr>
                                  <m:ctrlPr>
                                    <a:rPr lang="pt-BR" sz="2000" i="1">
                                      <a:latin typeface="Cambria Math"/>
                                    </a:rPr>
                                  </m:ctrlPr>
                                </m:sSubSupPr>
                                <m:e>
                                  <m:r>
                                    <a:rPr lang="pt-BR" sz="2000" i="1">
                                      <a:latin typeface="Cambria Math"/>
                                    </a:rPr>
                                    <m:t>𝜎</m:t>
                                  </m:r>
                                </m:e>
                                <m:sub>
                                  <m:r>
                                    <a:rPr lang="pt-BR" sz="2000" i="1">
                                      <a:latin typeface="Cambria Math"/>
                                    </a:rPr>
                                    <m:t>2</m:t>
                                  </m:r>
                                </m:sub>
                                <m:sup>
                                  <m:r>
                                    <a:rPr lang="pt-BR" sz="2000" i="1">
                                      <a:latin typeface="Cambria Math"/>
                                    </a:rPr>
                                    <m:t>2</m:t>
                                  </m:r>
                                </m:sup>
                              </m:sSubSup>
                            </m:num>
                            <m:den>
                              <m:sSub>
                                <m:sSubPr>
                                  <m:ctrlPr>
                                    <a:rPr lang="pt-BR" sz="2000" i="1">
                                      <a:latin typeface="Cambria Math"/>
                                    </a:rPr>
                                  </m:ctrlPr>
                                </m:sSubPr>
                                <m:e>
                                  <m:r>
                                    <a:rPr lang="pt-BR" sz="2000" i="1">
                                      <a:latin typeface="Cambria Math"/>
                                    </a:rPr>
                                    <m:t>𝑛</m:t>
                                  </m:r>
                                </m:e>
                                <m:sub>
                                  <m:r>
                                    <a:rPr lang="pt-BR" sz="2000" i="1">
                                      <a:latin typeface="Cambria Math"/>
                                    </a:rPr>
                                    <m:t>2</m:t>
                                  </m:r>
                                </m:sub>
                              </m:sSub>
                            </m:den>
                          </m:f>
                        </m:e>
                      </m:rad>
                    </m:oMath>
                  </m:oMathPara>
                </a14:m>
                <a:endParaRPr lang="pt-BR" sz="2000" dirty="0">
                  <a:latin typeface="+mn-lt"/>
                </a:endParaRPr>
              </a:p>
            </p:txBody>
          </p:sp>
        </mc:Choice>
        <mc:Fallback xmlns="">
          <p:sp>
            <p:nvSpPr>
              <p:cNvPr id="16" name="CaixaDeTexto 9"/>
              <p:cNvSpPr txBox="1">
                <a:spLocks noRot="1" noChangeAspect="1" noMove="1" noResize="1" noEditPoints="1" noAdjustHandles="1" noChangeArrowheads="1" noChangeShapeType="1" noTextEdit="1"/>
              </p:cNvSpPr>
              <p:nvPr/>
            </p:nvSpPr>
            <p:spPr bwMode="auto">
              <a:xfrm>
                <a:off x="2699792" y="2275905"/>
                <a:ext cx="2016125" cy="1081087"/>
              </a:xfrm>
              <a:prstGeom prst="rect">
                <a:avLst/>
              </a:prstGeom>
              <a:blipFill rotWithShape="1">
                <a:blip r:embed="rId5"/>
                <a:stretch>
                  <a:fillRect b="-3933"/>
                </a:stretch>
              </a:blipFill>
              <a:ln w="9525">
                <a:noFill/>
                <a:miter lim="800000"/>
                <a:headEnd/>
                <a:tailEnd/>
              </a:ln>
            </p:spPr>
            <p:txBody>
              <a:bodyPr/>
              <a:lstStyle/>
              <a:p>
                <a:r>
                  <a:rPr lang="pt-BR">
                    <a:noFill/>
                  </a:rPr>
                  <a:t> </a:t>
                </a:r>
              </a:p>
            </p:txBody>
          </p:sp>
        </mc:Fallback>
      </mc:AlternateContent>
      <p:sp>
        <p:nvSpPr>
          <p:cNvPr id="17" name="Chave esquerda 16"/>
          <p:cNvSpPr/>
          <p:nvPr/>
        </p:nvSpPr>
        <p:spPr>
          <a:xfrm rot="5400000">
            <a:off x="3581060" y="2684327"/>
            <a:ext cx="253590" cy="165576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18" name="Text Box 8"/>
              <p:cNvSpPr txBox="1">
                <a:spLocks noChangeArrowheads="1"/>
              </p:cNvSpPr>
              <p:nvPr/>
            </p:nvSpPr>
            <p:spPr bwMode="auto">
              <a:xfrm>
                <a:off x="3307011" y="6079455"/>
                <a:ext cx="2520950" cy="369332"/>
              </a:xfrm>
              <a:prstGeom prst="rect">
                <a:avLst/>
              </a:prstGeom>
              <a:noFill/>
              <a:ln w="9525">
                <a:noFill/>
                <a:miter lim="800000"/>
                <a:headEnd/>
                <a:tailEnd/>
              </a:ln>
            </p:spPr>
            <p:txBody>
              <a:bodyPr>
                <a:spAutoFit/>
              </a:bodyPr>
              <a:lstStyle/>
              <a:p>
                <a:pPr>
                  <a:spcBef>
                    <a:spcPct val="50000"/>
                  </a:spcBef>
                </a:pPr>
                <a14:m>
                  <m:oMathPara xmlns:m="http://schemas.openxmlformats.org/officeDocument/2006/math">
                    <m:oMathParaPr>
                      <m:jc m:val="centerGroup"/>
                    </m:oMathParaPr>
                    <m:oMath xmlns:m="http://schemas.openxmlformats.org/officeDocument/2006/math">
                      <m:sSub>
                        <m:sSubPr>
                          <m:ctrlPr>
                            <a:rPr lang="pt-BR" sz="1800" b="0" i="1" dirty="0" smtClean="0">
                              <a:latin typeface="Cambria Math"/>
                            </a:rPr>
                          </m:ctrlPr>
                        </m:sSubPr>
                        <m:e>
                          <m:r>
                            <a:rPr lang="pt-BR" sz="1800" b="0" i="1" dirty="0" smtClean="0">
                              <a:latin typeface="Cambria Math"/>
                            </a:rPr>
                            <m:t>𝜇</m:t>
                          </m:r>
                        </m:e>
                        <m:sub>
                          <m:r>
                            <a:rPr lang="pt-BR" sz="1800" i="1" dirty="0" smtClean="0">
                              <a:latin typeface="Cambria Math"/>
                            </a:rPr>
                            <m:t>1</m:t>
                          </m:r>
                        </m:sub>
                      </m:sSub>
                      <m:r>
                        <a:rPr lang="pt-BR" sz="1800" i="1" dirty="0" smtClean="0">
                          <a:latin typeface="Cambria Math"/>
                        </a:rPr>
                        <m:t>−</m:t>
                      </m:r>
                      <m:sSub>
                        <m:sSubPr>
                          <m:ctrlPr>
                            <a:rPr lang="pt-BR" sz="1800" b="0" i="1" dirty="0" smtClean="0">
                              <a:latin typeface="Cambria Math"/>
                            </a:rPr>
                          </m:ctrlPr>
                        </m:sSubPr>
                        <m:e>
                          <m:r>
                            <a:rPr lang="pt-BR" sz="1800" b="0" i="1" dirty="0" smtClean="0">
                              <a:latin typeface="Cambria Math"/>
                            </a:rPr>
                            <m:t>𝜇</m:t>
                          </m:r>
                        </m:e>
                        <m:sub>
                          <m:r>
                            <a:rPr lang="pt-BR" sz="1800" i="1" dirty="0" smtClean="0">
                              <a:latin typeface="Cambria Math"/>
                            </a:rPr>
                            <m:t>2</m:t>
                          </m:r>
                        </m:sub>
                      </m:sSub>
                      <m:r>
                        <a:rPr lang="pt-BR" sz="1800" i="1" dirty="0" smtClean="0">
                          <a:latin typeface="Cambria Math"/>
                        </a:rPr>
                        <m:t>=0</m:t>
                      </m:r>
                    </m:oMath>
                  </m:oMathPara>
                </a14:m>
                <a:endParaRPr lang="pt-BR" sz="1800" dirty="0">
                  <a:latin typeface="+mn-lt"/>
                </a:endParaRPr>
              </a:p>
            </p:txBody>
          </p:sp>
        </mc:Choice>
        <mc:Fallback xmlns="">
          <p:sp>
            <p:nvSpPr>
              <p:cNvPr id="18" name="Text Box 8"/>
              <p:cNvSpPr txBox="1">
                <a:spLocks noRot="1" noChangeAspect="1" noMove="1" noResize="1" noEditPoints="1" noAdjustHandles="1" noChangeArrowheads="1" noChangeShapeType="1" noTextEdit="1"/>
              </p:cNvSpPr>
              <p:nvPr/>
            </p:nvSpPr>
            <p:spPr bwMode="auto">
              <a:xfrm>
                <a:off x="3307011" y="6079455"/>
                <a:ext cx="2520950" cy="369332"/>
              </a:xfrm>
              <a:prstGeom prst="rect">
                <a:avLst/>
              </a:prstGeom>
              <a:blipFill rotWithShape="1">
                <a:blip r:embed="rId6"/>
                <a:stretch>
                  <a:fillRect b="-6557"/>
                </a:stretch>
              </a:blipFill>
              <a:ln w="9525">
                <a:noFill/>
                <a:miter lim="800000"/>
                <a:headEnd/>
                <a:tailEnd/>
              </a:ln>
            </p:spPr>
            <p:txBody>
              <a:bodyPr/>
              <a:lstStyle/>
              <a:p>
                <a:r>
                  <a:rPr lang="pt-BR">
                    <a:noFill/>
                  </a:rPr>
                  <a:t> </a:t>
                </a:r>
              </a:p>
            </p:txBody>
          </p:sp>
        </mc:Fallback>
      </mc:AlternateContent>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p:txBody>
          <a:bodyPr>
            <a:normAutofit/>
          </a:bodyPr>
          <a:lstStyle/>
          <a:p>
            <a:r>
              <a:rPr lang="pt-BR" sz="2800" dirty="0" smtClean="0"/>
              <a:t>2.2 Teste de Hipótese Unilateral à Esquerda</a:t>
            </a:r>
          </a:p>
        </p:txBody>
      </p:sp>
      <mc:AlternateContent xmlns:mc="http://schemas.openxmlformats.org/markup-compatibility/2006" xmlns:a14="http://schemas.microsoft.com/office/drawing/2010/main">
        <mc:Choice Requires="a14">
          <p:sp>
            <p:nvSpPr>
              <p:cNvPr id="4" name="Espaço Reservado para Conteúdo 3"/>
              <p:cNvSpPr>
                <a:spLocks noGrp="1"/>
              </p:cNvSpPr>
              <p:nvPr>
                <p:ph idx="1"/>
              </p:nvPr>
            </p:nvSpPr>
            <p:spPr/>
            <p:txBody>
              <a:bodyPr/>
              <a:lstStyle/>
              <a:p>
                <a:pPr marL="0" indent="0">
                  <a:buClr>
                    <a:schemeClr val="accent1"/>
                  </a:buClr>
                  <a:buNone/>
                </a:pPr>
                <a14:m>
                  <m:oMathPara xmlns:m="http://schemas.openxmlformats.org/officeDocument/2006/math">
                    <m:oMathParaPr>
                      <m:jc m:val="left"/>
                    </m:oMathParaPr>
                    <m:oMath xmlns:m="http://schemas.openxmlformats.org/officeDocument/2006/math">
                      <m:sSub>
                        <m:sSubPr>
                          <m:ctrlPr>
                            <a:rPr lang="pt-BR" i="1" dirty="0" smtClean="0">
                              <a:latin typeface="Cambria Math"/>
                            </a:rPr>
                          </m:ctrlPr>
                        </m:sSubPr>
                        <m:e>
                          <m:r>
                            <a:rPr lang="pt-BR" i="1" dirty="0">
                              <a:latin typeface="Cambria Math"/>
                            </a:rPr>
                            <m:t>𝐻</m:t>
                          </m:r>
                        </m:e>
                        <m:sub>
                          <m:r>
                            <a:rPr lang="pt-BR" i="1" dirty="0">
                              <a:latin typeface="Cambria Math"/>
                            </a:rPr>
                            <m:t>0</m:t>
                          </m:r>
                        </m:sub>
                      </m:sSub>
                      <m:r>
                        <a:rPr lang="pt-BR" i="1" dirty="0">
                          <a:latin typeface="Cambria Math"/>
                        </a:rPr>
                        <m:t>:</m:t>
                      </m:r>
                      <m:sSub>
                        <m:sSubPr>
                          <m:ctrlPr>
                            <a:rPr lang="pt-BR" i="1" dirty="0">
                              <a:latin typeface="Cambria Math"/>
                            </a:rPr>
                          </m:ctrlPr>
                        </m:sSubPr>
                        <m:e>
                          <m:r>
                            <a:rPr lang="pt-BR" i="1" dirty="0">
                              <a:latin typeface="Cambria Math"/>
                            </a:rPr>
                            <m:t>𝜇</m:t>
                          </m:r>
                        </m:e>
                        <m:sub>
                          <m:r>
                            <a:rPr lang="pt-BR" i="1" dirty="0">
                              <a:latin typeface="Cambria Math"/>
                            </a:rPr>
                            <m:t>1</m:t>
                          </m:r>
                        </m:sub>
                      </m:sSub>
                      <m:r>
                        <a:rPr lang="pt-BR" i="1" dirty="0">
                          <a:latin typeface="Cambria Math"/>
                        </a:rPr>
                        <m:t>−</m:t>
                      </m:r>
                      <m:sSub>
                        <m:sSubPr>
                          <m:ctrlPr>
                            <a:rPr lang="pt-BR" i="1" dirty="0">
                              <a:latin typeface="Cambria Math"/>
                            </a:rPr>
                          </m:ctrlPr>
                        </m:sSubPr>
                        <m:e>
                          <m:r>
                            <a:rPr lang="pt-BR" i="1" dirty="0">
                              <a:latin typeface="Cambria Math"/>
                            </a:rPr>
                            <m:t>𝜇</m:t>
                          </m:r>
                        </m:e>
                        <m:sub>
                          <m:r>
                            <a:rPr lang="pt-BR" i="1" dirty="0">
                              <a:latin typeface="Cambria Math"/>
                            </a:rPr>
                            <m:t>2</m:t>
                          </m:r>
                        </m:sub>
                      </m:sSub>
                      <m:r>
                        <a:rPr lang="pt-BR" b="0" i="1" dirty="0" smtClean="0">
                          <a:latin typeface="Cambria Math"/>
                        </a:rPr>
                        <m:t>≥</m:t>
                      </m:r>
                      <m:r>
                        <a:rPr lang="pt-BR" i="1" dirty="0">
                          <a:latin typeface="Cambria Math"/>
                        </a:rPr>
                        <m:t>0</m:t>
                      </m:r>
                    </m:oMath>
                  </m:oMathPara>
                </a14:m>
                <a:endParaRPr lang="pt-BR" dirty="0"/>
              </a:p>
              <a:p>
                <a:pPr marL="0" indent="0">
                  <a:buClr>
                    <a:schemeClr val="accent1"/>
                  </a:buClr>
                  <a:buNone/>
                </a:pPr>
                <a14:m>
                  <m:oMathPara xmlns:m="http://schemas.openxmlformats.org/officeDocument/2006/math">
                    <m:oMathParaPr>
                      <m:jc m:val="left"/>
                    </m:oMathParaPr>
                    <m:oMath xmlns:m="http://schemas.openxmlformats.org/officeDocument/2006/math">
                      <m:sSub>
                        <m:sSubPr>
                          <m:ctrlPr>
                            <a:rPr lang="pt-BR" i="1" dirty="0">
                              <a:latin typeface="Cambria Math"/>
                            </a:rPr>
                          </m:ctrlPr>
                        </m:sSubPr>
                        <m:e>
                          <m:r>
                            <a:rPr lang="pt-BR" i="1" dirty="0">
                              <a:latin typeface="Cambria Math"/>
                            </a:rPr>
                            <m:t>𝐻</m:t>
                          </m:r>
                        </m:e>
                        <m:sub>
                          <m:r>
                            <a:rPr lang="pt-BR" i="1" dirty="0">
                              <a:latin typeface="Cambria Math"/>
                            </a:rPr>
                            <m:t>𝑎</m:t>
                          </m:r>
                        </m:sub>
                      </m:sSub>
                      <m:r>
                        <a:rPr lang="pt-BR" i="1" dirty="0">
                          <a:latin typeface="Cambria Math"/>
                        </a:rPr>
                        <m:t>:</m:t>
                      </m:r>
                      <m:sSub>
                        <m:sSubPr>
                          <m:ctrlPr>
                            <a:rPr lang="pt-BR" i="1" dirty="0">
                              <a:latin typeface="Cambria Math"/>
                            </a:rPr>
                          </m:ctrlPr>
                        </m:sSubPr>
                        <m:e>
                          <m:r>
                            <a:rPr lang="pt-BR" i="1" dirty="0">
                              <a:latin typeface="Cambria Math"/>
                            </a:rPr>
                            <m:t>𝜇</m:t>
                          </m:r>
                        </m:e>
                        <m:sub>
                          <m:r>
                            <a:rPr lang="pt-BR" i="1" dirty="0">
                              <a:latin typeface="Cambria Math"/>
                            </a:rPr>
                            <m:t>1</m:t>
                          </m:r>
                        </m:sub>
                      </m:sSub>
                      <m:r>
                        <a:rPr lang="pt-BR" i="1" dirty="0">
                          <a:latin typeface="Cambria Math"/>
                        </a:rPr>
                        <m:t>−</m:t>
                      </m:r>
                      <m:sSub>
                        <m:sSubPr>
                          <m:ctrlPr>
                            <a:rPr lang="pt-BR" i="1" dirty="0">
                              <a:latin typeface="Cambria Math"/>
                            </a:rPr>
                          </m:ctrlPr>
                        </m:sSubPr>
                        <m:e>
                          <m:r>
                            <a:rPr lang="pt-BR" i="1" dirty="0">
                              <a:latin typeface="Cambria Math"/>
                            </a:rPr>
                            <m:t>𝜇</m:t>
                          </m:r>
                        </m:e>
                        <m:sub>
                          <m:r>
                            <a:rPr lang="pt-BR" i="1" dirty="0">
                              <a:latin typeface="Cambria Math"/>
                            </a:rPr>
                            <m:t>2</m:t>
                          </m:r>
                        </m:sub>
                      </m:sSub>
                      <m:r>
                        <a:rPr lang="pt-BR" b="0" i="1" dirty="0" smtClean="0">
                          <a:latin typeface="Cambria Math"/>
                        </a:rPr>
                        <m:t>&lt;</m:t>
                      </m:r>
                      <m:r>
                        <a:rPr lang="pt-BR" i="1" dirty="0">
                          <a:latin typeface="Cambria Math"/>
                        </a:rPr>
                        <m:t>0</m:t>
                      </m:r>
                    </m:oMath>
                  </m:oMathPara>
                </a14:m>
                <a:endParaRPr lang="pt-BR" sz="2000" dirty="0"/>
              </a:p>
            </p:txBody>
          </p:sp>
        </mc:Choice>
        <mc:Fallback xmlns="">
          <p:sp>
            <p:nvSpPr>
              <p:cNvPr id="4" name="Espaço Reservado para Conteúdo 3"/>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pt-BR">
                    <a:noFill/>
                  </a:rPr>
                  <a:t> </a:t>
                </a:r>
              </a:p>
            </p:txBody>
          </p:sp>
        </mc:Fallback>
      </mc:AlternateContent>
      <p:pic>
        <p:nvPicPr>
          <p:cNvPr id="18435" name="Picture 3"/>
          <p:cNvPicPr>
            <a:picLocks noChangeAspect="1" noChangeArrowheads="1"/>
          </p:cNvPicPr>
          <p:nvPr/>
        </p:nvPicPr>
        <p:blipFill>
          <a:blip r:embed="rId3"/>
          <a:srcRect/>
          <a:stretch>
            <a:fillRect/>
          </a:stretch>
        </p:blipFill>
        <p:spPr bwMode="auto">
          <a:xfrm>
            <a:off x="1367631" y="3408363"/>
            <a:ext cx="6408738" cy="2181225"/>
          </a:xfrm>
          <a:prstGeom prst="rect">
            <a:avLst/>
          </a:prstGeom>
          <a:noFill/>
          <a:ln w="9525">
            <a:noFill/>
            <a:miter lim="800000"/>
            <a:headEnd/>
            <a:tailEnd/>
          </a:ln>
        </p:spPr>
      </p:pic>
      <p:sp>
        <p:nvSpPr>
          <p:cNvPr id="18440" name="Line 13"/>
          <p:cNvSpPr>
            <a:spLocks noChangeShapeType="1"/>
          </p:cNvSpPr>
          <p:nvPr/>
        </p:nvSpPr>
        <p:spPr bwMode="auto">
          <a:xfrm flipV="1">
            <a:off x="2874417" y="3427958"/>
            <a:ext cx="0" cy="1873250"/>
          </a:xfrm>
          <a:prstGeom prst="line">
            <a:avLst/>
          </a:prstGeom>
          <a:noFill/>
          <a:ln w="9525">
            <a:solidFill>
              <a:schemeClr val="tx1"/>
            </a:solidFill>
            <a:prstDash val="lgDash"/>
            <a:round/>
            <a:headEnd/>
            <a:tailEnd/>
          </a:ln>
        </p:spPr>
        <p:txBody>
          <a:bodyPr/>
          <a:lstStyle/>
          <a:p>
            <a:endParaRPr lang="pt-BR"/>
          </a:p>
        </p:txBody>
      </p:sp>
      <mc:AlternateContent xmlns:mc="http://schemas.openxmlformats.org/markup-compatibility/2006" xmlns:a14="http://schemas.microsoft.com/office/drawing/2010/main">
        <mc:Choice Requires="a14">
          <p:sp>
            <p:nvSpPr>
              <p:cNvPr id="15" name="CaixaDeTexto 9"/>
              <p:cNvSpPr txBox="1">
                <a:spLocks noChangeArrowheads="1"/>
              </p:cNvSpPr>
              <p:nvPr/>
            </p:nvSpPr>
            <p:spPr bwMode="auto">
              <a:xfrm>
                <a:off x="4644008" y="1340768"/>
                <a:ext cx="3888432" cy="1081087"/>
              </a:xfrm>
              <a:prstGeom prst="rect">
                <a:avLst/>
              </a:prstGeom>
              <a:noFill/>
              <a:ln w="9525">
                <a:noFill/>
                <a:miter lim="800000"/>
                <a:headEnd/>
                <a:tailEnd/>
              </a:ln>
            </p:spPr>
            <p:txBody>
              <a:bodyPr lIns="182880" tIns="0"/>
              <a:lstStyle/>
              <a:p>
                <a:pPr>
                  <a:lnSpc>
                    <a:spcPct val="150000"/>
                  </a:lnSpc>
                  <a:buClr>
                    <a:schemeClr val="accent1"/>
                  </a:buClr>
                  <a:buSzPct val="80000"/>
                </a:pPr>
                <a14:m>
                  <m:oMathPara xmlns:m="http://schemas.openxmlformats.org/officeDocument/2006/math">
                    <m:oMathParaPr>
                      <m:jc m:val="centerGroup"/>
                    </m:oMathParaPr>
                    <m:oMath xmlns:m="http://schemas.openxmlformats.org/officeDocument/2006/math">
                      <m:sSub>
                        <m:sSubPr>
                          <m:ctrlPr>
                            <a:rPr lang="pt-BR" sz="2000" b="0" i="1" smtClean="0">
                              <a:latin typeface="Cambria Math"/>
                            </a:rPr>
                          </m:ctrlPr>
                        </m:sSubPr>
                        <m:e>
                          <m:acc>
                            <m:accPr>
                              <m:chr m:val="̅"/>
                              <m:ctrlPr>
                                <a:rPr lang="pt-BR" sz="2000" i="1" smtClean="0">
                                  <a:latin typeface="Cambria Math"/>
                                </a:rPr>
                              </m:ctrlPr>
                            </m:accPr>
                            <m:e>
                              <m:r>
                                <a:rPr lang="pt-BR" sz="2000" b="0" i="1" smtClean="0">
                                  <a:latin typeface="Cambria Math"/>
                                </a:rPr>
                                <m:t>𝑥</m:t>
                              </m:r>
                            </m:e>
                          </m:acc>
                        </m:e>
                        <m:sub>
                          <m:r>
                            <a:rPr lang="pt-BR" sz="2000" b="0" i="1" smtClean="0">
                              <a:latin typeface="Cambria Math"/>
                            </a:rPr>
                            <m:t>1</m:t>
                          </m:r>
                        </m:sub>
                      </m:sSub>
                      <m:r>
                        <a:rPr lang="pt-BR" sz="2000" b="0" i="1" smtClean="0">
                          <a:latin typeface="Cambria Math"/>
                        </a:rPr>
                        <m:t>−</m:t>
                      </m:r>
                      <m:sSub>
                        <m:sSubPr>
                          <m:ctrlPr>
                            <a:rPr lang="pt-BR" sz="2000" b="0" i="1" smtClean="0">
                              <a:latin typeface="Cambria Math"/>
                            </a:rPr>
                          </m:ctrlPr>
                        </m:sSubPr>
                        <m:e>
                          <m:acc>
                            <m:accPr>
                              <m:chr m:val="̅"/>
                              <m:ctrlPr>
                                <a:rPr lang="pt-BR" sz="2000" i="1" smtClean="0">
                                  <a:latin typeface="Cambria Math"/>
                                </a:rPr>
                              </m:ctrlPr>
                            </m:accPr>
                            <m:e>
                              <m:r>
                                <a:rPr lang="pt-BR" sz="2000" b="0" i="1" smtClean="0">
                                  <a:latin typeface="Cambria Math"/>
                                </a:rPr>
                                <m:t>𝑥</m:t>
                              </m:r>
                            </m:e>
                          </m:acc>
                        </m:e>
                        <m:sub>
                          <m:r>
                            <a:rPr lang="pt-BR" sz="2000" b="0" i="1" smtClean="0">
                              <a:latin typeface="Cambria Math"/>
                            </a:rPr>
                            <m:t>2</m:t>
                          </m:r>
                        </m:sub>
                      </m:sSub>
                      <m:r>
                        <a:rPr lang="pt-BR" sz="2000" b="0" i="1" smtClean="0">
                          <a:latin typeface="Cambria Math"/>
                        </a:rPr>
                        <m:t>=</m:t>
                      </m:r>
                      <m:r>
                        <a:rPr lang="pt-BR" sz="2000" b="0" i="1" smtClean="0">
                          <a:latin typeface="Cambria Math"/>
                        </a:rPr>
                        <m:t>𝑁</m:t>
                      </m:r>
                      <m:d>
                        <m:dPr>
                          <m:ctrlPr>
                            <a:rPr lang="pt-BR" sz="2000" b="0" i="1" smtClean="0">
                              <a:latin typeface="Cambria Math"/>
                            </a:rPr>
                          </m:ctrlPr>
                        </m:dPr>
                        <m:e>
                          <m:sSub>
                            <m:sSubPr>
                              <m:ctrlPr>
                                <a:rPr lang="pt-BR" sz="2000" b="0" i="1" smtClean="0">
                                  <a:latin typeface="Cambria Math"/>
                                </a:rPr>
                              </m:ctrlPr>
                            </m:sSubPr>
                            <m:e>
                              <m:r>
                                <a:rPr lang="pt-BR" sz="2000" b="0" i="1" smtClean="0">
                                  <a:latin typeface="Cambria Math"/>
                                </a:rPr>
                                <m:t>𝜇</m:t>
                              </m:r>
                            </m:e>
                            <m:sub>
                              <m:r>
                                <a:rPr lang="pt-BR" sz="2000" b="0" i="1" smtClean="0">
                                  <a:latin typeface="Cambria Math"/>
                                </a:rPr>
                                <m:t>1</m:t>
                              </m:r>
                            </m:sub>
                          </m:sSub>
                          <m:r>
                            <a:rPr lang="pt-BR" sz="2000" b="0" i="1" smtClean="0">
                              <a:latin typeface="Cambria Math"/>
                            </a:rPr>
                            <m:t>−</m:t>
                          </m:r>
                          <m:sSub>
                            <m:sSubPr>
                              <m:ctrlPr>
                                <a:rPr lang="pt-BR" sz="2000" b="0" i="1" smtClean="0">
                                  <a:latin typeface="Cambria Math"/>
                                </a:rPr>
                              </m:ctrlPr>
                            </m:sSubPr>
                            <m:e>
                              <m:r>
                                <a:rPr lang="pt-BR" sz="2000" b="0" i="1" smtClean="0">
                                  <a:latin typeface="Cambria Math"/>
                                </a:rPr>
                                <m:t>𝜇</m:t>
                              </m:r>
                            </m:e>
                            <m:sub>
                              <m:r>
                                <a:rPr lang="pt-BR" sz="2000" b="0" i="1" smtClean="0">
                                  <a:latin typeface="Cambria Math"/>
                                </a:rPr>
                                <m:t>2</m:t>
                              </m:r>
                            </m:sub>
                          </m:sSub>
                          <m:r>
                            <a:rPr lang="pt-BR" sz="2000" b="0" i="1" smtClean="0">
                              <a:latin typeface="Cambria Math"/>
                            </a:rPr>
                            <m:t>,</m:t>
                          </m:r>
                          <m:f>
                            <m:fPr>
                              <m:ctrlPr>
                                <a:rPr lang="pt-BR" sz="2000" b="0" i="1" smtClean="0">
                                  <a:latin typeface="Cambria Math"/>
                                </a:rPr>
                              </m:ctrlPr>
                            </m:fPr>
                            <m:num>
                              <m:r>
                                <m:rPr>
                                  <m:lit/>
                                </m:rPr>
                                <a:rPr lang="pt-BR" sz="2000" b="0" i="1" smtClean="0">
                                  <a:latin typeface="Cambria Math"/>
                                </a:rPr>
                                <m:t> </m:t>
                              </m:r>
                              <m:sSubSup>
                                <m:sSubSupPr>
                                  <m:ctrlPr>
                                    <a:rPr lang="pt-BR" sz="2000" b="0" i="1" smtClean="0">
                                      <a:latin typeface="Cambria Math"/>
                                    </a:rPr>
                                  </m:ctrlPr>
                                </m:sSubSupPr>
                                <m:e>
                                  <m:r>
                                    <a:rPr lang="pt-BR" sz="2000" b="0" i="1" smtClean="0">
                                      <a:latin typeface="Cambria Math"/>
                                    </a:rPr>
                                    <m:t>𝜎</m:t>
                                  </m:r>
                                </m:e>
                                <m:sub>
                                  <m:r>
                                    <a:rPr lang="pt-BR" sz="2000" b="0" i="1" smtClean="0">
                                      <a:latin typeface="Cambria Math"/>
                                    </a:rPr>
                                    <m:t>1</m:t>
                                  </m:r>
                                </m:sub>
                                <m:sup>
                                  <m:r>
                                    <a:rPr lang="pt-BR" sz="2000" b="0" i="1" smtClean="0">
                                      <a:latin typeface="Cambria Math"/>
                                    </a:rPr>
                                    <m:t>2</m:t>
                                  </m:r>
                                </m:sup>
                              </m:sSubSup>
                            </m:num>
                            <m:den>
                              <m:sSub>
                                <m:sSubPr>
                                  <m:ctrlPr>
                                    <a:rPr lang="pt-BR" sz="2000" b="0" i="1" smtClean="0">
                                      <a:latin typeface="Cambria Math"/>
                                    </a:rPr>
                                  </m:ctrlPr>
                                </m:sSubPr>
                                <m:e>
                                  <m:r>
                                    <a:rPr lang="pt-BR" sz="2000" b="0" i="1" smtClean="0">
                                      <a:latin typeface="Cambria Math"/>
                                    </a:rPr>
                                    <m:t>𝑛</m:t>
                                  </m:r>
                                </m:e>
                                <m:sub>
                                  <m:r>
                                    <a:rPr lang="pt-BR" sz="2000" b="0" i="1" smtClean="0">
                                      <a:latin typeface="Cambria Math"/>
                                    </a:rPr>
                                    <m:t>1</m:t>
                                  </m:r>
                                </m:sub>
                              </m:sSub>
                            </m:den>
                          </m:f>
                          <m:r>
                            <a:rPr lang="pt-BR" sz="2000" b="0" i="1" smtClean="0">
                              <a:latin typeface="Cambria Math"/>
                            </a:rPr>
                            <m:t>+</m:t>
                          </m:r>
                          <m:f>
                            <m:fPr>
                              <m:ctrlPr>
                                <a:rPr lang="pt-BR" sz="2000" b="0" i="1" smtClean="0">
                                  <a:latin typeface="Cambria Math"/>
                                </a:rPr>
                              </m:ctrlPr>
                            </m:fPr>
                            <m:num>
                              <m:sSubSup>
                                <m:sSubSupPr>
                                  <m:ctrlPr>
                                    <a:rPr lang="pt-BR" sz="2000" b="0" i="1" smtClean="0">
                                      <a:latin typeface="Cambria Math"/>
                                    </a:rPr>
                                  </m:ctrlPr>
                                </m:sSubSupPr>
                                <m:e>
                                  <m:r>
                                    <a:rPr lang="pt-BR" sz="2000" b="0" i="1" smtClean="0">
                                      <a:latin typeface="Cambria Math"/>
                                    </a:rPr>
                                    <m:t>𝜎</m:t>
                                  </m:r>
                                </m:e>
                                <m:sub>
                                  <m:r>
                                    <a:rPr lang="pt-BR" sz="2000" b="0" i="1" smtClean="0">
                                      <a:latin typeface="Cambria Math"/>
                                    </a:rPr>
                                    <m:t>2</m:t>
                                  </m:r>
                                </m:sub>
                                <m:sup>
                                  <m:r>
                                    <a:rPr lang="pt-BR" sz="2000" b="0" i="1" smtClean="0">
                                      <a:latin typeface="Cambria Math"/>
                                    </a:rPr>
                                    <m:t>2</m:t>
                                  </m:r>
                                </m:sup>
                              </m:sSubSup>
                            </m:num>
                            <m:den>
                              <m:sSub>
                                <m:sSubPr>
                                  <m:ctrlPr>
                                    <a:rPr lang="pt-BR" sz="2000" b="0" i="1" smtClean="0">
                                      <a:latin typeface="Cambria Math"/>
                                    </a:rPr>
                                  </m:ctrlPr>
                                </m:sSubPr>
                                <m:e>
                                  <m:r>
                                    <a:rPr lang="pt-BR" sz="2000" b="0" i="1" smtClean="0">
                                      <a:latin typeface="Cambria Math"/>
                                    </a:rPr>
                                    <m:t>𝑛</m:t>
                                  </m:r>
                                </m:e>
                                <m:sub>
                                  <m:r>
                                    <a:rPr lang="pt-BR" sz="2000" b="0" i="1" smtClean="0">
                                      <a:latin typeface="Cambria Math"/>
                                    </a:rPr>
                                    <m:t>2</m:t>
                                  </m:r>
                                </m:sub>
                              </m:sSub>
                            </m:den>
                          </m:f>
                        </m:e>
                      </m:d>
                    </m:oMath>
                  </m:oMathPara>
                </a14:m>
                <a:endParaRPr lang="pt-BR" sz="2000" dirty="0">
                  <a:latin typeface="+mn-lt"/>
                </a:endParaRPr>
              </a:p>
            </p:txBody>
          </p:sp>
        </mc:Choice>
        <mc:Fallback xmlns="">
          <p:sp>
            <p:nvSpPr>
              <p:cNvPr id="15" name="CaixaDeTexto 9"/>
              <p:cNvSpPr txBox="1">
                <a:spLocks noRot="1" noChangeAspect="1" noMove="1" noResize="1" noEditPoints="1" noAdjustHandles="1" noChangeArrowheads="1" noChangeShapeType="1" noTextEdit="1"/>
              </p:cNvSpPr>
              <p:nvPr/>
            </p:nvSpPr>
            <p:spPr bwMode="auto">
              <a:xfrm>
                <a:off x="4644008" y="1340768"/>
                <a:ext cx="3888432" cy="1081087"/>
              </a:xfrm>
              <a:prstGeom prst="rect">
                <a:avLst/>
              </a:prstGeom>
              <a:blipFill rotWithShape="1">
                <a:blip r:embed="rId4"/>
                <a:stretch>
                  <a:fillRect/>
                </a:stretch>
              </a:blipFill>
              <a:ln w="9525">
                <a:noFill/>
                <a:miter lim="800000"/>
                <a:headEnd/>
                <a:tailEnd/>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CaixaDeTexto 9"/>
              <p:cNvSpPr txBox="1">
                <a:spLocks noChangeArrowheads="1"/>
              </p:cNvSpPr>
              <p:nvPr/>
            </p:nvSpPr>
            <p:spPr bwMode="auto">
              <a:xfrm>
                <a:off x="2699792" y="2275905"/>
                <a:ext cx="2016125" cy="1081087"/>
              </a:xfrm>
              <a:prstGeom prst="rect">
                <a:avLst/>
              </a:prstGeom>
              <a:noFill/>
              <a:ln w="9525">
                <a:noFill/>
                <a:miter lim="800000"/>
                <a:headEnd/>
                <a:tailEnd/>
              </a:ln>
            </p:spPr>
            <p:txBody>
              <a:bodyPr lIns="182880" tIns="0"/>
              <a:lstStyle/>
              <a:p>
                <a:pPr>
                  <a:lnSpc>
                    <a:spcPct val="150000"/>
                  </a:lnSpc>
                  <a:buClr>
                    <a:schemeClr val="accent1"/>
                  </a:buClr>
                  <a:buSzPct val="80000"/>
                </a:pPr>
                <a14:m>
                  <m:oMathPara xmlns:m="http://schemas.openxmlformats.org/officeDocument/2006/math">
                    <m:oMathParaPr>
                      <m:jc m:val="centerGroup"/>
                    </m:oMathParaPr>
                    <m:oMath xmlns:m="http://schemas.openxmlformats.org/officeDocument/2006/math">
                      <m:rad>
                        <m:radPr>
                          <m:degHide m:val="on"/>
                          <m:ctrlPr>
                            <a:rPr lang="pt-BR" sz="1800" b="0" i="1" smtClean="0">
                              <a:latin typeface="Cambria Math"/>
                            </a:rPr>
                          </m:ctrlPr>
                        </m:radPr>
                        <m:deg/>
                        <m:e>
                          <m:f>
                            <m:fPr>
                              <m:ctrlPr>
                                <a:rPr lang="pt-BR" sz="2000" i="1">
                                  <a:latin typeface="Cambria Math"/>
                                </a:rPr>
                              </m:ctrlPr>
                            </m:fPr>
                            <m:num>
                              <m:r>
                                <m:rPr>
                                  <m:lit/>
                                </m:rPr>
                                <a:rPr lang="pt-BR" sz="2000" i="1">
                                  <a:latin typeface="Cambria Math"/>
                                </a:rPr>
                                <m:t> </m:t>
                              </m:r>
                              <m:sSubSup>
                                <m:sSubSupPr>
                                  <m:ctrlPr>
                                    <a:rPr lang="pt-BR" sz="2000" i="1">
                                      <a:latin typeface="Cambria Math"/>
                                    </a:rPr>
                                  </m:ctrlPr>
                                </m:sSubSupPr>
                                <m:e>
                                  <m:r>
                                    <a:rPr lang="pt-BR" sz="2000" i="1">
                                      <a:latin typeface="Cambria Math"/>
                                    </a:rPr>
                                    <m:t>𝜎</m:t>
                                  </m:r>
                                </m:e>
                                <m:sub>
                                  <m:r>
                                    <a:rPr lang="pt-BR" sz="2000" i="1">
                                      <a:latin typeface="Cambria Math"/>
                                    </a:rPr>
                                    <m:t>1</m:t>
                                  </m:r>
                                </m:sub>
                                <m:sup>
                                  <m:r>
                                    <a:rPr lang="pt-BR" sz="2000" i="1">
                                      <a:latin typeface="Cambria Math"/>
                                    </a:rPr>
                                    <m:t>2</m:t>
                                  </m:r>
                                </m:sup>
                              </m:sSubSup>
                            </m:num>
                            <m:den>
                              <m:sSub>
                                <m:sSubPr>
                                  <m:ctrlPr>
                                    <a:rPr lang="pt-BR" sz="2000" i="1">
                                      <a:latin typeface="Cambria Math"/>
                                    </a:rPr>
                                  </m:ctrlPr>
                                </m:sSubPr>
                                <m:e>
                                  <m:r>
                                    <a:rPr lang="pt-BR" sz="2000" i="1">
                                      <a:latin typeface="Cambria Math"/>
                                    </a:rPr>
                                    <m:t>𝑛</m:t>
                                  </m:r>
                                </m:e>
                                <m:sub>
                                  <m:r>
                                    <a:rPr lang="pt-BR" sz="2000" i="1">
                                      <a:latin typeface="Cambria Math"/>
                                    </a:rPr>
                                    <m:t>1</m:t>
                                  </m:r>
                                </m:sub>
                              </m:sSub>
                            </m:den>
                          </m:f>
                          <m:r>
                            <a:rPr lang="pt-BR" sz="2000" i="1">
                              <a:latin typeface="Cambria Math"/>
                            </a:rPr>
                            <m:t>+</m:t>
                          </m:r>
                          <m:f>
                            <m:fPr>
                              <m:ctrlPr>
                                <a:rPr lang="pt-BR" sz="2000" i="1">
                                  <a:latin typeface="Cambria Math"/>
                                </a:rPr>
                              </m:ctrlPr>
                            </m:fPr>
                            <m:num>
                              <m:sSubSup>
                                <m:sSubSupPr>
                                  <m:ctrlPr>
                                    <a:rPr lang="pt-BR" sz="2000" i="1">
                                      <a:latin typeface="Cambria Math"/>
                                    </a:rPr>
                                  </m:ctrlPr>
                                </m:sSubSupPr>
                                <m:e>
                                  <m:r>
                                    <a:rPr lang="pt-BR" sz="2000" i="1">
                                      <a:latin typeface="Cambria Math"/>
                                    </a:rPr>
                                    <m:t>𝜎</m:t>
                                  </m:r>
                                </m:e>
                                <m:sub>
                                  <m:r>
                                    <a:rPr lang="pt-BR" sz="2000" i="1">
                                      <a:latin typeface="Cambria Math"/>
                                    </a:rPr>
                                    <m:t>2</m:t>
                                  </m:r>
                                </m:sub>
                                <m:sup>
                                  <m:r>
                                    <a:rPr lang="pt-BR" sz="2000" i="1">
                                      <a:latin typeface="Cambria Math"/>
                                    </a:rPr>
                                    <m:t>2</m:t>
                                  </m:r>
                                </m:sup>
                              </m:sSubSup>
                            </m:num>
                            <m:den>
                              <m:sSub>
                                <m:sSubPr>
                                  <m:ctrlPr>
                                    <a:rPr lang="pt-BR" sz="2000" i="1">
                                      <a:latin typeface="Cambria Math"/>
                                    </a:rPr>
                                  </m:ctrlPr>
                                </m:sSubPr>
                                <m:e>
                                  <m:r>
                                    <a:rPr lang="pt-BR" sz="2000" i="1">
                                      <a:latin typeface="Cambria Math"/>
                                    </a:rPr>
                                    <m:t>𝑛</m:t>
                                  </m:r>
                                </m:e>
                                <m:sub>
                                  <m:r>
                                    <a:rPr lang="pt-BR" sz="2000" i="1">
                                      <a:latin typeface="Cambria Math"/>
                                    </a:rPr>
                                    <m:t>2</m:t>
                                  </m:r>
                                </m:sub>
                              </m:sSub>
                            </m:den>
                          </m:f>
                        </m:e>
                      </m:rad>
                    </m:oMath>
                  </m:oMathPara>
                </a14:m>
                <a:endParaRPr lang="pt-BR" sz="2000" dirty="0">
                  <a:latin typeface="+mn-lt"/>
                </a:endParaRPr>
              </a:p>
            </p:txBody>
          </p:sp>
        </mc:Choice>
        <mc:Fallback xmlns="">
          <p:sp>
            <p:nvSpPr>
              <p:cNvPr id="16" name="CaixaDeTexto 9"/>
              <p:cNvSpPr txBox="1">
                <a:spLocks noRot="1" noChangeAspect="1" noMove="1" noResize="1" noEditPoints="1" noAdjustHandles="1" noChangeArrowheads="1" noChangeShapeType="1" noTextEdit="1"/>
              </p:cNvSpPr>
              <p:nvPr/>
            </p:nvSpPr>
            <p:spPr bwMode="auto">
              <a:xfrm>
                <a:off x="2699792" y="2275905"/>
                <a:ext cx="2016125" cy="1081087"/>
              </a:xfrm>
              <a:prstGeom prst="rect">
                <a:avLst/>
              </a:prstGeom>
              <a:blipFill rotWithShape="1">
                <a:blip r:embed="rId5"/>
                <a:stretch>
                  <a:fillRect b="-3933"/>
                </a:stretch>
              </a:blipFill>
              <a:ln w="9525">
                <a:noFill/>
                <a:miter lim="800000"/>
                <a:headEnd/>
                <a:tailEnd/>
              </a:ln>
            </p:spPr>
            <p:txBody>
              <a:bodyPr/>
              <a:lstStyle/>
              <a:p>
                <a:r>
                  <a:rPr lang="pt-BR">
                    <a:noFill/>
                  </a:rPr>
                  <a:t> </a:t>
                </a:r>
              </a:p>
            </p:txBody>
          </p:sp>
        </mc:Fallback>
      </mc:AlternateContent>
      <p:sp>
        <p:nvSpPr>
          <p:cNvPr id="17" name="Chave esquerda 16"/>
          <p:cNvSpPr/>
          <p:nvPr/>
        </p:nvSpPr>
        <p:spPr>
          <a:xfrm rot="5400000">
            <a:off x="3581060" y="2684327"/>
            <a:ext cx="253590" cy="165576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pt-BR"/>
          </a:p>
        </p:txBody>
      </p:sp>
      <p:sp>
        <p:nvSpPr>
          <p:cNvPr id="11" name="AutoShape 5"/>
          <p:cNvSpPr>
            <a:spLocks noChangeArrowheads="1"/>
          </p:cNvSpPr>
          <p:nvPr/>
        </p:nvSpPr>
        <p:spPr bwMode="auto">
          <a:xfrm rot="10800000">
            <a:off x="1367631" y="5664423"/>
            <a:ext cx="1710532" cy="285750"/>
          </a:xfrm>
          <a:prstGeom prst="rightArrow">
            <a:avLst>
              <a:gd name="adj1" fmla="val 50000"/>
              <a:gd name="adj2" fmla="val 125556"/>
            </a:avLst>
          </a:prstGeom>
          <a:ln>
            <a:headEnd/>
            <a:tailEnd/>
          </a:ln>
        </p:spPr>
        <p:style>
          <a:lnRef idx="1">
            <a:schemeClr val="accent4"/>
          </a:lnRef>
          <a:fillRef idx="3">
            <a:schemeClr val="accent4"/>
          </a:fillRef>
          <a:effectRef idx="2">
            <a:schemeClr val="accent4"/>
          </a:effectRef>
          <a:fontRef idx="minor">
            <a:schemeClr val="lt1"/>
          </a:fontRef>
        </p:style>
        <p:txBody>
          <a:bodyPr rot="10800000" wrap="none" anchor="ctr"/>
          <a:lstStyle/>
          <a:p>
            <a:endParaRPr lang="pt-BR"/>
          </a:p>
        </p:txBody>
      </p:sp>
      <p:sp>
        <p:nvSpPr>
          <p:cNvPr id="12" name="Text Box 6"/>
          <p:cNvSpPr txBox="1">
            <a:spLocks noChangeArrowheads="1"/>
          </p:cNvSpPr>
          <p:nvPr/>
        </p:nvSpPr>
        <p:spPr bwMode="auto">
          <a:xfrm>
            <a:off x="1412875" y="5909210"/>
            <a:ext cx="1944688" cy="400110"/>
          </a:xfrm>
          <a:prstGeom prst="rect">
            <a:avLst/>
          </a:prstGeom>
          <a:noFill/>
          <a:ln w="9525">
            <a:noFill/>
            <a:miter lim="800000"/>
            <a:headEnd/>
            <a:tailEnd/>
          </a:ln>
        </p:spPr>
        <p:txBody>
          <a:bodyPr>
            <a:spAutoFit/>
          </a:bodyPr>
          <a:lstStyle/>
          <a:p>
            <a:pPr algn="ctr">
              <a:spcBef>
                <a:spcPct val="50000"/>
              </a:spcBef>
            </a:pPr>
            <a:r>
              <a:rPr lang="pt-BR" sz="2000" dirty="0">
                <a:latin typeface="Segoe UI" pitchFamily="34" charset="0"/>
                <a:ea typeface="Segoe UI" pitchFamily="34" charset="0"/>
                <a:cs typeface="Segoe UI" pitchFamily="34" charset="0"/>
              </a:rPr>
              <a:t>Rejeitar H</a:t>
            </a:r>
            <a:r>
              <a:rPr lang="pt-BR" sz="2000" baseline="-25000" dirty="0">
                <a:latin typeface="Segoe UI" pitchFamily="34" charset="0"/>
                <a:ea typeface="Segoe UI" pitchFamily="34" charset="0"/>
                <a:cs typeface="Segoe UI" pitchFamily="34" charset="0"/>
              </a:rPr>
              <a:t>0</a:t>
            </a:r>
          </a:p>
        </p:txBody>
      </p:sp>
      <p:sp>
        <p:nvSpPr>
          <p:cNvPr id="13" name="AutoShape 7"/>
          <p:cNvSpPr>
            <a:spLocks noChangeArrowheads="1"/>
          </p:cNvSpPr>
          <p:nvPr/>
        </p:nvSpPr>
        <p:spPr bwMode="auto">
          <a:xfrm>
            <a:off x="3082925" y="5661248"/>
            <a:ext cx="4693444" cy="288925"/>
          </a:xfrm>
          <a:prstGeom prst="rightArrow">
            <a:avLst>
              <a:gd name="adj1" fmla="val 50000"/>
              <a:gd name="adj2" fmla="val 392582"/>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pt-BR"/>
          </a:p>
        </p:txBody>
      </p:sp>
      <p:sp>
        <p:nvSpPr>
          <p:cNvPr id="14" name="Text Box 8"/>
          <p:cNvSpPr txBox="1">
            <a:spLocks noChangeArrowheads="1"/>
          </p:cNvSpPr>
          <p:nvPr/>
        </p:nvSpPr>
        <p:spPr bwMode="auto">
          <a:xfrm>
            <a:off x="3946525" y="5909210"/>
            <a:ext cx="2665413" cy="400110"/>
          </a:xfrm>
          <a:prstGeom prst="rect">
            <a:avLst/>
          </a:prstGeom>
          <a:noFill/>
          <a:ln w="9525">
            <a:noFill/>
            <a:miter lim="800000"/>
            <a:headEnd/>
            <a:tailEnd/>
          </a:ln>
        </p:spPr>
        <p:txBody>
          <a:bodyPr>
            <a:spAutoFit/>
          </a:bodyPr>
          <a:lstStyle/>
          <a:p>
            <a:pPr algn="ctr">
              <a:spcBef>
                <a:spcPct val="50000"/>
              </a:spcBef>
            </a:pPr>
            <a:r>
              <a:rPr lang="pt-BR" sz="2000">
                <a:latin typeface="Segoe UI" pitchFamily="34" charset="0"/>
                <a:ea typeface="Segoe UI" pitchFamily="34" charset="0"/>
                <a:cs typeface="Segoe UI" pitchFamily="34" charset="0"/>
              </a:rPr>
              <a:t>Não rejeitar H</a:t>
            </a:r>
            <a:r>
              <a:rPr lang="pt-BR" sz="2000" baseline="-25000">
                <a:latin typeface="Segoe UI" pitchFamily="34" charset="0"/>
                <a:ea typeface="Segoe UI" pitchFamily="34" charset="0"/>
                <a:cs typeface="Segoe UI" pitchFamily="34" charset="0"/>
              </a:rPr>
              <a:t>0</a:t>
            </a:r>
          </a:p>
        </p:txBody>
      </p:sp>
      <mc:AlternateContent xmlns:mc="http://schemas.openxmlformats.org/markup-compatibility/2006" xmlns:a14="http://schemas.microsoft.com/office/drawing/2010/main">
        <mc:Choice Requires="a14">
          <p:sp>
            <p:nvSpPr>
              <p:cNvPr id="19" name="Text Box 9"/>
              <p:cNvSpPr txBox="1">
                <a:spLocks noChangeArrowheads="1"/>
              </p:cNvSpPr>
              <p:nvPr/>
            </p:nvSpPr>
            <p:spPr bwMode="auto">
              <a:xfrm>
                <a:off x="5822255" y="3283608"/>
                <a:ext cx="1963679" cy="461665"/>
              </a:xfrm>
              <a:prstGeom prst="rect">
                <a:avLst/>
              </a:prstGeom>
              <a:noFill/>
              <a:ln w="9525">
                <a:noFill/>
                <a:miter lim="800000"/>
                <a:headEnd/>
                <a:tailEnd/>
              </a:ln>
            </p:spPr>
            <p:txBody>
              <a:bodyPr wrap="none">
                <a:spAutoFit/>
              </a:bodyPr>
              <a:lstStyle/>
              <a:p>
                <a:pPr/>
                <a14:m>
                  <m:oMathPara xmlns:m="http://schemas.openxmlformats.org/officeDocument/2006/math">
                    <m:oMathParaPr>
                      <m:jc m:val="centerGroup"/>
                    </m:oMathParaPr>
                    <m:oMath xmlns:m="http://schemas.openxmlformats.org/officeDocument/2006/math">
                      <m:r>
                        <a:rPr lang="pt-BR" i="1" dirty="0" smtClean="0">
                          <a:latin typeface="Cambria Math"/>
                          <a:cs typeface="Times New Roman" pitchFamily="18" charset="0"/>
                        </a:rPr>
                        <m:t>1</m:t>
                      </m:r>
                      <m:r>
                        <a:rPr lang="pt-BR" b="0" i="1" dirty="0" smtClean="0">
                          <a:latin typeface="Cambria Math"/>
                          <a:cs typeface="Times New Roman" pitchFamily="18" charset="0"/>
                        </a:rPr>
                        <m:t>−</m:t>
                      </m:r>
                      <m:r>
                        <a:rPr lang="el-GR" i="1" dirty="0">
                          <a:latin typeface="Cambria Math"/>
                          <a:cs typeface="Times New Roman" pitchFamily="18" charset="0"/>
                        </a:rPr>
                        <m:t>𝛼</m:t>
                      </m:r>
                      <m:r>
                        <a:rPr lang="pt-BR" i="1" dirty="0">
                          <a:latin typeface="Cambria Math"/>
                          <a:cs typeface="Times New Roman" pitchFamily="18" charset="0"/>
                        </a:rPr>
                        <m:t>=0,95</m:t>
                      </m:r>
                    </m:oMath>
                  </m:oMathPara>
                </a14:m>
                <a:endParaRPr lang="el-GR" dirty="0">
                  <a:cs typeface="Times New Roman" pitchFamily="18" charset="0"/>
                </a:endParaRPr>
              </a:p>
            </p:txBody>
          </p:sp>
        </mc:Choice>
        <mc:Fallback xmlns="">
          <p:sp>
            <p:nvSpPr>
              <p:cNvPr id="19" name="Text Box 9"/>
              <p:cNvSpPr txBox="1">
                <a:spLocks noRot="1" noChangeAspect="1" noMove="1" noResize="1" noEditPoints="1" noAdjustHandles="1" noChangeArrowheads="1" noChangeShapeType="1" noTextEdit="1"/>
              </p:cNvSpPr>
              <p:nvPr/>
            </p:nvSpPr>
            <p:spPr bwMode="auto">
              <a:xfrm>
                <a:off x="5822255" y="3283608"/>
                <a:ext cx="1963679" cy="461665"/>
              </a:xfrm>
              <a:prstGeom prst="rect">
                <a:avLst/>
              </a:prstGeom>
              <a:blipFill rotWithShape="1">
                <a:blip r:embed="rId6"/>
                <a:stretch>
                  <a:fillRect/>
                </a:stretch>
              </a:blipFill>
              <a:ln w="9525">
                <a:noFill/>
                <a:miter lim="800000"/>
                <a:headEnd/>
                <a:tailEnd/>
              </a:ln>
            </p:spPr>
            <p:txBody>
              <a:bodyPr/>
              <a:lstStyle/>
              <a:p>
                <a:r>
                  <a:rPr lang="pt-BR">
                    <a:noFill/>
                  </a:rPr>
                  <a:t> </a:t>
                </a:r>
              </a:p>
            </p:txBody>
          </p:sp>
        </mc:Fallback>
      </mc:AlternateContent>
      <p:sp>
        <p:nvSpPr>
          <p:cNvPr id="20" name="Line 16"/>
          <p:cNvSpPr>
            <a:spLocks noChangeShapeType="1"/>
          </p:cNvSpPr>
          <p:nvPr/>
        </p:nvSpPr>
        <p:spPr bwMode="auto">
          <a:xfrm flipV="1">
            <a:off x="5076826" y="3595348"/>
            <a:ext cx="719137" cy="792162"/>
          </a:xfrm>
          <a:prstGeom prst="line">
            <a:avLst/>
          </a:prstGeom>
          <a:noFill/>
          <a:ln w="9525">
            <a:solidFill>
              <a:schemeClr val="tx1"/>
            </a:solidFill>
            <a:round/>
            <a:headEnd/>
            <a:tailEnd type="triangle" w="med" len="med"/>
          </a:ln>
        </p:spPr>
        <p:txBody>
          <a:bodyPr/>
          <a:lstStyle/>
          <a:p>
            <a:endParaRPr lang="pt-BR"/>
          </a:p>
        </p:txBody>
      </p:sp>
    </p:spTree>
    <p:extLst>
      <p:ext uri="{BB962C8B-B14F-4D97-AF65-F5344CB8AC3E}">
        <p14:creationId xmlns:p14="http://schemas.microsoft.com/office/powerpoint/2010/main" val="41246794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p:txBody>
          <a:bodyPr>
            <a:normAutofit/>
          </a:bodyPr>
          <a:lstStyle/>
          <a:p>
            <a:r>
              <a:rPr lang="pt-BR" sz="2800" dirty="0" smtClean="0"/>
              <a:t>2.2 Teste de Hipótese Unilateral à Esquerda</a:t>
            </a:r>
          </a:p>
        </p:txBody>
      </p:sp>
      <mc:AlternateContent xmlns:mc="http://schemas.openxmlformats.org/markup-compatibility/2006" xmlns:a14="http://schemas.microsoft.com/office/drawing/2010/main">
        <mc:Choice Requires="a14">
          <p:sp>
            <p:nvSpPr>
              <p:cNvPr id="4" name="Espaço Reservado para Conteúdo 3"/>
              <p:cNvSpPr>
                <a:spLocks noGrp="1"/>
              </p:cNvSpPr>
              <p:nvPr>
                <p:ph idx="1"/>
              </p:nvPr>
            </p:nvSpPr>
            <p:spPr/>
            <p:txBody>
              <a:bodyPr/>
              <a:lstStyle/>
              <a:p>
                <a:pPr marL="0" indent="0">
                  <a:buClr>
                    <a:schemeClr val="accent1"/>
                  </a:buClr>
                  <a:buNone/>
                </a:pPr>
                <a14:m>
                  <m:oMathPara xmlns:m="http://schemas.openxmlformats.org/officeDocument/2006/math">
                    <m:oMathParaPr>
                      <m:jc m:val="left"/>
                    </m:oMathParaPr>
                    <m:oMath xmlns:m="http://schemas.openxmlformats.org/officeDocument/2006/math">
                      <m:sSub>
                        <m:sSubPr>
                          <m:ctrlPr>
                            <a:rPr lang="pt-BR" i="1" dirty="0" smtClean="0">
                              <a:latin typeface="Cambria Math"/>
                            </a:rPr>
                          </m:ctrlPr>
                        </m:sSubPr>
                        <m:e>
                          <m:r>
                            <a:rPr lang="pt-BR" i="1" dirty="0">
                              <a:latin typeface="Cambria Math"/>
                            </a:rPr>
                            <m:t>𝐻</m:t>
                          </m:r>
                        </m:e>
                        <m:sub>
                          <m:r>
                            <a:rPr lang="pt-BR" i="1" dirty="0">
                              <a:latin typeface="Cambria Math"/>
                            </a:rPr>
                            <m:t>0</m:t>
                          </m:r>
                        </m:sub>
                      </m:sSub>
                      <m:r>
                        <a:rPr lang="pt-BR" i="1" dirty="0">
                          <a:latin typeface="Cambria Math"/>
                        </a:rPr>
                        <m:t>:</m:t>
                      </m:r>
                      <m:sSub>
                        <m:sSubPr>
                          <m:ctrlPr>
                            <a:rPr lang="pt-BR" i="1" dirty="0">
                              <a:latin typeface="Cambria Math"/>
                            </a:rPr>
                          </m:ctrlPr>
                        </m:sSubPr>
                        <m:e>
                          <m:r>
                            <a:rPr lang="pt-BR" i="1" dirty="0">
                              <a:latin typeface="Cambria Math"/>
                            </a:rPr>
                            <m:t>𝜇</m:t>
                          </m:r>
                        </m:e>
                        <m:sub>
                          <m:r>
                            <a:rPr lang="pt-BR" i="1" dirty="0">
                              <a:latin typeface="Cambria Math"/>
                            </a:rPr>
                            <m:t>1</m:t>
                          </m:r>
                        </m:sub>
                      </m:sSub>
                      <m:r>
                        <a:rPr lang="pt-BR" i="1" dirty="0">
                          <a:latin typeface="Cambria Math"/>
                        </a:rPr>
                        <m:t>−</m:t>
                      </m:r>
                      <m:sSub>
                        <m:sSubPr>
                          <m:ctrlPr>
                            <a:rPr lang="pt-BR" i="1" dirty="0">
                              <a:latin typeface="Cambria Math"/>
                            </a:rPr>
                          </m:ctrlPr>
                        </m:sSubPr>
                        <m:e>
                          <m:r>
                            <a:rPr lang="pt-BR" i="1" dirty="0">
                              <a:latin typeface="Cambria Math"/>
                            </a:rPr>
                            <m:t>𝜇</m:t>
                          </m:r>
                        </m:e>
                        <m:sub>
                          <m:r>
                            <a:rPr lang="pt-BR" i="1" dirty="0">
                              <a:latin typeface="Cambria Math"/>
                            </a:rPr>
                            <m:t>2</m:t>
                          </m:r>
                        </m:sub>
                      </m:sSub>
                      <m:r>
                        <a:rPr lang="pt-BR" b="0" i="1" dirty="0" smtClean="0">
                          <a:latin typeface="Cambria Math"/>
                        </a:rPr>
                        <m:t>≥</m:t>
                      </m:r>
                      <m:r>
                        <a:rPr lang="pt-BR" i="1" dirty="0">
                          <a:latin typeface="Cambria Math"/>
                        </a:rPr>
                        <m:t>0</m:t>
                      </m:r>
                    </m:oMath>
                  </m:oMathPara>
                </a14:m>
                <a:endParaRPr lang="pt-BR" dirty="0"/>
              </a:p>
              <a:p>
                <a:pPr marL="0" indent="0">
                  <a:buClr>
                    <a:schemeClr val="accent1"/>
                  </a:buClr>
                  <a:buNone/>
                </a:pPr>
                <a14:m>
                  <m:oMathPara xmlns:m="http://schemas.openxmlformats.org/officeDocument/2006/math">
                    <m:oMathParaPr>
                      <m:jc m:val="left"/>
                    </m:oMathParaPr>
                    <m:oMath xmlns:m="http://schemas.openxmlformats.org/officeDocument/2006/math">
                      <m:sSub>
                        <m:sSubPr>
                          <m:ctrlPr>
                            <a:rPr lang="pt-BR" i="1" dirty="0">
                              <a:latin typeface="Cambria Math"/>
                            </a:rPr>
                          </m:ctrlPr>
                        </m:sSubPr>
                        <m:e>
                          <m:r>
                            <a:rPr lang="pt-BR" i="1" dirty="0">
                              <a:latin typeface="Cambria Math"/>
                            </a:rPr>
                            <m:t>𝐻</m:t>
                          </m:r>
                        </m:e>
                        <m:sub>
                          <m:r>
                            <a:rPr lang="pt-BR" i="1" dirty="0">
                              <a:latin typeface="Cambria Math"/>
                            </a:rPr>
                            <m:t>𝑎</m:t>
                          </m:r>
                        </m:sub>
                      </m:sSub>
                      <m:r>
                        <a:rPr lang="pt-BR" i="1" dirty="0">
                          <a:latin typeface="Cambria Math"/>
                        </a:rPr>
                        <m:t>:</m:t>
                      </m:r>
                      <m:sSub>
                        <m:sSubPr>
                          <m:ctrlPr>
                            <a:rPr lang="pt-BR" i="1" dirty="0">
                              <a:latin typeface="Cambria Math"/>
                            </a:rPr>
                          </m:ctrlPr>
                        </m:sSubPr>
                        <m:e>
                          <m:r>
                            <a:rPr lang="pt-BR" i="1" dirty="0">
                              <a:latin typeface="Cambria Math"/>
                            </a:rPr>
                            <m:t>𝜇</m:t>
                          </m:r>
                        </m:e>
                        <m:sub>
                          <m:r>
                            <a:rPr lang="pt-BR" i="1" dirty="0">
                              <a:latin typeface="Cambria Math"/>
                            </a:rPr>
                            <m:t>1</m:t>
                          </m:r>
                        </m:sub>
                      </m:sSub>
                      <m:r>
                        <a:rPr lang="pt-BR" i="1" dirty="0">
                          <a:latin typeface="Cambria Math"/>
                        </a:rPr>
                        <m:t>−</m:t>
                      </m:r>
                      <m:sSub>
                        <m:sSubPr>
                          <m:ctrlPr>
                            <a:rPr lang="pt-BR" i="1" dirty="0">
                              <a:latin typeface="Cambria Math"/>
                            </a:rPr>
                          </m:ctrlPr>
                        </m:sSubPr>
                        <m:e>
                          <m:r>
                            <a:rPr lang="pt-BR" i="1" dirty="0">
                              <a:latin typeface="Cambria Math"/>
                            </a:rPr>
                            <m:t>𝜇</m:t>
                          </m:r>
                        </m:e>
                        <m:sub>
                          <m:r>
                            <a:rPr lang="pt-BR" i="1" dirty="0">
                              <a:latin typeface="Cambria Math"/>
                            </a:rPr>
                            <m:t>2</m:t>
                          </m:r>
                        </m:sub>
                      </m:sSub>
                      <m:r>
                        <a:rPr lang="pt-BR" b="0" i="1" dirty="0" smtClean="0">
                          <a:latin typeface="Cambria Math"/>
                        </a:rPr>
                        <m:t>&lt;</m:t>
                      </m:r>
                      <m:r>
                        <a:rPr lang="pt-BR" i="1" dirty="0">
                          <a:latin typeface="Cambria Math"/>
                        </a:rPr>
                        <m:t>0</m:t>
                      </m:r>
                    </m:oMath>
                  </m:oMathPara>
                </a14:m>
                <a:endParaRPr lang="pt-BR" sz="2000" dirty="0"/>
              </a:p>
            </p:txBody>
          </p:sp>
        </mc:Choice>
        <mc:Fallback xmlns="">
          <p:sp>
            <p:nvSpPr>
              <p:cNvPr id="4" name="Espaço Reservado para Conteúdo 3"/>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pt-BR">
                    <a:noFill/>
                  </a:rPr>
                  <a:t> </a:t>
                </a:r>
              </a:p>
            </p:txBody>
          </p:sp>
        </mc:Fallback>
      </mc:AlternateContent>
      <p:pic>
        <p:nvPicPr>
          <p:cNvPr id="18435" name="Picture 3"/>
          <p:cNvPicPr>
            <a:picLocks noChangeAspect="1" noChangeArrowheads="1"/>
          </p:cNvPicPr>
          <p:nvPr/>
        </p:nvPicPr>
        <p:blipFill>
          <a:blip r:embed="rId3"/>
          <a:srcRect/>
          <a:stretch>
            <a:fillRect/>
          </a:stretch>
        </p:blipFill>
        <p:spPr bwMode="auto">
          <a:xfrm>
            <a:off x="1367631" y="3408363"/>
            <a:ext cx="6408738" cy="2181225"/>
          </a:xfrm>
          <a:prstGeom prst="rect">
            <a:avLst/>
          </a:prstGeom>
          <a:noFill/>
          <a:ln w="9525">
            <a:noFill/>
            <a:miter lim="800000"/>
            <a:headEnd/>
            <a:tailEnd/>
          </a:ln>
        </p:spPr>
      </p:pic>
      <p:sp>
        <p:nvSpPr>
          <p:cNvPr id="18440" name="Line 13"/>
          <p:cNvSpPr>
            <a:spLocks noChangeShapeType="1"/>
          </p:cNvSpPr>
          <p:nvPr/>
        </p:nvSpPr>
        <p:spPr bwMode="auto">
          <a:xfrm flipV="1">
            <a:off x="2874417" y="3427958"/>
            <a:ext cx="0" cy="1873250"/>
          </a:xfrm>
          <a:prstGeom prst="line">
            <a:avLst/>
          </a:prstGeom>
          <a:noFill/>
          <a:ln w="9525">
            <a:solidFill>
              <a:schemeClr val="tx1"/>
            </a:solidFill>
            <a:prstDash val="lgDash"/>
            <a:round/>
            <a:headEnd/>
            <a:tailEnd/>
          </a:ln>
        </p:spPr>
        <p:txBody>
          <a:bodyPr/>
          <a:lstStyle/>
          <a:p>
            <a:endParaRPr lang="pt-BR"/>
          </a:p>
        </p:txBody>
      </p:sp>
      <mc:AlternateContent xmlns:mc="http://schemas.openxmlformats.org/markup-compatibility/2006" xmlns:a14="http://schemas.microsoft.com/office/drawing/2010/main">
        <mc:Choice Requires="a14">
          <p:sp>
            <p:nvSpPr>
              <p:cNvPr id="16" name="CaixaDeTexto 9"/>
              <p:cNvSpPr txBox="1">
                <a:spLocks noChangeArrowheads="1"/>
              </p:cNvSpPr>
              <p:nvPr/>
            </p:nvSpPr>
            <p:spPr bwMode="auto">
              <a:xfrm>
                <a:off x="2699792" y="2275905"/>
                <a:ext cx="2016125" cy="1081087"/>
              </a:xfrm>
              <a:prstGeom prst="rect">
                <a:avLst/>
              </a:prstGeom>
              <a:noFill/>
              <a:ln w="9525">
                <a:noFill/>
                <a:miter lim="800000"/>
                <a:headEnd/>
                <a:tailEnd/>
              </a:ln>
            </p:spPr>
            <p:txBody>
              <a:bodyPr lIns="182880" tIns="0"/>
              <a:lstStyle/>
              <a:p>
                <a:pPr>
                  <a:lnSpc>
                    <a:spcPct val="150000"/>
                  </a:lnSpc>
                  <a:buClr>
                    <a:schemeClr val="accent1"/>
                  </a:buClr>
                  <a:buSzPct val="80000"/>
                </a:pPr>
                <a14:m>
                  <m:oMathPara xmlns:m="http://schemas.openxmlformats.org/officeDocument/2006/math">
                    <m:oMathParaPr>
                      <m:jc m:val="centerGroup"/>
                    </m:oMathParaPr>
                    <m:oMath xmlns:m="http://schemas.openxmlformats.org/officeDocument/2006/math">
                      <m:rad>
                        <m:radPr>
                          <m:degHide m:val="on"/>
                          <m:ctrlPr>
                            <a:rPr lang="pt-BR" sz="1800" b="0" i="1" smtClean="0">
                              <a:latin typeface="Cambria Math"/>
                            </a:rPr>
                          </m:ctrlPr>
                        </m:radPr>
                        <m:deg/>
                        <m:e>
                          <m:f>
                            <m:fPr>
                              <m:ctrlPr>
                                <a:rPr lang="pt-BR" sz="2000" i="1">
                                  <a:latin typeface="Cambria Math"/>
                                </a:rPr>
                              </m:ctrlPr>
                            </m:fPr>
                            <m:num>
                              <m:r>
                                <m:rPr>
                                  <m:lit/>
                                </m:rPr>
                                <a:rPr lang="pt-BR" sz="2000" i="1">
                                  <a:latin typeface="Cambria Math"/>
                                </a:rPr>
                                <m:t> </m:t>
                              </m:r>
                              <m:sSubSup>
                                <m:sSubSupPr>
                                  <m:ctrlPr>
                                    <a:rPr lang="pt-BR" sz="2000" i="1">
                                      <a:latin typeface="Cambria Math"/>
                                    </a:rPr>
                                  </m:ctrlPr>
                                </m:sSubSupPr>
                                <m:e>
                                  <m:r>
                                    <a:rPr lang="pt-BR" sz="2000" i="1">
                                      <a:latin typeface="Cambria Math"/>
                                    </a:rPr>
                                    <m:t>𝜎</m:t>
                                  </m:r>
                                </m:e>
                                <m:sub>
                                  <m:r>
                                    <a:rPr lang="pt-BR" sz="2000" i="1">
                                      <a:latin typeface="Cambria Math"/>
                                    </a:rPr>
                                    <m:t>1</m:t>
                                  </m:r>
                                </m:sub>
                                <m:sup>
                                  <m:r>
                                    <a:rPr lang="pt-BR" sz="2000" i="1">
                                      <a:latin typeface="Cambria Math"/>
                                    </a:rPr>
                                    <m:t>2</m:t>
                                  </m:r>
                                </m:sup>
                              </m:sSubSup>
                            </m:num>
                            <m:den>
                              <m:sSub>
                                <m:sSubPr>
                                  <m:ctrlPr>
                                    <a:rPr lang="pt-BR" sz="2000" i="1">
                                      <a:latin typeface="Cambria Math"/>
                                    </a:rPr>
                                  </m:ctrlPr>
                                </m:sSubPr>
                                <m:e>
                                  <m:r>
                                    <a:rPr lang="pt-BR" sz="2000" i="1">
                                      <a:latin typeface="Cambria Math"/>
                                    </a:rPr>
                                    <m:t>𝑛</m:t>
                                  </m:r>
                                </m:e>
                                <m:sub>
                                  <m:r>
                                    <a:rPr lang="pt-BR" sz="2000" i="1">
                                      <a:latin typeface="Cambria Math"/>
                                    </a:rPr>
                                    <m:t>1</m:t>
                                  </m:r>
                                </m:sub>
                              </m:sSub>
                            </m:den>
                          </m:f>
                          <m:r>
                            <a:rPr lang="pt-BR" sz="2000" i="1">
                              <a:latin typeface="Cambria Math"/>
                            </a:rPr>
                            <m:t>+</m:t>
                          </m:r>
                          <m:f>
                            <m:fPr>
                              <m:ctrlPr>
                                <a:rPr lang="pt-BR" sz="2000" i="1">
                                  <a:latin typeface="Cambria Math"/>
                                </a:rPr>
                              </m:ctrlPr>
                            </m:fPr>
                            <m:num>
                              <m:sSubSup>
                                <m:sSubSupPr>
                                  <m:ctrlPr>
                                    <a:rPr lang="pt-BR" sz="2000" i="1">
                                      <a:latin typeface="Cambria Math"/>
                                    </a:rPr>
                                  </m:ctrlPr>
                                </m:sSubSupPr>
                                <m:e>
                                  <m:r>
                                    <a:rPr lang="pt-BR" sz="2000" i="1">
                                      <a:latin typeface="Cambria Math"/>
                                    </a:rPr>
                                    <m:t>𝜎</m:t>
                                  </m:r>
                                </m:e>
                                <m:sub>
                                  <m:r>
                                    <a:rPr lang="pt-BR" sz="2000" i="1">
                                      <a:latin typeface="Cambria Math"/>
                                    </a:rPr>
                                    <m:t>2</m:t>
                                  </m:r>
                                </m:sub>
                                <m:sup>
                                  <m:r>
                                    <a:rPr lang="pt-BR" sz="2000" i="1">
                                      <a:latin typeface="Cambria Math"/>
                                    </a:rPr>
                                    <m:t>2</m:t>
                                  </m:r>
                                </m:sup>
                              </m:sSubSup>
                            </m:num>
                            <m:den>
                              <m:sSub>
                                <m:sSubPr>
                                  <m:ctrlPr>
                                    <a:rPr lang="pt-BR" sz="2000" i="1">
                                      <a:latin typeface="Cambria Math"/>
                                    </a:rPr>
                                  </m:ctrlPr>
                                </m:sSubPr>
                                <m:e>
                                  <m:r>
                                    <a:rPr lang="pt-BR" sz="2000" i="1">
                                      <a:latin typeface="Cambria Math"/>
                                    </a:rPr>
                                    <m:t>𝑛</m:t>
                                  </m:r>
                                </m:e>
                                <m:sub>
                                  <m:r>
                                    <a:rPr lang="pt-BR" sz="2000" i="1">
                                      <a:latin typeface="Cambria Math"/>
                                    </a:rPr>
                                    <m:t>2</m:t>
                                  </m:r>
                                </m:sub>
                              </m:sSub>
                            </m:den>
                          </m:f>
                        </m:e>
                      </m:rad>
                    </m:oMath>
                  </m:oMathPara>
                </a14:m>
                <a:endParaRPr lang="pt-BR" sz="2000" dirty="0">
                  <a:latin typeface="+mn-lt"/>
                </a:endParaRPr>
              </a:p>
            </p:txBody>
          </p:sp>
        </mc:Choice>
        <mc:Fallback xmlns="">
          <p:sp>
            <p:nvSpPr>
              <p:cNvPr id="16" name="CaixaDeTexto 9"/>
              <p:cNvSpPr txBox="1">
                <a:spLocks noRot="1" noChangeAspect="1" noMove="1" noResize="1" noEditPoints="1" noAdjustHandles="1" noChangeArrowheads="1" noChangeShapeType="1" noTextEdit="1"/>
              </p:cNvSpPr>
              <p:nvPr/>
            </p:nvSpPr>
            <p:spPr bwMode="auto">
              <a:xfrm>
                <a:off x="2699792" y="2275905"/>
                <a:ext cx="2016125" cy="1081087"/>
              </a:xfrm>
              <a:prstGeom prst="rect">
                <a:avLst/>
              </a:prstGeom>
              <a:blipFill rotWithShape="1">
                <a:blip r:embed="rId4"/>
                <a:stretch>
                  <a:fillRect b="-3933"/>
                </a:stretch>
              </a:blipFill>
              <a:ln w="9525">
                <a:noFill/>
                <a:miter lim="800000"/>
                <a:headEnd/>
                <a:tailEnd/>
              </a:ln>
            </p:spPr>
            <p:txBody>
              <a:bodyPr/>
              <a:lstStyle/>
              <a:p>
                <a:r>
                  <a:rPr lang="pt-BR">
                    <a:noFill/>
                  </a:rPr>
                  <a:t> </a:t>
                </a:r>
              </a:p>
            </p:txBody>
          </p:sp>
        </mc:Fallback>
      </mc:AlternateContent>
      <p:sp>
        <p:nvSpPr>
          <p:cNvPr id="17" name="Chave esquerda 16"/>
          <p:cNvSpPr/>
          <p:nvPr/>
        </p:nvSpPr>
        <p:spPr>
          <a:xfrm rot="5400000">
            <a:off x="3581060" y="2684327"/>
            <a:ext cx="253590" cy="165576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pt-BR"/>
          </a:p>
        </p:txBody>
      </p:sp>
      <p:sp>
        <p:nvSpPr>
          <p:cNvPr id="11" name="AutoShape 5"/>
          <p:cNvSpPr>
            <a:spLocks noChangeArrowheads="1"/>
          </p:cNvSpPr>
          <p:nvPr/>
        </p:nvSpPr>
        <p:spPr bwMode="auto">
          <a:xfrm rot="10800000">
            <a:off x="1367631" y="5664423"/>
            <a:ext cx="1710532" cy="285750"/>
          </a:xfrm>
          <a:prstGeom prst="rightArrow">
            <a:avLst>
              <a:gd name="adj1" fmla="val 50000"/>
              <a:gd name="adj2" fmla="val 125556"/>
            </a:avLst>
          </a:prstGeom>
          <a:ln>
            <a:headEnd/>
            <a:tailEnd/>
          </a:ln>
        </p:spPr>
        <p:style>
          <a:lnRef idx="1">
            <a:schemeClr val="accent4"/>
          </a:lnRef>
          <a:fillRef idx="3">
            <a:schemeClr val="accent4"/>
          </a:fillRef>
          <a:effectRef idx="2">
            <a:schemeClr val="accent4"/>
          </a:effectRef>
          <a:fontRef idx="minor">
            <a:schemeClr val="lt1"/>
          </a:fontRef>
        </p:style>
        <p:txBody>
          <a:bodyPr rot="10800000" wrap="none" anchor="ctr"/>
          <a:lstStyle/>
          <a:p>
            <a:endParaRPr lang="pt-BR"/>
          </a:p>
        </p:txBody>
      </p:sp>
      <p:sp>
        <p:nvSpPr>
          <p:cNvPr id="12" name="Text Box 6"/>
          <p:cNvSpPr txBox="1">
            <a:spLocks noChangeArrowheads="1"/>
          </p:cNvSpPr>
          <p:nvPr/>
        </p:nvSpPr>
        <p:spPr bwMode="auto">
          <a:xfrm>
            <a:off x="1412875" y="5909210"/>
            <a:ext cx="1944688" cy="400110"/>
          </a:xfrm>
          <a:prstGeom prst="rect">
            <a:avLst/>
          </a:prstGeom>
          <a:noFill/>
          <a:ln w="9525">
            <a:noFill/>
            <a:miter lim="800000"/>
            <a:headEnd/>
            <a:tailEnd/>
          </a:ln>
        </p:spPr>
        <p:txBody>
          <a:bodyPr>
            <a:spAutoFit/>
          </a:bodyPr>
          <a:lstStyle/>
          <a:p>
            <a:pPr algn="ctr">
              <a:spcBef>
                <a:spcPct val="50000"/>
              </a:spcBef>
            </a:pPr>
            <a:r>
              <a:rPr lang="pt-BR" sz="2000" dirty="0">
                <a:latin typeface="Segoe UI" pitchFamily="34" charset="0"/>
                <a:ea typeface="Segoe UI" pitchFamily="34" charset="0"/>
                <a:cs typeface="Segoe UI" pitchFamily="34" charset="0"/>
              </a:rPr>
              <a:t>Rejeitar H</a:t>
            </a:r>
            <a:r>
              <a:rPr lang="pt-BR" sz="2000" baseline="-25000" dirty="0">
                <a:latin typeface="Segoe UI" pitchFamily="34" charset="0"/>
                <a:ea typeface="Segoe UI" pitchFamily="34" charset="0"/>
                <a:cs typeface="Segoe UI" pitchFamily="34" charset="0"/>
              </a:rPr>
              <a:t>0</a:t>
            </a:r>
          </a:p>
        </p:txBody>
      </p:sp>
      <p:sp>
        <p:nvSpPr>
          <p:cNvPr id="13" name="AutoShape 7"/>
          <p:cNvSpPr>
            <a:spLocks noChangeArrowheads="1"/>
          </p:cNvSpPr>
          <p:nvPr/>
        </p:nvSpPr>
        <p:spPr bwMode="auto">
          <a:xfrm>
            <a:off x="3082925" y="5661248"/>
            <a:ext cx="4693444" cy="288925"/>
          </a:xfrm>
          <a:prstGeom prst="rightArrow">
            <a:avLst>
              <a:gd name="adj1" fmla="val 50000"/>
              <a:gd name="adj2" fmla="val 392582"/>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pt-BR"/>
          </a:p>
        </p:txBody>
      </p:sp>
      <p:sp>
        <p:nvSpPr>
          <p:cNvPr id="14" name="Text Box 8"/>
          <p:cNvSpPr txBox="1">
            <a:spLocks noChangeArrowheads="1"/>
          </p:cNvSpPr>
          <p:nvPr/>
        </p:nvSpPr>
        <p:spPr bwMode="auto">
          <a:xfrm>
            <a:off x="3946525" y="5909210"/>
            <a:ext cx="2665413" cy="400110"/>
          </a:xfrm>
          <a:prstGeom prst="rect">
            <a:avLst/>
          </a:prstGeom>
          <a:noFill/>
          <a:ln w="9525">
            <a:noFill/>
            <a:miter lim="800000"/>
            <a:headEnd/>
            <a:tailEnd/>
          </a:ln>
        </p:spPr>
        <p:txBody>
          <a:bodyPr>
            <a:spAutoFit/>
          </a:bodyPr>
          <a:lstStyle/>
          <a:p>
            <a:pPr algn="ctr">
              <a:spcBef>
                <a:spcPct val="50000"/>
              </a:spcBef>
            </a:pPr>
            <a:r>
              <a:rPr lang="pt-BR" sz="2000">
                <a:latin typeface="Segoe UI" pitchFamily="34" charset="0"/>
                <a:ea typeface="Segoe UI" pitchFamily="34" charset="0"/>
                <a:cs typeface="Segoe UI" pitchFamily="34" charset="0"/>
              </a:rPr>
              <a:t>Não rejeitar H</a:t>
            </a:r>
            <a:r>
              <a:rPr lang="pt-BR" sz="2000" baseline="-25000">
                <a:latin typeface="Segoe UI" pitchFamily="34" charset="0"/>
                <a:ea typeface="Segoe UI" pitchFamily="34" charset="0"/>
                <a:cs typeface="Segoe UI" pitchFamily="34" charset="0"/>
              </a:rPr>
              <a:t>0</a:t>
            </a:r>
          </a:p>
        </p:txBody>
      </p:sp>
      <mc:AlternateContent xmlns:mc="http://schemas.openxmlformats.org/markup-compatibility/2006" xmlns:a14="http://schemas.microsoft.com/office/drawing/2010/main">
        <mc:Choice Requires="a14">
          <p:sp>
            <p:nvSpPr>
              <p:cNvPr id="19" name="Text Box 9"/>
              <p:cNvSpPr txBox="1">
                <a:spLocks noChangeArrowheads="1"/>
              </p:cNvSpPr>
              <p:nvPr/>
            </p:nvSpPr>
            <p:spPr bwMode="auto">
              <a:xfrm>
                <a:off x="5822255" y="3283608"/>
                <a:ext cx="1963679" cy="461665"/>
              </a:xfrm>
              <a:prstGeom prst="rect">
                <a:avLst/>
              </a:prstGeom>
              <a:noFill/>
              <a:ln w="9525">
                <a:noFill/>
                <a:miter lim="800000"/>
                <a:headEnd/>
                <a:tailEnd/>
              </a:ln>
            </p:spPr>
            <p:txBody>
              <a:bodyPr wrap="none">
                <a:spAutoFit/>
              </a:bodyPr>
              <a:lstStyle/>
              <a:p>
                <a:pPr/>
                <a14:m>
                  <m:oMathPara xmlns:m="http://schemas.openxmlformats.org/officeDocument/2006/math">
                    <m:oMathParaPr>
                      <m:jc m:val="centerGroup"/>
                    </m:oMathParaPr>
                    <m:oMath xmlns:m="http://schemas.openxmlformats.org/officeDocument/2006/math">
                      <m:r>
                        <a:rPr lang="pt-BR" i="1" dirty="0" smtClean="0">
                          <a:latin typeface="Cambria Math"/>
                          <a:cs typeface="Times New Roman" pitchFamily="18" charset="0"/>
                        </a:rPr>
                        <m:t>1</m:t>
                      </m:r>
                      <m:r>
                        <a:rPr lang="pt-BR" b="0" i="1" dirty="0" smtClean="0">
                          <a:latin typeface="Cambria Math"/>
                          <a:cs typeface="Times New Roman" pitchFamily="18" charset="0"/>
                        </a:rPr>
                        <m:t>−</m:t>
                      </m:r>
                      <m:r>
                        <a:rPr lang="el-GR" i="1" dirty="0">
                          <a:latin typeface="Cambria Math"/>
                          <a:cs typeface="Times New Roman" pitchFamily="18" charset="0"/>
                        </a:rPr>
                        <m:t>𝛼</m:t>
                      </m:r>
                      <m:r>
                        <a:rPr lang="pt-BR" i="1" dirty="0">
                          <a:latin typeface="Cambria Math"/>
                          <a:cs typeface="Times New Roman" pitchFamily="18" charset="0"/>
                        </a:rPr>
                        <m:t>=0,95</m:t>
                      </m:r>
                    </m:oMath>
                  </m:oMathPara>
                </a14:m>
                <a:endParaRPr lang="el-GR" dirty="0">
                  <a:cs typeface="Times New Roman" pitchFamily="18" charset="0"/>
                </a:endParaRPr>
              </a:p>
            </p:txBody>
          </p:sp>
        </mc:Choice>
        <mc:Fallback xmlns="">
          <p:sp>
            <p:nvSpPr>
              <p:cNvPr id="19" name="Text Box 9"/>
              <p:cNvSpPr txBox="1">
                <a:spLocks noRot="1" noChangeAspect="1" noMove="1" noResize="1" noEditPoints="1" noAdjustHandles="1" noChangeArrowheads="1" noChangeShapeType="1" noTextEdit="1"/>
              </p:cNvSpPr>
              <p:nvPr/>
            </p:nvSpPr>
            <p:spPr bwMode="auto">
              <a:xfrm>
                <a:off x="5822255" y="3283608"/>
                <a:ext cx="1963679" cy="461665"/>
              </a:xfrm>
              <a:prstGeom prst="rect">
                <a:avLst/>
              </a:prstGeom>
              <a:blipFill rotWithShape="1">
                <a:blip r:embed="rId5"/>
                <a:stretch>
                  <a:fillRect/>
                </a:stretch>
              </a:blipFill>
              <a:ln w="9525">
                <a:noFill/>
                <a:miter lim="800000"/>
                <a:headEnd/>
                <a:tailEnd/>
              </a:ln>
            </p:spPr>
            <p:txBody>
              <a:bodyPr/>
              <a:lstStyle/>
              <a:p>
                <a:r>
                  <a:rPr lang="pt-BR">
                    <a:noFill/>
                  </a:rPr>
                  <a:t> </a:t>
                </a:r>
              </a:p>
            </p:txBody>
          </p:sp>
        </mc:Fallback>
      </mc:AlternateContent>
      <p:sp>
        <p:nvSpPr>
          <p:cNvPr id="20" name="Line 16"/>
          <p:cNvSpPr>
            <a:spLocks noChangeShapeType="1"/>
          </p:cNvSpPr>
          <p:nvPr/>
        </p:nvSpPr>
        <p:spPr bwMode="auto">
          <a:xfrm flipV="1">
            <a:off x="5076826" y="3595348"/>
            <a:ext cx="719137" cy="792162"/>
          </a:xfrm>
          <a:prstGeom prst="line">
            <a:avLst/>
          </a:prstGeom>
          <a:noFill/>
          <a:ln w="9525">
            <a:solidFill>
              <a:schemeClr val="tx1"/>
            </a:solidFill>
            <a:round/>
            <a:headEnd/>
            <a:tailEnd type="triangle" w="med" len="med"/>
          </a:ln>
        </p:spPr>
        <p:txBody>
          <a:bodyPr/>
          <a:lstStyle/>
          <a:p>
            <a:endParaRPr lang="pt-BR"/>
          </a:p>
        </p:txBody>
      </p:sp>
      <mc:AlternateContent xmlns:mc="http://schemas.openxmlformats.org/markup-compatibility/2006" xmlns:a14="http://schemas.microsoft.com/office/drawing/2010/main">
        <mc:Choice Requires="a14">
          <p:sp>
            <p:nvSpPr>
              <p:cNvPr id="18" name="CaixaDeTexto 9"/>
              <p:cNvSpPr txBox="1">
                <a:spLocks noChangeArrowheads="1"/>
              </p:cNvSpPr>
              <p:nvPr/>
            </p:nvSpPr>
            <p:spPr bwMode="auto">
              <a:xfrm>
                <a:off x="6408589" y="1196752"/>
                <a:ext cx="2160587" cy="1741451"/>
              </a:xfrm>
              <a:prstGeom prst="rect">
                <a:avLst/>
              </a:prstGeom>
              <a:noFill/>
              <a:ln w="9525">
                <a:noFill/>
                <a:miter lim="800000"/>
                <a:headEnd/>
                <a:tailEnd/>
              </a:ln>
            </p:spPr>
            <p:txBody>
              <a:bodyPr lIns="182880" tIns="0"/>
              <a:lstStyle/>
              <a:p>
                <a:pPr>
                  <a:lnSpc>
                    <a:spcPct val="150000"/>
                  </a:lnSpc>
                  <a:buClr>
                    <a:schemeClr val="accent1"/>
                  </a:buClr>
                  <a:buSzPct val="80000"/>
                </a:pPr>
                <a14:m>
                  <m:oMathPara xmlns:m="http://schemas.openxmlformats.org/officeDocument/2006/math">
                    <m:oMathParaPr>
                      <m:jc m:val="centerGroup"/>
                    </m:oMathParaPr>
                    <m:oMath xmlns:m="http://schemas.openxmlformats.org/officeDocument/2006/math">
                      <m:r>
                        <a:rPr lang="pt-BR" sz="1800" b="0" i="1" smtClean="0">
                          <a:latin typeface="Cambria Math"/>
                        </a:rPr>
                        <m:t>𝑍</m:t>
                      </m:r>
                      <m:r>
                        <a:rPr lang="pt-BR" sz="1800" b="0" i="1" smtClean="0">
                          <a:latin typeface="Cambria Math"/>
                        </a:rPr>
                        <m:t>=</m:t>
                      </m:r>
                      <m:f>
                        <m:fPr>
                          <m:ctrlPr>
                            <a:rPr lang="pt-BR" sz="1800" b="0" i="1" smtClean="0">
                              <a:latin typeface="Cambria Math"/>
                            </a:rPr>
                          </m:ctrlPr>
                        </m:fPr>
                        <m:num>
                          <m:sSub>
                            <m:sSubPr>
                              <m:ctrlPr>
                                <a:rPr lang="pt-BR" sz="1800" b="0" i="1" smtClean="0">
                                  <a:latin typeface="Cambria Math"/>
                                </a:rPr>
                              </m:ctrlPr>
                            </m:sSubPr>
                            <m:e>
                              <m:acc>
                                <m:accPr>
                                  <m:chr m:val="̅"/>
                                  <m:ctrlPr>
                                    <a:rPr lang="pt-BR" sz="1800" b="0" i="1" smtClean="0">
                                      <a:latin typeface="Cambria Math"/>
                                    </a:rPr>
                                  </m:ctrlPr>
                                </m:accPr>
                                <m:e>
                                  <m:r>
                                    <a:rPr lang="pt-BR" sz="1800" b="0" i="1" smtClean="0">
                                      <a:latin typeface="Cambria Math"/>
                                    </a:rPr>
                                    <m:t>𝑥</m:t>
                                  </m:r>
                                </m:e>
                              </m:acc>
                            </m:e>
                            <m:sub>
                              <m:r>
                                <a:rPr lang="pt-BR" sz="1800" b="0" i="1" smtClean="0">
                                  <a:latin typeface="Cambria Math"/>
                                </a:rPr>
                                <m:t>1</m:t>
                              </m:r>
                            </m:sub>
                          </m:sSub>
                          <m:r>
                            <a:rPr lang="pt-BR" sz="1800" b="0" i="1" smtClean="0">
                              <a:latin typeface="Cambria Math"/>
                            </a:rPr>
                            <m:t>−</m:t>
                          </m:r>
                          <m:sSub>
                            <m:sSubPr>
                              <m:ctrlPr>
                                <a:rPr lang="pt-BR" sz="1800" b="0" i="1" smtClean="0">
                                  <a:latin typeface="Cambria Math"/>
                                </a:rPr>
                              </m:ctrlPr>
                            </m:sSubPr>
                            <m:e>
                              <m:acc>
                                <m:accPr>
                                  <m:chr m:val="̅"/>
                                  <m:ctrlPr>
                                    <a:rPr lang="pt-BR" sz="1800" b="0" i="1" smtClean="0">
                                      <a:latin typeface="Cambria Math"/>
                                    </a:rPr>
                                  </m:ctrlPr>
                                </m:accPr>
                                <m:e>
                                  <m:r>
                                    <a:rPr lang="pt-BR" sz="1800" b="0" i="1" smtClean="0">
                                      <a:latin typeface="Cambria Math"/>
                                    </a:rPr>
                                    <m:t>𝑥</m:t>
                                  </m:r>
                                </m:e>
                              </m:acc>
                            </m:e>
                            <m:sub>
                              <m:r>
                                <a:rPr lang="pt-BR" sz="1800" b="0" i="1" smtClean="0">
                                  <a:latin typeface="Cambria Math"/>
                                </a:rPr>
                                <m:t>2</m:t>
                              </m:r>
                            </m:sub>
                          </m:sSub>
                        </m:num>
                        <m:den>
                          <m:rad>
                            <m:radPr>
                              <m:degHide m:val="on"/>
                              <m:ctrlPr>
                                <a:rPr lang="pt-BR" sz="1800" b="0" i="1" smtClean="0">
                                  <a:latin typeface="Cambria Math"/>
                                </a:rPr>
                              </m:ctrlPr>
                            </m:radPr>
                            <m:deg/>
                            <m:e>
                              <m:f>
                                <m:fPr>
                                  <m:ctrlPr>
                                    <a:rPr lang="pt-BR" sz="2000" i="1">
                                      <a:latin typeface="Cambria Math"/>
                                    </a:rPr>
                                  </m:ctrlPr>
                                </m:fPr>
                                <m:num>
                                  <m:r>
                                    <m:rPr>
                                      <m:lit/>
                                    </m:rPr>
                                    <a:rPr lang="pt-BR" sz="2000" i="1">
                                      <a:latin typeface="Cambria Math"/>
                                    </a:rPr>
                                    <m:t> </m:t>
                                  </m:r>
                                  <m:sSubSup>
                                    <m:sSubSupPr>
                                      <m:ctrlPr>
                                        <a:rPr lang="pt-BR" sz="2000" i="1">
                                          <a:latin typeface="Cambria Math"/>
                                        </a:rPr>
                                      </m:ctrlPr>
                                    </m:sSubSupPr>
                                    <m:e>
                                      <m:r>
                                        <a:rPr lang="pt-BR" sz="2000" i="1">
                                          <a:latin typeface="Cambria Math"/>
                                        </a:rPr>
                                        <m:t>𝜎</m:t>
                                      </m:r>
                                    </m:e>
                                    <m:sub>
                                      <m:r>
                                        <a:rPr lang="pt-BR" sz="2000" i="1">
                                          <a:latin typeface="Cambria Math"/>
                                        </a:rPr>
                                        <m:t>1</m:t>
                                      </m:r>
                                    </m:sub>
                                    <m:sup>
                                      <m:r>
                                        <a:rPr lang="pt-BR" sz="2000" i="1">
                                          <a:latin typeface="Cambria Math"/>
                                        </a:rPr>
                                        <m:t>2</m:t>
                                      </m:r>
                                    </m:sup>
                                  </m:sSubSup>
                                </m:num>
                                <m:den>
                                  <m:sSub>
                                    <m:sSubPr>
                                      <m:ctrlPr>
                                        <a:rPr lang="pt-BR" sz="2000" i="1">
                                          <a:latin typeface="Cambria Math"/>
                                        </a:rPr>
                                      </m:ctrlPr>
                                    </m:sSubPr>
                                    <m:e>
                                      <m:r>
                                        <a:rPr lang="pt-BR" sz="2000" i="1">
                                          <a:latin typeface="Cambria Math"/>
                                        </a:rPr>
                                        <m:t>𝑛</m:t>
                                      </m:r>
                                    </m:e>
                                    <m:sub>
                                      <m:r>
                                        <a:rPr lang="pt-BR" sz="2000" i="1">
                                          <a:latin typeface="Cambria Math"/>
                                        </a:rPr>
                                        <m:t>1</m:t>
                                      </m:r>
                                    </m:sub>
                                  </m:sSub>
                                </m:den>
                              </m:f>
                              <m:r>
                                <a:rPr lang="pt-BR" sz="2000" i="1">
                                  <a:latin typeface="Cambria Math"/>
                                </a:rPr>
                                <m:t>+</m:t>
                              </m:r>
                              <m:f>
                                <m:fPr>
                                  <m:ctrlPr>
                                    <a:rPr lang="pt-BR" sz="2000" i="1">
                                      <a:latin typeface="Cambria Math"/>
                                    </a:rPr>
                                  </m:ctrlPr>
                                </m:fPr>
                                <m:num>
                                  <m:sSubSup>
                                    <m:sSubSupPr>
                                      <m:ctrlPr>
                                        <a:rPr lang="pt-BR" sz="2000" i="1">
                                          <a:latin typeface="Cambria Math"/>
                                        </a:rPr>
                                      </m:ctrlPr>
                                    </m:sSubSupPr>
                                    <m:e>
                                      <m:r>
                                        <a:rPr lang="pt-BR" sz="2000" i="1">
                                          <a:latin typeface="Cambria Math"/>
                                        </a:rPr>
                                        <m:t>𝜎</m:t>
                                      </m:r>
                                    </m:e>
                                    <m:sub>
                                      <m:r>
                                        <a:rPr lang="pt-BR" sz="2000" i="1">
                                          <a:latin typeface="Cambria Math"/>
                                        </a:rPr>
                                        <m:t>2</m:t>
                                      </m:r>
                                    </m:sub>
                                    <m:sup>
                                      <m:r>
                                        <a:rPr lang="pt-BR" sz="2000" i="1">
                                          <a:latin typeface="Cambria Math"/>
                                        </a:rPr>
                                        <m:t>2</m:t>
                                      </m:r>
                                    </m:sup>
                                  </m:sSubSup>
                                </m:num>
                                <m:den>
                                  <m:sSub>
                                    <m:sSubPr>
                                      <m:ctrlPr>
                                        <a:rPr lang="pt-BR" sz="2000" i="1">
                                          <a:latin typeface="Cambria Math"/>
                                        </a:rPr>
                                      </m:ctrlPr>
                                    </m:sSubPr>
                                    <m:e>
                                      <m:r>
                                        <a:rPr lang="pt-BR" sz="2000" i="1">
                                          <a:latin typeface="Cambria Math"/>
                                        </a:rPr>
                                        <m:t>𝑛</m:t>
                                      </m:r>
                                    </m:e>
                                    <m:sub>
                                      <m:r>
                                        <a:rPr lang="pt-BR" sz="2000" i="1">
                                          <a:latin typeface="Cambria Math"/>
                                        </a:rPr>
                                        <m:t>2</m:t>
                                      </m:r>
                                    </m:sub>
                                  </m:sSub>
                                </m:den>
                              </m:f>
                            </m:e>
                          </m:rad>
                        </m:den>
                      </m:f>
                    </m:oMath>
                  </m:oMathPara>
                </a14:m>
                <a:endParaRPr lang="pt-BR" sz="2000" dirty="0">
                  <a:latin typeface="+mn-lt"/>
                </a:endParaRPr>
              </a:p>
            </p:txBody>
          </p:sp>
        </mc:Choice>
        <mc:Fallback xmlns="">
          <p:sp>
            <p:nvSpPr>
              <p:cNvPr id="18" name="CaixaDeTexto 9"/>
              <p:cNvSpPr txBox="1">
                <a:spLocks noRot="1" noChangeAspect="1" noMove="1" noResize="1" noEditPoints="1" noAdjustHandles="1" noChangeArrowheads="1" noChangeShapeType="1" noTextEdit="1"/>
              </p:cNvSpPr>
              <p:nvPr/>
            </p:nvSpPr>
            <p:spPr bwMode="auto">
              <a:xfrm>
                <a:off x="6408589" y="1196752"/>
                <a:ext cx="2160587" cy="1741451"/>
              </a:xfrm>
              <a:prstGeom prst="rect">
                <a:avLst/>
              </a:prstGeom>
              <a:blipFill rotWithShape="1">
                <a:blip r:embed="rId6"/>
                <a:stretch>
                  <a:fillRect/>
                </a:stretch>
              </a:blipFill>
              <a:ln w="9525">
                <a:noFill/>
                <a:miter lim="800000"/>
                <a:headEnd/>
                <a:tailEnd/>
              </a:ln>
            </p:spPr>
            <p:txBody>
              <a:bodyPr/>
              <a:lstStyle/>
              <a:p>
                <a:r>
                  <a:rPr lang="pt-BR">
                    <a:noFill/>
                  </a:rPr>
                  <a:t> </a:t>
                </a:r>
              </a:p>
            </p:txBody>
          </p:sp>
        </mc:Fallback>
      </mc:AlternateContent>
      <p:sp>
        <p:nvSpPr>
          <p:cNvPr id="21" name="Text Box 20"/>
          <p:cNvSpPr txBox="1">
            <a:spLocks noChangeArrowheads="1"/>
          </p:cNvSpPr>
          <p:nvPr/>
        </p:nvSpPr>
        <p:spPr bwMode="auto">
          <a:xfrm>
            <a:off x="6156176" y="1284729"/>
            <a:ext cx="2665412" cy="400110"/>
          </a:xfrm>
          <a:prstGeom prst="rect">
            <a:avLst/>
          </a:prstGeom>
          <a:noFill/>
          <a:ln w="9525">
            <a:noFill/>
            <a:miter lim="800000"/>
            <a:headEnd/>
            <a:tailEnd/>
          </a:ln>
        </p:spPr>
        <p:txBody>
          <a:bodyPr>
            <a:spAutoFit/>
          </a:bodyPr>
          <a:lstStyle/>
          <a:p>
            <a:pPr algn="ctr">
              <a:spcBef>
                <a:spcPct val="50000"/>
              </a:spcBef>
            </a:pPr>
            <a:r>
              <a:rPr lang="pt-BR" sz="2000" dirty="0">
                <a:latin typeface="Segoe UI" pitchFamily="34" charset="0"/>
                <a:ea typeface="Segoe UI" pitchFamily="34" charset="0"/>
                <a:cs typeface="Segoe UI" pitchFamily="34" charset="0"/>
              </a:rPr>
              <a:t>Estatística de teste</a:t>
            </a:r>
          </a:p>
        </p:txBody>
      </p:sp>
      <mc:AlternateContent xmlns:mc="http://schemas.openxmlformats.org/markup-compatibility/2006" xmlns:a14="http://schemas.microsoft.com/office/drawing/2010/main">
        <mc:Choice Requires="a14">
          <p:sp>
            <p:nvSpPr>
              <p:cNvPr id="22" name="CaixaDeTexto 9"/>
              <p:cNvSpPr txBox="1">
                <a:spLocks noChangeArrowheads="1"/>
              </p:cNvSpPr>
              <p:nvPr/>
            </p:nvSpPr>
            <p:spPr bwMode="auto">
              <a:xfrm>
                <a:off x="395536" y="3199274"/>
                <a:ext cx="2304256" cy="1669886"/>
              </a:xfrm>
              <a:prstGeom prst="rect">
                <a:avLst/>
              </a:prstGeom>
              <a:ln>
                <a:noFill/>
                <a:headEnd/>
                <a:tailEnd/>
              </a:ln>
            </p:spPr>
            <p:style>
              <a:lnRef idx="1">
                <a:schemeClr val="accent6"/>
              </a:lnRef>
              <a:fillRef idx="2">
                <a:schemeClr val="accent6"/>
              </a:fillRef>
              <a:effectRef idx="1">
                <a:schemeClr val="accent6"/>
              </a:effectRef>
              <a:fontRef idx="minor">
                <a:schemeClr val="dk1"/>
              </a:fontRef>
            </p:style>
            <p:txBody>
              <a:bodyPr lIns="182880" tIns="0"/>
              <a:lstStyle/>
              <a:p>
                <a:pPr>
                  <a:lnSpc>
                    <a:spcPct val="150000"/>
                  </a:lnSpc>
                  <a:buClr>
                    <a:schemeClr val="accent1"/>
                  </a:buClr>
                  <a:buSzPct val="80000"/>
                </a:pPr>
                <a14:m>
                  <m:oMathPara xmlns:m="http://schemas.openxmlformats.org/officeDocument/2006/math">
                    <m:oMathParaPr>
                      <m:jc m:val="centerGroup"/>
                    </m:oMathParaPr>
                    <m:oMath xmlns:m="http://schemas.openxmlformats.org/officeDocument/2006/math">
                      <m:r>
                        <a:rPr lang="pt-BR" sz="1400" b="0" i="1" smtClean="0">
                          <a:latin typeface="Cambria Math"/>
                        </a:rPr>
                        <m:t>𝑍</m:t>
                      </m:r>
                      <m:r>
                        <a:rPr lang="pt-BR" sz="1400" b="0" i="1" smtClean="0">
                          <a:latin typeface="Cambria Math"/>
                        </a:rPr>
                        <m:t>=</m:t>
                      </m:r>
                      <m:f>
                        <m:fPr>
                          <m:ctrlPr>
                            <a:rPr lang="pt-BR" sz="1400" b="0" i="1" smtClean="0">
                              <a:latin typeface="Cambria Math"/>
                            </a:rPr>
                          </m:ctrlPr>
                        </m:fPr>
                        <m:num>
                          <m:sSub>
                            <m:sSubPr>
                              <m:ctrlPr>
                                <a:rPr lang="pt-BR" sz="1400" b="0" i="1" smtClean="0">
                                  <a:latin typeface="Cambria Math"/>
                                </a:rPr>
                              </m:ctrlPr>
                            </m:sSubPr>
                            <m:e>
                              <m:acc>
                                <m:accPr>
                                  <m:chr m:val="̅"/>
                                  <m:ctrlPr>
                                    <a:rPr lang="pt-BR" sz="1400" b="0" i="1" smtClean="0">
                                      <a:latin typeface="Cambria Math"/>
                                    </a:rPr>
                                  </m:ctrlPr>
                                </m:accPr>
                                <m:e>
                                  <m:r>
                                    <a:rPr lang="pt-BR" sz="1400" b="0" i="1" smtClean="0">
                                      <a:latin typeface="Cambria Math"/>
                                    </a:rPr>
                                    <m:t>𝑥</m:t>
                                  </m:r>
                                </m:e>
                              </m:acc>
                            </m:e>
                            <m:sub>
                              <m:r>
                                <a:rPr lang="pt-BR" sz="1400" b="0" i="1" smtClean="0">
                                  <a:latin typeface="Cambria Math"/>
                                </a:rPr>
                                <m:t>1</m:t>
                              </m:r>
                            </m:sub>
                          </m:sSub>
                          <m:r>
                            <a:rPr lang="pt-BR" sz="1400" b="0" i="1" smtClean="0">
                              <a:latin typeface="Cambria Math"/>
                            </a:rPr>
                            <m:t>−</m:t>
                          </m:r>
                          <m:sSub>
                            <m:sSubPr>
                              <m:ctrlPr>
                                <a:rPr lang="pt-BR" sz="1400" b="0" i="1" smtClean="0">
                                  <a:latin typeface="Cambria Math"/>
                                </a:rPr>
                              </m:ctrlPr>
                            </m:sSubPr>
                            <m:e>
                              <m:acc>
                                <m:accPr>
                                  <m:chr m:val="̅"/>
                                  <m:ctrlPr>
                                    <a:rPr lang="pt-BR" sz="1400" b="0" i="1" smtClean="0">
                                      <a:latin typeface="Cambria Math"/>
                                    </a:rPr>
                                  </m:ctrlPr>
                                </m:accPr>
                                <m:e>
                                  <m:r>
                                    <a:rPr lang="pt-BR" sz="1400" b="0" i="1" smtClean="0">
                                      <a:latin typeface="Cambria Math"/>
                                    </a:rPr>
                                    <m:t>𝑥</m:t>
                                  </m:r>
                                </m:e>
                              </m:acc>
                            </m:e>
                            <m:sub>
                              <m:r>
                                <a:rPr lang="pt-BR" sz="1400" b="0" i="1" smtClean="0">
                                  <a:latin typeface="Cambria Math"/>
                                </a:rPr>
                                <m:t>2</m:t>
                              </m:r>
                            </m:sub>
                          </m:sSub>
                        </m:num>
                        <m:den>
                          <m:rad>
                            <m:radPr>
                              <m:degHide m:val="on"/>
                              <m:ctrlPr>
                                <a:rPr lang="pt-BR" sz="1400" b="0" i="1" smtClean="0">
                                  <a:latin typeface="Cambria Math"/>
                                </a:rPr>
                              </m:ctrlPr>
                            </m:radPr>
                            <m:deg/>
                            <m:e>
                              <m:f>
                                <m:fPr>
                                  <m:ctrlPr>
                                    <a:rPr lang="pt-BR" sz="1600" i="1">
                                      <a:latin typeface="Cambria Math"/>
                                    </a:rPr>
                                  </m:ctrlPr>
                                </m:fPr>
                                <m:num>
                                  <m:r>
                                    <m:rPr>
                                      <m:lit/>
                                    </m:rPr>
                                    <a:rPr lang="pt-BR" sz="1600" i="1">
                                      <a:latin typeface="Cambria Math"/>
                                    </a:rPr>
                                    <m:t> </m:t>
                                  </m:r>
                                  <m:sSubSup>
                                    <m:sSubSupPr>
                                      <m:ctrlPr>
                                        <a:rPr lang="pt-BR" sz="1600" i="1">
                                          <a:latin typeface="Cambria Math"/>
                                        </a:rPr>
                                      </m:ctrlPr>
                                    </m:sSubSupPr>
                                    <m:e>
                                      <m:r>
                                        <a:rPr lang="pt-BR" sz="1600" i="1">
                                          <a:latin typeface="Cambria Math"/>
                                        </a:rPr>
                                        <m:t>𝜎</m:t>
                                      </m:r>
                                    </m:e>
                                    <m:sub>
                                      <m:r>
                                        <a:rPr lang="pt-BR" sz="1600" i="1">
                                          <a:latin typeface="Cambria Math"/>
                                        </a:rPr>
                                        <m:t>1</m:t>
                                      </m:r>
                                    </m:sub>
                                    <m:sup>
                                      <m:r>
                                        <a:rPr lang="pt-BR" sz="1600" i="1">
                                          <a:latin typeface="Cambria Math"/>
                                        </a:rPr>
                                        <m:t>2</m:t>
                                      </m:r>
                                    </m:sup>
                                  </m:sSubSup>
                                </m:num>
                                <m:den>
                                  <m:sSub>
                                    <m:sSubPr>
                                      <m:ctrlPr>
                                        <a:rPr lang="pt-BR" sz="1600" i="1">
                                          <a:latin typeface="Cambria Math"/>
                                        </a:rPr>
                                      </m:ctrlPr>
                                    </m:sSubPr>
                                    <m:e>
                                      <m:r>
                                        <a:rPr lang="pt-BR" sz="1600" i="1">
                                          <a:latin typeface="Cambria Math"/>
                                        </a:rPr>
                                        <m:t>𝑛</m:t>
                                      </m:r>
                                    </m:e>
                                    <m:sub>
                                      <m:r>
                                        <a:rPr lang="pt-BR" sz="1600" i="1">
                                          <a:latin typeface="Cambria Math"/>
                                        </a:rPr>
                                        <m:t>1</m:t>
                                      </m:r>
                                    </m:sub>
                                  </m:sSub>
                                </m:den>
                              </m:f>
                              <m:r>
                                <a:rPr lang="pt-BR" sz="1600" i="1">
                                  <a:latin typeface="Cambria Math"/>
                                </a:rPr>
                                <m:t>+</m:t>
                              </m:r>
                              <m:f>
                                <m:fPr>
                                  <m:ctrlPr>
                                    <a:rPr lang="pt-BR" sz="1600" i="1">
                                      <a:latin typeface="Cambria Math"/>
                                    </a:rPr>
                                  </m:ctrlPr>
                                </m:fPr>
                                <m:num>
                                  <m:sSubSup>
                                    <m:sSubSupPr>
                                      <m:ctrlPr>
                                        <a:rPr lang="pt-BR" sz="1600" i="1">
                                          <a:latin typeface="Cambria Math"/>
                                        </a:rPr>
                                      </m:ctrlPr>
                                    </m:sSubSupPr>
                                    <m:e>
                                      <m:r>
                                        <a:rPr lang="pt-BR" sz="1600" i="1">
                                          <a:latin typeface="Cambria Math"/>
                                        </a:rPr>
                                        <m:t>𝜎</m:t>
                                      </m:r>
                                    </m:e>
                                    <m:sub>
                                      <m:r>
                                        <a:rPr lang="pt-BR" sz="1600" i="1">
                                          <a:latin typeface="Cambria Math"/>
                                        </a:rPr>
                                        <m:t>2</m:t>
                                      </m:r>
                                    </m:sub>
                                    <m:sup>
                                      <m:r>
                                        <a:rPr lang="pt-BR" sz="1600" i="1">
                                          <a:latin typeface="Cambria Math"/>
                                        </a:rPr>
                                        <m:t>2</m:t>
                                      </m:r>
                                    </m:sup>
                                  </m:sSubSup>
                                </m:num>
                                <m:den>
                                  <m:sSub>
                                    <m:sSubPr>
                                      <m:ctrlPr>
                                        <a:rPr lang="pt-BR" sz="1600" i="1">
                                          <a:latin typeface="Cambria Math"/>
                                        </a:rPr>
                                      </m:ctrlPr>
                                    </m:sSubPr>
                                    <m:e>
                                      <m:r>
                                        <a:rPr lang="pt-BR" sz="1600" i="1">
                                          <a:latin typeface="Cambria Math"/>
                                        </a:rPr>
                                        <m:t>𝑛</m:t>
                                      </m:r>
                                    </m:e>
                                    <m:sub>
                                      <m:r>
                                        <a:rPr lang="pt-BR" sz="1600" i="1">
                                          <a:latin typeface="Cambria Math"/>
                                        </a:rPr>
                                        <m:t>2</m:t>
                                      </m:r>
                                    </m:sub>
                                  </m:sSub>
                                </m:den>
                              </m:f>
                            </m:e>
                          </m:rad>
                        </m:den>
                      </m:f>
                      <m:r>
                        <a:rPr lang="pt-BR" sz="1600" b="0" i="0" smtClean="0">
                          <a:latin typeface="Cambria Math"/>
                        </a:rPr>
                        <m:t>≤−1,64</m:t>
                      </m:r>
                    </m:oMath>
                  </m:oMathPara>
                </a14:m>
                <a:endParaRPr lang="pt-BR" sz="1600" dirty="0">
                  <a:latin typeface="+mn-lt"/>
                </a:endParaRPr>
              </a:p>
            </p:txBody>
          </p:sp>
        </mc:Choice>
        <mc:Fallback xmlns="">
          <p:sp>
            <p:nvSpPr>
              <p:cNvPr id="22" name="CaixaDeTexto 9"/>
              <p:cNvSpPr txBox="1">
                <a:spLocks noRot="1" noChangeAspect="1" noMove="1" noResize="1" noEditPoints="1" noAdjustHandles="1" noChangeArrowheads="1" noChangeShapeType="1" noTextEdit="1"/>
              </p:cNvSpPr>
              <p:nvPr/>
            </p:nvSpPr>
            <p:spPr bwMode="auto">
              <a:xfrm>
                <a:off x="395536" y="3199274"/>
                <a:ext cx="2304256" cy="1669886"/>
              </a:xfrm>
              <a:prstGeom prst="rect">
                <a:avLst/>
              </a:prstGeom>
              <a:blipFill rotWithShape="1">
                <a:blip r:embed="rId7"/>
                <a:stretch>
                  <a:fillRect/>
                </a:stretch>
              </a:blipFill>
              <a:ln>
                <a:noFill/>
                <a:headEnd/>
                <a:tailEnd/>
              </a:ln>
            </p:spPr>
            <p:txBody>
              <a:bodyPr/>
              <a:lstStyle/>
              <a:p>
                <a:r>
                  <a:rPr lang="pt-BR">
                    <a:noFill/>
                  </a:rPr>
                  <a:t> </a:t>
                </a:r>
              </a:p>
            </p:txBody>
          </p:sp>
        </mc:Fallback>
      </mc:AlternateContent>
    </p:spTree>
    <p:extLst>
      <p:ext uri="{BB962C8B-B14F-4D97-AF65-F5344CB8AC3E}">
        <p14:creationId xmlns:p14="http://schemas.microsoft.com/office/powerpoint/2010/main" val="7327686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a:lstStyle/>
          <a:p>
            <a:r>
              <a:rPr lang="pt-BR" smtClean="0"/>
              <a:t>Exemplo</a:t>
            </a:r>
          </a:p>
        </p:txBody>
      </p:sp>
      <p:sp>
        <p:nvSpPr>
          <p:cNvPr id="21507" name="Rectangle 3"/>
          <p:cNvSpPr>
            <a:spLocks noGrp="1"/>
          </p:cNvSpPr>
          <p:nvPr>
            <p:ph idx="1"/>
          </p:nvPr>
        </p:nvSpPr>
        <p:spPr/>
        <p:txBody>
          <a:bodyPr>
            <a:normAutofit fontScale="92500" lnSpcReduction="10000"/>
          </a:bodyPr>
          <a:lstStyle/>
          <a:p>
            <a:pPr marL="0" indent="0">
              <a:buNone/>
            </a:pPr>
            <a:r>
              <a:rPr lang="pt-BR" dirty="0" smtClean="0"/>
              <a:t>Uma amostra de 100 trabalhadores de uma fábrica A leva, em média 12 minutos para completar uma tarefa, com desvio de 2 minutos. Em uma outra fábrica B, uma amostra de 50 trabalhadores levam, em média, 11 minutos com desvio de 3 minutos. Podemos assumir que os trabalhadores da fábrica A levam menos tempo que os da fábrica B a um nível de significância de 5%?</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p:txBody>
          <a:bodyPr>
            <a:normAutofit/>
          </a:bodyPr>
          <a:lstStyle/>
          <a:p>
            <a:r>
              <a:rPr lang="pt-BR" sz="2800" dirty="0" smtClean="0"/>
              <a:t>Teste de Hipóteses para </a:t>
            </a:r>
            <a:r>
              <a:rPr lang="el-GR" sz="2800" dirty="0" smtClean="0"/>
              <a:t>σ</a:t>
            </a:r>
            <a:r>
              <a:rPr lang="pt-BR" sz="2800" baseline="-25000" dirty="0" smtClean="0"/>
              <a:t>1</a:t>
            </a:r>
            <a:r>
              <a:rPr lang="pt-BR" sz="2800" dirty="0" smtClean="0"/>
              <a:t> e </a:t>
            </a:r>
            <a:r>
              <a:rPr lang="el-GR" sz="2800" dirty="0" smtClean="0"/>
              <a:t>σ</a:t>
            </a:r>
            <a:r>
              <a:rPr lang="pt-BR" sz="2800" baseline="-25000" dirty="0" smtClean="0"/>
              <a:t>2</a:t>
            </a:r>
            <a:r>
              <a:rPr lang="pt-BR" sz="2800" dirty="0" smtClean="0"/>
              <a:t>  desconhecidos</a:t>
            </a:r>
          </a:p>
        </p:txBody>
      </p:sp>
      <mc:AlternateContent xmlns:mc="http://schemas.openxmlformats.org/markup-compatibility/2006" xmlns:a14="http://schemas.microsoft.com/office/drawing/2010/main">
        <mc:Choice Requires="a14">
          <p:sp>
            <p:nvSpPr>
              <p:cNvPr id="22531" name="Rectangle 3"/>
              <p:cNvSpPr>
                <a:spLocks noGrp="1"/>
              </p:cNvSpPr>
              <p:nvPr>
                <p:ph idx="1"/>
              </p:nvPr>
            </p:nvSpPr>
            <p:spPr/>
            <p:txBody>
              <a:bodyPr>
                <a:normAutofit fontScale="85000" lnSpcReduction="10000"/>
              </a:bodyPr>
              <a:lstStyle/>
              <a:p>
                <a:pPr marL="0" indent="0">
                  <a:buNone/>
                </a:pPr>
                <a:r>
                  <a:rPr lang="pt-BR" dirty="0" smtClean="0"/>
                  <a:t>Estatística de teste</a:t>
                </a:r>
              </a:p>
              <a:p>
                <a:pPr marL="0" indent="0">
                  <a:buNone/>
                </a:pPr>
                <a14:m>
                  <m:oMathPara xmlns:m="http://schemas.openxmlformats.org/officeDocument/2006/math">
                    <m:oMathParaPr>
                      <m:jc m:val="centerGroup"/>
                    </m:oMathParaPr>
                    <m:oMath xmlns:m="http://schemas.openxmlformats.org/officeDocument/2006/math">
                      <m:r>
                        <a:rPr lang="pt-BR" b="0" i="1" smtClean="0">
                          <a:latin typeface="Cambria Math"/>
                        </a:rPr>
                        <m:t>𝑡</m:t>
                      </m:r>
                      <m:r>
                        <a:rPr lang="pt-BR" b="0" i="1" smtClean="0">
                          <a:latin typeface="Cambria Math"/>
                        </a:rPr>
                        <m:t>=</m:t>
                      </m:r>
                      <m:f>
                        <m:fPr>
                          <m:ctrlPr>
                            <a:rPr lang="pt-BR" b="0" i="1" smtClean="0">
                              <a:latin typeface="Cambria Math"/>
                            </a:rPr>
                          </m:ctrlPr>
                        </m:fPr>
                        <m:num>
                          <m:sSub>
                            <m:sSubPr>
                              <m:ctrlPr>
                                <a:rPr lang="pt-BR" b="0" i="1" smtClean="0">
                                  <a:latin typeface="Cambria Math"/>
                                </a:rPr>
                              </m:ctrlPr>
                            </m:sSubPr>
                            <m:e>
                              <m:acc>
                                <m:accPr>
                                  <m:chr m:val="̅"/>
                                  <m:ctrlPr>
                                    <a:rPr lang="pt-BR" b="0" i="1" smtClean="0">
                                      <a:latin typeface="Cambria Math"/>
                                    </a:rPr>
                                  </m:ctrlPr>
                                </m:accPr>
                                <m:e>
                                  <m:r>
                                    <a:rPr lang="pt-BR" b="0" i="1" smtClean="0">
                                      <a:latin typeface="Cambria Math"/>
                                    </a:rPr>
                                    <m:t>𝑥</m:t>
                                  </m:r>
                                </m:e>
                              </m:acc>
                            </m:e>
                            <m:sub>
                              <m:r>
                                <a:rPr lang="pt-BR" b="0" i="1" smtClean="0">
                                  <a:latin typeface="Cambria Math"/>
                                </a:rPr>
                                <m:t>1</m:t>
                              </m:r>
                            </m:sub>
                          </m:sSub>
                          <m:r>
                            <a:rPr lang="pt-BR" b="0" i="1" smtClean="0">
                              <a:latin typeface="Cambria Math"/>
                            </a:rPr>
                            <m:t>−</m:t>
                          </m:r>
                          <m:sSub>
                            <m:sSubPr>
                              <m:ctrlPr>
                                <a:rPr lang="pt-BR" b="0" i="1" smtClean="0">
                                  <a:latin typeface="Cambria Math"/>
                                </a:rPr>
                              </m:ctrlPr>
                            </m:sSubPr>
                            <m:e>
                              <m:acc>
                                <m:accPr>
                                  <m:chr m:val="̅"/>
                                  <m:ctrlPr>
                                    <a:rPr lang="pt-BR" b="0" i="1" smtClean="0">
                                      <a:latin typeface="Cambria Math"/>
                                    </a:rPr>
                                  </m:ctrlPr>
                                </m:accPr>
                                <m:e>
                                  <m:r>
                                    <a:rPr lang="pt-BR" b="0" i="1" smtClean="0">
                                      <a:latin typeface="Cambria Math"/>
                                    </a:rPr>
                                    <m:t>𝑥</m:t>
                                  </m:r>
                                </m:e>
                              </m:acc>
                            </m:e>
                            <m:sub>
                              <m:r>
                                <a:rPr lang="pt-BR" b="0" i="1" smtClean="0">
                                  <a:latin typeface="Cambria Math"/>
                                </a:rPr>
                                <m:t>2</m:t>
                              </m:r>
                            </m:sub>
                          </m:sSub>
                        </m:num>
                        <m:den>
                          <m:rad>
                            <m:radPr>
                              <m:degHide m:val="on"/>
                              <m:ctrlPr>
                                <a:rPr lang="pt-BR" b="0" i="1" smtClean="0">
                                  <a:latin typeface="Cambria Math"/>
                                </a:rPr>
                              </m:ctrlPr>
                            </m:radPr>
                            <m:deg/>
                            <m:e>
                              <m:f>
                                <m:fPr>
                                  <m:ctrlPr>
                                    <a:rPr lang="pt-BR" b="0" i="1" smtClean="0">
                                      <a:latin typeface="Cambria Math"/>
                                    </a:rPr>
                                  </m:ctrlPr>
                                </m:fPr>
                                <m:num>
                                  <m:sSubSup>
                                    <m:sSubSupPr>
                                      <m:ctrlPr>
                                        <a:rPr lang="pt-BR" b="0" i="1" smtClean="0">
                                          <a:latin typeface="Cambria Math"/>
                                        </a:rPr>
                                      </m:ctrlPr>
                                    </m:sSubSupPr>
                                    <m:e>
                                      <m:r>
                                        <a:rPr lang="pt-BR" b="0" i="1" smtClean="0">
                                          <a:latin typeface="Cambria Math"/>
                                        </a:rPr>
                                        <m:t>𝑠</m:t>
                                      </m:r>
                                    </m:e>
                                    <m:sub>
                                      <m:r>
                                        <a:rPr lang="pt-BR" b="0" i="1" smtClean="0">
                                          <a:latin typeface="Cambria Math"/>
                                        </a:rPr>
                                        <m:t>1</m:t>
                                      </m:r>
                                    </m:sub>
                                    <m:sup>
                                      <m:r>
                                        <a:rPr lang="pt-BR" b="0" i="1" smtClean="0">
                                          <a:latin typeface="Cambria Math"/>
                                        </a:rPr>
                                        <m:t>2</m:t>
                                      </m:r>
                                    </m:sup>
                                  </m:sSubSup>
                                </m:num>
                                <m:den>
                                  <m:sSub>
                                    <m:sSubPr>
                                      <m:ctrlPr>
                                        <a:rPr lang="pt-BR" b="0" i="1" smtClean="0">
                                          <a:latin typeface="Cambria Math"/>
                                        </a:rPr>
                                      </m:ctrlPr>
                                    </m:sSubPr>
                                    <m:e>
                                      <m:r>
                                        <a:rPr lang="pt-BR" b="0" i="1" smtClean="0">
                                          <a:latin typeface="Cambria Math"/>
                                        </a:rPr>
                                        <m:t>𝑛</m:t>
                                      </m:r>
                                    </m:e>
                                    <m:sub>
                                      <m:r>
                                        <a:rPr lang="pt-BR" b="0" i="1" smtClean="0">
                                          <a:latin typeface="Cambria Math"/>
                                        </a:rPr>
                                        <m:t>1</m:t>
                                      </m:r>
                                    </m:sub>
                                  </m:sSub>
                                </m:den>
                              </m:f>
                              <m:r>
                                <a:rPr lang="pt-BR" b="0" i="1" smtClean="0">
                                  <a:latin typeface="Cambria Math"/>
                                </a:rPr>
                                <m:t>+</m:t>
                              </m:r>
                              <m:f>
                                <m:fPr>
                                  <m:ctrlPr>
                                    <a:rPr lang="pt-BR" b="0" i="1" smtClean="0">
                                      <a:latin typeface="Cambria Math"/>
                                    </a:rPr>
                                  </m:ctrlPr>
                                </m:fPr>
                                <m:num>
                                  <m:sSubSup>
                                    <m:sSubSupPr>
                                      <m:ctrlPr>
                                        <a:rPr lang="pt-BR" b="0" i="1" smtClean="0">
                                          <a:latin typeface="Cambria Math"/>
                                        </a:rPr>
                                      </m:ctrlPr>
                                    </m:sSubSupPr>
                                    <m:e>
                                      <m:r>
                                        <a:rPr lang="pt-BR" b="0" i="1" smtClean="0">
                                          <a:latin typeface="Cambria Math"/>
                                        </a:rPr>
                                        <m:t>𝑠</m:t>
                                      </m:r>
                                    </m:e>
                                    <m:sub>
                                      <m:r>
                                        <a:rPr lang="pt-BR" b="0" i="1" smtClean="0">
                                          <a:latin typeface="Cambria Math"/>
                                        </a:rPr>
                                        <m:t>2</m:t>
                                      </m:r>
                                    </m:sub>
                                    <m:sup>
                                      <m:r>
                                        <a:rPr lang="pt-BR" b="0" i="1" smtClean="0">
                                          <a:latin typeface="Cambria Math"/>
                                        </a:rPr>
                                        <m:t>2</m:t>
                                      </m:r>
                                    </m:sup>
                                  </m:sSubSup>
                                </m:num>
                                <m:den>
                                  <m:sSub>
                                    <m:sSubPr>
                                      <m:ctrlPr>
                                        <a:rPr lang="pt-BR" b="0" i="1" smtClean="0">
                                          <a:latin typeface="Cambria Math"/>
                                        </a:rPr>
                                      </m:ctrlPr>
                                    </m:sSubPr>
                                    <m:e>
                                      <m:r>
                                        <a:rPr lang="pt-BR" b="0" i="1" smtClean="0">
                                          <a:latin typeface="Cambria Math"/>
                                        </a:rPr>
                                        <m:t>𝑛</m:t>
                                      </m:r>
                                    </m:e>
                                    <m:sub>
                                      <m:r>
                                        <a:rPr lang="pt-BR" b="0" i="1" smtClean="0">
                                          <a:latin typeface="Cambria Math"/>
                                        </a:rPr>
                                        <m:t>2</m:t>
                                      </m:r>
                                    </m:sub>
                                  </m:sSub>
                                </m:den>
                              </m:f>
                            </m:e>
                          </m:rad>
                        </m:den>
                      </m:f>
                    </m:oMath>
                  </m:oMathPara>
                </a14:m>
                <a:endParaRPr lang="pt-BR" dirty="0" smtClean="0"/>
              </a:p>
              <a:p>
                <a:endParaRPr lang="pt-BR" dirty="0" smtClean="0"/>
              </a:p>
              <a:p>
                <a:pPr marL="0" indent="0">
                  <a:buNone/>
                </a:pPr>
                <a:r>
                  <a:rPr lang="pt-BR" dirty="0" smtClean="0"/>
                  <a:t>Usar a tabela t-</a:t>
                </a:r>
                <a:r>
                  <a:rPr lang="pt-BR" dirty="0" err="1" smtClean="0"/>
                  <a:t>Student</a:t>
                </a:r>
                <a:r>
                  <a:rPr lang="pt-BR" dirty="0" smtClean="0"/>
                  <a:t> e o número de graus de liberdade é o menor dentre valor entre </a:t>
                </a:r>
                <a14:m>
                  <m:oMath xmlns:m="http://schemas.openxmlformats.org/officeDocument/2006/math">
                    <m:sSub>
                      <m:sSubPr>
                        <m:ctrlPr>
                          <a:rPr lang="pt-BR" b="0" i="1" dirty="0" smtClean="0">
                            <a:latin typeface="Cambria Math"/>
                          </a:rPr>
                        </m:ctrlPr>
                      </m:sSubPr>
                      <m:e>
                        <m:r>
                          <a:rPr lang="pt-BR" i="1" dirty="0" smtClean="0">
                            <a:latin typeface="Cambria Math"/>
                          </a:rPr>
                          <m:t>𝑛</m:t>
                        </m:r>
                      </m:e>
                      <m:sub>
                        <m:r>
                          <a:rPr lang="pt-BR" b="0" i="1" dirty="0" smtClean="0">
                            <a:latin typeface="Cambria Math"/>
                          </a:rPr>
                          <m:t>1</m:t>
                        </m:r>
                      </m:sub>
                    </m:sSub>
                    <m:r>
                      <a:rPr lang="pt-BR" b="0" i="1" dirty="0" smtClean="0">
                        <a:latin typeface="Cambria Math"/>
                      </a:rPr>
                      <m:t>−1</m:t>
                    </m:r>
                  </m:oMath>
                </a14:m>
                <a:r>
                  <a:rPr lang="pt-BR" dirty="0" smtClean="0"/>
                  <a:t> ou </a:t>
                </a:r>
                <a14:m>
                  <m:oMath xmlns:m="http://schemas.openxmlformats.org/officeDocument/2006/math">
                    <m:sSub>
                      <m:sSubPr>
                        <m:ctrlPr>
                          <a:rPr lang="pt-BR" b="0" i="1" dirty="0" smtClean="0">
                            <a:latin typeface="Cambria Math"/>
                          </a:rPr>
                        </m:ctrlPr>
                      </m:sSubPr>
                      <m:e>
                        <m:r>
                          <a:rPr lang="pt-BR" i="1" dirty="0" smtClean="0">
                            <a:latin typeface="Cambria Math"/>
                          </a:rPr>
                          <m:t>𝑛</m:t>
                        </m:r>
                      </m:e>
                      <m:sub>
                        <m:r>
                          <a:rPr lang="pt-BR" b="0" i="1" dirty="0" smtClean="0">
                            <a:latin typeface="Cambria Math"/>
                          </a:rPr>
                          <m:t>2</m:t>
                        </m:r>
                      </m:sub>
                    </m:sSub>
                    <m:r>
                      <a:rPr lang="pt-BR" b="0" i="1" dirty="0" smtClean="0">
                        <a:latin typeface="Cambria Math"/>
                      </a:rPr>
                      <m:t>−1</m:t>
                    </m:r>
                  </m:oMath>
                </a14:m>
                <a:r>
                  <a:rPr lang="pt-BR" dirty="0" smtClean="0"/>
                  <a:t>.</a:t>
                </a:r>
              </a:p>
            </p:txBody>
          </p:sp>
        </mc:Choice>
        <mc:Fallback xmlns="">
          <p:sp>
            <p:nvSpPr>
              <p:cNvPr id="22531" name="Rectangle 3"/>
              <p:cNvSpPr>
                <a:spLocks noGrp="1" noRot="1" noChangeAspect="1" noMove="1" noResize="1" noEditPoints="1" noAdjustHandles="1" noChangeArrowheads="1" noChangeShapeType="1" noTextEdit="1"/>
              </p:cNvSpPr>
              <p:nvPr>
                <p:ph idx="1"/>
              </p:nvPr>
            </p:nvSpPr>
            <p:spPr>
              <a:blipFill rotWithShape="1">
                <a:blip r:embed="rId2"/>
                <a:stretch>
                  <a:fillRect r="-372"/>
                </a:stretch>
              </a:blipFill>
            </p:spPr>
            <p:txBody>
              <a:bodyPr/>
              <a:lstStyle/>
              <a:p>
                <a:r>
                  <a:rPr lang="pt-BR">
                    <a:noFill/>
                  </a:rPr>
                  <a:t> </a:t>
                </a:r>
              </a:p>
            </p:txBody>
          </p:sp>
        </mc:Fallback>
      </mc:AlternateContent>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p:txBody>
          <a:bodyPr>
            <a:normAutofit fontScale="90000"/>
          </a:bodyPr>
          <a:lstStyle/>
          <a:p>
            <a:r>
              <a:rPr lang="pt-BR" smtClean="0"/>
              <a:t>Teste de Hipótese: procedimento geral</a:t>
            </a:r>
          </a:p>
        </p:txBody>
      </p:sp>
      <p:sp>
        <p:nvSpPr>
          <p:cNvPr id="23555" name="Rectangle 3"/>
          <p:cNvSpPr>
            <a:spLocks noGrp="1"/>
          </p:cNvSpPr>
          <p:nvPr>
            <p:ph idx="1"/>
          </p:nvPr>
        </p:nvSpPr>
        <p:spPr/>
        <p:txBody>
          <a:bodyPr>
            <a:normAutofit fontScale="85000" lnSpcReduction="20000"/>
          </a:bodyPr>
          <a:lstStyle/>
          <a:p>
            <a:pPr marL="514350" indent="-514350">
              <a:buFont typeface="+mj-lt"/>
              <a:buAutoNum type="arabicPeriod"/>
            </a:pPr>
            <a:r>
              <a:rPr lang="pt-BR" dirty="0" smtClean="0"/>
              <a:t>Identifique o parâmetro de interesse no problema. Neste caso é </a:t>
            </a:r>
            <a:r>
              <a:rPr lang="pt-BR" i="1" dirty="0" smtClean="0"/>
              <a:t>μ</a:t>
            </a:r>
            <a:r>
              <a:rPr lang="pt-BR" dirty="0" smtClean="0"/>
              <a:t>; </a:t>
            </a:r>
          </a:p>
          <a:p>
            <a:pPr marL="514350" indent="-514350">
              <a:buFont typeface="+mj-lt"/>
              <a:buAutoNum type="arabicPeriod"/>
            </a:pPr>
            <a:r>
              <a:rPr lang="pt-BR" dirty="0" smtClean="0"/>
              <a:t>Formule a hipótese nula (H</a:t>
            </a:r>
            <a:r>
              <a:rPr lang="pt-BR" baseline="-25000" dirty="0" smtClean="0"/>
              <a:t>0</a:t>
            </a:r>
            <a:r>
              <a:rPr lang="pt-BR" dirty="0" smtClean="0"/>
              <a:t>);</a:t>
            </a:r>
          </a:p>
          <a:p>
            <a:pPr marL="514350" indent="-514350">
              <a:buFont typeface="+mj-lt"/>
              <a:buAutoNum type="arabicPeriod"/>
            </a:pPr>
            <a:r>
              <a:rPr lang="pt-BR" dirty="0" smtClean="0"/>
              <a:t>Formule uma hipótese alternativa apropriada (H</a:t>
            </a:r>
            <a:r>
              <a:rPr lang="pt-BR" baseline="-25000" dirty="0" smtClean="0"/>
              <a:t>a</a:t>
            </a:r>
            <a:r>
              <a:rPr lang="pt-BR" dirty="0" smtClean="0"/>
              <a:t>);</a:t>
            </a:r>
          </a:p>
          <a:p>
            <a:pPr marL="514350" indent="-514350">
              <a:buFont typeface="+mj-lt"/>
              <a:buAutoNum type="arabicPeriod"/>
            </a:pPr>
            <a:r>
              <a:rPr lang="pt-BR" dirty="0" smtClean="0"/>
              <a:t>Defina o nível de significância;</a:t>
            </a:r>
          </a:p>
          <a:p>
            <a:pPr marL="514350" indent="-514350">
              <a:buFont typeface="+mj-lt"/>
              <a:buAutoNum type="arabicPeriod"/>
            </a:pPr>
            <a:r>
              <a:rPr lang="pt-BR" dirty="0" smtClean="0"/>
              <a:t>Estabeleça a estatística usando a distribuição normal quando as variâncias populacionais são conhecidas ou a distribuição t-</a:t>
            </a:r>
            <a:r>
              <a:rPr lang="pt-BR" dirty="0" err="1" smtClean="0"/>
              <a:t>Student</a:t>
            </a:r>
            <a:r>
              <a:rPr lang="pt-BR" dirty="0" smtClean="0"/>
              <a:t> quando as variâncias são estimadas;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p:txBody>
          <a:bodyPr>
            <a:normAutofit fontScale="90000"/>
          </a:bodyPr>
          <a:lstStyle/>
          <a:p>
            <a:r>
              <a:rPr lang="pt-BR" smtClean="0"/>
              <a:t>Teste de Hipótese: procedimento geral</a:t>
            </a:r>
          </a:p>
        </p:txBody>
      </p:sp>
      <p:sp>
        <p:nvSpPr>
          <p:cNvPr id="24579" name="Rectangle 3"/>
          <p:cNvSpPr>
            <a:spLocks noGrp="1"/>
          </p:cNvSpPr>
          <p:nvPr>
            <p:ph idx="1"/>
          </p:nvPr>
        </p:nvSpPr>
        <p:spPr/>
        <p:txBody>
          <a:bodyPr/>
          <a:lstStyle/>
          <a:p>
            <a:pPr marL="514350" indent="-514350">
              <a:buFont typeface="+mj-lt"/>
              <a:buAutoNum type="arabicPeriod" startAt="6"/>
            </a:pPr>
            <a:r>
              <a:rPr lang="pt-BR" dirty="0" smtClean="0"/>
              <a:t>Estabeleça a região de rejeição usando o nível de significância;</a:t>
            </a:r>
          </a:p>
          <a:p>
            <a:pPr marL="514350" indent="-514350">
              <a:buFont typeface="+mj-lt"/>
              <a:buAutoNum type="arabicPeriod" startAt="6"/>
            </a:pPr>
            <a:r>
              <a:rPr lang="pt-BR" dirty="0" smtClean="0"/>
              <a:t>Coletar os dados amostrais e calcular a estatística do teste;</a:t>
            </a:r>
          </a:p>
          <a:p>
            <a:pPr marL="514350" indent="-514350">
              <a:buFont typeface="+mj-lt"/>
              <a:buAutoNum type="arabicPeriod" startAt="6"/>
            </a:pPr>
            <a:r>
              <a:rPr lang="pt-BR" dirty="0" smtClean="0"/>
              <a:t>Decida se H</a:t>
            </a:r>
            <a:r>
              <a:rPr lang="pt-BR" baseline="-25000" dirty="0" smtClean="0"/>
              <a:t>0</a:t>
            </a:r>
            <a:r>
              <a:rPr lang="pt-BR" dirty="0" smtClean="0"/>
              <a:t> deve ou não ser rejeitada e transponha esta conclusão para o contexto do problema.</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Resposta do problema</a:t>
            </a:r>
            <a:endParaRPr lang="pt-BR" dirty="0"/>
          </a:p>
        </p:txBody>
      </p:sp>
      <mc:AlternateContent xmlns:mc="http://schemas.openxmlformats.org/markup-compatibility/2006" xmlns:a14="http://schemas.microsoft.com/office/drawing/2010/main">
        <mc:Choice Requires="a14">
          <p:sp>
            <p:nvSpPr>
              <p:cNvPr id="5" name="Espaço Reservado para Conteúdo 4"/>
              <p:cNvSpPr>
                <a:spLocks noGrp="1"/>
              </p:cNvSpPr>
              <p:nvPr>
                <p:ph idx="1"/>
              </p:nvPr>
            </p:nvSpPr>
            <p:spPr/>
            <p:txBody>
              <a:bodyPr>
                <a:normAutofit fontScale="70000" lnSpcReduction="20000"/>
              </a:bodyPr>
              <a:lstStyle/>
              <a:p>
                <a:pPr marL="0" indent="0">
                  <a:buNone/>
                </a:pPr>
                <a:r>
                  <a:rPr lang="pt-BR" dirty="0" smtClean="0"/>
                  <a:t>Parâmetros de interesse:</a:t>
                </a:r>
              </a:p>
              <a:p>
                <a:pPr marL="282575" lvl="1" indent="0">
                  <a:buNone/>
                </a:pPr>
                <a:r>
                  <a:rPr lang="pt-BR" i="1" dirty="0"/>
                  <a:t>µ</a:t>
                </a:r>
                <a:r>
                  <a:rPr lang="pt-BR" i="1" baseline="-25000" dirty="0"/>
                  <a:t>1</a:t>
                </a:r>
                <a:r>
                  <a:rPr lang="pt-BR" i="1" dirty="0"/>
                  <a:t> </a:t>
                </a:r>
                <a:r>
                  <a:rPr lang="pt-BR" dirty="0" smtClean="0"/>
                  <a:t>– carga </a:t>
                </a:r>
                <a:r>
                  <a:rPr lang="pt-BR" dirty="0"/>
                  <a:t>axial média das latas com espessura 0,0278</a:t>
                </a:r>
              </a:p>
              <a:p>
                <a:pPr marL="282575" lvl="1" indent="0">
                  <a:buNone/>
                </a:pPr>
                <a:r>
                  <a:rPr lang="pt-BR" i="1" dirty="0"/>
                  <a:t>µ</a:t>
                </a:r>
                <a:r>
                  <a:rPr lang="pt-BR" i="1" baseline="-25000" dirty="0"/>
                  <a:t>2</a:t>
                </a:r>
                <a:r>
                  <a:rPr lang="pt-BR" i="1" dirty="0"/>
                  <a:t> </a:t>
                </a:r>
                <a:r>
                  <a:rPr lang="pt-BR" dirty="0" smtClean="0"/>
                  <a:t>– carga </a:t>
                </a:r>
                <a:r>
                  <a:rPr lang="pt-BR" dirty="0"/>
                  <a:t>axial média das latas com espessura </a:t>
                </a:r>
                <a:r>
                  <a:rPr lang="pt-BR" dirty="0" smtClean="0"/>
                  <a:t>0,0282</a:t>
                </a:r>
                <a:endParaRPr lang="pt-BR" dirty="0"/>
              </a:p>
              <a:p>
                <a:pPr marL="0" indent="0">
                  <a:buNone/>
                </a:pPr>
                <a:r>
                  <a:rPr lang="pt-BR" dirty="0" smtClean="0"/>
                  <a:t>Hipóteses:</a:t>
                </a:r>
              </a:p>
              <a:p>
                <a:pPr marL="282575" lvl="1" indent="0">
                  <a:buClr>
                    <a:schemeClr val="accent1"/>
                  </a:buClr>
                  <a:buNone/>
                </a:pPr>
                <a14:m>
                  <m:oMathPara xmlns:m="http://schemas.openxmlformats.org/officeDocument/2006/math">
                    <m:oMathParaPr>
                      <m:jc m:val="left"/>
                    </m:oMathParaPr>
                    <m:oMath xmlns:m="http://schemas.openxmlformats.org/officeDocument/2006/math">
                      <m:sSub>
                        <m:sSubPr>
                          <m:ctrlPr>
                            <a:rPr lang="pt-BR" i="1" dirty="0">
                              <a:latin typeface="Cambria Math"/>
                            </a:rPr>
                          </m:ctrlPr>
                        </m:sSubPr>
                        <m:e>
                          <m:r>
                            <a:rPr lang="pt-BR" i="1" dirty="0">
                              <a:latin typeface="Cambria Math"/>
                            </a:rPr>
                            <m:t>𝐻</m:t>
                          </m:r>
                        </m:e>
                        <m:sub>
                          <m:r>
                            <a:rPr lang="pt-BR" i="1" dirty="0">
                              <a:latin typeface="Cambria Math"/>
                            </a:rPr>
                            <m:t>0</m:t>
                          </m:r>
                        </m:sub>
                      </m:sSub>
                      <m:r>
                        <a:rPr lang="pt-BR" i="1" dirty="0">
                          <a:latin typeface="Cambria Math"/>
                        </a:rPr>
                        <m:t>:</m:t>
                      </m:r>
                      <m:sSub>
                        <m:sSubPr>
                          <m:ctrlPr>
                            <a:rPr lang="pt-BR" i="1" dirty="0">
                              <a:latin typeface="Cambria Math"/>
                            </a:rPr>
                          </m:ctrlPr>
                        </m:sSubPr>
                        <m:e>
                          <m:r>
                            <a:rPr lang="pt-BR" i="1" dirty="0">
                              <a:latin typeface="Cambria Math"/>
                            </a:rPr>
                            <m:t>𝜇</m:t>
                          </m:r>
                        </m:e>
                        <m:sub>
                          <m:r>
                            <a:rPr lang="pt-BR" i="1" dirty="0">
                              <a:latin typeface="Cambria Math"/>
                            </a:rPr>
                            <m:t>1</m:t>
                          </m:r>
                        </m:sub>
                      </m:sSub>
                      <m:r>
                        <a:rPr lang="pt-BR" i="1" dirty="0">
                          <a:latin typeface="Cambria Math"/>
                        </a:rPr>
                        <m:t>−</m:t>
                      </m:r>
                      <m:sSub>
                        <m:sSubPr>
                          <m:ctrlPr>
                            <a:rPr lang="pt-BR" i="1" dirty="0">
                              <a:latin typeface="Cambria Math"/>
                            </a:rPr>
                          </m:ctrlPr>
                        </m:sSubPr>
                        <m:e>
                          <m:r>
                            <a:rPr lang="pt-BR" i="1" dirty="0">
                              <a:latin typeface="Cambria Math"/>
                            </a:rPr>
                            <m:t>𝜇</m:t>
                          </m:r>
                        </m:e>
                        <m:sub>
                          <m:r>
                            <a:rPr lang="pt-BR" i="1" dirty="0">
                              <a:latin typeface="Cambria Math"/>
                            </a:rPr>
                            <m:t>2</m:t>
                          </m:r>
                        </m:sub>
                      </m:sSub>
                      <m:r>
                        <a:rPr lang="pt-BR" i="1" dirty="0">
                          <a:latin typeface="Cambria Math"/>
                        </a:rPr>
                        <m:t>≥0</m:t>
                      </m:r>
                    </m:oMath>
                  </m:oMathPara>
                </a14:m>
                <a:endParaRPr lang="pt-BR" dirty="0"/>
              </a:p>
              <a:p>
                <a:pPr marL="282575" lvl="1" indent="0">
                  <a:buClr>
                    <a:schemeClr val="accent1"/>
                  </a:buClr>
                  <a:buNone/>
                </a:pPr>
                <a14:m>
                  <m:oMathPara xmlns:m="http://schemas.openxmlformats.org/officeDocument/2006/math">
                    <m:oMathParaPr>
                      <m:jc m:val="left"/>
                    </m:oMathParaPr>
                    <m:oMath xmlns:m="http://schemas.openxmlformats.org/officeDocument/2006/math">
                      <m:sSub>
                        <m:sSubPr>
                          <m:ctrlPr>
                            <a:rPr lang="pt-BR" i="1" dirty="0">
                              <a:latin typeface="Cambria Math"/>
                            </a:rPr>
                          </m:ctrlPr>
                        </m:sSubPr>
                        <m:e>
                          <m:r>
                            <a:rPr lang="pt-BR" i="1" dirty="0">
                              <a:latin typeface="Cambria Math"/>
                            </a:rPr>
                            <m:t>𝐻</m:t>
                          </m:r>
                        </m:e>
                        <m:sub>
                          <m:r>
                            <a:rPr lang="pt-BR" i="1" dirty="0">
                              <a:latin typeface="Cambria Math"/>
                            </a:rPr>
                            <m:t>𝑎</m:t>
                          </m:r>
                        </m:sub>
                      </m:sSub>
                      <m:r>
                        <a:rPr lang="pt-BR" i="1" dirty="0">
                          <a:latin typeface="Cambria Math"/>
                        </a:rPr>
                        <m:t>:</m:t>
                      </m:r>
                      <m:sSub>
                        <m:sSubPr>
                          <m:ctrlPr>
                            <a:rPr lang="pt-BR" i="1" dirty="0">
                              <a:latin typeface="Cambria Math"/>
                            </a:rPr>
                          </m:ctrlPr>
                        </m:sSubPr>
                        <m:e>
                          <m:r>
                            <a:rPr lang="pt-BR" i="1" dirty="0">
                              <a:latin typeface="Cambria Math"/>
                            </a:rPr>
                            <m:t>𝜇</m:t>
                          </m:r>
                        </m:e>
                        <m:sub>
                          <m:r>
                            <a:rPr lang="pt-BR" i="1" dirty="0">
                              <a:latin typeface="Cambria Math"/>
                            </a:rPr>
                            <m:t>1</m:t>
                          </m:r>
                        </m:sub>
                      </m:sSub>
                      <m:r>
                        <a:rPr lang="pt-BR" i="1" dirty="0">
                          <a:latin typeface="Cambria Math"/>
                        </a:rPr>
                        <m:t>−</m:t>
                      </m:r>
                      <m:sSub>
                        <m:sSubPr>
                          <m:ctrlPr>
                            <a:rPr lang="pt-BR" i="1" dirty="0">
                              <a:latin typeface="Cambria Math"/>
                            </a:rPr>
                          </m:ctrlPr>
                        </m:sSubPr>
                        <m:e>
                          <m:r>
                            <a:rPr lang="pt-BR" i="1" dirty="0">
                              <a:latin typeface="Cambria Math"/>
                            </a:rPr>
                            <m:t>𝜇</m:t>
                          </m:r>
                        </m:e>
                        <m:sub>
                          <m:r>
                            <a:rPr lang="pt-BR" i="1" dirty="0">
                              <a:latin typeface="Cambria Math"/>
                            </a:rPr>
                            <m:t>2</m:t>
                          </m:r>
                        </m:sub>
                      </m:sSub>
                      <m:r>
                        <a:rPr lang="pt-BR" i="1" dirty="0">
                          <a:latin typeface="Cambria Math"/>
                        </a:rPr>
                        <m:t>&lt;0</m:t>
                      </m:r>
                    </m:oMath>
                  </m:oMathPara>
                </a14:m>
                <a:endParaRPr lang="pt-BR" sz="1600" dirty="0"/>
              </a:p>
              <a:p>
                <a:pPr marL="0" indent="0">
                  <a:buNone/>
                </a:pPr>
                <a:r>
                  <a:rPr lang="pt-BR" dirty="0"/>
                  <a:t>Nível de significância do </a:t>
                </a:r>
                <a:r>
                  <a:rPr lang="pt-BR" dirty="0" smtClean="0"/>
                  <a:t>teste </a:t>
                </a:r>
                <a14:m>
                  <m:oMath xmlns:m="http://schemas.openxmlformats.org/officeDocument/2006/math">
                    <m:r>
                      <a:rPr lang="el-GR" i="1" dirty="0" smtClean="0">
                        <a:latin typeface="Cambria Math"/>
                      </a:rPr>
                      <m:t>𝛼</m:t>
                    </m:r>
                    <m:r>
                      <a:rPr lang="pt-BR" i="1" dirty="0">
                        <a:latin typeface="Cambria Math"/>
                      </a:rPr>
                      <m:t>=0,05</m:t>
                    </m:r>
                  </m:oMath>
                </a14:m>
                <a:endParaRPr lang="el-GR" dirty="0"/>
              </a:p>
              <a:p>
                <a:pPr marL="0" indent="0">
                  <a:buNone/>
                </a:pPr>
                <a:r>
                  <a:rPr lang="pt-BR" dirty="0"/>
                  <a:t>Estatística de teste</a:t>
                </a:r>
                <a:r>
                  <a:rPr lang="pt-BR" dirty="0" smtClean="0"/>
                  <a:t> </a:t>
                </a:r>
                <a14:m>
                  <m:oMath xmlns:m="http://schemas.openxmlformats.org/officeDocument/2006/math">
                    <m:r>
                      <a:rPr lang="pt-BR" i="1">
                        <a:latin typeface="Cambria Math"/>
                      </a:rPr>
                      <m:t>𝑡</m:t>
                    </m:r>
                    <m:r>
                      <a:rPr lang="pt-BR" i="1">
                        <a:latin typeface="Cambria Math"/>
                      </a:rPr>
                      <m:t>=</m:t>
                    </m:r>
                    <m:f>
                      <m:fPr>
                        <m:ctrlPr>
                          <a:rPr lang="pt-BR" i="1">
                            <a:latin typeface="Cambria Math"/>
                          </a:rPr>
                        </m:ctrlPr>
                      </m:fPr>
                      <m:num>
                        <m:sSub>
                          <m:sSubPr>
                            <m:ctrlPr>
                              <a:rPr lang="pt-BR" i="1">
                                <a:latin typeface="Cambria Math"/>
                              </a:rPr>
                            </m:ctrlPr>
                          </m:sSubPr>
                          <m:e>
                            <m:acc>
                              <m:accPr>
                                <m:chr m:val="̅"/>
                                <m:ctrlPr>
                                  <a:rPr lang="pt-BR" i="1">
                                    <a:latin typeface="Cambria Math"/>
                                  </a:rPr>
                                </m:ctrlPr>
                              </m:accPr>
                              <m:e>
                                <m:r>
                                  <a:rPr lang="pt-BR" i="1">
                                    <a:latin typeface="Cambria Math"/>
                                  </a:rPr>
                                  <m:t>𝑥</m:t>
                                </m:r>
                              </m:e>
                            </m:acc>
                          </m:e>
                          <m:sub>
                            <m:r>
                              <a:rPr lang="pt-BR" i="1">
                                <a:latin typeface="Cambria Math"/>
                              </a:rPr>
                              <m:t>1</m:t>
                            </m:r>
                          </m:sub>
                        </m:sSub>
                        <m:r>
                          <a:rPr lang="pt-BR" i="1">
                            <a:latin typeface="Cambria Math"/>
                          </a:rPr>
                          <m:t>−</m:t>
                        </m:r>
                        <m:sSub>
                          <m:sSubPr>
                            <m:ctrlPr>
                              <a:rPr lang="pt-BR" i="1">
                                <a:latin typeface="Cambria Math"/>
                              </a:rPr>
                            </m:ctrlPr>
                          </m:sSubPr>
                          <m:e>
                            <m:acc>
                              <m:accPr>
                                <m:chr m:val="̅"/>
                                <m:ctrlPr>
                                  <a:rPr lang="pt-BR" i="1">
                                    <a:latin typeface="Cambria Math"/>
                                  </a:rPr>
                                </m:ctrlPr>
                              </m:accPr>
                              <m:e>
                                <m:r>
                                  <a:rPr lang="pt-BR" i="1">
                                    <a:latin typeface="Cambria Math"/>
                                  </a:rPr>
                                  <m:t>𝑥</m:t>
                                </m:r>
                              </m:e>
                            </m:acc>
                          </m:e>
                          <m:sub>
                            <m:r>
                              <a:rPr lang="pt-BR" i="1">
                                <a:latin typeface="Cambria Math"/>
                              </a:rPr>
                              <m:t>2</m:t>
                            </m:r>
                          </m:sub>
                        </m:sSub>
                      </m:num>
                      <m:den>
                        <m:rad>
                          <m:radPr>
                            <m:degHide m:val="on"/>
                            <m:ctrlPr>
                              <a:rPr lang="pt-BR" i="1">
                                <a:latin typeface="Cambria Math"/>
                              </a:rPr>
                            </m:ctrlPr>
                          </m:radPr>
                          <m:deg/>
                          <m:e>
                            <m:f>
                              <m:fPr>
                                <m:ctrlPr>
                                  <a:rPr lang="pt-BR" i="1">
                                    <a:latin typeface="Cambria Math"/>
                                  </a:rPr>
                                </m:ctrlPr>
                              </m:fPr>
                              <m:num>
                                <m:sSubSup>
                                  <m:sSubSupPr>
                                    <m:ctrlPr>
                                      <a:rPr lang="pt-BR" i="1">
                                        <a:latin typeface="Cambria Math"/>
                                      </a:rPr>
                                    </m:ctrlPr>
                                  </m:sSubSupPr>
                                  <m:e>
                                    <m:r>
                                      <a:rPr lang="pt-BR" i="1">
                                        <a:latin typeface="Cambria Math"/>
                                      </a:rPr>
                                      <m:t>𝑠</m:t>
                                    </m:r>
                                  </m:e>
                                  <m:sub>
                                    <m:r>
                                      <a:rPr lang="pt-BR" i="1">
                                        <a:latin typeface="Cambria Math"/>
                                      </a:rPr>
                                      <m:t>1</m:t>
                                    </m:r>
                                  </m:sub>
                                  <m:sup>
                                    <m:r>
                                      <a:rPr lang="pt-BR" i="1">
                                        <a:latin typeface="Cambria Math"/>
                                      </a:rPr>
                                      <m:t>2</m:t>
                                    </m:r>
                                  </m:sup>
                                </m:sSubSup>
                              </m:num>
                              <m:den>
                                <m:sSub>
                                  <m:sSubPr>
                                    <m:ctrlPr>
                                      <a:rPr lang="pt-BR" i="1">
                                        <a:latin typeface="Cambria Math"/>
                                      </a:rPr>
                                    </m:ctrlPr>
                                  </m:sSubPr>
                                  <m:e>
                                    <m:r>
                                      <a:rPr lang="pt-BR" i="1">
                                        <a:latin typeface="Cambria Math"/>
                                      </a:rPr>
                                      <m:t>𝑛</m:t>
                                    </m:r>
                                  </m:e>
                                  <m:sub>
                                    <m:r>
                                      <a:rPr lang="pt-BR" i="1">
                                        <a:latin typeface="Cambria Math"/>
                                      </a:rPr>
                                      <m:t>1</m:t>
                                    </m:r>
                                  </m:sub>
                                </m:sSub>
                              </m:den>
                            </m:f>
                            <m:r>
                              <a:rPr lang="pt-BR" i="1">
                                <a:latin typeface="Cambria Math"/>
                              </a:rPr>
                              <m:t>+</m:t>
                            </m:r>
                            <m:f>
                              <m:fPr>
                                <m:ctrlPr>
                                  <a:rPr lang="pt-BR" i="1">
                                    <a:latin typeface="Cambria Math"/>
                                  </a:rPr>
                                </m:ctrlPr>
                              </m:fPr>
                              <m:num>
                                <m:sSubSup>
                                  <m:sSubSupPr>
                                    <m:ctrlPr>
                                      <a:rPr lang="pt-BR" i="1">
                                        <a:latin typeface="Cambria Math"/>
                                      </a:rPr>
                                    </m:ctrlPr>
                                  </m:sSubSupPr>
                                  <m:e>
                                    <m:r>
                                      <a:rPr lang="pt-BR" i="1">
                                        <a:latin typeface="Cambria Math"/>
                                      </a:rPr>
                                      <m:t>𝑠</m:t>
                                    </m:r>
                                  </m:e>
                                  <m:sub>
                                    <m:r>
                                      <a:rPr lang="pt-BR" i="1">
                                        <a:latin typeface="Cambria Math"/>
                                      </a:rPr>
                                      <m:t>2</m:t>
                                    </m:r>
                                  </m:sub>
                                  <m:sup>
                                    <m:r>
                                      <a:rPr lang="pt-BR" i="1">
                                        <a:latin typeface="Cambria Math"/>
                                      </a:rPr>
                                      <m:t>2</m:t>
                                    </m:r>
                                  </m:sup>
                                </m:sSubSup>
                              </m:num>
                              <m:den>
                                <m:sSub>
                                  <m:sSubPr>
                                    <m:ctrlPr>
                                      <a:rPr lang="pt-BR" i="1">
                                        <a:latin typeface="Cambria Math"/>
                                      </a:rPr>
                                    </m:ctrlPr>
                                  </m:sSubPr>
                                  <m:e>
                                    <m:r>
                                      <a:rPr lang="pt-BR" i="1">
                                        <a:latin typeface="Cambria Math"/>
                                      </a:rPr>
                                      <m:t>𝑛</m:t>
                                    </m:r>
                                  </m:e>
                                  <m:sub>
                                    <m:r>
                                      <a:rPr lang="pt-BR" i="1">
                                        <a:latin typeface="Cambria Math"/>
                                      </a:rPr>
                                      <m:t>2</m:t>
                                    </m:r>
                                  </m:sub>
                                </m:sSub>
                              </m:den>
                            </m:f>
                          </m:e>
                        </m:rad>
                      </m:den>
                    </m:f>
                  </m:oMath>
                </a14:m>
                <a:endParaRPr lang="pt-BR" dirty="0" smtClean="0"/>
              </a:p>
              <a:p>
                <a:pPr marL="0" indent="0">
                  <a:buNone/>
                </a:pPr>
                <a:r>
                  <a:rPr lang="pt-BR" dirty="0" smtClean="0"/>
                  <a:t>Região de rejeição</a:t>
                </a:r>
                <a:endParaRPr lang="pt-BR" dirty="0"/>
              </a:p>
              <a:p>
                <a:pPr marL="0" indent="0">
                  <a:buNone/>
                </a:pPr>
                <a:endParaRPr lang="pt-BR" dirty="0"/>
              </a:p>
            </p:txBody>
          </p:sp>
        </mc:Choice>
        <mc:Fallback xmlns="">
          <p:sp>
            <p:nvSpPr>
              <p:cNvPr id="5" name="Espaço Reservado para Conteúdo 4"/>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pt-BR">
                    <a:noFill/>
                  </a:rPr>
                  <a:t> </a:t>
                </a:r>
              </a:p>
            </p:txBody>
          </p:sp>
        </mc:Fallback>
      </mc:AlternateContent>
      <p:pic>
        <p:nvPicPr>
          <p:cNvPr id="6" name="Picture 3"/>
          <p:cNvPicPr>
            <a:picLocks noChangeAspect="1" noChangeArrowheads="1"/>
          </p:cNvPicPr>
          <p:nvPr/>
        </p:nvPicPr>
        <p:blipFill>
          <a:blip r:embed="rId3"/>
          <a:srcRect/>
          <a:stretch>
            <a:fillRect/>
          </a:stretch>
        </p:blipFill>
        <p:spPr bwMode="auto">
          <a:xfrm>
            <a:off x="4572000" y="4286184"/>
            <a:ext cx="4217198" cy="1435331"/>
          </a:xfrm>
          <a:prstGeom prst="rect">
            <a:avLst/>
          </a:prstGeom>
          <a:noFill/>
          <a:ln w="9525">
            <a:noFill/>
            <a:miter lim="800000"/>
            <a:headEnd/>
            <a:tailEnd/>
          </a:ln>
        </p:spPr>
      </p:pic>
      <p:sp>
        <p:nvSpPr>
          <p:cNvPr id="7" name="AutoShape 5"/>
          <p:cNvSpPr>
            <a:spLocks noChangeArrowheads="1"/>
          </p:cNvSpPr>
          <p:nvPr/>
        </p:nvSpPr>
        <p:spPr bwMode="auto">
          <a:xfrm rot="10800000">
            <a:off x="4572000" y="5957600"/>
            <a:ext cx="995539" cy="190126"/>
          </a:xfrm>
          <a:prstGeom prst="rightArrow">
            <a:avLst>
              <a:gd name="adj1" fmla="val 50000"/>
              <a:gd name="adj2" fmla="val 125556"/>
            </a:avLst>
          </a:prstGeom>
          <a:ln>
            <a:headEnd/>
            <a:tailEnd/>
          </a:ln>
        </p:spPr>
        <p:style>
          <a:lnRef idx="1">
            <a:schemeClr val="accent4"/>
          </a:lnRef>
          <a:fillRef idx="3">
            <a:schemeClr val="accent4"/>
          </a:fillRef>
          <a:effectRef idx="2">
            <a:schemeClr val="accent4"/>
          </a:effectRef>
          <a:fontRef idx="minor">
            <a:schemeClr val="lt1"/>
          </a:fontRef>
        </p:style>
        <p:txBody>
          <a:bodyPr rot="10800000" wrap="none" anchor="ctr"/>
          <a:lstStyle/>
          <a:p>
            <a:endParaRPr lang="pt-BR" sz="1800">
              <a:latin typeface="Segoe UI" pitchFamily="34" charset="0"/>
              <a:ea typeface="Segoe UI" pitchFamily="34" charset="0"/>
              <a:cs typeface="Segoe UI" pitchFamily="34" charset="0"/>
            </a:endParaRPr>
          </a:p>
        </p:txBody>
      </p:sp>
      <p:sp>
        <p:nvSpPr>
          <p:cNvPr id="8" name="Text Box 6"/>
          <p:cNvSpPr txBox="1">
            <a:spLocks noChangeArrowheads="1"/>
          </p:cNvSpPr>
          <p:nvPr/>
        </p:nvSpPr>
        <p:spPr bwMode="auto">
          <a:xfrm>
            <a:off x="4427984" y="6114782"/>
            <a:ext cx="1279680" cy="338554"/>
          </a:xfrm>
          <a:prstGeom prst="rect">
            <a:avLst/>
          </a:prstGeom>
          <a:noFill/>
          <a:ln w="9525">
            <a:noFill/>
            <a:miter lim="800000"/>
            <a:headEnd/>
            <a:tailEnd/>
          </a:ln>
        </p:spPr>
        <p:txBody>
          <a:bodyPr>
            <a:spAutoFit/>
          </a:bodyPr>
          <a:lstStyle/>
          <a:p>
            <a:pPr algn="ctr">
              <a:spcBef>
                <a:spcPct val="50000"/>
              </a:spcBef>
            </a:pPr>
            <a:r>
              <a:rPr lang="pt-BR" sz="1600">
                <a:latin typeface="Segoe UI" pitchFamily="34" charset="0"/>
                <a:ea typeface="Segoe UI" pitchFamily="34" charset="0"/>
                <a:cs typeface="Segoe UI" pitchFamily="34" charset="0"/>
              </a:rPr>
              <a:t>Rejeitar H</a:t>
            </a:r>
            <a:r>
              <a:rPr lang="pt-BR" sz="1600" baseline="-25000">
                <a:latin typeface="Segoe UI" pitchFamily="34" charset="0"/>
                <a:ea typeface="Segoe UI" pitchFamily="34" charset="0"/>
                <a:cs typeface="Segoe UI" pitchFamily="34" charset="0"/>
              </a:rPr>
              <a:t>0</a:t>
            </a:r>
          </a:p>
        </p:txBody>
      </p:sp>
      <p:sp>
        <p:nvSpPr>
          <p:cNvPr id="9" name="AutoShape 7"/>
          <p:cNvSpPr>
            <a:spLocks noChangeArrowheads="1"/>
          </p:cNvSpPr>
          <p:nvPr/>
        </p:nvSpPr>
        <p:spPr bwMode="auto">
          <a:xfrm>
            <a:off x="5566494" y="5957601"/>
            <a:ext cx="3222704" cy="190125"/>
          </a:xfrm>
          <a:prstGeom prst="rightArrow">
            <a:avLst>
              <a:gd name="adj1" fmla="val 50000"/>
              <a:gd name="adj2" fmla="val 392582"/>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pt-BR" sz="1800">
              <a:latin typeface="Segoe UI" pitchFamily="34" charset="0"/>
              <a:ea typeface="Segoe UI" pitchFamily="34" charset="0"/>
              <a:cs typeface="Segoe UI" pitchFamily="34" charset="0"/>
            </a:endParaRPr>
          </a:p>
        </p:txBody>
      </p:sp>
      <p:sp>
        <p:nvSpPr>
          <p:cNvPr id="10" name="Text Box 8"/>
          <p:cNvSpPr txBox="1">
            <a:spLocks noChangeArrowheads="1"/>
          </p:cNvSpPr>
          <p:nvPr/>
        </p:nvSpPr>
        <p:spPr bwMode="auto">
          <a:xfrm>
            <a:off x="6038814" y="6114781"/>
            <a:ext cx="1753945" cy="338554"/>
          </a:xfrm>
          <a:prstGeom prst="rect">
            <a:avLst/>
          </a:prstGeom>
          <a:noFill/>
          <a:ln w="9525">
            <a:noFill/>
            <a:miter lim="800000"/>
            <a:headEnd/>
            <a:tailEnd/>
          </a:ln>
        </p:spPr>
        <p:txBody>
          <a:bodyPr>
            <a:spAutoFit/>
          </a:bodyPr>
          <a:lstStyle/>
          <a:p>
            <a:pPr algn="ctr">
              <a:spcBef>
                <a:spcPct val="50000"/>
              </a:spcBef>
            </a:pPr>
            <a:r>
              <a:rPr lang="pt-BR" sz="1600" dirty="0">
                <a:latin typeface="Segoe UI" pitchFamily="34" charset="0"/>
                <a:ea typeface="Segoe UI" pitchFamily="34" charset="0"/>
                <a:cs typeface="Segoe UI" pitchFamily="34" charset="0"/>
              </a:rPr>
              <a:t>Não rejeitar H</a:t>
            </a:r>
            <a:r>
              <a:rPr lang="pt-BR" sz="1600" baseline="-25000" dirty="0">
                <a:latin typeface="Segoe UI" pitchFamily="34" charset="0"/>
                <a:ea typeface="Segoe UI" pitchFamily="34" charset="0"/>
                <a:cs typeface="Segoe UI" pitchFamily="34" charset="0"/>
              </a:rPr>
              <a:t>0</a:t>
            </a:r>
          </a:p>
        </p:txBody>
      </p:sp>
      <p:sp>
        <p:nvSpPr>
          <p:cNvPr id="11" name="Text Box 18"/>
          <p:cNvSpPr txBox="1">
            <a:spLocks noChangeArrowheads="1"/>
          </p:cNvSpPr>
          <p:nvPr/>
        </p:nvSpPr>
        <p:spPr bwMode="auto">
          <a:xfrm>
            <a:off x="5139381" y="5661248"/>
            <a:ext cx="800771" cy="307777"/>
          </a:xfrm>
          <a:prstGeom prst="rect">
            <a:avLst/>
          </a:prstGeom>
          <a:noFill/>
          <a:ln w="9525">
            <a:noFill/>
            <a:miter lim="800000"/>
            <a:headEnd/>
            <a:tailEnd/>
          </a:ln>
        </p:spPr>
        <p:txBody>
          <a:bodyPr wrap="square">
            <a:spAutoFit/>
          </a:bodyPr>
          <a:lstStyle/>
          <a:p>
            <a:pPr algn="ctr">
              <a:spcBef>
                <a:spcPct val="50000"/>
              </a:spcBef>
            </a:pPr>
            <a:r>
              <a:rPr lang="pt-BR" sz="1400" dirty="0">
                <a:latin typeface="Segoe UI" pitchFamily="34" charset="0"/>
                <a:ea typeface="Segoe UI" pitchFamily="34" charset="0"/>
                <a:cs typeface="Segoe UI" pitchFamily="34" charset="0"/>
              </a:rPr>
              <a:t>-</a:t>
            </a:r>
            <a:r>
              <a:rPr lang="pt-BR" sz="1400" dirty="0" smtClean="0">
                <a:latin typeface="Segoe UI" pitchFamily="34" charset="0"/>
                <a:ea typeface="Segoe UI" pitchFamily="34" charset="0"/>
                <a:cs typeface="Segoe UI" pitchFamily="34" charset="0"/>
              </a:rPr>
              <a:t>1,64</a:t>
            </a:r>
            <a:endParaRPr lang="pt-BR" sz="1400" dirty="0">
              <a:latin typeface="Segoe UI" pitchFamily="34" charset="0"/>
              <a:ea typeface="Segoe UI" pitchFamily="34" charset="0"/>
              <a:cs typeface="Segoe UI" pitchFamily="34" charset="0"/>
            </a:endParaRPr>
          </a:p>
        </p:txBody>
      </p:sp>
      <p:cxnSp>
        <p:nvCxnSpPr>
          <p:cNvPr id="14" name="Conector em curva 13"/>
          <p:cNvCxnSpPr/>
          <p:nvPr/>
        </p:nvCxnSpPr>
        <p:spPr>
          <a:xfrm flipV="1">
            <a:off x="2843808" y="5589240"/>
            <a:ext cx="2295573" cy="72008"/>
          </a:xfrm>
          <a:prstGeom prst="curvedConnector3">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1909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p:txBody>
          <a:bodyPr/>
          <a:lstStyle/>
          <a:p>
            <a:r>
              <a:rPr lang="pt-BR" smtClean="0"/>
              <a:t>Um problema</a:t>
            </a:r>
          </a:p>
        </p:txBody>
      </p:sp>
      <p:sp>
        <p:nvSpPr>
          <p:cNvPr id="8195" name="Rectangle 3"/>
          <p:cNvSpPr>
            <a:spLocks noGrp="1"/>
          </p:cNvSpPr>
          <p:nvPr>
            <p:ph idx="1"/>
          </p:nvPr>
        </p:nvSpPr>
        <p:spPr/>
        <p:txBody>
          <a:bodyPr>
            <a:normAutofit fontScale="77500" lnSpcReduction="20000"/>
          </a:bodyPr>
          <a:lstStyle/>
          <a:p>
            <a:r>
              <a:rPr lang="pt-BR" dirty="0" smtClean="0"/>
              <a:t>Um fabricante de latas deseja diminuir a espessura das latas a fim de reduzir o custo delas.</a:t>
            </a:r>
          </a:p>
          <a:p>
            <a:r>
              <a:rPr lang="pt-BR" dirty="0" smtClean="0"/>
              <a:t>Usualmente a espessura é de 0,0282 cm, mas o fabricante está testando latas de 0,0278 cm. </a:t>
            </a:r>
          </a:p>
          <a:p>
            <a:r>
              <a:rPr lang="pt-BR" dirty="0" smtClean="0"/>
              <a:t>A carga axial de uma lata é o peso máximo suportado por seus lados. Isto é medido através de uma placa seus lados.</a:t>
            </a:r>
          </a:p>
          <a:p>
            <a:r>
              <a:rPr lang="pt-BR" dirty="0" smtClean="0"/>
              <a:t>É importante temos uma carga axial suficientemente grande a fim de a lata não ceder quando se coloca a tampa. </a:t>
            </a:r>
          </a:p>
          <a:p>
            <a:r>
              <a:rPr lang="pt-BR" i="1" dirty="0" smtClean="0"/>
              <a:t>As latas de alumínio podem ter menor espessura para reduzir o custo?</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p:txBody>
          <a:bodyPr/>
          <a:lstStyle/>
          <a:p>
            <a:r>
              <a:rPr lang="pt-BR" smtClean="0"/>
              <a:t>Resposta do problema</a:t>
            </a:r>
          </a:p>
        </p:txBody>
      </p:sp>
      <mc:AlternateContent xmlns:mc="http://schemas.openxmlformats.org/markup-compatibility/2006" xmlns:a14="http://schemas.microsoft.com/office/drawing/2010/main">
        <mc:Choice Requires="a14">
          <p:sp>
            <p:nvSpPr>
              <p:cNvPr id="26627" name="Rectangle 3"/>
              <p:cNvSpPr>
                <a:spLocks noGrp="1"/>
              </p:cNvSpPr>
              <p:nvPr>
                <p:ph idx="1"/>
              </p:nvPr>
            </p:nvSpPr>
            <p:spPr/>
            <p:txBody>
              <a:bodyPr>
                <a:noAutofit/>
              </a:bodyPr>
              <a:lstStyle/>
              <a:p>
                <a:pPr marL="0" indent="0">
                  <a:buNone/>
                </a:pPr>
                <a:r>
                  <a:rPr lang="pt-BR" sz="1600" dirty="0" smtClean="0"/>
                  <a:t>Dados da amostra 1 (carga das lata com espessura 0,0278):</a:t>
                </a:r>
              </a:p>
              <a:p>
                <a:pPr marL="0" indent="0">
                  <a:buNone/>
                </a:pPr>
                <a14:m>
                  <m:oMathPara xmlns:m="http://schemas.openxmlformats.org/officeDocument/2006/math">
                    <m:oMathParaPr>
                      <m:jc m:val="centerGroup"/>
                    </m:oMathParaPr>
                    <m:oMath xmlns:m="http://schemas.openxmlformats.org/officeDocument/2006/math">
                      <m:sSub>
                        <m:sSubPr>
                          <m:ctrlPr>
                            <a:rPr lang="pt-BR" sz="1600" b="0" i="1" smtClean="0">
                              <a:latin typeface="Cambria Math"/>
                            </a:rPr>
                          </m:ctrlPr>
                        </m:sSubPr>
                        <m:e>
                          <m:acc>
                            <m:accPr>
                              <m:chr m:val="̅"/>
                              <m:ctrlPr>
                                <a:rPr lang="pt-BR" sz="1600" i="1" smtClean="0">
                                  <a:latin typeface="Cambria Math"/>
                                </a:rPr>
                              </m:ctrlPr>
                            </m:accPr>
                            <m:e>
                              <m:r>
                                <a:rPr lang="pt-BR" sz="1600" b="0" i="1" smtClean="0">
                                  <a:latin typeface="Cambria Math"/>
                                </a:rPr>
                                <m:t>𝑥</m:t>
                              </m:r>
                            </m:e>
                          </m:acc>
                        </m:e>
                        <m:sub>
                          <m:r>
                            <a:rPr lang="pt-BR" sz="1600" b="0" i="1" smtClean="0">
                              <a:latin typeface="Cambria Math"/>
                            </a:rPr>
                            <m:t>1</m:t>
                          </m:r>
                        </m:sub>
                      </m:sSub>
                      <m:r>
                        <a:rPr lang="pt-BR" sz="1600" b="0" i="1" smtClean="0">
                          <a:latin typeface="Cambria Math"/>
                        </a:rPr>
                        <m:t>=267,1   </m:t>
                      </m:r>
                      <m:sSub>
                        <m:sSubPr>
                          <m:ctrlPr>
                            <a:rPr lang="pt-BR" sz="1600" b="0" i="1" smtClean="0">
                              <a:latin typeface="Cambria Math"/>
                            </a:rPr>
                          </m:ctrlPr>
                        </m:sSubPr>
                        <m:e>
                          <m:r>
                            <a:rPr lang="pt-BR" sz="1600" b="0" i="1" smtClean="0">
                              <a:latin typeface="Cambria Math"/>
                            </a:rPr>
                            <m:t>𝑛</m:t>
                          </m:r>
                        </m:e>
                        <m:sub>
                          <m:r>
                            <a:rPr lang="pt-BR" sz="1600" b="0" i="1" smtClean="0">
                              <a:latin typeface="Cambria Math"/>
                            </a:rPr>
                            <m:t>1</m:t>
                          </m:r>
                        </m:sub>
                      </m:sSub>
                      <m:r>
                        <a:rPr lang="pt-BR" sz="1600" b="0" i="1" smtClean="0">
                          <a:latin typeface="Cambria Math"/>
                        </a:rPr>
                        <m:t>=175   </m:t>
                      </m:r>
                      <m:sSub>
                        <m:sSubPr>
                          <m:ctrlPr>
                            <a:rPr lang="pt-BR" sz="1600" b="0" i="1" smtClean="0">
                              <a:latin typeface="Cambria Math"/>
                            </a:rPr>
                          </m:ctrlPr>
                        </m:sSubPr>
                        <m:e>
                          <m:r>
                            <a:rPr lang="pt-BR" sz="1600" b="0" i="1" smtClean="0">
                              <a:latin typeface="Cambria Math"/>
                            </a:rPr>
                            <m:t>𝑠</m:t>
                          </m:r>
                        </m:e>
                        <m:sub>
                          <m:r>
                            <a:rPr lang="pt-BR" sz="1600" b="0" i="1" smtClean="0">
                              <a:latin typeface="Cambria Math"/>
                            </a:rPr>
                            <m:t>1</m:t>
                          </m:r>
                        </m:sub>
                      </m:sSub>
                      <m:r>
                        <a:rPr lang="pt-BR" sz="1600" b="0" i="1" smtClean="0">
                          <a:latin typeface="Cambria Math"/>
                        </a:rPr>
                        <m:t>=22,1</m:t>
                      </m:r>
                    </m:oMath>
                  </m:oMathPara>
                </a14:m>
                <a:endParaRPr lang="pt-BR" sz="1600" dirty="0" smtClean="0"/>
              </a:p>
              <a:p>
                <a:pPr marL="0" indent="0">
                  <a:buNone/>
                </a:pPr>
                <a:r>
                  <a:rPr lang="pt-BR" sz="1600" dirty="0" smtClean="0"/>
                  <a:t>Dados da amostra 2 (carga das lata com espessura 0,0282):</a:t>
                </a:r>
              </a:p>
              <a:p>
                <a:pPr marL="0" indent="0">
                  <a:buNone/>
                </a:pPr>
                <a14:m>
                  <m:oMathPara xmlns:m="http://schemas.openxmlformats.org/officeDocument/2006/math">
                    <m:oMathParaPr>
                      <m:jc m:val="centerGroup"/>
                    </m:oMathParaPr>
                    <m:oMath xmlns:m="http://schemas.openxmlformats.org/officeDocument/2006/math">
                      <m:sSub>
                        <m:sSubPr>
                          <m:ctrlPr>
                            <a:rPr lang="pt-BR" sz="1600" i="1">
                              <a:latin typeface="Cambria Math"/>
                            </a:rPr>
                          </m:ctrlPr>
                        </m:sSubPr>
                        <m:e>
                          <m:acc>
                            <m:accPr>
                              <m:chr m:val="̅"/>
                              <m:ctrlPr>
                                <a:rPr lang="pt-BR" sz="1600" i="1">
                                  <a:latin typeface="Cambria Math"/>
                                </a:rPr>
                              </m:ctrlPr>
                            </m:accPr>
                            <m:e>
                              <m:r>
                                <a:rPr lang="pt-BR" sz="1600" i="1">
                                  <a:latin typeface="Cambria Math"/>
                                </a:rPr>
                                <m:t>𝑥</m:t>
                              </m:r>
                            </m:e>
                          </m:acc>
                        </m:e>
                        <m:sub>
                          <m:r>
                            <a:rPr lang="pt-BR" sz="1600" b="0" i="1" smtClean="0">
                              <a:latin typeface="Cambria Math"/>
                            </a:rPr>
                            <m:t>2</m:t>
                          </m:r>
                        </m:sub>
                      </m:sSub>
                      <m:r>
                        <a:rPr lang="pt-BR" sz="1600" i="1">
                          <a:latin typeface="Cambria Math"/>
                        </a:rPr>
                        <m:t>=2</m:t>
                      </m:r>
                      <m:r>
                        <a:rPr lang="pt-BR" sz="1600" b="0" i="1" smtClean="0">
                          <a:latin typeface="Cambria Math"/>
                        </a:rPr>
                        <m:t>81,8</m:t>
                      </m:r>
                      <m:r>
                        <a:rPr lang="pt-BR" sz="1600" i="1">
                          <a:latin typeface="Cambria Math"/>
                        </a:rPr>
                        <m:t>  </m:t>
                      </m:r>
                      <m:r>
                        <a:rPr lang="pt-BR" sz="1600" b="0" i="1" smtClean="0">
                          <a:latin typeface="Cambria Math"/>
                        </a:rPr>
                        <m:t> </m:t>
                      </m:r>
                      <m:sSub>
                        <m:sSubPr>
                          <m:ctrlPr>
                            <a:rPr lang="pt-BR" sz="1600" i="1">
                              <a:latin typeface="Cambria Math"/>
                            </a:rPr>
                          </m:ctrlPr>
                        </m:sSubPr>
                        <m:e>
                          <m:r>
                            <a:rPr lang="pt-BR" sz="1600" i="1">
                              <a:latin typeface="Cambria Math"/>
                            </a:rPr>
                            <m:t>𝑛</m:t>
                          </m:r>
                        </m:e>
                        <m:sub>
                          <m:r>
                            <a:rPr lang="pt-BR" sz="1600" b="0" i="1" smtClean="0">
                              <a:latin typeface="Cambria Math"/>
                            </a:rPr>
                            <m:t>2</m:t>
                          </m:r>
                        </m:sub>
                      </m:sSub>
                      <m:r>
                        <a:rPr lang="pt-BR" sz="1600" i="1">
                          <a:latin typeface="Cambria Math"/>
                        </a:rPr>
                        <m:t>=175  </m:t>
                      </m:r>
                      <m:r>
                        <a:rPr lang="pt-BR" sz="1600" b="0" i="1" smtClean="0">
                          <a:latin typeface="Cambria Math"/>
                        </a:rPr>
                        <m:t> </m:t>
                      </m:r>
                      <m:sSub>
                        <m:sSubPr>
                          <m:ctrlPr>
                            <a:rPr lang="pt-BR" sz="1600" i="1">
                              <a:latin typeface="Cambria Math"/>
                            </a:rPr>
                          </m:ctrlPr>
                        </m:sSubPr>
                        <m:e>
                          <m:r>
                            <a:rPr lang="pt-BR" sz="1600" i="1">
                              <a:latin typeface="Cambria Math"/>
                            </a:rPr>
                            <m:t>𝑠</m:t>
                          </m:r>
                        </m:e>
                        <m:sub>
                          <m:r>
                            <a:rPr lang="pt-BR" sz="1600" b="0" i="1" smtClean="0">
                              <a:latin typeface="Cambria Math"/>
                            </a:rPr>
                            <m:t>2</m:t>
                          </m:r>
                        </m:sub>
                      </m:sSub>
                      <m:r>
                        <a:rPr lang="pt-BR" sz="1600" i="1">
                          <a:latin typeface="Cambria Math"/>
                        </a:rPr>
                        <m:t>=2</m:t>
                      </m:r>
                      <m:r>
                        <a:rPr lang="pt-BR" sz="1600" b="0" i="1" smtClean="0">
                          <a:latin typeface="Cambria Math"/>
                        </a:rPr>
                        <m:t>7,8</m:t>
                      </m:r>
                    </m:oMath>
                  </m:oMathPara>
                </a14:m>
                <a:endParaRPr lang="pt-BR" sz="1600" dirty="0"/>
              </a:p>
              <a:p>
                <a:pPr marL="0" indent="0">
                  <a:buNone/>
                </a:pPr>
                <a:r>
                  <a:rPr lang="pt-BR" sz="1600" dirty="0" smtClean="0"/>
                  <a:t>Estatística do teste:</a:t>
                </a:r>
              </a:p>
              <a:p>
                <a:pPr marL="0" indent="0">
                  <a:buNone/>
                </a:pPr>
                <a14:m>
                  <m:oMathPara xmlns:m="http://schemas.openxmlformats.org/officeDocument/2006/math">
                    <m:oMathParaPr>
                      <m:jc m:val="centerGroup"/>
                    </m:oMathParaPr>
                    <m:oMath xmlns:m="http://schemas.openxmlformats.org/officeDocument/2006/math">
                      <m:r>
                        <a:rPr lang="pt-BR" sz="1600" i="1">
                          <a:latin typeface="Cambria Math"/>
                        </a:rPr>
                        <m:t>𝑡</m:t>
                      </m:r>
                      <m:r>
                        <a:rPr lang="pt-BR" sz="1600" i="1">
                          <a:latin typeface="Cambria Math"/>
                        </a:rPr>
                        <m:t>=</m:t>
                      </m:r>
                      <m:f>
                        <m:fPr>
                          <m:ctrlPr>
                            <a:rPr lang="pt-BR" sz="1600" i="1">
                              <a:latin typeface="Cambria Math"/>
                            </a:rPr>
                          </m:ctrlPr>
                        </m:fPr>
                        <m:num>
                          <m:sSub>
                            <m:sSubPr>
                              <m:ctrlPr>
                                <a:rPr lang="pt-BR" sz="1600" i="1">
                                  <a:latin typeface="Cambria Math"/>
                                </a:rPr>
                              </m:ctrlPr>
                            </m:sSubPr>
                            <m:e>
                              <m:acc>
                                <m:accPr>
                                  <m:chr m:val="̅"/>
                                  <m:ctrlPr>
                                    <a:rPr lang="pt-BR" sz="1600" i="1">
                                      <a:latin typeface="Cambria Math"/>
                                    </a:rPr>
                                  </m:ctrlPr>
                                </m:accPr>
                                <m:e>
                                  <m:r>
                                    <a:rPr lang="pt-BR" sz="1600" i="1">
                                      <a:latin typeface="Cambria Math"/>
                                    </a:rPr>
                                    <m:t>𝑥</m:t>
                                  </m:r>
                                </m:e>
                              </m:acc>
                            </m:e>
                            <m:sub>
                              <m:r>
                                <a:rPr lang="pt-BR" sz="1600" i="1">
                                  <a:latin typeface="Cambria Math"/>
                                </a:rPr>
                                <m:t>1</m:t>
                              </m:r>
                            </m:sub>
                          </m:sSub>
                          <m:r>
                            <a:rPr lang="pt-BR" sz="1600" i="1">
                              <a:latin typeface="Cambria Math"/>
                            </a:rPr>
                            <m:t>−</m:t>
                          </m:r>
                          <m:sSub>
                            <m:sSubPr>
                              <m:ctrlPr>
                                <a:rPr lang="pt-BR" sz="1600" i="1">
                                  <a:latin typeface="Cambria Math"/>
                                </a:rPr>
                              </m:ctrlPr>
                            </m:sSubPr>
                            <m:e>
                              <m:acc>
                                <m:accPr>
                                  <m:chr m:val="̅"/>
                                  <m:ctrlPr>
                                    <a:rPr lang="pt-BR" sz="1600" i="1">
                                      <a:latin typeface="Cambria Math"/>
                                    </a:rPr>
                                  </m:ctrlPr>
                                </m:accPr>
                                <m:e>
                                  <m:r>
                                    <a:rPr lang="pt-BR" sz="1600" i="1">
                                      <a:latin typeface="Cambria Math"/>
                                    </a:rPr>
                                    <m:t>𝑥</m:t>
                                  </m:r>
                                </m:e>
                              </m:acc>
                            </m:e>
                            <m:sub>
                              <m:r>
                                <a:rPr lang="pt-BR" sz="1600" i="1">
                                  <a:latin typeface="Cambria Math"/>
                                </a:rPr>
                                <m:t>2</m:t>
                              </m:r>
                            </m:sub>
                          </m:sSub>
                        </m:num>
                        <m:den>
                          <m:rad>
                            <m:radPr>
                              <m:degHide m:val="on"/>
                              <m:ctrlPr>
                                <a:rPr lang="pt-BR" sz="1600" i="1">
                                  <a:latin typeface="Cambria Math"/>
                                </a:rPr>
                              </m:ctrlPr>
                            </m:radPr>
                            <m:deg/>
                            <m:e>
                              <m:f>
                                <m:fPr>
                                  <m:ctrlPr>
                                    <a:rPr lang="pt-BR" sz="1600" i="1">
                                      <a:latin typeface="Cambria Math"/>
                                    </a:rPr>
                                  </m:ctrlPr>
                                </m:fPr>
                                <m:num>
                                  <m:sSubSup>
                                    <m:sSubSupPr>
                                      <m:ctrlPr>
                                        <a:rPr lang="pt-BR" sz="1600" i="1">
                                          <a:latin typeface="Cambria Math"/>
                                        </a:rPr>
                                      </m:ctrlPr>
                                    </m:sSubSupPr>
                                    <m:e>
                                      <m:r>
                                        <a:rPr lang="pt-BR" sz="1600" i="1">
                                          <a:latin typeface="Cambria Math"/>
                                        </a:rPr>
                                        <m:t>𝑠</m:t>
                                      </m:r>
                                    </m:e>
                                    <m:sub>
                                      <m:r>
                                        <a:rPr lang="pt-BR" sz="1600" i="1">
                                          <a:latin typeface="Cambria Math"/>
                                        </a:rPr>
                                        <m:t>1</m:t>
                                      </m:r>
                                    </m:sub>
                                    <m:sup>
                                      <m:r>
                                        <a:rPr lang="pt-BR" sz="1600" i="1">
                                          <a:latin typeface="Cambria Math"/>
                                        </a:rPr>
                                        <m:t>2</m:t>
                                      </m:r>
                                    </m:sup>
                                  </m:sSubSup>
                                </m:num>
                                <m:den>
                                  <m:sSub>
                                    <m:sSubPr>
                                      <m:ctrlPr>
                                        <a:rPr lang="pt-BR" sz="1600" i="1">
                                          <a:latin typeface="Cambria Math"/>
                                        </a:rPr>
                                      </m:ctrlPr>
                                    </m:sSubPr>
                                    <m:e>
                                      <m:r>
                                        <a:rPr lang="pt-BR" sz="1600" i="1">
                                          <a:latin typeface="Cambria Math"/>
                                        </a:rPr>
                                        <m:t>𝑛</m:t>
                                      </m:r>
                                    </m:e>
                                    <m:sub>
                                      <m:r>
                                        <a:rPr lang="pt-BR" sz="1600" i="1">
                                          <a:latin typeface="Cambria Math"/>
                                        </a:rPr>
                                        <m:t>1</m:t>
                                      </m:r>
                                    </m:sub>
                                  </m:sSub>
                                </m:den>
                              </m:f>
                              <m:r>
                                <a:rPr lang="pt-BR" sz="1600" i="1">
                                  <a:latin typeface="Cambria Math"/>
                                </a:rPr>
                                <m:t>+</m:t>
                              </m:r>
                              <m:f>
                                <m:fPr>
                                  <m:ctrlPr>
                                    <a:rPr lang="pt-BR" sz="1600" i="1">
                                      <a:latin typeface="Cambria Math"/>
                                    </a:rPr>
                                  </m:ctrlPr>
                                </m:fPr>
                                <m:num>
                                  <m:sSubSup>
                                    <m:sSubSupPr>
                                      <m:ctrlPr>
                                        <a:rPr lang="pt-BR" sz="1600" i="1">
                                          <a:latin typeface="Cambria Math"/>
                                        </a:rPr>
                                      </m:ctrlPr>
                                    </m:sSubSupPr>
                                    <m:e>
                                      <m:r>
                                        <a:rPr lang="pt-BR" sz="1600" i="1">
                                          <a:latin typeface="Cambria Math"/>
                                        </a:rPr>
                                        <m:t>𝑠</m:t>
                                      </m:r>
                                    </m:e>
                                    <m:sub>
                                      <m:r>
                                        <a:rPr lang="pt-BR" sz="1600" i="1">
                                          <a:latin typeface="Cambria Math"/>
                                        </a:rPr>
                                        <m:t>2</m:t>
                                      </m:r>
                                    </m:sub>
                                    <m:sup>
                                      <m:r>
                                        <a:rPr lang="pt-BR" sz="1600" i="1">
                                          <a:latin typeface="Cambria Math"/>
                                        </a:rPr>
                                        <m:t>2</m:t>
                                      </m:r>
                                    </m:sup>
                                  </m:sSubSup>
                                </m:num>
                                <m:den>
                                  <m:sSub>
                                    <m:sSubPr>
                                      <m:ctrlPr>
                                        <a:rPr lang="pt-BR" sz="1600" i="1">
                                          <a:latin typeface="Cambria Math"/>
                                        </a:rPr>
                                      </m:ctrlPr>
                                    </m:sSubPr>
                                    <m:e>
                                      <m:r>
                                        <a:rPr lang="pt-BR" sz="1600" i="1">
                                          <a:latin typeface="Cambria Math"/>
                                        </a:rPr>
                                        <m:t>𝑛</m:t>
                                      </m:r>
                                    </m:e>
                                    <m:sub>
                                      <m:r>
                                        <a:rPr lang="pt-BR" sz="1600" i="1">
                                          <a:latin typeface="Cambria Math"/>
                                        </a:rPr>
                                        <m:t>2</m:t>
                                      </m:r>
                                    </m:sub>
                                  </m:sSub>
                                </m:den>
                              </m:f>
                            </m:e>
                          </m:rad>
                        </m:den>
                      </m:f>
                      <m:r>
                        <a:rPr lang="pt-BR" sz="1600" b="0" i="0" smtClean="0">
                          <a:latin typeface="Cambria Math"/>
                        </a:rPr>
                        <m:t>=</m:t>
                      </m:r>
                      <m:f>
                        <m:fPr>
                          <m:ctrlPr>
                            <a:rPr lang="pt-BR" sz="1600" i="1">
                              <a:latin typeface="Cambria Math"/>
                            </a:rPr>
                          </m:ctrlPr>
                        </m:fPr>
                        <m:num>
                          <m:r>
                            <a:rPr lang="pt-BR" sz="1600" b="0" i="1" smtClean="0">
                              <a:latin typeface="Cambria Math"/>
                            </a:rPr>
                            <m:t>267,1</m:t>
                          </m:r>
                          <m:r>
                            <a:rPr lang="pt-BR" sz="1600" i="1">
                              <a:latin typeface="Cambria Math"/>
                            </a:rPr>
                            <m:t>−</m:t>
                          </m:r>
                          <m:r>
                            <a:rPr lang="pt-BR" sz="1600" b="0" i="1" smtClean="0">
                              <a:latin typeface="Cambria Math"/>
                            </a:rPr>
                            <m:t>281,8</m:t>
                          </m:r>
                        </m:num>
                        <m:den>
                          <m:rad>
                            <m:radPr>
                              <m:degHide m:val="on"/>
                              <m:ctrlPr>
                                <a:rPr lang="pt-BR" sz="1600" i="1">
                                  <a:latin typeface="Cambria Math"/>
                                </a:rPr>
                              </m:ctrlPr>
                            </m:radPr>
                            <m:deg/>
                            <m:e>
                              <m:f>
                                <m:fPr>
                                  <m:ctrlPr>
                                    <a:rPr lang="pt-BR" sz="1600" i="1">
                                      <a:latin typeface="Cambria Math"/>
                                    </a:rPr>
                                  </m:ctrlPr>
                                </m:fPr>
                                <m:num>
                                  <m:sSup>
                                    <m:sSupPr>
                                      <m:ctrlPr>
                                        <a:rPr lang="pt-BR" sz="1600" b="0" i="1" smtClean="0">
                                          <a:latin typeface="Cambria Math"/>
                                        </a:rPr>
                                      </m:ctrlPr>
                                    </m:sSupPr>
                                    <m:e>
                                      <m:r>
                                        <a:rPr lang="pt-BR" sz="1600" b="0" i="1" smtClean="0">
                                          <a:latin typeface="Cambria Math"/>
                                        </a:rPr>
                                        <m:t>22,1</m:t>
                                      </m:r>
                                    </m:e>
                                    <m:sup>
                                      <m:r>
                                        <a:rPr lang="pt-BR" sz="1600" b="0" i="1" smtClean="0">
                                          <a:latin typeface="Cambria Math"/>
                                        </a:rPr>
                                        <m:t>2</m:t>
                                      </m:r>
                                    </m:sup>
                                  </m:sSup>
                                </m:num>
                                <m:den>
                                  <m:r>
                                    <a:rPr lang="pt-BR" sz="1600" b="0" i="1" smtClean="0">
                                      <a:latin typeface="Cambria Math"/>
                                    </a:rPr>
                                    <m:t>175</m:t>
                                  </m:r>
                                </m:den>
                              </m:f>
                              <m:r>
                                <a:rPr lang="pt-BR" sz="1600" i="1">
                                  <a:latin typeface="Cambria Math"/>
                                </a:rPr>
                                <m:t>+</m:t>
                              </m:r>
                              <m:f>
                                <m:fPr>
                                  <m:ctrlPr>
                                    <a:rPr lang="pt-BR" sz="1600" i="1">
                                      <a:latin typeface="Cambria Math"/>
                                    </a:rPr>
                                  </m:ctrlPr>
                                </m:fPr>
                                <m:num>
                                  <m:sSup>
                                    <m:sSupPr>
                                      <m:ctrlPr>
                                        <a:rPr lang="pt-BR" sz="1600" b="0" i="1" smtClean="0">
                                          <a:latin typeface="Cambria Math"/>
                                        </a:rPr>
                                      </m:ctrlPr>
                                    </m:sSupPr>
                                    <m:e>
                                      <m:r>
                                        <a:rPr lang="pt-BR" sz="1600" b="0" i="1" smtClean="0">
                                          <a:latin typeface="Cambria Math"/>
                                        </a:rPr>
                                        <m:t>27,8</m:t>
                                      </m:r>
                                    </m:e>
                                    <m:sup>
                                      <m:r>
                                        <a:rPr lang="pt-BR" sz="1600" b="0" i="1" smtClean="0">
                                          <a:latin typeface="Cambria Math"/>
                                        </a:rPr>
                                        <m:t>2</m:t>
                                      </m:r>
                                    </m:sup>
                                  </m:sSup>
                                </m:num>
                                <m:den>
                                  <m:r>
                                    <a:rPr lang="pt-BR" sz="1600" b="0" i="1" smtClean="0">
                                      <a:latin typeface="Cambria Math"/>
                                    </a:rPr>
                                    <m:t>175</m:t>
                                  </m:r>
                                </m:den>
                              </m:f>
                            </m:e>
                          </m:rad>
                        </m:den>
                      </m:f>
                      <m:r>
                        <a:rPr lang="pt-BR" sz="1600" b="0" i="1" smtClean="0">
                          <a:latin typeface="Cambria Math"/>
                        </a:rPr>
                        <m:t>=−5,475</m:t>
                      </m:r>
                    </m:oMath>
                  </m:oMathPara>
                </a14:m>
                <a:endParaRPr lang="pt-BR" sz="1600" dirty="0" smtClean="0"/>
              </a:p>
              <a:p>
                <a:endParaRPr lang="pt-BR" sz="1600" dirty="0" smtClean="0"/>
              </a:p>
              <a:p>
                <a:pPr marL="0" indent="0">
                  <a:buNone/>
                </a:pPr>
                <a:r>
                  <a:rPr lang="pt-BR" sz="1600" dirty="0" smtClean="0"/>
                  <a:t>Com </a:t>
                </a:r>
                <a:r>
                  <a:rPr lang="pt-BR" sz="1600" dirty="0" err="1" smtClean="0"/>
                  <a:t>t</a:t>
                </a:r>
                <a:r>
                  <a:rPr lang="pt-BR" sz="1600" baseline="-25000" dirty="0" err="1" smtClean="0"/>
                  <a:t>c</a:t>
                </a:r>
                <a:r>
                  <a:rPr lang="pt-BR" sz="1600" dirty="0" smtClean="0"/>
                  <a:t> = -1,64 (174 graus de liberdade) existe uma forte evidência para apoiar a afirmação de que as latas de 0,0278 cm têm uma carga axial média inferior à das latas de 0,0282 cm</a:t>
                </a:r>
              </a:p>
            </p:txBody>
          </p:sp>
        </mc:Choice>
        <mc:Fallback xmlns="">
          <p:sp>
            <p:nvSpPr>
              <p:cNvPr id="26627" name="Rectangle 3"/>
              <p:cNvSpPr>
                <a:spLocks noGrp="1" noRot="1" noChangeAspect="1" noMove="1" noResize="1" noEditPoints="1" noAdjustHandles="1" noChangeArrowheads="1" noChangeShapeType="1" noTextEdit="1"/>
              </p:cNvSpPr>
              <p:nvPr>
                <p:ph idx="1"/>
              </p:nvPr>
            </p:nvSpPr>
            <p:spPr>
              <a:blipFill rotWithShape="1">
                <a:blip r:embed="rId2"/>
                <a:stretch>
                  <a:fillRect b="-4768"/>
                </a:stretch>
              </a:blipFill>
            </p:spPr>
            <p:txBody>
              <a:bodyPr/>
              <a:lstStyle/>
              <a:p>
                <a:r>
                  <a:rPr lang="pt-BR">
                    <a:noFill/>
                  </a:rPr>
                  <a:t> </a:t>
                </a:r>
              </a:p>
            </p:txBody>
          </p:sp>
        </mc:Fallback>
      </mc:AlternateContent>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p:txBody>
          <a:bodyPr/>
          <a:lstStyle/>
          <a:p>
            <a:r>
              <a:rPr lang="pt-BR" smtClean="0"/>
              <a:t>Exercícios</a:t>
            </a:r>
          </a:p>
        </p:txBody>
      </p:sp>
      <p:sp>
        <p:nvSpPr>
          <p:cNvPr id="27651" name="Rectangle 3"/>
          <p:cNvSpPr>
            <a:spLocks noGrp="1"/>
          </p:cNvSpPr>
          <p:nvPr>
            <p:ph idx="1"/>
          </p:nvPr>
        </p:nvSpPr>
        <p:spPr/>
        <p:txBody>
          <a:bodyPr>
            <a:normAutofit fontScale="92500" lnSpcReduction="10000"/>
          </a:bodyPr>
          <a:lstStyle/>
          <a:p>
            <a:pPr marL="0" indent="0">
              <a:buNone/>
            </a:pPr>
            <a:r>
              <a:rPr lang="pt-BR" dirty="0" smtClean="0"/>
              <a:t>Muitos anos de experiência com o primeiro exercício da cadeira de estatística para alunos de ciência da computação de uma determinada universidade forneceram a nota média de 6,4, com desvio padrão de 0,8. Todos os estudantes de certo período, em número de 55, obtiveram uma nota média 6,8. Podemos estar certos de que os estudantes deste período sejam superiores em estatística?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a 2"/>
          <p:cNvGraphicFramePr/>
          <p:nvPr>
            <p:extLst>
              <p:ext uri="{D42A27DB-BD31-4B8C-83A1-F6EECF244321}">
                <p14:modId xmlns:p14="http://schemas.microsoft.com/office/powerpoint/2010/main" val="2618023059"/>
              </p:ext>
            </p:extLst>
          </p:nvPr>
        </p:nvGraphicFramePr>
        <p:xfrm>
          <a:off x="467544" y="1910557"/>
          <a:ext cx="5560144" cy="37822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52" name="Picture 3"/>
          <p:cNvPicPr>
            <a:picLocks noChangeAspect="1" noChangeArrowheads="1"/>
          </p:cNvPicPr>
          <p:nvPr/>
        </p:nvPicPr>
        <p:blipFill>
          <a:blip r:embed="rId7"/>
          <a:srcRect/>
          <a:stretch>
            <a:fillRect/>
          </a:stretch>
        </p:blipFill>
        <p:spPr bwMode="auto">
          <a:xfrm>
            <a:off x="6572250" y="4429125"/>
            <a:ext cx="2247900" cy="763588"/>
          </a:xfrm>
          <a:prstGeom prst="rect">
            <a:avLst/>
          </a:prstGeom>
          <a:noFill/>
          <a:ln w="9525">
            <a:noFill/>
            <a:miter lim="800000"/>
            <a:headEnd/>
            <a:tailEnd/>
          </a:ln>
        </p:spPr>
      </p:pic>
      <p:pic>
        <p:nvPicPr>
          <p:cNvPr id="10253" name="Picture 4"/>
          <p:cNvPicPr>
            <a:picLocks noChangeAspect="1" noChangeArrowheads="1"/>
          </p:cNvPicPr>
          <p:nvPr/>
        </p:nvPicPr>
        <p:blipFill>
          <a:blip r:embed="rId8"/>
          <a:srcRect/>
          <a:stretch>
            <a:fillRect/>
          </a:stretch>
        </p:blipFill>
        <p:spPr bwMode="auto">
          <a:xfrm>
            <a:off x="6500813" y="3143250"/>
            <a:ext cx="2295525" cy="785813"/>
          </a:xfrm>
          <a:prstGeom prst="rect">
            <a:avLst/>
          </a:prstGeom>
          <a:noFill/>
          <a:ln w="9525">
            <a:noFill/>
            <a:miter lim="800000"/>
            <a:headEnd/>
            <a:tailEnd/>
          </a:ln>
        </p:spPr>
      </p:pic>
      <p:sp>
        <p:nvSpPr>
          <p:cNvPr id="2" name="Título 1"/>
          <p:cNvSpPr>
            <a:spLocks noGrp="1"/>
          </p:cNvSpPr>
          <p:nvPr>
            <p:ph type="title"/>
          </p:nvPr>
        </p:nvSpPr>
        <p:spPr/>
        <p:txBody>
          <a:bodyPr/>
          <a:lstStyle/>
          <a:p>
            <a:pPr>
              <a:defRPr/>
            </a:pPr>
            <a:r>
              <a:rPr lang="pt-BR" dirty="0" smtClean="0"/>
              <a:t>Teste de Hipótese</a:t>
            </a:r>
            <a:endParaRPr lang="pt-BR" dirty="0"/>
          </a:p>
        </p:txBody>
      </p:sp>
      <p:sp>
        <p:nvSpPr>
          <p:cNvPr id="10243" name="Espaço Reservado para Conteúdo 2"/>
          <p:cNvSpPr>
            <a:spLocks noGrp="1"/>
          </p:cNvSpPr>
          <p:nvPr>
            <p:ph idx="1"/>
          </p:nvPr>
        </p:nvSpPr>
        <p:spPr/>
        <p:txBody>
          <a:bodyPr>
            <a:normAutofit fontScale="77500" lnSpcReduction="20000"/>
          </a:bodyPr>
          <a:lstStyle/>
          <a:p>
            <a:pPr marL="0" indent="0">
              <a:buNone/>
            </a:pPr>
            <a:r>
              <a:rPr lang="pt-BR" dirty="0" smtClean="0"/>
              <a:t>As hipóteses podem ter várias formas:</a:t>
            </a:r>
          </a:p>
          <a:p>
            <a:endParaRPr lang="pt-BR" dirty="0" smtClean="0"/>
          </a:p>
          <a:p>
            <a:pPr>
              <a:buFont typeface="Wingdings 2" pitchFamily="18" charset="2"/>
              <a:buNone/>
            </a:pPr>
            <a:endParaRPr lang="pt-BR" dirty="0" smtClean="0"/>
          </a:p>
          <a:p>
            <a:pPr>
              <a:buFont typeface="Wingdings 2" pitchFamily="18" charset="2"/>
              <a:buNone/>
            </a:pPr>
            <a:endParaRPr lang="pt-BR" dirty="0"/>
          </a:p>
          <a:p>
            <a:pPr>
              <a:buFont typeface="Wingdings 2" pitchFamily="18" charset="2"/>
              <a:buNone/>
            </a:pPr>
            <a:endParaRPr lang="pt-BR" dirty="0" smtClean="0"/>
          </a:p>
          <a:p>
            <a:pPr>
              <a:buFont typeface="Wingdings 2" pitchFamily="18" charset="2"/>
              <a:buNone/>
            </a:pPr>
            <a:endParaRPr lang="pt-BR" dirty="0" smtClean="0"/>
          </a:p>
          <a:p>
            <a:pPr>
              <a:buFont typeface="Wingdings 2" pitchFamily="18" charset="2"/>
              <a:buNone/>
            </a:pPr>
            <a:endParaRPr lang="pt-BR" sz="2000" dirty="0" smtClean="0"/>
          </a:p>
          <a:p>
            <a:pPr>
              <a:buFont typeface="Wingdings 2" pitchFamily="18" charset="2"/>
              <a:buNone/>
            </a:pPr>
            <a:endParaRPr lang="pt-BR" sz="2000" dirty="0"/>
          </a:p>
          <a:p>
            <a:pPr>
              <a:buFont typeface="Wingdings 2" pitchFamily="18" charset="2"/>
              <a:buNone/>
            </a:pPr>
            <a:endParaRPr lang="pt-BR" sz="2000" dirty="0" smtClean="0"/>
          </a:p>
          <a:p>
            <a:pPr>
              <a:buNone/>
            </a:pPr>
            <a:r>
              <a:rPr lang="pt-BR" sz="2000" dirty="0"/>
              <a:t>Onde µ</a:t>
            </a:r>
            <a:r>
              <a:rPr lang="pt-BR" sz="2000" baseline="-25000" dirty="0"/>
              <a:t>1</a:t>
            </a:r>
            <a:r>
              <a:rPr lang="pt-BR" sz="2000" dirty="0"/>
              <a:t> e  </a:t>
            </a:r>
            <a:r>
              <a:rPr lang="el-GR" sz="2000" dirty="0"/>
              <a:t>μ</a:t>
            </a:r>
            <a:r>
              <a:rPr lang="pt-BR" sz="2000" baseline="-25000" dirty="0"/>
              <a:t>2</a:t>
            </a:r>
            <a:r>
              <a:rPr lang="pt-BR" sz="2000" dirty="0"/>
              <a:t> são os valores numéricos específicos que estão sendo comparados nas hipóteses nula e alternativa.</a:t>
            </a:r>
          </a:p>
        </p:txBody>
      </p:sp>
      <p:sp>
        <p:nvSpPr>
          <p:cNvPr id="5" name="CaixaDeTexto 4"/>
          <p:cNvSpPr txBox="1"/>
          <p:nvPr/>
        </p:nvSpPr>
        <p:spPr>
          <a:xfrm>
            <a:off x="2500313" y="2571750"/>
            <a:ext cx="914400" cy="914400"/>
          </a:xfrm>
          <a:prstGeom prst="rect">
            <a:avLst/>
          </a:prstGeom>
        </p:spPr>
        <p:txBody>
          <a:bodyPr wrap="none" lIns="182880" tIns="0"/>
          <a:lstStyle/>
          <a:p>
            <a:pPr marL="36576" algn="r" fontAlgn="auto">
              <a:lnSpc>
                <a:spcPct val="150000"/>
              </a:lnSpc>
              <a:spcBef>
                <a:spcPts val="0"/>
              </a:spcBef>
              <a:spcAft>
                <a:spcPts val="0"/>
              </a:spcAft>
              <a:buClr>
                <a:schemeClr val="accent1"/>
              </a:buClr>
              <a:buSzPct val="80000"/>
              <a:buFont typeface="Wingdings 2"/>
              <a:buNone/>
              <a:defRPr/>
            </a:pPr>
            <a:endParaRPr lang="pt-BR" sz="1600" b="1" dirty="0">
              <a:solidFill>
                <a:schemeClr val="bg2">
                  <a:shade val="25000"/>
                </a:schemeClr>
              </a:solidFill>
              <a:latin typeface="+mn-lt"/>
              <a:cs typeface="+mn-cs"/>
            </a:endParaRPr>
          </a:p>
        </p:txBody>
      </p:sp>
      <p:sp>
        <p:nvSpPr>
          <p:cNvPr id="8" name="CaixaDeTexto 7"/>
          <p:cNvSpPr txBox="1"/>
          <p:nvPr/>
        </p:nvSpPr>
        <p:spPr>
          <a:xfrm>
            <a:off x="5223651" y="3143806"/>
            <a:ext cx="1475276" cy="785812"/>
          </a:xfrm>
          <a:prstGeom prst="rect">
            <a:avLst/>
          </a:prstGeom>
        </p:spPr>
        <p:txBody>
          <a:bodyPr lIns="182880" tIns="0"/>
          <a:lstStyle/>
          <a:p>
            <a:pPr marL="36576" algn="r" fontAlgn="auto">
              <a:lnSpc>
                <a:spcPct val="150000"/>
              </a:lnSpc>
              <a:spcBef>
                <a:spcPts val="0"/>
              </a:spcBef>
              <a:spcAft>
                <a:spcPts val="0"/>
              </a:spcAft>
              <a:buClr>
                <a:schemeClr val="accent1"/>
              </a:buClr>
              <a:buSzPct val="80000"/>
              <a:defRPr/>
            </a:pPr>
            <a:r>
              <a:rPr lang="pt-BR" sz="1400" dirty="0">
                <a:latin typeface="+mn-lt"/>
                <a:cs typeface="+mn-cs"/>
              </a:rPr>
              <a:t>H</a:t>
            </a:r>
            <a:r>
              <a:rPr lang="pt-BR" sz="1050" baseline="-25000" dirty="0">
                <a:latin typeface="+mn-lt"/>
              </a:rPr>
              <a:t>0</a:t>
            </a:r>
            <a:r>
              <a:rPr lang="pt-BR" sz="1400" dirty="0">
                <a:latin typeface="+mn-lt"/>
                <a:cs typeface="+mn-cs"/>
              </a:rPr>
              <a:t>: </a:t>
            </a:r>
            <a:r>
              <a:rPr lang="pt-BR" sz="1400" dirty="0">
                <a:latin typeface="+mn-lt"/>
              </a:rPr>
              <a:t>µ</a:t>
            </a:r>
            <a:r>
              <a:rPr lang="pt-BR" sz="1400" baseline="-25000" dirty="0">
                <a:latin typeface="+mn-lt"/>
              </a:rPr>
              <a:t>1</a:t>
            </a:r>
            <a:r>
              <a:rPr lang="pt-BR" sz="1400" dirty="0">
                <a:latin typeface="+mn-lt"/>
              </a:rPr>
              <a:t> - µ</a:t>
            </a:r>
            <a:r>
              <a:rPr lang="pt-BR" sz="1400" baseline="-25000" dirty="0">
                <a:latin typeface="+mn-lt"/>
              </a:rPr>
              <a:t>2</a:t>
            </a:r>
            <a:r>
              <a:rPr lang="pt-BR" sz="1400" dirty="0" smtClean="0">
                <a:latin typeface="+mn-lt"/>
              </a:rPr>
              <a:t> </a:t>
            </a:r>
            <a:r>
              <a:rPr lang="pt-BR" sz="1400" dirty="0">
                <a:latin typeface="+mn-lt"/>
              </a:rPr>
              <a:t>≤ </a:t>
            </a:r>
            <a:r>
              <a:rPr lang="pt-BR" sz="1400" dirty="0" smtClean="0">
                <a:latin typeface="+mn-lt"/>
              </a:rPr>
              <a:t>0</a:t>
            </a:r>
            <a:endParaRPr lang="pt-BR" sz="1400" dirty="0">
              <a:latin typeface="+mn-lt"/>
            </a:endParaRPr>
          </a:p>
          <a:p>
            <a:pPr marL="36576" algn="r" fontAlgn="auto">
              <a:lnSpc>
                <a:spcPct val="150000"/>
              </a:lnSpc>
              <a:spcBef>
                <a:spcPts val="0"/>
              </a:spcBef>
              <a:spcAft>
                <a:spcPts val="0"/>
              </a:spcAft>
              <a:buClr>
                <a:schemeClr val="accent1"/>
              </a:buClr>
              <a:buSzPct val="80000"/>
              <a:defRPr/>
            </a:pPr>
            <a:r>
              <a:rPr lang="pt-BR" sz="1400" dirty="0">
                <a:latin typeface="+mn-lt"/>
              </a:rPr>
              <a:t>H</a:t>
            </a:r>
            <a:r>
              <a:rPr lang="pt-BR" sz="1050" baseline="-25000" dirty="0">
                <a:latin typeface="+mn-lt"/>
              </a:rPr>
              <a:t>a</a:t>
            </a:r>
            <a:r>
              <a:rPr lang="pt-BR" sz="1400" dirty="0">
                <a:latin typeface="+mn-lt"/>
              </a:rPr>
              <a:t>: µ</a:t>
            </a:r>
            <a:r>
              <a:rPr lang="pt-BR" sz="1400" baseline="-25000" dirty="0">
                <a:latin typeface="+mn-lt"/>
              </a:rPr>
              <a:t>1</a:t>
            </a:r>
            <a:r>
              <a:rPr lang="pt-BR" sz="1400" dirty="0">
                <a:latin typeface="+mn-lt"/>
              </a:rPr>
              <a:t> - µ</a:t>
            </a:r>
            <a:r>
              <a:rPr lang="pt-BR" sz="1400" baseline="-25000" dirty="0">
                <a:latin typeface="+mn-lt"/>
              </a:rPr>
              <a:t>2</a:t>
            </a:r>
            <a:r>
              <a:rPr lang="pt-BR" sz="1400" dirty="0" smtClean="0">
                <a:latin typeface="+mn-lt"/>
              </a:rPr>
              <a:t> </a:t>
            </a:r>
            <a:r>
              <a:rPr lang="pt-BR" sz="1400" dirty="0">
                <a:latin typeface="+mn-lt"/>
              </a:rPr>
              <a:t>&gt; </a:t>
            </a:r>
            <a:r>
              <a:rPr lang="pt-BR" sz="1400" dirty="0" smtClean="0">
                <a:latin typeface="+mn-lt"/>
              </a:rPr>
              <a:t>0</a:t>
            </a:r>
            <a:r>
              <a:rPr lang="pt-BR" sz="1400" dirty="0" smtClean="0">
                <a:latin typeface="+mj-lt"/>
              </a:rPr>
              <a:t> </a:t>
            </a:r>
            <a:endParaRPr lang="pt-BR" sz="1400" dirty="0">
              <a:latin typeface="+mj-lt"/>
            </a:endParaRPr>
          </a:p>
          <a:p>
            <a:pPr marL="36576" algn="r" fontAlgn="auto">
              <a:lnSpc>
                <a:spcPct val="150000"/>
              </a:lnSpc>
              <a:spcBef>
                <a:spcPts val="0"/>
              </a:spcBef>
              <a:spcAft>
                <a:spcPts val="0"/>
              </a:spcAft>
              <a:buClr>
                <a:schemeClr val="accent1"/>
              </a:buClr>
              <a:buSzPct val="80000"/>
              <a:defRPr/>
            </a:pPr>
            <a:r>
              <a:rPr lang="pt-BR" sz="1600" dirty="0"/>
              <a:t> </a:t>
            </a:r>
            <a:r>
              <a:rPr lang="pt-BR" sz="1600" b="1" dirty="0">
                <a:latin typeface="+mn-lt"/>
                <a:cs typeface="+mn-cs"/>
              </a:rPr>
              <a:t> </a:t>
            </a:r>
          </a:p>
        </p:txBody>
      </p:sp>
      <p:sp>
        <p:nvSpPr>
          <p:cNvPr id="9" name="CaixaDeTexto 8"/>
          <p:cNvSpPr txBox="1"/>
          <p:nvPr/>
        </p:nvSpPr>
        <p:spPr>
          <a:xfrm>
            <a:off x="5214938" y="4514850"/>
            <a:ext cx="1483989" cy="785813"/>
          </a:xfrm>
          <a:prstGeom prst="rect">
            <a:avLst/>
          </a:prstGeom>
        </p:spPr>
        <p:txBody>
          <a:bodyPr lIns="182880" tIns="0"/>
          <a:lstStyle/>
          <a:p>
            <a:pPr marL="36576" algn="r" fontAlgn="auto">
              <a:lnSpc>
                <a:spcPct val="150000"/>
              </a:lnSpc>
              <a:spcBef>
                <a:spcPts val="0"/>
              </a:spcBef>
              <a:spcAft>
                <a:spcPts val="0"/>
              </a:spcAft>
              <a:buClr>
                <a:schemeClr val="accent1"/>
              </a:buClr>
              <a:buSzPct val="80000"/>
              <a:defRPr/>
            </a:pPr>
            <a:r>
              <a:rPr lang="pt-BR" sz="1400" dirty="0">
                <a:latin typeface="+mn-lt"/>
                <a:cs typeface="+mn-cs"/>
              </a:rPr>
              <a:t>H</a:t>
            </a:r>
            <a:r>
              <a:rPr lang="pt-BR" sz="1050" baseline="-25000" dirty="0">
                <a:latin typeface="+mn-lt"/>
              </a:rPr>
              <a:t>0</a:t>
            </a:r>
            <a:r>
              <a:rPr lang="pt-BR" sz="1400" dirty="0">
                <a:latin typeface="+mn-lt"/>
                <a:cs typeface="+mn-cs"/>
              </a:rPr>
              <a:t>: </a:t>
            </a:r>
            <a:r>
              <a:rPr lang="pt-BR" sz="1400" dirty="0">
                <a:latin typeface="+mn-lt"/>
              </a:rPr>
              <a:t>µ</a:t>
            </a:r>
            <a:r>
              <a:rPr lang="pt-BR" sz="1400" baseline="-25000" dirty="0">
                <a:latin typeface="+mn-lt"/>
              </a:rPr>
              <a:t>1</a:t>
            </a:r>
            <a:r>
              <a:rPr lang="pt-BR" sz="1400" dirty="0">
                <a:latin typeface="+mn-lt"/>
              </a:rPr>
              <a:t> - µ</a:t>
            </a:r>
            <a:r>
              <a:rPr lang="pt-BR" sz="1400" baseline="-25000" dirty="0">
                <a:latin typeface="+mn-lt"/>
              </a:rPr>
              <a:t>2</a:t>
            </a:r>
            <a:r>
              <a:rPr lang="pt-BR" sz="1400" dirty="0" smtClean="0">
                <a:latin typeface="+mn-lt"/>
              </a:rPr>
              <a:t> </a:t>
            </a:r>
            <a:r>
              <a:rPr lang="pt-BR" sz="1400" dirty="0">
                <a:latin typeface="+mn-lt"/>
              </a:rPr>
              <a:t>≥ </a:t>
            </a:r>
            <a:r>
              <a:rPr lang="pt-BR" sz="1400" dirty="0" smtClean="0">
                <a:latin typeface="+mn-lt"/>
              </a:rPr>
              <a:t>0</a:t>
            </a:r>
            <a:endParaRPr lang="pt-BR" sz="1400" dirty="0">
              <a:latin typeface="+mn-lt"/>
            </a:endParaRPr>
          </a:p>
          <a:p>
            <a:pPr marL="36576" algn="r" fontAlgn="auto">
              <a:lnSpc>
                <a:spcPct val="150000"/>
              </a:lnSpc>
              <a:spcBef>
                <a:spcPts val="0"/>
              </a:spcBef>
              <a:spcAft>
                <a:spcPts val="0"/>
              </a:spcAft>
              <a:buClr>
                <a:schemeClr val="accent1"/>
              </a:buClr>
              <a:buSzPct val="80000"/>
              <a:defRPr/>
            </a:pPr>
            <a:r>
              <a:rPr lang="pt-BR" sz="1400" dirty="0">
                <a:latin typeface="+mn-lt"/>
              </a:rPr>
              <a:t>H</a:t>
            </a:r>
            <a:r>
              <a:rPr lang="pt-BR" sz="1050" baseline="-25000" dirty="0">
                <a:latin typeface="+mn-lt"/>
              </a:rPr>
              <a:t>a</a:t>
            </a:r>
            <a:r>
              <a:rPr lang="pt-BR" sz="1400" dirty="0">
                <a:latin typeface="+mn-lt"/>
              </a:rPr>
              <a:t>: µ</a:t>
            </a:r>
            <a:r>
              <a:rPr lang="pt-BR" sz="1400" baseline="-25000" dirty="0">
                <a:latin typeface="+mn-lt"/>
              </a:rPr>
              <a:t>1</a:t>
            </a:r>
            <a:r>
              <a:rPr lang="pt-BR" sz="1400" dirty="0">
                <a:latin typeface="+mn-lt"/>
              </a:rPr>
              <a:t> - µ</a:t>
            </a:r>
            <a:r>
              <a:rPr lang="pt-BR" sz="1400" baseline="-25000" dirty="0">
                <a:latin typeface="+mn-lt"/>
              </a:rPr>
              <a:t>2</a:t>
            </a:r>
            <a:r>
              <a:rPr lang="pt-BR" sz="1400" dirty="0" smtClean="0">
                <a:latin typeface="+mn-lt"/>
              </a:rPr>
              <a:t> </a:t>
            </a:r>
            <a:r>
              <a:rPr lang="pt-BR" sz="1400" dirty="0">
                <a:latin typeface="+mn-lt"/>
              </a:rPr>
              <a:t>&lt; </a:t>
            </a:r>
            <a:r>
              <a:rPr lang="pt-BR" sz="1400" dirty="0" smtClean="0">
                <a:latin typeface="+mn-lt"/>
              </a:rPr>
              <a:t>0</a:t>
            </a:r>
            <a:r>
              <a:rPr lang="pt-BR" sz="1600" dirty="0" smtClean="0"/>
              <a:t> </a:t>
            </a:r>
            <a:r>
              <a:rPr lang="pt-BR" sz="1600" b="1" dirty="0" smtClean="0">
                <a:latin typeface="+mn-lt"/>
                <a:cs typeface="+mn-cs"/>
              </a:rPr>
              <a:t> </a:t>
            </a:r>
            <a:endParaRPr lang="pt-BR" sz="1600" b="1" dirty="0">
              <a:latin typeface="+mn-lt"/>
              <a:cs typeface="+mn-cs"/>
            </a:endParaRPr>
          </a:p>
        </p:txBody>
      </p:sp>
      <p:sp>
        <p:nvSpPr>
          <p:cNvPr id="10" name="CaixaDeTexto 9"/>
          <p:cNvSpPr txBox="1"/>
          <p:nvPr/>
        </p:nvSpPr>
        <p:spPr>
          <a:xfrm>
            <a:off x="4006204" y="1989138"/>
            <a:ext cx="1501900" cy="785813"/>
          </a:xfrm>
          <a:prstGeom prst="rect">
            <a:avLst/>
          </a:prstGeom>
        </p:spPr>
        <p:txBody>
          <a:bodyPr lIns="182880" tIns="0"/>
          <a:lstStyle/>
          <a:p>
            <a:pPr marL="36576" algn="r" fontAlgn="auto">
              <a:lnSpc>
                <a:spcPct val="150000"/>
              </a:lnSpc>
              <a:spcBef>
                <a:spcPts val="0"/>
              </a:spcBef>
              <a:spcAft>
                <a:spcPts val="0"/>
              </a:spcAft>
              <a:buClr>
                <a:schemeClr val="accent1"/>
              </a:buClr>
              <a:buSzPct val="80000"/>
              <a:defRPr/>
            </a:pPr>
            <a:r>
              <a:rPr lang="pt-BR" sz="1400" dirty="0">
                <a:latin typeface="+mn-lt"/>
                <a:cs typeface="+mn-cs"/>
              </a:rPr>
              <a:t>H</a:t>
            </a:r>
            <a:r>
              <a:rPr lang="pt-BR" sz="1050" baseline="-25000" dirty="0">
                <a:latin typeface="+mn-lt"/>
              </a:rPr>
              <a:t>0</a:t>
            </a:r>
            <a:r>
              <a:rPr lang="pt-BR" sz="1400" dirty="0">
                <a:latin typeface="+mn-lt"/>
                <a:cs typeface="+mn-cs"/>
              </a:rPr>
              <a:t>: </a:t>
            </a:r>
            <a:r>
              <a:rPr lang="pt-BR" sz="1400" dirty="0">
                <a:latin typeface="+mn-lt"/>
              </a:rPr>
              <a:t>µ</a:t>
            </a:r>
            <a:r>
              <a:rPr lang="pt-BR" sz="1400" baseline="-25000" dirty="0">
                <a:latin typeface="+mn-lt"/>
              </a:rPr>
              <a:t>1</a:t>
            </a:r>
            <a:r>
              <a:rPr lang="pt-BR" sz="1400" dirty="0">
                <a:latin typeface="+mn-lt"/>
              </a:rPr>
              <a:t> - µ</a:t>
            </a:r>
            <a:r>
              <a:rPr lang="pt-BR" sz="1400" baseline="-25000" dirty="0">
                <a:latin typeface="+mn-lt"/>
              </a:rPr>
              <a:t>2 </a:t>
            </a:r>
            <a:r>
              <a:rPr lang="pt-BR" sz="1400" dirty="0" smtClean="0">
                <a:latin typeface="+mn-lt"/>
              </a:rPr>
              <a:t>= 0</a:t>
            </a:r>
          </a:p>
          <a:p>
            <a:pPr marL="36576" algn="r" fontAlgn="auto">
              <a:lnSpc>
                <a:spcPct val="150000"/>
              </a:lnSpc>
              <a:spcBef>
                <a:spcPts val="0"/>
              </a:spcBef>
              <a:spcAft>
                <a:spcPts val="0"/>
              </a:spcAft>
              <a:buClr>
                <a:schemeClr val="accent1"/>
              </a:buClr>
              <a:buSzPct val="80000"/>
              <a:defRPr/>
            </a:pPr>
            <a:r>
              <a:rPr lang="pt-BR" sz="1400" dirty="0" smtClean="0">
                <a:latin typeface="+mn-lt"/>
              </a:rPr>
              <a:t>H</a:t>
            </a:r>
            <a:r>
              <a:rPr lang="pt-BR" sz="1050" baseline="-25000" dirty="0" smtClean="0">
                <a:latin typeface="+mn-lt"/>
              </a:rPr>
              <a:t>a</a:t>
            </a:r>
            <a:r>
              <a:rPr lang="pt-BR" sz="1400" dirty="0">
                <a:latin typeface="+mn-lt"/>
              </a:rPr>
              <a:t>: µ</a:t>
            </a:r>
            <a:r>
              <a:rPr lang="pt-BR" sz="1400" baseline="-25000" dirty="0">
                <a:latin typeface="+mn-lt"/>
              </a:rPr>
              <a:t>1</a:t>
            </a:r>
            <a:r>
              <a:rPr lang="pt-BR" sz="1400" dirty="0">
                <a:latin typeface="+mn-lt"/>
              </a:rPr>
              <a:t> - µ</a:t>
            </a:r>
            <a:r>
              <a:rPr lang="pt-BR" sz="1400" baseline="-25000" dirty="0">
                <a:latin typeface="+mn-lt"/>
              </a:rPr>
              <a:t>2</a:t>
            </a:r>
            <a:r>
              <a:rPr lang="pt-BR" sz="1400" dirty="0" smtClean="0">
                <a:latin typeface="+mn-lt"/>
              </a:rPr>
              <a:t> </a:t>
            </a:r>
            <a:r>
              <a:rPr lang="pt-BR" sz="1400" dirty="0">
                <a:latin typeface="+mn-lt"/>
              </a:rPr>
              <a:t>≠ </a:t>
            </a:r>
            <a:r>
              <a:rPr lang="pt-BR" sz="1400" dirty="0" smtClean="0">
                <a:latin typeface="+mn-lt"/>
              </a:rPr>
              <a:t>0</a:t>
            </a:r>
            <a:endParaRPr lang="pt-BR" sz="1600" dirty="0">
              <a:latin typeface="+mj-lt"/>
            </a:endParaRPr>
          </a:p>
          <a:p>
            <a:pPr marL="36576" algn="r" fontAlgn="auto">
              <a:lnSpc>
                <a:spcPct val="150000"/>
              </a:lnSpc>
              <a:spcBef>
                <a:spcPts val="0"/>
              </a:spcBef>
              <a:spcAft>
                <a:spcPts val="0"/>
              </a:spcAft>
              <a:buClr>
                <a:schemeClr val="accent1"/>
              </a:buClr>
              <a:buSzPct val="80000"/>
              <a:defRPr/>
            </a:pPr>
            <a:r>
              <a:rPr lang="pt-BR" sz="1600" dirty="0"/>
              <a:t> </a:t>
            </a:r>
            <a:r>
              <a:rPr lang="pt-BR" sz="1600" b="1" dirty="0">
                <a:latin typeface="+mn-lt"/>
                <a:cs typeface="+mn-cs"/>
              </a:rPr>
              <a:t> </a:t>
            </a:r>
          </a:p>
        </p:txBody>
      </p:sp>
      <p:pic>
        <p:nvPicPr>
          <p:cNvPr id="10251" name="Picture 2"/>
          <p:cNvPicPr>
            <a:picLocks noChangeAspect="1" noChangeArrowheads="1"/>
          </p:cNvPicPr>
          <p:nvPr/>
        </p:nvPicPr>
        <p:blipFill>
          <a:blip r:embed="rId9"/>
          <a:srcRect/>
          <a:stretch>
            <a:fillRect/>
          </a:stretch>
        </p:blipFill>
        <p:spPr bwMode="auto">
          <a:xfrm>
            <a:off x="5574977" y="2060848"/>
            <a:ext cx="2247900" cy="766762"/>
          </a:xfrm>
          <a:prstGeom prst="rect">
            <a:avLst/>
          </a:prstGeom>
          <a:noFill/>
          <a:ln w="9525">
            <a:noFill/>
            <a:miter lim="800000"/>
            <a:headEnd/>
            <a:tailEnd/>
          </a:ln>
        </p:spPr>
      </p:pic>
    </p:spTree>
    <p:extLst>
      <p:ext uri="{BB962C8B-B14F-4D97-AF65-F5344CB8AC3E}">
        <p14:creationId xmlns:p14="http://schemas.microsoft.com/office/powerpoint/2010/main" val="4694707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p:txBody>
          <a:bodyPr/>
          <a:lstStyle/>
          <a:p>
            <a:r>
              <a:rPr lang="pt-BR" dirty="0" smtClean="0"/>
              <a:t>Teste de Hipótese</a:t>
            </a:r>
          </a:p>
        </p:txBody>
      </p:sp>
      <p:sp>
        <p:nvSpPr>
          <p:cNvPr id="10243" name="Rectangle 3"/>
          <p:cNvSpPr>
            <a:spLocks noGrp="1"/>
          </p:cNvSpPr>
          <p:nvPr>
            <p:ph idx="1"/>
          </p:nvPr>
        </p:nvSpPr>
        <p:spPr/>
        <p:txBody>
          <a:bodyPr>
            <a:normAutofit/>
          </a:bodyPr>
          <a:lstStyle/>
          <a:p>
            <a:r>
              <a:rPr lang="pt-BR" dirty="0" smtClean="0"/>
              <a:t>Quando </a:t>
            </a:r>
            <a:r>
              <a:rPr lang="el-GR" dirty="0" smtClean="0"/>
              <a:t>σ</a:t>
            </a:r>
            <a:r>
              <a:rPr lang="pt-BR" baseline="-25000" dirty="0" smtClean="0"/>
              <a:t>1</a:t>
            </a:r>
            <a:r>
              <a:rPr lang="pt-BR" dirty="0" smtClean="0"/>
              <a:t> e </a:t>
            </a:r>
            <a:r>
              <a:rPr lang="el-GR" dirty="0" smtClean="0"/>
              <a:t>σ</a:t>
            </a:r>
            <a:r>
              <a:rPr lang="pt-BR" baseline="-25000" dirty="0" smtClean="0"/>
              <a:t>2</a:t>
            </a:r>
            <a:r>
              <a:rPr lang="pt-BR" dirty="0" smtClean="0"/>
              <a:t> forem desconhecidos, use s</a:t>
            </a:r>
            <a:r>
              <a:rPr lang="pt-BR" baseline="-25000" dirty="0" smtClean="0"/>
              <a:t>1</a:t>
            </a:r>
            <a:r>
              <a:rPr lang="pt-BR" dirty="0" smtClean="0"/>
              <a:t> e s</a:t>
            </a:r>
            <a:r>
              <a:rPr lang="pt-BR" baseline="-25000" dirty="0" smtClean="0"/>
              <a:t>2</a:t>
            </a:r>
            <a:r>
              <a:rPr lang="pt-BR" dirty="0" smtClean="0"/>
              <a:t>  (desvio padrão amostral) no lugar de </a:t>
            </a:r>
            <a:r>
              <a:rPr lang="el-GR" dirty="0" smtClean="0"/>
              <a:t>σ</a:t>
            </a:r>
            <a:r>
              <a:rPr lang="pt-BR" baseline="-25000" dirty="0" smtClean="0"/>
              <a:t>1</a:t>
            </a:r>
            <a:r>
              <a:rPr lang="pt-BR" dirty="0" smtClean="0"/>
              <a:t> e </a:t>
            </a:r>
            <a:r>
              <a:rPr lang="el-GR" dirty="0" smtClean="0"/>
              <a:t>σ</a:t>
            </a:r>
            <a:r>
              <a:rPr lang="pt-BR" baseline="-25000" dirty="0" smtClean="0"/>
              <a:t>2</a:t>
            </a:r>
            <a:r>
              <a:rPr lang="pt-BR" dirty="0" smtClean="0"/>
              <a:t>;</a:t>
            </a:r>
          </a:p>
          <a:p>
            <a:endParaRPr lang="pt-BR" dirty="0" smtClean="0"/>
          </a:p>
          <a:p>
            <a:r>
              <a:rPr lang="pt-BR" dirty="0" smtClean="0"/>
              <a:t>Use a distribuição t-</a:t>
            </a:r>
            <a:r>
              <a:rPr lang="pt-BR" dirty="0" err="1" smtClean="0"/>
              <a:t>Student</a:t>
            </a:r>
            <a:r>
              <a:rPr lang="pt-BR" dirty="0" smtClean="0"/>
              <a:t> com n = min {n</a:t>
            </a:r>
            <a:r>
              <a:rPr lang="pt-BR" baseline="-25000" dirty="0" smtClean="0"/>
              <a:t>1 </a:t>
            </a:r>
            <a:r>
              <a:rPr lang="pt-BR" dirty="0" smtClean="0"/>
              <a:t>– 1; n</a:t>
            </a:r>
            <a:r>
              <a:rPr lang="pt-BR" baseline="-25000" dirty="0" smtClean="0"/>
              <a:t>2 </a:t>
            </a:r>
            <a:r>
              <a:rPr lang="pt-BR" dirty="0" smtClean="0"/>
              <a:t>– 1} graus de liberdade (</a:t>
            </a:r>
            <a:r>
              <a:rPr lang="pt-BR" dirty="0" err="1" smtClean="0"/>
              <a:t>gl</a:t>
            </a:r>
            <a:r>
              <a:rPr lang="pt-BR" dirty="0" smtClean="0"/>
              <a:t> será o mínimo entre n</a:t>
            </a:r>
            <a:r>
              <a:rPr lang="pt-BR" baseline="-25000" dirty="0" smtClean="0"/>
              <a:t>1 </a:t>
            </a:r>
            <a:r>
              <a:rPr lang="pt-BR" dirty="0" smtClean="0"/>
              <a:t>– 1</a:t>
            </a:r>
            <a:r>
              <a:rPr lang="pt-BR" baseline="-25000" dirty="0" smtClean="0"/>
              <a:t> </a:t>
            </a:r>
            <a:r>
              <a:rPr lang="pt-BR" dirty="0" smtClean="0"/>
              <a:t>e n</a:t>
            </a:r>
            <a:r>
              <a:rPr lang="pt-BR" baseline="-25000" dirty="0" smtClean="0"/>
              <a:t>2 </a:t>
            </a:r>
            <a:r>
              <a:rPr lang="pt-BR" dirty="0" smtClean="0"/>
              <a:t>– 1), onde n</a:t>
            </a:r>
            <a:r>
              <a:rPr lang="pt-BR" baseline="-25000" dirty="0" smtClean="0"/>
              <a:t>1</a:t>
            </a:r>
            <a:r>
              <a:rPr lang="pt-BR" dirty="0" smtClean="0"/>
              <a:t> e n</a:t>
            </a:r>
            <a:r>
              <a:rPr lang="pt-BR" baseline="-25000" dirty="0" smtClean="0"/>
              <a:t>2</a:t>
            </a:r>
            <a:r>
              <a:rPr lang="pt-BR" dirty="0" smtClean="0"/>
              <a:t> são números relativos ao tamanho da amostra.</a:t>
            </a:r>
            <a:endParaRPr lang="el-GR"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a:lstStyle/>
          <a:p>
            <a:r>
              <a:rPr lang="pt-BR" smtClean="0"/>
              <a:t>1. Teste de Hipótese Bilateral</a:t>
            </a:r>
          </a:p>
        </p:txBody>
      </p:sp>
      <p:pic>
        <p:nvPicPr>
          <p:cNvPr id="11267" name="Picture 2"/>
          <p:cNvPicPr>
            <a:picLocks noGrp="1" noChangeAspect="1" noChangeArrowheads="1"/>
          </p:cNvPicPr>
          <p:nvPr>
            <p:ph idx="1"/>
          </p:nvPr>
        </p:nvPicPr>
        <p:blipFill>
          <a:blip r:embed="rId2"/>
          <a:stretch>
            <a:fillRect/>
          </a:stretch>
        </p:blipFill>
        <p:spPr>
          <a:xfrm>
            <a:off x="1908921" y="3677816"/>
            <a:ext cx="5399383" cy="1836390"/>
          </a:xfrm>
        </p:spPr>
      </p:pic>
      <mc:AlternateContent xmlns:mc="http://schemas.openxmlformats.org/markup-compatibility/2006" xmlns:a14="http://schemas.microsoft.com/office/drawing/2010/main">
        <mc:Choice Requires="a14">
          <p:sp>
            <p:nvSpPr>
              <p:cNvPr id="11268" name="CaixaDeTexto 9"/>
              <p:cNvSpPr txBox="1">
                <a:spLocks noChangeArrowheads="1"/>
              </p:cNvSpPr>
              <p:nvPr/>
            </p:nvSpPr>
            <p:spPr bwMode="auto">
              <a:xfrm>
                <a:off x="1116012" y="1484313"/>
                <a:ext cx="2016125" cy="1081087"/>
              </a:xfrm>
              <a:prstGeom prst="rect">
                <a:avLst/>
              </a:prstGeom>
              <a:noFill/>
              <a:ln w="9525">
                <a:noFill/>
                <a:miter lim="800000"/>
                <a:headEnd/>
                <a:tailEnd/>
              </a:ln>
            </p:spPr>
            <p:txBody>
              <a:bodyPr lIns="182880" tIns="0"/>
              <a:lstStyle/>
              <a:p>
                <a:pPr>
                  <a:lnSpc>
                    <a:spcPct val="150000"/>
                  </a:lnSpc>
                  <a:buClr>
                    <a:schemeClr val="accent1"/>
                  </a:buClr>
                  <a:buSzPct val="80000"/>
                </a:pPr>
                <a14:m>
                  <m:oMathPara xmlns:m="http://schemas.openxmlformats.org/officeDocument/2006/math">
                    <m:oMathParaPr>
                      <m:jc m:val="centerGroup"/>
                    </m:oMathParaPr>
                    <m:oMath xmlns:m="http://schemas.openxmlformats.org/officeDocument/2006/math">
                      <m:sSub>
                        <m:sSubPr>
                          <m:ctrlPr>
                            <a:rPr lang="pt-BR" sz="2000" b="0" i="1" dirty="0" smtClean="0">
                              <a:latin typeface="Cambria Math"/>
                            </a:rPr>
                          </m:ctrlPr>
                        </m:sSubPr>
                        <m:e>
                          <m:r>
                            <a:rPr lang="pt-BR" sz="2000" i="1" dirty="0" smtClean="0">
                              <a:latin typeface="Cambria Math"/>
                            </a:rPr>
                            <m:t>𝐻</m:t>
                          </m:r>
                        </m:e>
                        <m:sub>
                          <m:r>
                            <a:rPr lang="pt-BR" sz="2000" b="0" i="1" dirty="0" smtClean="0">
                              <a:latin typeface="Cambria Math"/>
                            </a:rPr>
                            <m:t>0</m:t>
                          </m:r>
                        </m:sub>
                      </m:sSub>
                      <m:r>
                        <a:rPr lang="pt-BR" sz="2000" i="1" dirty="0">
                          <a:latin typeface="Cambria Math"/>
                        </a:rPr>
                        <m:t>:</m:t>
                      </m:r>
                      <m:sSub>
                        <m:sSubPr>
                          <m:ctrlPr>
                            <a:rPr lang="pt-BR" sz="2000" b="0" i="1" dirty="0" smtClean="0">
                              <a:latin typeface="Cambria Math"/>
                            </a:rPr>
                          </m:ctrlPr>
                        </m:sSubPr>
                        <m:e>
                          <m:r>
                            <a:rPr lang="pt-BR" sz="2000" b="0" i="1" dirty="0" smtClean="0">
                              <a:latin typeface="Cambria Math"/>
                            </a:rPr>
                            <m:t>𝜇</m:t>
                          </m:r>
                        </m:e>
                        <m:sub>
                          <m:r>
                            <a:rPr lang="pt-BR" sz="2000" b="0" i="1" dirty="0" smtClean="0">
                              <a:latin typeface="Cambria Math"/>
                            </a:rPr>
                            <m:t>1</m:t>
                          </m:r>
                        </m:sub>
                      </m:sSub>
                      <m:r>
                        <a:rPr lang="pt-BR" sz="2000" b="0" i="1" dirty="0" smtClean="0">
                          <a:latin typeface="Cambria Math"/>
                        </a:rPr>
                        <m:t>−</m:t>
                      </m:r>
                      <m:sSub>
                        <m:sSubPr>
                          <m:ctrlPr>
                            <a:rPr lang="pt-BR" sz="2000" b="0" i="1" dirty="0" smtClean="0">
                              <a:latin typeface="Cambria Math"/>
                            </a:rPr>
                          </m:ctrlPr>
                        </m:sSubPr>
                        <m:e>
                          <m:r>
                            <a:rPr lang="pt-BR" sz="2000" b="0" i="1" dirty="0" smtClean="0">
                              <a:latin typeface="Cambria Math"/>
                            </a:rPr>
                            <m:t>𝜇</m:t>
                          </m:r>
                        </m:e>
                        <m:sub>
                          <m:r>
                            <a:rPr lang="pt-BR" sz="2000" b="0" i="1" dirty="0" smtClean="0">
                              <a:latin typeface="Cambria Math"/>
                            </a:rPr>
                            <m:t>2</m:t>
                          </m:r>
                        </m:sub>
                      </m:sSub>
                      <m:r>
                        <a:rPr lang="pt-BR" sz="2000" b="0" i="1" dirty="0" smtClean="0">
                          <a:latin typeface="Cambria Math"/>
                        </a:rPr>
                        <m:t>=0</m:t>
                      </m:r>
                    </m:oMath>
                  </m:oMathPara>
                </a14:m>
                <a:endParaRPr lang="pt-BR" sz="2000" dirty="0" smtClean="0">
                  <a:latin typeface="+mn-lt"/>
                </a:endParaRPr>
              </a:p>
              <a:p>
                <a:pPr>
                  <a:lnSpc>
                    <a:spcPct val="150000"/>
                  </a:lnSpc>
                  <a:buClr>
                    <a:schemeClr val="accent1"/>
                  </a:buClr>
                  <a:buSzPct val="80000"/>
                </a:pPr>
                <a14:m>
                  <m:oMathPara xmlns:m="http://schemas.openxmlformats.org/officeDocument/2006/math">
                    <m:oMathParaPr>
                      <m:jc m:val="centerGroup"/>
                    </m:oMathParaPr>
                    <m:oMath xmlns:m="http://schemas.openxmlformats.org/officeDocument/2006/math">
                      <m:sSub>
                        <m:sSubPr>
                          <m:ctrlPr>
                            <a:rPr lang="pt-BR" sz="2000" b="0" i="1" dirty="0" smtClean="0">
                              <a:latin typeface="Cambria Math"/>
                            </a:rPr>
                          </m:ctrlPr>
                        </m:sSubPr>
                        <m:e>
                          <m:r>
                            <a:rPr lang="pt-BR" sz="2000" i="1" dirty="0">
                              <a:latin typeface="Cambria Math"/>
                            </a:rPr>
                            <m:t>𝐻</m:t>
                          </m:r>
                        </m:e>
                        <m:sub>
                          <m:r>
                            <a:rPr lang="pt-BR" sz="2000" b="0" i="1" dirty="0" smtClean="0">
                              <a:latin typeface="Cambria Math"/>
                            </a:rPr>
                            <m:t>𝑎</m:t>
                          </m:r>
                        </m:sub>
                      </m:sSub>
                      <m:r>
                        <a:rPr lang="pt-BR" sz="2000" i="1" dirty="0">
                          <a:latin typeface="Cambria Math"/>
                        </a:rPr>
                        <m:t>:</m:t>
                      </m:r>
                      <m:sSub>
                        <m:sSubPr>
                          <m:ctrlPr>
                            <a:rPr lang="pt-BR" sz="2000" i="1" dirty="0">
                              <a:latin typeface="Cambria Math"/>
                            </a:rPr>
                          </m:ctrlPr>
                        </m:sSubPr>
                        <m:e>
                          <m:r>
                            <a:rPr lang="pt-BR" sz="2000" i="1" dirty="0">
                              <a:latin typeface="Cambria Math"/>
                            </a:rPr>
                            <m:t>𝜇</m:t>
                          </m:r>
                        </m:e>
                        <m:sub>
                          <m:r>
                            <a:rPr lang="pt-BR" sz="2000" i="1" dirty="0">
                              <a:latin typeface="Cambria Math"/>
                            </a:rPr>
                            <m:t>1</m:t>
                          </m:r>
                        </m:sub>
                      </m:sSub>
                      <m:r>
                        <a:rPr lang="pt-BR" sz="2000" i="1" dirty="0">
                          <a:latin typeface="Cambria Math"/>
                        </a:rPr>
                        <m:t>−</m:t>
                      </m:r>
                      <m:sSub>
                        <m:sSubPr>
                          <m:ctrlPr>
                            <a:rPr lang="pt-BR" sz="2000" i="1" dirty="0">
                              <a:latin typeface="Cambria Math"/>
                            </a:rPr>
                          </m:ctrlPr>
                        </m:sSubPr>
                        <m:e>
                          <m:r>
                            <a:rPr lang="pt-BR" sz="2000" i="1" dirty="0">
                              <a:latin typeface="Cambria Math"/>
                            </a:rPr>
                            <m:t>𝜇</m:t>
                          </m:r>
                        </m:e>
                        <m:sub>
                          <m:r>
                            <a:rPr lang="pt-BR" sz="2000" i="1" dirty="0">
                              <a:latin typeface="Cambria Math"/>
                            </a:rPr>
                            <m:t>2</m:t>
                          </m:r>
                        </m:sub>
                      </m:sSub>
                      <m:r>
                        <a:rPr lang="pt-BR" sz="2000" i="1" dirty="0" smtClean="0">
                          <a:latin typeface="Cambria Math"/>
                          <a:ea typeface="Cambria Math"/>
                        </a:rPr>
                        <m:t>≠</m:t>
                      </m:r>
                      <m:r>
                        <a:rPr lang="pt-BR" sz="2000" i="1" dirty="0">
                          <a:latin typeface="Cambria Math"/>
                        </a:rPr>
                        <m:t>0</m:t>
                      </m:r>
                    </m:oMath>
                  </m:oMathPara>
                </a14:m>
                <a:endParaRPr lang="pt-BR" sz="1600" dirty="0">
                  <a:latin typeface="+mn-lt"/>
                </a:endParaRPr>
              </a:p>
              <a:p>
                <a:pPr>
                  <a:lnSpc>
                    <a:spcPct val="150000"/>
                  </a:lnSpc>
                  <a:buClr>
                    <a:schemeClr val="accent1"/>
                  </a:buClr>
                  <a:buSzPct val="80000"/>
                </a:pPr>
                <a:r>
                  <a:rPr lang="pt-BR" sz="1600" dirty="0">
                    <a:latin typeface="+mn-lt"/>
                  </a:rPr>
                  <a:t> </a:t>
                </a:r>
                <a:r>
                  <a:rPr lang="pt-BR" sz="1600" b="1" dirty="0">
                    <a:latin typeface="+mn-lt"/>
                  </a:rPr>
                  <a:t> </a:t>
                </a:r>
              </a:p>
            </p:txBody>
          </p:sp>
        </mc:Choice>
        <mc:Fallback xmlns="">
          <p:sp>
            <p:nvSpPr>
              <p:cNvPr id="11268" name="CaixaDeTexto 9"/>
              <p:cNvSpPr txBox="1">
                <a:spLocks noRot="1" noChangeAspect="1" noMove="1" noResize="1" noEditPoints="1" noAdjustHandles="1" noChangeArrowheads="1" noChangeShapeType="1" noTextEdit="1"/>
              </p:cNvSpPr>
              <p:nvPr/>
            </p:nvSpPr>
            <p:spPr bwMode="auto">
              <a:xfrm>
                <a:off x="1116012" y="1484313"/>
                <a:ext cx="2016125" cy="1081087"/>
              </a:xfrm>
              <a:prstGeom prst="rect">
                <a:avLst/>
              </a:prstGeom>
              <a:blipFill rotWithShape="1">
                <a:blip r:embed="rId3"/>
                <a:stretch>
                  <a:fillRect/>
                </a:stretch>
              </a:blipFill>
              <a:ln w="9525">
                <a:noFill/>
                <a:miter lim="800000"/>
                <a:headEnd/>
                <a:tailEnd/>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270" name="Text Box 8"/>
              <p:cNvSpPr txBox="1">
                <a:spLocks noChangeArrowheads="1"/>
              </p:cNvSpPr>
              <p:nvPr/>
            </p:nvSpPr>
            <p:spPr bwMode="auto">
              <a:xfrm>
                <a:off x="3311525" y="5924128"/>
                <a:ext cx="2520950" cy="369332"/>
              </a:xfrm>
              <a:prstGeom prst="rect">
                <a:avLst/>
              </a:prstGeom>
              <a:noFill/>
              <a:ln w="9525">
                <a:noFill/>
                <a:miter lim="800000"/>
                <a:headEnd/>
                <a:tailEnd/>
              </a:ln>
            </p:spPr>
            <p:txBody>
              <a:bodyPr>
                <a:spAutoFit/>
              </a:bodyPr>
              <a:lstStyle/>
              <a:p>
                <a:pPr>
                  <a:spcBef>
                    <a:spcPct val="50000"/>
                  </a:spcBef>
                </a:pPr>
                <a14:m>
                  <m:oMathPara xmlns:m="http://schemas.openxmlformats.org/officeDocument/2006/math">
                    <m:oMathParaPr>
                      <m:jc m:val="centerGroup"/>
                    </m:oMathParaPr>
                    <m:oMath xmlns:m="http://schemas.openxmlformats.org/officeDocument/2006/math">
                      <m:sSub>
                        <m:sSubPr>
                          <m:ctrlPr>
                            <a:rPr lang="pt-BR" sz="1800" b="0" i="1" dirty="0" smtClean="0">
                              <a:latin typeface="Cambria Math"/>
                            </a:rPr>
                          </m:ctrlPr>
                        </m:sSubPr>
                        <m:e>
                          <m:r>
                            <a:rPr lang="pt-BR" sz="1800" b="0" i="1" dirty="0" smtClean="0">
                              <a:latin typeface="Cambria Math"/>
                            </a:rPr>
                            <m:t>𝜇</m:t>
                          </m:r>
                        </m:e>
                        <m:sub>
                          <m:r>
                            <a:rPr lang="pt-BR" sz="1800" i="1" dirty="0" smtClean="0">
                              <a:latin typeface="Cambria Math"/>
                            </a:rPr>
                            <m:t>1</m:t>
                          </m:r>
                        </m:sub>
                      </m:sSub>
                      <m:r>
                        <a:rPr lang="pt-BR" sz="1800" i="1" dirty="0" smtClean="0">
                          <a:latin typeface="Cambria Math"/>
                        </a:rPr>
                        <m:t>−</m:t>
                      </m:r>
                      <m:sSub>
                        <m:sSubPr>
                          <m:ctrlPr>
                            <a:rPr lang="pt-BR" sz="1800" b="0" i="1" dirty="0" smtClean="0">
                              <a:latin typeface="Cambria Math"/>
                            </a:rPr>
                          </m:ctrlPr>
                        </m:sSubPr>
                        <m:e>
                          <m:r>
                            <a:rPr lang="pt-BR" sz="1800" b="0" i="1" dirty="0" smtClean="0">
                              <a:latin typeface="Cambria Math"/>
                            </a:rPr>
                            <m:t>𝜇</m:t>
                          </m:r>
                        </m:e>
                        <m:sub>
                          <m:r>
                            <a:rPr lang="pt-BR" sz="1800" i="1" dirty="0" smtClean="0">
                              <a:latin typeface="Cambria Math"/>
                            </a:rPr>
                            <m:t>2</m:t>
                          </m:r>
                        </m:sub>
                      </m:sSub>
                      <m:r>
                        <a:rPr lang="pt-BR" sz="1800" i="1" dirty="0" smtClean="0">
                          <a:latin typeface="Cambria Math"/>
                        </a:rPr>
                        <m:t>=0</m:t>
                      </m:r>
                    </m:oMath>
                  </m:oMathPara>
                </a14:m>
                <a:endParaRPr lang="pt-BR" sz="1800" dirty="0">
                  <a:latin typeface="+mn-lt"/>
                </a:endParaRPr>
              </a:p>
            </p:txBody>
          </p:sp>
        </mc:Choice>
        <mc:Fallback xmlns="">
          <p:sp>
            <p:nvSpPr>
              <p:cNvPr id="11270" name="Text Box 8"/>
              <p:cNvSpPr txBox="1">
                <a:spLocks noRot="1" noChangeAspect="1" noMove="1" noResize="1" noEditPoints="1" noAdjustHandles="1" noChangeArrowheads="1" noChangeShapeType="1" noTextEdit="1"/>
              </p:cNvSpPr>
              <p:nvPr/>
            </p:nvSpPr>
            <p:spPr bwMode="auto">
              <a:xfrm>
                <a:off x="3311525" y="5924128"/>
                <a:ext cx="2520950" cy="369332"/>
              </a:xfrm>
              <a:prstGeom prst="rect">
                <a:avLst/>
              </a:prstGeom>
              <a:blipFill rotWithShape="1">
                <a:blip r:embed="rId4"/>
                <a:stretch>
                  <a:fillRect b="-8333"/>
                </a:stretch>
              </a:blipFill>
              <a:ln w="9525">
                <a:noFill/>
                <a:miter lim="800000"/>
                <a:headEnd/>
                <a:tailEnd/>
              </a:ln>
            </p:spPr>
            <p:txBody>
              <a:bodyPr/>
              <a:lstStyle/>
              <a:p>
                <a:r>
                  <a:rPr lang="pt-BR">
                    <a:noFill/>
                  </a:rPr>
                  <a:t> </a:t>
                </a:r>
              </a:p>
            </p:txBody>
          </p:sp>
        </mc:Fallback>
      </mc:AlternateContent>
      <p:sp>
        <p:nvSpPr>
          <p:cNvPr id="11271" name="Line 10"/>
          <p:cNvSpPr>
            <a:spLocks noChangeShapeType="1"/>
          </p:cNvSpPr>
          <p:nvPr/>
        </p:nvSpPr>
        <p:spPr bwMode="auto">
          <a:xfrm flipV="1">
            <a:off x="4572000" y="5445224"/>
            <a:ext cx="0" cy="503237"/>
          </a:xfrm>
          <a:prstGeom prst="line">
            <a:avLst/>
          </a:prstGeom>
          <a:noFill/>
          <a:ln w="9525">
            <a:solidFill>
              <a:schemeClr val="tx1"/>
            </a:solidFill>
            <a:round/>
            <a:headEnd/>
            <a:tailEnd type="triangle" w="med" len="med"/>
          </a:ln>
        </p:spPr>
        <p:txBody>
          <a:bodyPr/>
          <a:lstStyle/>
          <a:p>
            <a:endParaRPr lang="pt-BR"/>
          </a:p>
        </p:txBody>
      </p:sp>
      <p:sp>
        <p:nvSpPr>
          <p:cNvPr id="11272" name="Line 11"/>
          <p:cNvSpPr>
            <a:spLocks noChangeShapeType="1"/>
          </p:cNvSpPr>
          <p:nvPr/>
        </p:nvSpPr>
        <p:spPr bwMode="auto">
          <a:xfrm flipV="1">
            <a:off x="3132138" y="3677815"/>
            <a:ext cx="0" cy="1439863"/>
          </a:xfrm>
          <a:prstGeom prst="line">
            <a:avLst/>
          </a:prstGeom>
          <a:noFill/>
          <a:ln w="9525">
            <a:solidFill>
              <a:schemeClr val="tx1"/>
            </a:solidFill>
            <a:prstDash val="lgDash"/>
            <a:round/>
            <a:headEnd/>
            <a:tailEnd/>
          </a:ln>
        </p:spPr>
        <p:txBody>
          <a:bodyPr/>
          <a:lstStyle/>
          <a:p>
            <a:endParaRPr lang="pt-BR"/>
          </a:p>
        </p:txBody>
      </p:sp>
      <mc:AlternateContent xmlns:mc="http://schemas.openxmlformats.org/markup-compatibility/2006">
        <mc:Choice xmlns:a14="http://schemas.microsoft.com/office/drawing/2010/main" Requires="a14">
          <p:sp>
            <p:nvSpPr>
              <p:cNvPr id="15" name="CaixaDeTexto 9"/>
              <p:cNvSpPr txBox="1">
                <a:spLocks noChangeArrowheads="1"/>
              </p:cNvSpPr>
              <p:nvPr/>
            </p:nvSpPr>
            <p:spPr bwMode="auto">
              <a:xfrm>
                <a:off x="4298801" y="1340768"/>
                <a:ext cx="3888432" cy="1081087"/>
              </a:xfrm>
              <a:prstGeom prst="rect">
                <a:avLst/>
              </a:prstGeom>
              <a:noFill/>
              <a:ln w="9525">
                <a:noFill/>
                <a:miter lim="800000"/>
                <a:headEnd/>
                <a:tailEnd/>
              </a:ln>
            </p:spPr>
            <p:txBody>
              <a:bodyPr lIns="182880" tIns="0"/>
              <a:lstStyle/>
              <a:p>
                <a:pPr>
                  <a:lnSpc>
                    <a:spcPct val="150000"/>
                  </a:lnSpc>
                  <a:buClr>
                    <a:schemeClr val="accent1"/>
                  </a:buClr>
                  <a:buSzPct val="80000"/>
                </a:pPr>
                <a14:m>
                  <m:oMathPara xmlns:m="http://schemas.openxmlformats.org/officeDocument/2006/math">
                    <m:oMathParaPr>
                      <m:jc m:val="centerGroup"/>
                    </m:oMathParaPr>
                    <m:oMath xmlns:m="http://schemas.openxmlformats.org/officeDocument/2006/math">
                      <m:sSub>
                        <m:sSubPr>
                          <m:ctrlPr>
                            <a:rPr lang="pt-BR" sz="2000" b="0" i="1" smtClean="0">
                              <a:latin typeface="Cambria Math"/>
                            </a:rPr>
                          </m:ctrlPr>
                        </m:sSubPr>
                        <m:e>
                          <m:acc>
                            <m:accPr>
                              <m:chr m:val="̅"/>
                              <m:ctrlPr>
                                <a:rPr lang="pt-BR" sz="2000" i="1" smtClean="0">
                                  <a:latin typeface="Cambria Math"/>
                                </a:rPr>
                              </m:ctrlPr>
                            </m:accPr>
                            <m:e>
                              <m:r>
                                <a:rPr lang="pt-BR" sz="2000" b="0" i="1" smtClean="0">
                                  <a:latin typeface="Cambria Math"/>
                                </a:rPr>
                                <m:t>𝑥</m:t>
                              </m:r>
                            </m:e>
                          </m:acc>
                        </m:e>
                        <m:sub>
                          <m:r>
                            <a:rPr lang="pt-BR" sz="2000" b="0" i="1" smtClean="0">
                              <a:latin typeface="Cambria Math"/>
                            </a:rPr>
                            <m:t>1</m:t>
                          </m:r>
                        </m:sub>
                      </m:sSub>
                      <m:r>
                        <a:rPr lang="pt-BR" sz="2000" b="0" i="1" smtClean="0">
                          <a:latin typeface="Cambria Math"/>
                        </a:rPr>
                        <m:t>−</m:t>
                      </m:r>
                      <m:sSub>
                        <m:sSubPr>
                          <m:ctrlPr>
                            <a:rPr lang="pt-BR" sz="2000" b="0" i="1" smtClean="0">
                              <a:latin typeface="Cambria Math"/>
                            </a:rPr>
                          </m:ctrlPr>
                        </m:sSubPr>
                        <m:e>
                          <m:acc>
                            <m:accPr>
                              <m:chr m:val="̅"/>
                              <m:ctrlPr>
                                <a:rPr lang="pt-BR" sz="2000" i="1" smtClean="0">
                                  <a:latin typeface="Cambria Math"/>
                                </a:rPr>
                              </m:ctrlPr>
                            </m:accPr>
                            <m:e>
                              <m:r>
                                <a:rPr lang="pt-BR" sz="2000" b="0" i="1" smtClean="0">
                                  <a:latin typeface="Cambria Math"/>
                                </a:rPr>
                                <m:t>𝑥</m:t>
                              </m:r>
                            </m:e>
                          </m:acc>
                        </m:e>
                        <m:sub>
                          <m:r>
                            <a:rPr lang="pt-BR" sz="2000" b="0" i="1" smtClean="0">
                              <a:latin typeface="Cambria Math"/>
                            </a:rPr>
                            <m:t>2</m:t>
                          </m:r>
                        </m:sub>
                      </m:sSub>
                      <m:r>
                        <a:rPr lang="pt-BR" sz="2000" b="0" i="1" smtClean="0">
                          <a:latin typeface="Cambria Math"/>
                        </a:rPr>
                        <m:t>=</m:t>
                      </m:r>
                      <m:r>
                        <a:rPr lang="pt-BR" sz="2000" b="0" i="1" smtClean="0">
                          <a:latin typeface="Cambria Math"/>
                        </a:rPr>
                        <m:t>𝑁</m:t>
                      </m:r>
                      <m:d>
                        <m:dPr>
                          <m:ctrlPr>
                            <a:rPr lang="pt-BR" sz="2000" b="0" i="1" smtClean="0">
                              <a:latin typeface="Cambria Math"/>
                            </a:rPr>
                          </m:ctrlPr>
                        </m:dPr>
                        <m:e>
                          <m:sSub>
                            <m:sSubPr>
                              <m:ctrlPr>
                                <a:rPr lang="pt-BR" sz="2000" b="0" i="1" smtClean="0">
                                  <a:latin typeface="Cambria Math"/>
                                </a:rPr>
                              </m:ctrlPr>
                            </m:sSubPr>
                            <m:e>
                              <m:r>
                                <a:rPr lang="pt-BR" sz="2000" b="0" i="1" smtClean="0">
                                  <a:latin typeface="Cambria Math"/>
                                </a:rPr>
                                <m:t>𝜇</m:t>
                              </m:r>
                            </m:e>
                            <m:sub>
                              <m:r>
                                <a:rPr lang="pt-BR" sz="2000" b="0" i="1" smtClean="0">
                                  <a:latin typeface="Cambria Math"/>
                                </a:rPr>
                                <m:t>1</m:t>
                              </m:r>
                            </m:sub>
                          </m:sSub>
                          <m:r>
                            <a:rPr lang="pt-BR" sz="2000" b="0" i="1" smtClean="0">
                              <a:latin typeface="Cambria Math"/>
                            </a:rPr>
                            <m:t>−</m:t>
                          </m:r>
                          <m:sSub>
                            <m:sSubPr>
                              <m:ctrlPr>
                                <a:rPr lang="pt-BR" sz="2000" b="0" i="1" smtClean="0">
                                  <a:latin typeface="Cambria Math"/>
                                </a:rPr>
                              </m:ctrlPr>
                            </m:sSubPr>
                            <m:e>
                              <m:r>
                                <a:rPr lang="pt-BR" sz="2000" b="0" i="1" smtClean="0">
                                  <a:latin typeface="Cambria Math"/>
                                </a:rPr>
                                <m:t>𝜇</m:t>
                              </m:r>
                            </m:e>
                            <m:sub>
                              <m:r>
                                <a:rPr lang="pt-BR" sz="2000" b="0" i="1" smtClean="0">
                                  <a:latin typeface="Cambria Math"/>
                                </a:rPr>
                                <m:t>2</m:t>
                              </m:r>
                            </m:sub>
                          </m:sSub>
                          <m:r>
                            <a:rPr lang="pt-BR" sz="2000" b="0" i="1" smtClean="0">
                              <a:latin typeface="Cambria Math"/>
                            </a:rPr>
                            <m:t>,</m:t>
                          </m:r>
                          <m:f>
                            <m:fPr>
                              <m:ctrlPr>
                                <a:rPr lang="pt-BR" sz="2000" b="0" i="1" smtClean="0">
                                  <a:latin typeface="Cambria Math"/>
                                </a:rPr>
                              </m:ctrlPr>
                            </m:fPr>
                            <m:num>
                              <m:r>
                                <m:rPr>
                                  <m:lit/>
                                </m:rPr>
                                <a:rPr lang="pt-BR" sz="2000" b="0" i="1" smtClean="0">
                                  <a:latin typeface="Cambria Math"/>
                                </a:rPr>
                                <m:t> </m:t>
                              </m:r>
                              <m:sSubSup>
                                <m:sSubSupPr>
                                  <m:ctrlPr>
                                    <a:rPr lang="pt-BR" sz="2000" b="0" i="1" smtClean="0">
                                      <a:latin typeface="Cambria Math"/>
                                    </a:rPr>
                                  </m:ctrlPr>
                                </m:sSubSupPr>
                                <m:e>
                                  <m:r>
                                    <a:rPr lang="pt-BR" sz="2000" b="0" i="1" smtClean="0">
                                      <a:latin typeface="Cambria Math"/>
                                    </a:rPr>
                                    <m:t>𝜎</m:t>
                                  </m:r>
                                </m:e>
                                <m:sub>
                                  <m:r>
                                    <a:rPr lang="pt-BR" sz="2000" b="0" i="1" smtClean="0">
                                      <a:latin typeface="Cambria Math"/>
                                    </a:rPr>
                                    <m:t>1</m:t>
                                  </m:r>
                                </m:sub>
                                <m:sup>
                                  <m:r>
                                    <a:rPr lang="pt-BR" sz="2000" b="0" i="1" smtClean="0">
                                      <a:latin typeface="Cambria Math"/>
                                    </a:rPr>
                                    <m:t>2</m:t>
                                  </m:r>
                                </m:sup>
                              </m:sSubSup>
                            </m:num>
                            <m:den>
                              <m:sSub>
                                <m:sSubPr>
                                  <m:ctrlPr>
                                    <a:rPr lang="pt-BR" sz="2000" b="0" i="1" smtClean="0">
                                      <a:latin typeface="Cambria Math"/>
                                    </a:rPr>
                                  </m:ctrlPr>
                                </m:sSubPr>
                                <m:e>
                                  <m:r>
                                    <a:rPr lang="pt-BR" sz="2000" b="0" i="1" smtClean="0">
                                      <a:latin typeface="Cambria Math"/>
                                    </a:rPr>
                                    <m:t>𝑛</m:t>
                                  </m:r>
                                </m:e>
                                <m:sub>
                                  <m:r>
                                    <a:rPr lang="pt-BR" sz="2000" b="0" i="1" smtClean="0">
                                      <a:latin typeface="Cambria Math"/>
                                    </a:rPr>
                                    <m:t>1</m:t>
                                  </m:r>
                                </m:sub>
                              </m:sSub>
                            </m:den>
                          </m:f>
                          <m:r>
                            <a:rPr lang="pt-BR" sz="2000" b="0" i="1" smtClean="0">
                              <a:latin typeface="Cambria Math"/>
                            </a:rPr>
                            <m:t>+</m:t>
                          </m:r>
                          <m:f>
                            <m:fPr>
                              <m:ctrlPr>
                                <a:rPr lang="pt-BR" sz="2000" b="0" i="1" smtClean="0">
                                  <a:latin typeface="Cambria Math"/>
                                </a:rPr>
                              </m:ctrlPr>
                            </m:fPr>
                            <m:num>
                              <m:sSubSup>
                                <m:sSubSupPr>
                                  <m:ctrlPr>
                                    <a:rPr lang="pt-BR" sz="2000" b="0" i="1" smtClean="0">
                                      <a:latin typeface="Cambria Math"/>
                                    </a:rPr>
                                  </m:ctrlPr>
                                </m:sSubSupPr>
                                <m:e>
                                  <m:r>
                                    <a:rPr lang="pt-BR" sz="2000" b="0" i="1" smtClean="0">
                                      <a:latin typeface="Cambria Math"/>
                                    </a:rPr>
                                    <m:t>𝜎</m:t>
                                  </m:r>
                                </m:e>
                                <m:sub>
                                  <m:r>
                                    <a:rPr lang="pt-BR" sz="2000" b="0" i="1" smtClean="0">
                                      <a:latin typeface="Cambria Math"/>
                                    </a:rPr>
                                    <m:t>2</m:t>
                                  </m:r>
                                </m:sub>
                                <m:sup>
                                  <m:r>
                                    <a:rPr lang="pt-BR" sz="2000" b="0" i="1" smtClean="0">
                                      <a:latin typeface="Cambria Math"/>
                                    </a:rPr>
                                    <m:t>2</m:t>
                                  </m:r>
                                </m:sup>
                              </m:sSubSup>
                            </m:num>
                            <m:den>
                              <m:sSub>
                                <m:sSubPr>
                                  <m:ctrlPr>
                                    <a:rPr lang="pt-BR" sz="2000" b="0" i="1" smtClean="0">
                                      <a:latin typeface="Cambria Math"/>
                                    </a:rPr>
                                  </m:ctrlPr>
                                </m:sSubPr>
                                <m:e>
                                  <m:r>
                                    <a:rPr lang="pt-BR" sz="2000" b="0" i="1" smtClean="0">
                                      <a:latin typeface="Cambria Math"/>
                                    </a:rPr>
                                    <m:t>𝑛</m:t>
                                  </m:r>
                                </m:e>
                                <m:sub>
                                  <m:r>
                                    <a:rPr lang="pt-BR" sz="2000" b="0" i="1" smtClean="0">
                                      <a:latin typeface="Cambria Math"/>
                                    </a:rPr>
                                    <m:t>2</m:t>
                                  </m:r>
                                </m:sub>
                              </m:sSub>
                            </m:den>
                          </m:f>
                        </m:e>
                      </m:d>
                    </m:oMath>
                  </m:oMathPara>
                </a14:m>
                <a:endParaRPr lang="pt-BR" sz="2000" dirty="0">
                  <a:latin typeface="+mn-lt"/>
                </a:endParaRPr>
              </a:p>
              <a:p>
                <a:pPr>
                  <a:lnSpc>
                    <a:spcPct val="150000"/>
                  </a:lnSpc>
                  <a:buClr>
                    <a:schemeClr val="accent1"/>
                  </a:buClr>
                  <a:buSzPct val="80000"/>
                </a:pPr>
                <a:r>
                  <a:rPr lang="pt-BR" sz="2000" dirty="0">
                    <a:latin typeface="+mn-lt"/>
                  </a:rPr>
                  <a:t> </a:t>
                </a:r>
                <a:r>
                  <a:rPr lang="pt-BR" sz="2000" b="1" dirty="0">
                    <a:latin typeface="+mn-lt"/>
                  </a:rPr>
                  <a:t> </a:t>
                </a:r>
              </a:p>
            </p:txBody>
          </p:sp>
        </mc:Choice>
        <mc:Fallback>
          <p:sp>
            <p:nvSpPr>
              <p:cNvPr id="15" name="CaixaDeTexto 9"/>
              <p:cNvSpPr txBox="1">
                <a:spLocks noRot="1" noChangeAspect="1" noMove="1" noResize="1" noEditPoints="1" noAdjustHandles="1" noChangeArrowheads="1" noChangeShapeType="1" noTextEdit="1"/>
              </p:cNvSpPr>
              <p:nvPr/>
            </p:nvSpPr>
            <p:spPr bwMode="auto">
              <a:xfrm>
                <a:off x="4298801" y="1340768"/>
                <a:ext cx="3888432" cy="1081087"/>
              </a:xfrm>
              <a:prstGeom prst="rect">
                <a:avLst/>
              </a:prstGeom>
              <a:blipFill rotWithShape="1">
                <a:blip r:embed="rId5"/>
                <a:stretch>
                  <a:fillRect/>
                </a:stretch>
              </a:blipFill>
              <a:ln w="9525">
                <a:noFill/>
                <a:miter lim="800000"/>
                <a:headEnd/>
                <a:tailEnd/>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CaixaDeTexto 9"/>
              <p:cNvSpPr txBox="1">
                <a:spLocks noChangeArrowheads="1"/>
              </p:cNvSpPr>
              <p:nvPr/>
            </p:nvSpPr>
            <p:spPr bwMode="auto">
              <a:xfrm>
                <a:off x="2699792" y="2240880"/>
                <a:ext cx="2016125" cy="1081087"/>
              </a:xfrm>
              <a:prstGeom prst="rect">
                <a:avLst/>
              </a:prstGeom>
              <a:noFill/>
              <a:ln w="9525">
                <a:noFill/>
                <a:miter lim="800000"/>
                <a:headEnd/>
                <a:tailEnd/>
              </a:ln>
            </p:spPr>
            <p:txBody>
              <a:bodyPr lIns="182880" tIns="0"/>
              <a:lstStyle/>
              <a:p>
                <a:pPr>
                  <a:lnSpc>
                    <a:spcPct val="150000"/>
                  </a:lnSpc>
                  <a:buClr>
                    <a:schemeClr val="accent1"/>
                  </a:buClr>
                  <a:buSzPct val="80000"/>
                </a:pPr>
                <a14:m>
                  <m:oMathPara xmlns:m="http://schemas.openxmlformats.org/officeDocument/2006/math">
                    <m:oMathParaPr>
                      <m:jc m:val="centerGroup"/>
                    </m:oMathParaPr>
                    <m:oMath xmlns:m="http://schemas.openxmlformats.org/officeDocument/2006/math">
                      <m:sSub>
                        <m:sSubPr>
                          <m:ctrlPr>
                            <a:rPr lang="pt-BR" sz="1800" b="0" i="1" smtClean="0">
                              <a:latin typeface="Cambria Math"/>
                            </a:rPr>
                          </m:ctrlPr>
                        </m:sSubPr>
                        <m:e>
                          <m:r>
                            <a:rPr lang="pt-BR" sz="1800" b="0" i="1" smtClean="0">
                              <a:latin typeface="Cambria Math"/>
                            </a:rPr>
                            <m:t>𝑍</m:t>
                          </m:r>
                        </m:e>
                        <m:sub>
                          <m:f>
                            <m:fPr>
                              <m:type m:val="skw"/>
                              <m:ctrlPr>
                                <a:rPr lang="pt-BR" sz="1800" b="0" i="1" smtClean="0">
                                  <a:latin typeface="Cambria Math"/>
                                </a:rPr>
                              </m:ctrlPr>
                            </m:fPr>
                            <m:num>
                              <m:r>
                                <a:rPr lang="pt-BR" sz="1800" b="0" i="1" smtClean="0">
                                  <a:latin typeface="Cambria Math"/>
                                </a:rPr>
                                <m:t>𝛼</m:t>
                              </m:r>
                            </m:num>
                            <m:den>
                              <m:r>
                                <a:rPr lang="pt-BR" sz="1800" b="0" i="1" smtClean="0">
                                  <a:latin typeface="Cambria Math"/>
                                </a:rPr>
                                <m:t>2</m:t>
                              </m:r>
                            </m:den>
                          </m:f>
                        </m:sub>
                      </m:sSub>
                      <m:rad>
                        <m:radPr>
                          <m:degHide m:val="on"/>
                          <m:ctrlPr>
                            <a:rPr lang="pt-BR" sz="1800" b="0" i="1" smtClean="0">
                              <a:latin typeface="Cambria Math"/>
                            </a:rPr>
                          </m:ctrlPr>
                        </m:radPr>
                        <m:deg/>
                        <m:e>
                          <m:f>
                            <m:fPr>
                              <m:ctrlPr>
                                <a:rPr lang="pt-BR" sz="2000" i="1">
                                  <a:latin typeface="Cambria Math"/>
                                </a:rPr>
                              </m:ctrlPr>
                            </m:fPr>
                            <m:num>
                              <m:r>
                                <m:rPr>
                                  <m:lit/>
                                </m:rPr>
                                <a:rPr lang="pt-BR" sz="2000" i="1">
                                  <a:latin typeface="Cambria Math"/>
                                </a:rPr>
                                <m:t> </m:t>
                              </m:r>
                              <m:sSubSup>
                                <m:sSubSupPr>
                                  <m:ctrlPr>
                                    <a:rPr lang="pt-BR" sz="2000" i="1">
                                      <a:latin typeface="Cambria Math"/>
                                    </a:rPr>
                                  </m:ctrlPr>
                                </m:sSubSupPr>
                                <m:e>
                                  <m:r>
                                    <a:rPr lang="pt-BR" sz="2000" i="1">
                                      <a:latin typeface="Cambria Math"/>
                                    </a:rPr>
                                    <m:t>𝜎</m:t>
                                  </m:r>
                                </m:e>
                                <m:sub>
                                  <m:r>
                                    <a:rPr lang="pt-BR" sz="2000" i="1">
                                      <a:latin typeface="Cambria Math"/>
                                    </a:rPr>
                                    <m:t>1</m:t>
                                  </m:r>
                                </m:sub>
                                <m:sup>
                                  <m:r>
                                    <a:rPr lang="pt-BR" sz="2000" i="1">
                                      <a:latin typeface="Cambria Math"/>
                                    </a:rPr>
                                    <m:t>2</m:t>
                                  </m:r>
                                </m:sup>
                              </m:sSubSup>
                            </m:num>
                            <m:den>
                              <m:sSub>
                                <m:sSubPr>
                                  <m:ctrlPr>
                                    <a:rPr lang="pt-BR" sz="2000" i="1">
                                      <a:latin typeface="Cambria Math"/>
                                    </a:rPr>
                                  </m:ctrlPr>
                                </m:sSubPr>
                                <m:e>
                                  <m:r>
                                    <a:rPr lang="pt-BR" sz="2000" i="1">
                                      <a:latin typeface="Cambria Math"/>
                                    </a:rPr>
                                    <m:t>𝑛</m:t>
                                  </m:r>
                                </m:e>
                                <m:sub>
                                  <m:r>
                                    <a:rPr lang="pt-BR" sz="2000" i="1">
                                      <a:latin typeface="Cambria Math"/>
                                    </a:rPr>
                                    <m:t>1</m:t>
                                  </m:r>
                                </m:sub>
                              </m:sSub>
                            </m:den>
                          </m:f>
                          <m:r>
                            <a:rPr lang="pt-BR" sz="2000" i="1">
                              <a:latin typeface="Cambria Math"/>
                            </a:rPr>
                            <m:t>+</m:t>
                          </m:r>
                          <m:f>
                            <m:fPr>
                              <m:ctrlPr>
                                <a:rPr lang="pt-BR" sz="2000" i="1">
                                  <a:latin typeface="Cambria Math"/>
                                </a:rPr>
                              </m:ctrlPr>
                            </m:fPr>
                            <m:num>
                              <m:sSubSup>
                                <m:sSubSupPr>
                                  <m:ctrlPr>
                                    <a:rPr lang="pt-BR" sz="2000" i="1">
                                      <a:latin typeface="Cambria Math"/>
                                    </a:rPr>
                                  </m:ctrlPr>
                                </m:sSubSupPr>
                                <m:e>
                                  <m:r>
                                    <a:rPr lang="pt-BR" sz="2000" i="1">
                                      <a:latin typeface="Cambria Math"/>
                                    </a:rPr>
                                    <m:t>𝜎</m:t>
                                  </m:r>
                                </m:e>
                                <m:sub>
                                  <m:r>
                                    <a:rPr lang="pt-BR" sz="2000" i="1">
                                      <a:latin typeface="Cambria Math"/>
                                    </a:rPr>
                                    <m:t>2</m:t>
                                  </m:r>
                                </m:sub>
                                <m:sup>
                                  <m:r>
                                    <a:rPr lang="pt-BR" sz="2000" i="1">
                                      <a:latin typeface="Cambria Math"/>
                                    </a:rPr>
                                    <m:t>2</m:t>
                                  </m:r>
                                </m:sup>
                              </m:sSubSup>
                            </m:num>
                            <m:den>
                              <m:sSub>
                                <m:sSubPr>
                                  <m:ctrlPr>
                                    <a:rPr lang="pt-BR" sz="2000" i="1">
                                      <a:latin typeface="Cambria Math"/>
                                    </a:rPr>
                                  </m:ctrlPr>
                                </m:sSubPr>
                                <m:e>
                                  <m:r>
                                    <a:rPr lang="pt-BR" sz="2000" i="1">
                                      <a:latin typeface="Cambria Math"/>
                                    </a:rPr>
                                    <m:t>𝑛</m:t>
                                  </m:r>
                                </m:e>
                                <m:sub>
                                  <m:r>
                                    <a:rPr lang="pt-BR" sz="2000" i="1">
                                      <a:latin typeface="Cambria Math"/>
                                    </a:rPr>
                                    <m:t>2</m:t>
                                  </m:r>
                                </m:sub>
                              </m:sSub>
                            </m:den>
                          </m:f>
                        </m:e>
                      </m:rad>
                    </m:oMath>
                  </m:oMathPara>
                </a14:m>
                <a:endParaRPr lang="pt-BR" sz="2000" dirty="0">
                  <a:latin typeface="+mn-lt"/>
                </a:endParaRPr>
              </a:p>
            </p:txBody>
          </p:sp>
        </mc:Choice>
        <mc:Fallback xmlns="">
          <p:sp>
            <p:nvSpPr>
              <p:cNvPr id="16" name="CaixaDeTexto 9"/>
              <p:cNvSpPr txBox="1">
                <a:spLocks noRot="1" noChangeAspect="1" noMove="1" noResize="1" noEditPoints="1" noAdjustHandles="1" noChangeArrowheads="1" noChangeShapeType="1" noTextEdit="1"/>
              </p:cNvSpPr>
              <p:nvPr/>
            </p:nvSpPr>
            <p:spPr bwMode="auto">
              <a:xfrm>
                <a:off x="2699792" y="2240880"/>
                <a:ext cx="2016125" cy="1081087"/>
              </a:xfrm>
              <a:prstGeom prst="rect">
                <a:avLst/>
              </a:prstGeom>
              <a:blipFill rotWithShape="1">
                <a:blip r:embed="rId6"/>
                <a:stretch>
                  <a:fillRect b="-3955"/>
                </a:stretch>
              </a:blipFill>
              <a:ln w="9525">
                <a:noFill/>
                <a:miter lim="800000"/>
                <a:headEnd/>
                <a:tailEnd/>
              </a:ln>
            </p:spPr>
            <p:txBody>
              <a:bodyPr/>
              <a:lstStyle/>
              <a:p>
                <a:r>
                  <a:rPr lang="pt-BR">
                    <a:noFill/>
                  </a:rPr>
                  <a:t> </a:t>
                </a:r>
              </a:p>
            </p:txBody>
          </p:sp>
        </mc:Fallback>
      </mc:AlternateContent>
      <p:sp>
        <p:nvSpPr>
          <p:cNvPr id="4" name="Chave esquerda 3"/>
          <p:cNvSpPr/>
          <p:nvPr/>
        </p:nvSpPr>
        <p:spPr>
          <a:xfrm rot="5400000">
            <a:off x="3724447" y="2869479"/>
            <a:ext cx="255242" cy="143986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pt-B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p:txBody>
          <a:bodyPr/>
          <a:lstStyle/>
          <a:p>
            <a:r>
              <a:rPr lang="pt-BR" smtClean="0"/>
              <a:t>1. Teste de Hipótese Bilateral</a:t>
            </a:r>
          </a:p>
        </p:txBody>
      </p:sp>
      <p:pic>
        <p:nvPicPr>
          <p:cNvPr id="12292" name="Picture 4"/>
          <p:cNvPicPr>
            <a:picLocks noChangeAspect="1" noChangeArrowheads="1"/>
          </p:cNvPicPr>
          <p:nvPr/>
        </p:nvPicPr>
        <p:blipFill>
          <a:blip r:embed="rId2"/>
          <a:srcRect/>
          <a:stretch>
            <a:fillRect/>
          </a:stretch>
        </p:blipFill>
        <p:spPr bwMode="auto">
          <a:xfrm>
            <a:off x="1116013" y="2135212"/>
            <a:ext cx="7056437" cy="2278062"/>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12294" name="Text Box 9"/>
              <p:cNvSpPr txBox="1">
                <a:spLocks noChangeArrowheads="1"/>
              </p:cNvSpPr>
              <p:nvPr/>
            </p:nvSpPr>
            <p:spPr bwMode="auto">
              <a:xfrm>
                <a:off x="1784810" y="3121050"/>
                <a:ext cx="684546" cy="400110"/>
              </a:xfrm>
              <a:prstGeom prst="rect">
                <a:avLst/>
              </a:prstGeom>
              <a:noFill/>
              <a:ln w="9525">
                <a:noFill/>
                <a:miter lim="800000"/>
                <a:headEnd/>
                <a:tailEnd/>
              </a:ln>
            </p:spPr>
            <p:txBody>
              <a:bodyPr wrap="none">
                <a:spAutoFit/>
              </a:bodyPr>
              <a:lstStyle/>
              <a:p>
                <a:pPr/>
                <a14:m>
                  <m:oMathPara xmlns:m="http://schemas.openxmlformats.org/officeDocument/2006/math">
                    <m:oMathParaPr>
                      <m:jc m:val="centerGroup"/>
                    </m:oMathParaPr>
                    <m:oMath xmlns:m="http://schemas.openxmlformats.org/officeDocument/2006/math">
                      <m:r>
                        <a:rPr lang="el-GR" sz="2000" i="1" dirty="0" smtClean="0">
                          <a:latin typeface="Cambria Math"/>
                          <a:cs typeface="Times New Roman" pitchFamily="18" charset="0"/>
                        </a:rPr>
                        <m:t>𝛼</m:t>
                      </m:r>
                      <m:r>
                        <a:rPr lang="pt-BR" sz="2000" i="1" dirty="0">
                          <a:latin typeface="Cambria Math"/>
                          <a:cs typeface="Times New Roman" pitchFamily="18" charset="0"/>
                        </a:rPr>
                        <m:t>/2</m:t>
                      </m:r>
                    </m:oMath>
                  </m:oMathPara>
                </a14:m>
                <a:endParaRPr lang="el-GR" sz="2000" dirty="0">
                  <a:latin typeface="+mn-lt"/>
                  <a:cs typeface="Times New Roman" pitchFamily="18" charset="0"/>
                </a:endParaRPr>
              </a:p>
            </p:txBody>
          </p:sp>
        </mc:Choice>
        <mc:Fallback xmlns="">
          <p:sp>
            <p:nvSpPr>
              <p:cNvPr id="12294" name="Text Box 9"/>
              <p:cNvSpPr txBox="1">
                <a:spLocks noRot="1" noChangeAspect="1" noMove="1" noResize="1" noEditPoints="1" noAdjustHandles="1" noChangeArrowheads="1" noChangeShapeType="1" noTextEdit="1"/>
              </p:cNvSpPr>
              <p:nvPr/>
            </p:nvSpPr>
            <p:spPr bwMode="auto">
              <a:xfrm>
                <a:off x="1784810" y="3121050"/>
                <a:ext cx="684546" cy="400110"/>
              </a:xfrm>
              <a:prstGeom prst="rect">
                <a:avLst/>
              </a:prstGeom>
              <a:blipFill rotWithShape="1">
                <a:blip r:embed="rId3"/>
                <a:stretch>
                  <a:fillRect b="-16667"/>
                </a:stretch>
              </a:blipFill>
              <a:ln w="9525">
                <a:noFill/>
                <a:miter lim="800000"/>
                <a:headEnd/>
                <a:tailEnd/>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2295" name="Text Box 10"/>
              <p:cNvSpPr txBox="1">
                <a:spLocks noChangeArrowheads="1"/>
              </p:cNvSpPr>
              <p:nvPr/>
            </p:nvSpPr>
            <p:spPr bwMode="auto">
              <a:xfrm>
                <a:off x="6516688" y="3154227"/>
                <a:ext cx="684546" cy="400110"/>
              </a:xfrm>
              <a:prstGeom prst="rect">
                <a:avLst/>
              </a:prstGeom>
              <a:noFill/>
              <a:ln w="9525">
                <a:noFill/>
                <a:miter lim="800000"/>
                <a:headEnd/>
                <a:tailEnd/>
              </a:ln>
            </p:spPr>
            <p:txBody>
              <a:bodyPr wrap="none">
                <a:spAutoFit/>
              </a:bodyPr>
              <a:lstStyle/>
              <a:p>
                <a:pPr/>
                <a14:m>
                  <m:oMathPara xmlns:m="http://schemas.openxmlformats.org/officeDocument/2006/math">
                    <m:oMathParaPr>
                      <m:jc m:val="centerGroup"/>
                    </m:oMathParaPr>
                    <m:oMath xmlns:m="http://schemas.openxmlformats.org/officeDocument/2006/math">
                      <m:r>
                        <a:rPr lang="el-GR" sz="2000" i="1" dirty="0" smtClean="0">
                          <a:latin typeface="Cambria Math"/>
                          <a:cs typeface="Times New Roman" pitchFamily="18" charset="0"/>
                        </a:rPr>
                        <m:t>𝛼</m:t>
                      </m:r>
                      <m:r>
                        <a:rPr lang="pt-BR" sz="2000" i="1" dirty="0">
                          <a:latin typeface="Cambria Math"/>
                          <a:cs typeface="Times New Roman" pitchFamily="18" charset="0"/>
                        </a:rPr>
                        <m:t>/2</m:t>
                      </m:r>
                    </m:oMath>
                  </m:oMathPara>
                </a14:m>
                <a:endParaRPr lang="el-GR" sz="2000" dirty="0">
                  <a:latin typeface="+mn-lt"/>
                  <a:cs typeface="Times New Roman" pitchFamily="18" charset="0"/>
                </a:endParaRPr>
              </a:p>
            </p:txBody>
          </p:sp>
        </mc:Choice>
        <mc:Fallback xmlns="">
          <p:sp>
            <p:nvSpPr>
              <p:cNvPr id="12295" name="Text Box 10"/>
              <p:cNvSpPr txBox="1">
                <a:spLocks noRot="1" noChangeAspect="1" noMove="1" noResize="1" noEditPoints="1" noAdjustHandles="1" noChangeArrowheads="1" noChangeShapeType="1" noTextEdit="1"/>
              </p:cNvSpPr>
              <p:nvPr/>
            </p:nvSpPr>
            <p:spPr bwMode="auto">
              <a:xfrm>
                <a:off x="6516688" y="3154227"/>
                <a:ext cx="684546" cy="400110"/>
              </a:xfrm>
              <a:prstGeom prst="rect">
                <a:avLst/>
              </a:prstGeom>
              <a:blipFill rotWithShape="1">
                <a:blip r:embed="rId4"/>
                <a:stretch>
                  <a:fillRect b="-16667"/>
                </a:stretch>
              </a:blipFill>
              <a:ln w="9525">
                <a:noFill/>
                <a:miter lim="800000"/>
                <a:headEnd/>
                <a:tailEnd/>
              </a:ln>
            </p:spPr>
            <p:txBody>
              <a:bodyPr/>
              <a:lstStyle/>
              <a:p>
                <a:r>
                  <a:rPr lang="pt-BR">
                    <a:noFill/>
                  </a:rPr>
                  <a:t> </a:t>
                </a:r>
              </a:p>
            </p:txBody>
          </p:sp>
        </mc:Fallback>
      </mc:AlternateContent>
      <p:sp>
        <p:nvSpPr>
          <p:cNvPr id="12296" name="Line 11"/>
          <p:cNvSpPr>
            <a:spLocks noChangeShapeType="1"/>
          </p:cNvSpPr>
          <p:nvPr/>
        </p:nvSpPr>
        <p:spPr bwMode="auto">
          <a:xfrm flipH="1" flipV="1">
            <a:off x="2195513" y="3548087"/>
            <a:ext cx="287337" cy="719137"/>
          </a:xfrm>
          <a:prstGeom prst="line">
            <a:avLst/>
          </a:prstGeom>
          <a:noFill/>
          <a:ln w="9525">
            <a:solidFill>
              <a:schemeClr val="tx1"/>
            </a:solidFill>
            <a:round/>
            <a:headEnd/>
            <a:tailEnd type="triangle" w="med" len="med"/>
          </a:ln>
        </p:spPr>
        <p:txBody>
          <a:bodyPr/>
          <a:lstStyle/>
          <a:p>
            <a:endParaRPr lang="pt-BR"/>
          </a:p>
        </p:txBody>
      </p:sp>
      <p:sp>
        <p:nvSpPr>
          <p:cNvPr id="12297" name="Line 12"/>
          <p:cNvSpPr>
            <a:spLocks noChangeShapeType="1"/>
          </p:cNvSpPr>
          <p:nvPr/>
        </p:nvSpPr>
        <p:spPr bwMode="auto">
          <a:xfrm flipV="1">
            <a:off x="6516688" y="3577951"/>
            <a:ext cx="288925" cy="689272"/>
          </a:xfrm>
          <a:prstGeom prst="line">
            <a:avLst/>
          </a:prstGeom>
          <a:noFill/>
          <a:ln w="9525">
            <a:solidFill>
              <a:schemeClr val="tx1"/>
            </a:solidFill>
            <a:round/>
            <a:headEnd/>
            <a:tailEnd type="triangle" w="med" len="med"/>
          </a:ln>
        </p:spPr>
        <p:txBody>
          <a:bodyPr/>
          <a:lstStyle/>
          <a:p>
            <a:endParaRPr lang="pt-BR"/>
          </a:p>
        </p:txBody>
      </p:sp>
      <p:sp>
        <p:nvSpPr>
          <p:cNvPr id="12298" name="AutoShape 13"/>
          <p:cNvSpPr>
            <a:spLocks noChangeArrowheads="1"/>
          </p:cNvSpPr>
          <p:nvPr/>
        </p:nvSpPr>
        <p:spPr bwMode="auto">
          <a:xfrm rot="10800000">
            <a:off x="1262063" y="5421337"/>
            <a:ext cx="1435100" cy="285750"/>
          </a:xfrm>
          <a:prstGeom prst="rightArrow">
            <a:avLst>
              <a:gd name="adj1" fmla="val 50000"/>
              <a:gd name="adj2" fmla="val 125556"/>
            </a:avLst>
          </a:prstGeom>
          <a:ln>
            <a:headEnd/>
            <a:tailEnd/>
          </a:ln>
        </p:spPr>
        <p:style>
          <a:lnRef idx="1">
            <a:schemeClr val="accent4"/>
          </a:lnRef>
          <a:fillRef idx="3">
            <a:schemeClr val="accent4"/>
          </a:fillRef>
          <a:effectRef idx="2">
            <a:schemeClr val="accent4"/>
          </a:effectRef>
          <a:fontRef idx="minor">
            <a:schemeClr val="lt1"/>
          </a:fontRef>
        </p:style>
        <p:txBody>
          <a:bodyPr rot="10800000" wrap="none" anchor="ctr"/>
          <a:lstStyle/>
          <a:p>
            <a:endParaRPr lang="pt-BR"/>
          </a:p>
        </p:txBody>
      </p:sp>
      <p:sp>
        <p:nvSpPr>
          <p:cNvPr id="12299" name="AutoShape 14"/>
          <p:cNvSpPr>
            <a:spLocks noChangeArrowheads="1"/>
          </p:cNvSpPr>
          <p:nvPr/>
        </p:nvSpPr>
        <p:spPr bwMode="auto">
          <a:xfrm>
            <a:off x="6372225" y="5421337"/>
            <a:ext cx="1435100" cy="285750"/>
          </a:xfrm>
          <a:prstGeom prst="rightArrow">
            <a:avLst>
              <a:gd name="adj1" fmla="val 50000"/>
              <a:gd name="adj2" fmla="val 125556"/>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endParaRPr lang="pt-BR"/>
          </a:p>
        </p:txBody>
      </p:sp>
      <p:sp>
        <p:nvSpPr>
          <p:cNvPr id="12300" name="Rectangle 15"/>
          <p:cNvSpPr>
            <a:spLocks noChangeArrowheads="1"/>
          </p:cNvSpPr>
          <p:nvPr/>
        </p:nvSpPr>
        <p:spPr bwMode="auto">
          <a:xfrm>
            <a:off x="2700338" y="5491981"/>
            <a:ext cx="3671887" cy="144463"/>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pt-BR"/>
          </a:p>
        </p:txBody>
      </p:sp>
      <p:sp>
        <p:nvSpPr>
          <p:cNvPr id="12301" name="Text Box 16"/>
          <p:cNvSpPr txBox="1">
            <a:spLocks noChangeArrowheads="1"/>
          </p:cNvSpPr>
          <p:nvPr/>
        </p:nvSpPr>
        <p:spPr bwMode="auto">
          <a:xfrm>
            <a:off x="611560" y="5780112"/>
            <a:ext cx="1944687" cy="457200"/>
          </a:xfrm>
          <a:prstGeom prst="rect">
            <a:avLst/>
          </a:prstGeom>
          <a:noFill/>
          <a:ln w="9525">
            <a:noFill/>
            <a:miter lim="800000"/>
            <a:headEnd/>
            <a:tailEnd/>
          </a:ln>
        </p:spPr>
        <p:txBody>
          <a:bodyPr>
            <a:spAutoFit/>
          </a:bodyPr>
          <a:lstStyle/>
          <a:p>
            <a:pPr algn="ctr">
              <a:spcBef>
                <a:spcPct val="50000"/>
              </a:spcBef>
            </a:pPr>
            <a:r>
              <a:rPr lang="pt-BR" dirty="0">
                <a:latin typeface="+mn-lt"/>
              </a:rPr>
              <a:t>Rejeitar H</a:t>
            </a:r>
            <a:r>
              <a:rPr lang="pt-BR" baseline="-25000" dirty="0">
                <a:latin typeface="+mn-lt"/>
              </a:rPr>
              <a:t>0</a:t>
            </a:r>
          </a:p>
        </p:txBody>
      </p:sp>
      <p:sp>
        <p:nvSpPr>
          <p:cNvPr id="12302" name="Text Box 17"/>
          <p:cNvSpPr txBox="1">
            <a:spLocks noChangeArrowheads="1"/>
          </p:cNvSpPr>
          <p:nvPr/>
        </p:nvSpPr>
        <p:spPr bwMode="auto">
          <a:xfrm>
            <a:off x="6228135" y="5780112"/>
            <a:ext cx="1944687" cy="457200"/>
          </a:xfrm>
          <a:prstGeom prst="rect">
            <a:avLst/>
          </a:prstGeom>
          <a:noFill/>
          <a:ln w="9525">
            <a:noFill/>
            <a:miter lim="800000"/>
            <a:headEnd/>
            <a:tailEnd/>
          </a:ln>
        </p:spPr>
        <p:txBody>
          <a:bodyPr>
            <a:spAutoFit/>
          </a:bodyPr>
          <a:lstStyle/>
          <a:p>
            <a:pPr algn="ctr">
              <a:spcBef>
                <a:spcPct val="50000"/>
              </a:spcBef>
            </a:pPr>
            <a:r>
              <a:rPr lang="pt-BR" dirty="0">
                <a:latin typeface="+mn-lt"/>
              </a:rPr>
              <a:t>Rejeitar H</a:t>
            </a:r>
            <a:r>
              <a:rPr lang="pt-BR" baseline="-25000" dirty="0">
                <a:latin typeface="+mn-lt"/>
              </a:rPr>
              <a:t>0</a:t>
            </a:r>
          </a:p>
        </p:txBody>
      </p:sp>
      <p:sp>
        <p:nvSpPr>
          <p:cNvPr id="12303" name="Text Box 18"/>
          <p:cNvSpPr txBox="1">
            <a:spLocks noChangeArrowheads="1"/>
          </p:cNvSpPr>
          <p:nvPr/>
        </p:nvSpPr>
        <p:spPr bwMode="auto">
          <a:xfrm>
            <a:off x="3202360" y="5780112"/>
            <a:ext cx="2665412" cy="457200"/>
          </a:xfrm>
          <a:prstGeom prst="rect">
            <a:avLst/>
          </a:prstGeom>
          <a:noFill/>
          <a:ln w="9525">
            <a:noFill/>
            <a:miter lim="800000"/>
            <a:headEnd/>
            <a:tailEnd/>
          </a:ln>
        </p:spPr>
        <p:txBody>
          <a:bodyPr>
            <a:spAutoFit/>
          </a:bodyPr>
          <a:lstStyle/>
          <a:p>
            <a:pPr algn="ctr">
              <a:spcBef>
                <a:spcPct val="50000"/>
              </a:spcBef>
            </a:pPr>
            <a:r>
              <a:rPr lang="pt-BR" dirty="0">
                <a:latin typeface="+mn-lt"/>
              </a:rPr>
              <a:t>Não rejeitar H</a:t>
            </a:r>
            <a:r>
              <a:rPr lang="pt-BR" baseline="-25000" dirty="0">
                <a:latin typeface="+mn-lt"/>
              </a:rPr>
              <a:t>0</a:t>
            </a:r>
          </a:p>
        </p:txBody>
      </p:sp>
      <mc:AlternateContent xmlns:mc="http://schemas.openxmlformats.org/markup-compatibility/2006" xmlns:a14="http://schemas.microsoft.com/office/drawing/2010/main">
        <mc:Choice Requires="a14">
          <p:sp>
            <p:nvSpPr>
              <p:cNvPr id="12304" name="Text Box 9"/>
              <p:cNvSpPr txBox="1">
                <a:spLocks noChangeArrowheads="1"/>
              </p:cNvSpPr>
              <p:nvPr/>
            </p:nvSpPr>
            <p:spPr bwMode="auto">
              <a:xfrm>
                <a:off x="4499425" y="1484784"/>
                <a:ext cx="865878" cy="400110"/>
              </a:xfrm>
              <a:prstGeom prst="rect">
                <a:avLst/>
              </a:prstGeom>
              <a:noFill/>
              <a:ln w="9525">
                <a:noFill/>
                <a:miter lim="800000"/>
                <a:headEnd/>
                <a:tailEnd/>
              </a:ln>
            </p:spPr>
            <p:txBody>
              <a:bodyPr wrap="none">
                <a:spAutoFit/>
              </a:bodyPr>
              <a:lstStyle/>
              <a:p>
                <a:pPr/>
                <a14:m>
                  <m:oMathPara xmlns:m="http://schemas.openxmlformats.org/officeDocument/2006/math">
                    <m:oMathParaPr>
                      <m:jc m:val="centerGroup"/>
                    </m:oMathParaPr>
                    <m:oMath xmlns:m="http://schemas.openxmlformats.org/officeDocument/2006/math">
                      <m:r>
                        <a:rPr lang="pt-BR" sz="2000" i="1" dirty="0" smtClean="0">
                          <a:latin typeface="Cambria Math"/>
                          <a:cs typeface="Times New Roman" pitchFamily="18" charset="0"/>
                        </a:rPr>
                        <m:t>1−</m:t>
                      </m:r>
                      <m:r>
                        <a:rPr lang="el-GR" sz="2000" i="1" dirty="0">
                          <a:latin typeface="Cambria Math"/>
                          <a:cs typeface="Times New Roman" pitchFamily="18" charset="0"/>
                        </a:rPr>
                        <m:t>𝛼</m:t>
                      </m:r>
                    </m:oMath>
                  </m:oMathPara>
                </a14:m>
                <a:endParaRPr lang="el-GR" sz="2000" dirty="0">
                  <a:latin typeface="+mn-lt"/>
                  <a:cs typeface="Times New Roman" pitchFamily="18" charset="0"/>
                </a:endParaRPr>
              </a:p>
            </p:txBody>
          </p:sp>
        </mc:Choice>
        <mc:Fallback xmlns="">
          <p:sp>
            <p:nvSpPr>
              <p:cNvPr id="12304" name="Text Box 9"/>
              <p:cNvSpPr txBox="1">
                <a:spLocks noRot="1" noChangeAspect="1" noMove="1" noResize="1" noEditPoints="1" noAdjustHandles="1" noChangeArrowheads="1" noChangeShapeType="1" noTextEdit="1"/>
              </p:cNvSpPr>
              <p:nvPr/>
            </p:nvSpPr>
            <p:spPr bwMode="auto">
              <a:xfrm>
                <a:off x="4499425" y="1484784"/>
                <a:ext cx="865878" cy="400110"/>
              </a:xfrm>
              <a:prstGeom prst="rect">
                <a:avLst/>
              </a:prstGeom>
              <a:blipFill rotWithShape="1">
                <a:blip r:embed="rId5"/>
                <a:stretch>
                  <a:fillRect/>
                </a:stretch>
              </a:blipFill>
              <a:ln w="9525">
                <a:noFill/>
                <a:miter lim="800000"/>
                <a:headEnd/>
                <a:tailEnd/>
              </a:ln>
            </p:spPr>
            <p:txBody>
              <a:bodyPr/>
              <a:lstStyle/>
              <a:p>
                <a:r>
                  <a:rPr lang="pt-BR">
                    <a:noFill/>
                  </a:rPr>
                  <a:t> </a:t>
                </a:r>
              </a:p>
            </p:txBody>
          </p:sp>
        </mc:Fallback>
      </mc:AlternateContent>
      <p:sp>
        <p:nvSpPr>
          <p:cNvPr id="12305" name="Line 17"/>
          <p:cNvSpPr>
            <a:spLocks noChangeShapeType="1"/>
          </p:cNvSpPr>
          <p:nvPr/>
        </p:nvSpPr>
        <p:spPr bwMode="auto">
          <a:xfrm flipV="1">
            <a:off x="4932364" y="1884894"/>
            <a:ext cx="0" cy="1375855"/>
          </a:xfrm>
          <a:prstGeom prst="line">
            <a:avLst/>
          </a:prstGeom>
          <a:noFill/>
          <a:ln w="9525">
            <a:solidFill>
              <a:schemeClr val="tx1"/>
            </a:solidFill>
            <a:round/>
            <a:headEnd/>
            <a:tailEnd type="triangle" w="med" len="med"/>
          </a:ln>
        </p:spPr>
        <p:txBody>
          <a:bodyPr/>
          <a:lstStyle/>
          <a:p>
            <a:endParaRPr lang="pt-BR"/>
          </a:p>
        </p:txBody>
      </p:sp>
      <p:sp>
        <p:nvSpPr>
          <p:cNvPr id="12307" name="Line 20"/>
          <p:cNvSpPr>
            <a:spLocks noChangeShapeType="1"/>
          </p:cNvSpPr>
          <p:nvPr/>
        </p:nvSpPr>
        <p:spPr bwMode="auto">
          <a:xfrm flipV="1">
            <a:off x="4284663" y="4413274"/>
            <a:ext cx="287337" cy="431800"/>
          </a:xfrm>
          <a:prstGeom prst="line">
            <a:avLst/>
          </a:prstGeom>
          <a:noFill/>
          <a:ln w="9525">
            <a:solidFill>
              <a:schemeClr val="tx1"/>
            </a:solidFill>
            <a:round/>
            <a:headEnd/>
            <a:tailEnd type="triangle" w="med" len="med"/>
          </a:ln>
        </p:spPr>
        <p:txBody>
          <a:bodyPr/>
          <a:lstStyle/>
          <a:p>
            <a:endParaRPr lang="pt-BR"/>
          </a:p>
        </p:txBody>
      </p:sp>
      <mc:AlternateContent xmlns:mc="http://schemas.openxmlformats.org/markup-compatibility/2006" xmlns:a14="http://schemas.microsoft.com/office/drawing/2010/main">
        <mc:Choice Requires="a14">
          <p:sp>
            <p:nvSpPr>
              <p:cNvPr id="24" name="Text Box 8"/>
              <p:cNvSpPr txBox="1">
                <a:spLocks noChangeArrowheads="1"/>
              </p:cNvSpPr>
              <p:nvPr/>
            </p:nvSpPr>
            <p:spPr bwMode="auto">
              <a:xfrm>
                <a:off x="3080543" y="4854177"/>
                <a:ext cx="2520950" cy="369332"/>
              </a:xfrm>
              <a:prstGeom prst="rect">
                <a:avLst/>
              </a:prstGeom>
              <a:noFill/>
              <a:ln w="9525">
                <a:noFill/>
                <a:miter lim="800000"/>
                <a:headEnd/>
                <a:tailEnd/>
              </a:ln>
            </p:spPr>
            <p:txBody>
              <a:bodyPr>
                <a:spAutoFit/>
              </a:bodyPr>
              <a:lstStyle/>
              <a:p>
                <a:pPr>
                  <a:spcBef>
                    <a:spcPct val="50000"/>
                  </a:spcBef>
                </a:pPr>
                <a14:m>
                  <m:oMathPara xmlns:m="http://schemas.openxmlformats.org/officeDocument/2006/math">
                    <m:oMathParaPr>
                      <m:jc m:val="centerGroup"/>
                    </m:oMathParaPr>
                    <m:oMath xmlns:m="http://schemas.openxmlformats.org/officeDocument/2006/math">
                      <m:sSub>
                        <m:sSubPr>
                          <m:ctrlPr>
                            <a:rPr lang="pt-BR" sz="1800" b="0" i="1" dirty="0" smtClean="0">
                              <a:latin typeface="Cambria Math"/>
                            </a:rPr>
                          </m:ctrlPr>
                        </m:sSubPr>
                        <m:e>
                          <m:r>
                            <a:rPr lang="pt-BR" sz="1800" b="0" i="1" dirty="0" smtClean="0">
                              <a:latin typeface="Cambria Math"/>
                            </a:rPr>
                            <m:t>𝜇</m:t>
                          </m:r>
                        </m:e>
                        <m:sub>
                          <m:r>
                            <a:rPr lang="pt-BR" sz="1800" i="1" dirty="0" smtClean="0">
                              <a:latin typeface="Cambria Math"/>
                            </a:rPr>
                            <m:t>1</m:t>
                          </m:r>
                        </m:sub>
                      </m:sSub>
                      <m:r>
                        <a:rPr lang="pt-BR" sz="1800" i="1" dirty="0" smtClean="0">
                          <a:latin typeface="Cambria Math"/>
                        </a:rPr>
                        <m:t>−</m:t>
                      </m:r>
                      <m:sSub>
                        <m:sSubPr>
                          <m:ctrlPr>
                            <a:rPr lang="pt-BR" sz="1800" b="0" i="1" dirty="0" smtClean="0">
                              <a:latin typeface="Cambria Math"/>
                            </a:rPr>
                          </m:ctrlPr>
                        </m:sSubPr>
                        <m:e>
                          <m:r>
                            <a:rPr lang="pt-BR" sz="1800" b="0" i="1" dirty="0" smtClean="0">
                              <a:latin typeface="Cambria Math"/>
                            </a:rPr>
                            <m:t>𝜇</m:t>
                          </m:r>
                        </m:e>
                        <m:sub>
                          <m:r>
                            <a:rPr lang="pt-BR" sz="1800" i="1" dirty="0" smtClean="0">
                              <a:latin typeface="Cambria Math"/>
                            </a:rPr>
                            <m:t>2</m:t>
                          </m:r>
                        </m:sub>
                      </m:sSub>
                      <m:r>
                        <a:rPr lang="pt-BR" sz="1800" i="1" dirty="0" smtClean="0">
                          <a:latin typeface="Cambria Math"/>
                        </a:rPr>
                        <m:t>=0</m:t>
                      </m:r>
                    </m:oMath>
                  </m:oMathPara>
                </a14:m>
                <a:endParaRPr lang="pt-BR" sz="1800" dirty="0">
                  <a:latin typeface="+mn-lt"/>
                </a:endParaRPr>
              </a:p>
            </p:txBody>
          </p:sp>
        </mc:Choice>
        <mc:Fallback xmlns="">
          <p:sp>
            <p:nvSpPr>
              <p:cNvPr id="24" name="Text Box 8"/>
              <p:cNvSpPr txBox="1">
                <a:spLocks noRot="1" noChangeAspect="1" noMove="1" noResize="1" noEditPoints="1" noAdjustHandles="1" noChangeArrowheads="1" noChangeShapeType="1" noTextEdit="1"/>
              </p:cNvSpPr>
              <p:nvPr/>
            </p:nvSpPr>
            <p:spPr bwMode="auto">
              <a:xfrm>
                <a:off x="3080543" y="4854177"/>
                <a:ext cx="2520950" cy="369332"/>
              </a:xfrm>
              <a:prstGeom prst="rect">
                <a:avLst/>
              </a:prstGeom>
              <a:blipFill rotWithShape="1">
                <a:blip r:embed="rId6"/>
                <a:stretch>
                  <a:fillRect b="-6557"/>
                </a:stretch>
              </a:blipFill>
              <a:ln w="9525">
                <a:noFill/>
                <a:miter lim="800000"/>
                <a:headEnd/>
                <a:tailEnd/>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Espaço Reservado para Conteúdo 5"/>
              <p:cNvSpPr>
                <a:spLocks noGrp="1"/>
              </p:cNvSpPr>
              <p:nvPr>
                <p:ph idx="1"/>
              </p:nvPr>
            </p:nvSpPr>
            <p:spPr/>
            <p:txBody>
              <a:bodyPr/>
              <a:lstStyle/>
              <a:p>
                <a:pPr marL="0" indent="0">
                  <a:buClr>
                    <a:schemeClr val="accent1"/>
                  </a:buClr>
                  <a:buNone/>
                </a:pPr>
                <a14:m>
                  <m:oMathPara xmlns:m="http://schemas.openxmlformats.org/officeDocument/2006/math">
                    <m:oMathParaPr>
                      <m:jc m:val="left"/>
                    </m:oMathParaPr>
                    <m:oMath xmlns:m="http://schemas.openxmlformats.org/officeDocument/2006/math">
                      <m:sSub>
                        <m:sSubPr>
                          <m:ctrlPr>
                            <a:rPr lang="pt-BR" sz="2400" i="1" dirty="0">
                              <a:latin typeface="Cambria Math"/>
                            </a:rPr>
                          </m:ctrlPr>
                        </m:sSubPr>
                        <m:e>
                          <m:r>
                            <a:rPr lang="pt-BR" sz="2400" i="1" dirty="0">
                              <a:latin typeface="Cambria Math"/>
                            </a:rPr>
                            <m:t>𝐻</m:t>
                          </m:r>
                        </m:e>
                        <m:sub>
                          <m:r>
                            <a:rPr lang="pt-BR" sz="2400" i="1" dirty="0">
                              <a:latin typeface="Cambria Math"/>
                            </a:rPr>
                            <m:t>0</m:t>
                          </m:r>
                        </m:sub>
                      </m:sSub>
                      <m:r>
                        <a:rPr lang="pt-BR" sz="2400" i="1" dirty="0">
                          <a:latin typeface="Cambria Math"/>
                        </a:rPr>
                        <m:t>:</m:t>
                      </m:r>
                      <m:sSub>
                        <m:sSubPr>
                          <m:ctrlPr>
                            <a:rPr lang="pt-BR" sz="2400" i="1" dirty="0">
                              <a:latin typeface="Cambria Math"/>
                            </a:rPr>
                          </m:ctrlPr>
                        </m:sSubPr>
                        <m:e>
                          <m:r>
                            <a:rPr lang="pt-BR" sz="2400" i="1" dirty="0">
                              <a:latin typeface="Cambria Math"/>
                            </a:rPr>
                            <m:t>𝜇</m:t>
                          </m:r>
                        </m:e>
                        <m:sub>
                          <m:r>
                            <a:rPr lang="pt-BR" sz="2400" i="1" dirty="0">
                              <a:latin typeface="Cambria Math"/>
                            </a:rPr>
                            <m:t>1</m:t>
                          </m:r>
                        </m:sub>
                      </m:sSub>
                      <m:r>
                        <a:rPr lang="pt-BR" sz="2400" i="1" dirty="0">
                          <a:latin typeface="Cambria Math"/>
                        </a:rPr>
                        <m:t>−</m:t>
                      </m:r>
                      <m:sSub>
                        <m:sSubPr>
                          <m:ctrlPr>
                            <a:rPr lang="pt-BR" sz="2400" i="1" dirty="0">
                              <a:latin typeface="Cambria Math"/>
                            </a:rPr>
                          </m:ctrlPr>
                        </m:sSubPr>
                        <m:e>
                          <m:r>
                            <a:rPr lang="pt-BR" sz="2400" i="1" dirty="0">
                              <a:latin typeface="Cambria Math"/>
                            </a:rPr>
                            <m:t>𝜇</m:t>
                          </m:r>
                        </m:e>
                        <m:sub>
                          <m:r>
                            <a:rPr lang="pt-BR" sz="2400" i="1" dirty="0">
                              <a:latin typeface="Cambria Math"/>
                            </a:rPr>
                            <m:t>2</m:t>
                          </m:r>
                        </m:sub>
                      </m:sSub>
                      <m:r>
                        <a:rPr lang="pt-BR" sz="2400" i="1" dirty="0">
                          <a:latin typeface="Cambria Math"/>
                        </a:rPr>
                        <m:t>=0</m:t>
                      </m:r>
                    </m:oMath>
                  </m:oMathPara>
                </a14:m>
                <a:endParaRPr lang="pt-BR" sz="2400" dirty="0"/>
              </a:p>
              <a:p>
                <a:pPr marL="0" indent="0">
                  <a:buClr>
                    <a:schemeClr val="accent1"/>
                  </a:buClr>
                  <a:buNone/>
                </a:pPr>
                <a14:m>
                  <m:oMathPara xmlns:m="http://schemas.openxmlformats.org/officeDocument/2006/math">
                    <m:oMathParaPr>
                      <m:jc m:val="left"/>
                    </m:oMathParaPr>
                    <m:oMath xmlns:m="http://schemas.openxmlformats.org/officeDocument/2006/math">
                      <m:sSub>
                        <m:sSubPr>
                          <m:ctrlPr>
                            <a:rPr lang="pt-BR" sz="2400" i="1" dirty="0">
                              <a:latin typeface="Cambria Math"/>
                            </a:rPr>
                          </m:ctrlPr>
                        </m:sSubPr>
                        <m:e>
                          <m:r>
                            <a:rPr lang="pt-BR" sz="2400" i="1" dirty="0">
                              <a:latin typeface="Cambria Math"/>
                            </a:rPr>
                            <m:t>𝐻</m:t>
                          </m:r>
                        </m:e>
                        <m:sub>
                          <m:r>
                            <a:rPr lang="pt-BR" sz="2400" i="1" dirty="0">
                              <a:latin typeface="Cambria Math"/>
                            </a:rPr>
                            <m:t>𝑎</m:t>
                          </m:r>
                        </m:sub>
                      </m:sSub>
                      <m:r>
                        <a:rPr lang="pt-BR" sz="2400" i="1" dirty="0">
                          <a:latin typeface="Cambria Math"/>
                        </a:rPr>
                        <m:t>:</m:t>
                      </m:r>
                      <m:sSub>
                        <m:sSubPr>
                          <m:ctrlPr>
                            <a:rPr lang="pt-BR" sz="2400" i="1" dirty="0">
                              <a:latin typeface="Cambria Math"/>
                            </a:rPr>
                          </m:ctrlPr>
                        </m:sSubPr>
                        <m:e>
                          <m:r>
                            <a:rPr lang="pt-BR" sz="2400" i="1" dirty="0">
                              <a:latin typeface="Cambria Math"/>
                            </a:rPr>
                            <m:t>𝜇</m:t>
                          </m:r>
                        </m:e>
                        <m:sub>
                          <m:r>
                            <a:rPr lang="pt-BR" sz="2400" i="1" dirty="0">
                              <a:latin typeface="Cambria Math"/>
                            </a:rPr>
                            <m:t>1</m:t>
                          </m:r>
                        </m:sub>
                      </m:sSub>
                      <m:r>
                        <a:rPr lang="pt-BR" sz="2400" i="1" dirty="0">
                          <a:latin typeface="Cambria Math"/>
                        </a:rPr>
                        <m:t>−</m:t>
                      </m:r>
                      <m:sSub>
                        <m:sSubPr>
                          <m:ctrlPr>
                            <a:rPr lang="pt-BR" sz="2400" i="1" dirty="0">
                              <a:latin typeface="Cambria Math"/>
                            </a:rPr>
                          </m:ctrlPr>
                        </m:sSubPr>
                        <m:e>
                          <m:r>
                            <a:rPr lang="pt-BR" sz="2400" i="1" dirty="0">
                              <a:latin typeface="Cambria Math"/>
                            </a:rPr>
                            <m:t>𝜇</m:t>
                          </m:r>
                        </m:e>
                        <m:sub>
                          <m:r>
                            <a:rPr lang="pt-BR" sz="2400" i="1" dirty="0">
                              <a:latin typeface="Cambria Math"/>
                            </a:rPr>
                            <m:t>2</m:t>
                          </m:r>
                        </m:sub>
                      </m:sSub>
                      <m:r>
                        <a:rPr lang="pt-BR" sz="2400" i="1" dirty="0">
                          <a:latin typeface="Cambria Math"/>
                          <a:ea typeface="Cambria Math"/>
                        </a:rPr>
                        <m:t>≠</m:t>
                      </m:r>
                      <m:r>
                        <a:rPr lang="pt-BR" sz="2400" i="1" dirty="0">
                          <a:latin typeface="Cambria Math"/>
                        </a:rPr>
                        <m:t>0</m:t>
                      </m:r>
                    </m:oMath>
                  </m:oMathPara>
                </a14:m>
                <a:endParaRPr lang="pt-BR" sz="1800" dirty="0"/>
              </a:p>
            </p:txBody>
          </p:sp>
        </mc:Choice>
        <mc:Fallback xmlns="">
          <p:sp>
            <p:nvSpPr>
              <p:cNvPr id="6" name="Espaço Reservado para Conteúdo 5"/>
              <p:cNvSpPr>
                <a:spLocks noGrp="1" noRot="1" noChangeAspect="1" noMove="1" noResize="1" noEditPoints="1" noAdjustHandles="1" noChangeArrowheads="1" noChangeShapeType="1" noTextEdit="1"/>
              </p:cNvSpPr>
              <p:nvPr>
                <p:ph idx="1"/>
              </p:nvPr>
            </p:nvSpPr>
            <p:spPr>
              <a:blipFill rotWithShape="1">
                <a:blip r:embed="rId7"/>
                <a:stretch>
                  <a:fillRect/>
                </a:stretch>
              </a:blipFill>
            </p:spPr>
            <p:txBody>
              <a:bodyPr/>
              <a:lstStyle/>
              <a:p>
                <a:r>
                  <a:rPr lang="pt-BR">
                    <a:noFill/>
                  </a:rPr>
                  <a:t> </a:t>
                </a:r>
              </a:p>
            </p:txBody>
          </p:sp>
        </mc:Fallback>
      </mc:AlternateContent>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p:txBody>
          <a:bodyPr/>
          <a:lstStyle/>
          <a:p>
            <a:r>
              <a:rPr lang="pt-BR" smtClean="0"/>
              <a:t>1. Teste de Hipótese Bilateral</a:t>
            </a:r>
          </a:p>
        </p:txBody>
      </p:sp>
      <p:pic>
        <p:nvPicPr>
          <p:cNvPr id="12292" name="Picture 4"/>
          <p:cNvPicPr>
            <a:picLocks noChangeAspect="1" noChangeArrowheads="1"/>
          </p:cNvPicPr>
          <p:nvPr/>
        </p:nvPicPr>
        <p:blipFill>
          <a:blip r:embed="rId2"/>
          <a:srcRect/>
          <a:stretch>
            <a:fillRect/>
          </a:stretch>
        </p:blipFill>
        <p:spPr bwMode="auto">
          <a:xfrm>
            <a:off x="1116013" y="2135212"/>
            <a:ext cx="7056437" cy="2278062"/>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12294" name="Text Box 9"/>
              <p:cNvSpPr txBox="1">
                <a:spLocks noChangeArrowheads="1"/>
              </p:cNvSpPr>
              <p:nvPr/>
            </p:nvSpPr>
            <p:spPr bwMode="auto">
              <a:xfrm>
                <a:off x="1475656" y="3121050"/>
                <a:ext cx="1642950" cy="400110"/>
              </a:xfrm>
              <a:prstGeom prst="rect">
                <a:avLst/>
              </a:prstGeom>
              <a:noFill/>
              <a:ln w="9525">
                <a:noFill/>
                <a:miter lim="800000"/>
                <a:headEnd/>
                <a:tailEnd/>
              </a:ln>
            </p:spPr>
            <p:txBody>
              <a:bodyPr wrap="none">
                <a:spAutoFit/>
              </a:bodyPr>
              <a:lstStyle/>
              <a:p>
                <a:pPr/>
                <a14:m>
                  <m:oMathPara xmlns:m="http://schemas.openxmlformats.org/officeDocument/2006/math">
                    <m:oMathParaPr>
                      <m:jc m:val="centerGroup"/>
                    </m:oMathParaPr>
                    <m:oMath xmlns:m="http://schemas.openxmlformats.org/officeDocument/2006/math">
                      <m:r>
                        <a:rPr lang="pt-BR" sz="2000" b="0" i="1" dirty="0" smtClean="0">
                          <a:latin typeface="Cambria Math"/>
                          <a:cs typeface="Times New Roman" pitchFamily="18" charset="0"/>
                        </a:rPr>
                        <m:t>𝛼</m:t>
                      </m:r>
                      <m:r>
                        <a:rPr lang="pt-BR" sz="2000" b="0" i="1" dirty="0" smtClean="0">
                          <a:latin typeface="Cambria Math"/>
                          <a:cs typeface="Times New Roman" pitchFamily="18" charset="0"/>
                        </a:rPr>
                        <m:t>/2=0,025</m:t>
                      </m:r>
                    </m:oMath>
                  </m:oMathPara>
                </a14:m>
                <a:endParaRPr lang="el-GR" sz="2000" dirty="0">
                  <a:latin typeface="+mn-lt"/>
                  <a:cs typeface="Times New Roman" pitchFamily="18" charset="0"/>
                </a:endParaRPr>
              </a:p>
            </p:txBody>
          </p:sp>
        </mc:Choice>
        <mc:Fallback xmlns="">
          <p:sp>
            <p:nvSpPr>
              <p:cNvPr id="12294" name="Text Box 9"/>
              <p:cNvSpPr txBox="1">
                <a:spLocks noRot="1" noChangeAspect="1" noMove="1" noResize="1" noEditPoints="1" noAdjustHandles="1" noChangeArrowheads="1" noChangeShapeType="1" noTextEdit="1"/>
              </p:cNvSpPr>
              <p:nvPr/>
            </p:nvSpPr>
            <p:spPr bwMode="auto">
              <a:xfrm>
                <a:off x="1475656" y="3121050"/>
                <a:ext cx="1642950" cy="400110"/>
              </a:xfrm>
              <a:prstGeom prst="rect">
                <a:avLst/>
              </a:prstGeom>
              <a:blipFill rotWithShape="1">
                <a:blip r:embed="rId3"/>
                <a:stretch>
                  <a:fillRect b="-16667"/>
                </a:stretch>
              </a:blipFill>
              <a:ln w="9525">
                <a:noFill/>
                <a:miter lim="800000"/>
                <a:headEnd/>
                <a:tailEnd/>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2295" name="Text Box 10"/>
              <p:cNvSpPr txBox="1">
                <a:spLocks noChangeArrowheads="1"/>
              </p:cNvSpPr>
              <p:nvPr/>
            </p:nvSpPr>
            <p:spPr bwMode="auto">
              <a:xfrm>
                <a:off x="6156176" y="3165166"/>
                <a:ext cx="1642950" cy="400110"/>
              </a:xfrm>
              <a:prstGeom prst="rect">
                <a:avLst/>
              </a:prstGeom>
              <a:noFill/>
              <a:ln w="9525">
                <a:noFill/>
                <a:miter lim="800000"/>
                <a:headEnd/>
                <a:tailEnd/>
              </a:ln>
            </p:spPr>
            <p:txBody>
              <a:bodyPr wrap="none">
                <a:spAutoFit/>
              </a:bodyPr>
              <a:lstStyle/>
              <a:p>
                <a:pPr/>
                <a14:m>
                  <m:oMathPara xmlns:m="http://schemas.openxmlformats.org/officeDocument/2006/math">
                    <m:oMathParaPr>
                      <m:jc m:val="centerGroup"/>
                    </m:oMathParaPr>
                    <m:oMath xmlns:m="http://schemas.openxmlformats.org/officeDocument/2006/math">
                      <m:r>
                        <a:rPr lang="pt-BR" sz="2000" i="1" dirty="0">
                          <a:latin typeface="Cambria Math"/>
                          <a:cs typeface="Times New Roman" pitchFamily="18" charset="0"/>
                        </a:rPr>
                        <m:t>𝛼</m:t>
                      </m:r>
                      <m:r>
                        <a:rPr lang="pt-BR" sz="2000" i="1" dirty="0">
                          <a:latin typeface="Cambria Math"/>
                          <a:cs typeface="Times New Roman" pitchFamily="18" charset="0"/>
                        </a:rPr>
                        <m:t>/2=0,025</m:t>
                      </m:r>
                    </m:oMath>
                  </m:oMathPara>
                </a14:m>
                <a:endParaRPr lang="el-GR" sz="2000" dirty="0">
                  <a:latin typeface="+mn-lt"/>
                  <a:cs typeface="Times New Roman" pitchFamily="18" charset="0"/>
                </a:endParaRPr>
              </a:p>
            </p:txBody>
          </p:sp>
        </mc:Choice>
        <mc:Fallback xmlns="">
          <p:sp>
            <p:nvSpPr>
              <p:cNvPr id="12295" name="Text Box 10"/>
              <p:cNvSpPr txBox="1">
                <a:spLocks noRot="1" noChangeAspect="1" noMove="1" noResize="1" noEditPoints="1" noAdjustHandles="1" noChangeArrowheads="1" noChangeShapeType="1" noTextEdit="1"/>
              </p:cNvSpPr>
              <p:nvPr/>
            </p:nvSpPr>
            <p:spPr bwMode="auto">
              <a:xfrm>
                <a:off x="6156176" y="3165166"/>
                <a:ext cx="1642950" cy="400110"/>
              </a:xfrm>
              <a:prstGeom prst="rect">
                <a:avLst/>
              </a:prstGeom>
              <a:blipFill rotWithShape="1">
                <a:blip r:embed="rId4"/>
                <a:stretch>
                  <a:fillRect b="-16667"/>
                </a:stretch>
              </a:blipFill>
              <a:ln w="9525">
                <a:noFill/>
                <a:miter lim="800000"/>
                <a:headEnd/>
                <a:tailEnd/>
              </a:ln>
            </p:spPr>
            <p:txBody>
              <a:bodyPr/>
              <a:lstStyle/>
              <a:p>
                <a:r>
                  <a:rPr lang="pt-BR">
                    <a:noFill/>
                  </a:rPr>
                  <a:t> </a:t>
                </a:r>
              </a:p>
            </p:txBody>
          </p:sp>
        </mc:Fallback>
      </mc:AlternateContent>
      <p:sp>
        <p:nvSpPr>
          <p:cNvPr id="12296" name="Line 11"/>
          <p:cNvSpPr>
            <a:spLocks noChangeShapeType="1"/>
          </p:cNvSpPr>
          <p:nvPr/>
        </p:nvSpPr>
        <p:spPr bwMode="auto">
          <a:xfrm flipH="1" flipV="1">
            <a:off x="2195513" y="3548087"/>
            <a:ext cx="287337" cy="719137"/>
          </a:xfrm>
          <a:prstGeom prst="line">
            <a:avLst/>
          </a:prstGeom>
          <a:noFill/>
          <a:ln w="9525">
            <a:solidFill>
              <a:schemeClr val="tx1"/>
            </a:solidFill>
            <a:round/>
            <a:headEnd/>
            <a:tailEnd type="triangle" w="med" len="med"/>
          </a:ln>
        </p:spPr>
        <p:txBody>
          <a:bodyPr/>
          <a:lstStyle/>
          <a:p>
            <a:endParaRPr lang="pt-BR"/>
          </a:p>
        </p:txBody>
      </p:sp>
      <p:sp>
        <p:nvSpPr>
          <p:cNvPr id="12297" name="Line 12"/>
          <p:cNvSpPr>
            <a:spLocks noChangeShapeType="1"/>
          </p:cNvSpPr>
          <p:nvPr/>
        </p:nvSpPr>
        <p:spPr bwMode="auto">
          <a:xfrm flipV="1">
            <a:off x="6516688" y="3577951"/>
            <a:ext cx="288925" cy="689272"/>
          </a:xfrm>
          <a:prstGeom prst="line">
            <a:avLst/>
          </a:prstGeom>
          <a:noFill/>
          <a:ln w="9525">
            <a:solidFill>
              <a:schemeClr val="tx1"/>
            </a:solidFill>
            <a:round/>
            <a:headEnd/>
            <a:tailEnd type="triangle" w="med" len="med"/>
          </a:ln>
        </p:spPr>
        <p:txBody>
          <a:bodyPr/>
          <a:lstStyle/>
          <a:p>
            <a:endParaRPr lang="pt-BR"/>
          </a:p>
        </p:txBody>
      </p:sp>
      <p:sp>
        <p:nvSpPr>
          <p:cNvPr id="12298" name="AutoShape 13"/>
          <p:cNvSpPr>
            <a:spLocks noChangeArrowheads="1"/>
          </p:cNvSpPr>
          <p:nvPr/>
        </p:nvSpPr>
        <p:spPr bwMode="auto">
          <a:xfrm rot="10800000">
            <a:off x="1262063" y="5421337"/>
            <a:ext cx="1435100" cy="285750"/>
          </a:xfrm>
          <a:prstGeom prst="rightArrow">
            <a:avLst>
              <a:gd name="adj1" fmla="val 50000"/>
              <a:gd name="adj2" fmla="val 125556"/>
            </a:avLst>
          </a:prstGeom>
          <a:ln>
            <a:headEnd/>
            <a:tailEnd/>
          </a:ln>
        </p:spPr>
        <p:style>
          <a:lnRef idx="1">
            <a:schemeClr val="accent4"/>
          </a:lnRef>
          <a:fillRef idx="3">
            <a:schemeClr val="accent4"/>
          </a:fillRef>
          <a:effectRef idx="2">
            <a:schemeClr val="accent4"/>
          </a:effectRef>
          <a:fontRef idx="minor">
            <a:schemeClr val="lt1"/>
          </a:fontRef>
        </p:style>
        <p:txBody>
          <a:bodyPr rot="10800000" wrap="none" anchor="ctr"/>
          <a:lstStyle/>
          <a:p>
            <a:endParaRPr lang="pt-BR"/>
          </a:p>
        </p:txBody>
      </p:sp>
      <p:sp>
        <p:nvSpPr>
          <p:cNvPr id="12299" name="AutoShape 14"/>
          <p:cNvSpPr>
            <a:spLocks noChangeArrowheads="1"/>
          </p:cNvSpPr>
          <p:nvPr/>
        </p:nvSpPr>
        <p:spPr bwMode="auto">
          <a:xfrm>
            <a:off x="6372225" y="5421337"/>
            <a:ext cx="1435100" cy="285750"/>
          </a:xfrm>
          <a:prstGeom prst="rightArrow">
            <a:avLst>
              <a:gd name="adj1" fmla="val 50000"/>
              <a:gd name="adj2" fmla="val 125556"/>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endParaRPr lang="pt-BR"/>
          </a:p>
        </p:txBody>
      </p:sp>
      <p:sp>
        <p:nvSpPr>
          <p:cNvPr id="12300" name="Rectangle 15"/>
          <p:cNvSpPr>
            <a:spLocks noChangeArrowheads="1"/>
          </p:cNvSpPr>
          <p:nvPr/>
        </p:nvSpPr>
        <p:spPr bwMode="auto">
          <a:xfrm>
            <a:off x="2700338" y="5491981"/>
            <a:ext cx="3671887" cy="144463"/>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pt-BR"/>
          </a:p>
        </p:txBody>
      </p:sp>
      <p:sp>
        <p:nvSpPr>
          <p:cNvPr id="12301" name="Text Box 16"/>
          <p:cNvSpPr txBox="1">
            <a:spLocks noChangeArrowheads="1"/>
          </p:cNvSpPr>
          <p:nvPr/>
        </p:nvSpPr>
        <p:spPr bwMode="auto">
          <a:xfrm>
            <a:off x="611560" y="5780112"/>
            <a:ext cx="1944687" cy="457200"/>
          </a:xfrm>
          <a:prstGeom prst="rect">
            <a:avLst/>
          </a:prstGeom>
          <a:noFill/>
          <a:ln w="9525">
            <a:noFill/>
            <a:miter lim="800000"/>
            <a:headEnd/>
            <a:tailEnd/>
          </a:ln>
        </p:spPr>
        <p:txBody>
          <a:bodyPr>
            <a:spAutoFit/>
          </a:bodyPr>
          <a:lstStyle/>
          <a:p>
            <a:pPr algn="ctr">
              <a:spcBef>
                <a:spcPct val="50000"/>
              </a:spcBef>
            </a:pPr>
            <a:r>
              <a:rPr lang="pt-BR" dirty="0">
                <a:latin typeface="+mn-lt"/>
              </a:rPr>
              <a:t>Rejeitar H</a:t>
            </a:r>
            <a:r>
              <a:rPr lang="pt-BR" baseline="-25000" dirty="0">
                <a:latin typeface="+mn-lt"/>
              </a:rPr>
              <a:t>0</a:t>
            </a:r>
          </a:p>
        </p:txBody>
      </p:sp>
      <p:sp>
        <p:nvSpPr>
          <p:cNvPr id="12302" name="Text Box 17"/>
          <p:cNvSpPr txBox="1">
            <a:spLocks noChangeArrowheads="1"/>
          </p:cNvSpPr>
          <p:nvPr/>
        </p:nvSpPr>
        <p:spPr bwMode="auto">
          <a:xfrm>
            <a:off x="6228135" y="5780112"/>
            <a:ext cx="1944687" cy="457200"/>
          </a:xfrm>
          <a:prstGeom prst="rect">
            <a:avLst/>
          </a:prstGeom>
          <a:noFill/>
          <a:ln w="9525">
            <a:noFill/>
            <a:miter lim="800000"/>
            <a:headEnd/>
            <a:tailEnd/>
          </a:ln>
        </p:spPr>
        <p:txBody>
          <a:bodyPr>
            <a:spAutoFit/>
          </a:bodyPr>
          <a:lstStyle/>
          <a:p>
            <a:pPr algn="ctr">
              <a:spcBef>
                <a:spcPct val="50000"/>
              </a:spcBef>
            </a:pPr>
            <a:r>
              <a:rPr lang="pt-BR" dirty="0">
                <a:latin typeface="+mn-lt"/>
              </a:rPr>
              <a:t>Rejeitar H</a:t>
            </a:r>
            <a:r>
              <a:rPr lang="pt-BR" baseline="-25000" dirty="0">
                <a:latin typeface="+mn-lt"/>
              </a:rPr>
              <a:t>0</a:t>
            </a:r>
          </a:p>
        </p:txBody>
      </p:sp>
      <p:sp>
        <p:nvSpPr>
          <p:cNvPr id="12303" name="Text Box 18"/>
          <p:cNvSpPr txBox="1">
            <a:spLocks noChangeArrowheads="1"/>
          </p:cNvSpPr>
          <p:nvPr/>
        </p:nvSpPr>
        <p:spPr bwMode="auto">
          <a:xfrm>
            <a:off x="3202360" y="5780112"/>
            <a:ext cx="2665412" cy="457200"/>
          </a:xfrm>
          <a:prstGeom prst="rect">
            <a:avLst/>
          </a:prstGeom>
          <a:noFill/>
          <a:ln w="9525">
            <a:noFill/>
            <a:miter lim="800000"/>
            <a:headEnd/>
            <a:tailEnd/>
          </a:ln>
        </p:spPr>
        <p:txBody>
          <a:bodyPr>
            <a:spAutoFit/>
          </a:bodyPr>
          <a:lstStyle/>
          <a:p>
            <a:pPr algn="ctr">
              <a:spcBef>
                <a:spcPct val="50000"/>
              </a:spcBef>
            </a:pPr>
            <a:r>
              <a:rPr lang="pt-BR" dirty="0">
                <a:latin typeface="+mn-lt"/>
              </a:rPr>
              <a:t>Não rejeitar H</a:t>
            </a:r>
            <a:r>
              <a:rPr lang="pt-BR" baseline="-25000" dirty="0">
                <a:latin typeface="+mn-lt"/>
              </a:rPr>
              <a:t>0</a:t>
            </a:r>
          </a:p>
        </p:txBody>
      </p:sp>
      <mc:AlternateContent xmlns:mc="http://schemas.openxmlformats.org/markup-compatibility/2006" xmlns:a14="http://schemas.microsoft.com/office/drawing/2010/main">
        <mc:Choice Requires="a14">
          <p:sp>
            <p:nvSpPr>
              <p:cNvPr id="12304" name="Text Box 9"/>
              <p:cNvSpPr txBox="1">
                <a:spLocks noChangeArrowheads="1"/>
              </p:cNvSpPr>
              <p:nvPr/>
            </p:nvSpPr>
            <p:spPr bwMode="auto">
              <a:xfrm>
                <a:off x="4091557" y="1484784"/>
                <a:ext cx="1681614" cy="400110"/>
              </a:xfrm>
              <a:prstGeom prst="rect">
                <a:avLst/>
              </a:prstGeom>
              <a:noFill/>
              <a:ln w="9525">
                <a:noFill/>
                <a:miter lim="800000"/>
                <a:headEnd/>
                <a:tailEnd/>
              </a:ln>
            </p:spPr>
            <p:txBody>
              <a:bodyPr wrap="none">
                <a:spAutoFit/>
              </a:bodyPr>
              <a:lstStyle/>
              <a:p>
                <a:pPr/>
                <a14:m>
                  <m:oMathPara xmlns:m="http://schemas.openxmlformats.org/officeDocument/2006/math">
                    <m:oMathParaPr>
                      <m:jc m:val="centerGroup"/>
                    </m:oMathParaPr>
                    <m:oMath xmlns:m="http://schemas.openxmlformats.org/officeDocument/2006/math">
                      <m:r>
                        <a:rPr lang="pt-BR" sz="2000" i="1" dirty="0" smtClean="0">
                          <a:latin typeface="Cambria Math"/>
                          <a:cs typeface="Times New Roman" pitchFamily="18" charset="0"/>
                        </a:rPr>
                        <m:t>1−</m:t>
                      </m:r>
                      <m:r>
                        <a:rPr lang="el-GR" sz="2000" i="1" dirty="0">
                          <a:latin typeface="Cambria Math"/>
                          <a:cs typeface="Times New Roman" pitchFamily="18" charset="0"/>
                        </a:rPr>
                        <m:t>𝛼</m:t>
                      </m:r>
                      <m:r>
                        <a:rPr lang="pt-BR" sz="2000" b="0" i="0" dirty="0" smtClean="0">
                          <a:latin typeface="Cambria Math"/>
                          <a:cs typeface="Times New Roman" pitchFamily="18" charset="0"/>
                        </a:rPr>
                        <m:t>=0,95</m:t>
                      </m:r>
                    </m:oMath>
                  </m:oMathPara>
                </a14:m>
                <a:endParaRPr lang="el-GR" sz="2000" dirty="0">
                  <a:latin typeface="+mn-lt"/>
                  <a:cs typeface="Times New Roman" pitchFamily="18" charset="0"/>
                </a:endParaRPr>
              </a:p>
            </p:txBody>
          </p:sp>
        </mc:Choice>
        <mc:Fallback xmlns="">
          <p:sp>
            <p:nvSpPr>
              <p:cNvPr id="12304" name="Text Box 9"/>
              <p:cNvSpPr txBox="1">
                <a:spLocks noRot="1" noChangeAspect="1" noMove="1" noResize="1" noEditPoints="1" noAdjustHandles="1" noChangeArrowheads="1" noChangeShapeType="1" noTextEdit="1"/>
              </p:cNvSpPr>
              <p:nvPr/>
            </p:nvSpPr>
            <p:spPr bwMode="auto">
              <a:xfrm>
                <a:off x="4091557" y="1484784"/>
                <a:ext cx="1681614" cy="400110"/>
              </a:xfrm>
              <a:prstGeom prst="rect">
                <a:avLst/>
              </a:prstGeom>
              <a:blipFill rotWithShape="1">
                <a:blip r:embed="rId5"/>
                <a:stretch>
                  <a:fillRect/>
                </a:stretch>
              </a:blipFill>
              <a:ln w="9525">
                <a:noFill/>
                <a:miter lim="800000"/>
                <a:headEnd/>
                <a:tailEnd/>
              </a:ln>
            </p:spPr>
            <p:txBody>
              <a:bodyPr/>
              <a:lstStyle/>
              <a:p>
                <a:r>
                  <a:rPr lang="pt-BR">
                    <a:noFill/>
                  </a:rPr>
                  <a:t> </a:t>
                </a:r>
              </a:p>
            </p:txBody>
          </p:sp>
        </mc:Fallback>
      </mc:AlternateContent>
      <p:sp>
        <p:nvSpPr>
          <p:cNvPr id="12305" name="Line 17"/>
          <p:cNvSpPr>
            <a:spLocks noChangeShapeType="1"/>
          </p:cNvSpPr>
          <p:nvPr/>
        </p:nvSpPr>
        <p:spPr bwMode="auto">
          <a:xfrm flipV="1">
            <a:off x="4932364" y="1884894"/>
            <a:ext cx="0" cy="1375855"/>
          </a:xfrm>
          <a:prstGeom prst="line">
            <a:avLst/>
          </a:prstGeom>
          <a:noFill/>
          <a:ln w="9525">
            <a:solidFill>
              <a:schemeClr val="tx1"/>
            </a:solidFill>
            <a:round/>
            <a:headEnd/>
            <a:tailEnd type="triangle" w="med" len="med"/>
          </a:ln>
        </p:spPr>
        <p:txBody>
          <a:bodyPr/>
          <a:lstStyle/>
          <a:p>
            <a:endParaRPr lang="pt-BR"/>
          </a:p>
        </p:txBody>
      </p:sp>
      <p:sp>
        <p:nvSpPr>
          <p:cNvPr id="12307" name="Line 20"/>
          <p:cNvSpPr>
            <a:spLocks noChangeShapeType="1"/>
          </p:cNvSpPr>
          <p:nvPr/>
        </p:nvSpPr>
        <p:spPr bwMode="auto">
          <a:xfrm flipV="1">
            <a:off x="4284663" y="4413274"/>
            <a:ext cx="287337" cy="431800"/>
          </a:xfrm>
          <a:prstGeom prst="line">
            <a:avLst/>
          </a:prstGeom>
          <a:noFill/>
          <a:ln w="9525">
            <a:solidFill>
              <a:schemeClr val="tx1"/>
            </a:solidFill>
            <a:round/>
            <a:headEnd/>
            <a:tailEnd type="triangle" w="med" len="med"/>
          </a:ln>
        </p:spPr>
        <p:txBody>
          <a:bodyPr/>
          <a:lstStyle/>
          <a:p>
            <a:endParaRPr lang="pt-BR"/>
          </a:p>
        </p:txBody>
      </p:sp>
      <mc:AlternateContent xmlns:mc="http://schemas.openxmlformats.org/markup-compatibility/2006" xmlns:a14="http://schemas.microsoft.com/office/drawing/2010/main">
        <mc:Choice Requires="a14">
          <p:sp>
            <p:nvSpPr>
              <p:cNvPr id="24" name="Text Box 8"/>
              <p:cNvSpPr txBox="1">
                <a:spLocks noChangeArrowheads="1"/>
              </p:cNvSpPr>
              <p:nvPr/>
            </p:nvSpPr>
            <p:spPr bwMode="auto">
              <a:xfrm>
                <a:off x="3080543" y="4854177"/>
                <a:ext cx="2520950" cy="369332"/>
              </a:xfrm>
              <a:prstGeom prst="rect">
                <a:avLst/>
              </a:prstGeom>
              <a:noFill/>
              <a:ln w="9525">
                <a:noFill/>
                <a:miter lim="800000"/>
                <a:headEnd/>
                <a:tailEnd/>
              </a:ln>
            </p:spPr>
            <p:txBody>
              <a:bodyPr>
                <a:spAutoFit/>
              </a:bodyPr>
              <a:lstStyle/>
              <a:p>
                <a:pPr>
                  <a:spcBef>
                    <a:spcPct val="50000"/>
                  </a:spcBef>
                </a:pPr>
                <a14:m>
                  <m:oMathPara xmlns:m="http://schemas.openxmlformats.org/officeDocument/2006/math">
                    <m:oMathParaPr>
                      <m:jc m:val="centerGroup"/>
                    </m:oMathParaPr>
                    <m:oMath xmlns:m="http://schemas.openxmlformats.org/officeDocument/2006/math">
                      <m:sSub>
                        <m:sSubPr>
                          <m:ctrlPr>
                            <a:rPr lang="pt-BR" sz="1800" b="0" i="1" dirty="0" smtClean="0">
                              <a:latin typeface="Cambria Math"/>
                            </a:rPr>
                          </m:ctrlPr>
                        </m:sSubPr>
                        <m:e>
                          <m:r>
                            <a:rPr lang="pt-BR" sz="1800" b="0" i="1" dirty="0" smtClean="0">
                              <a:latin typeface="Cambria Math"/>
                            </a:rPr>
                            <m:t>𝜇</m:t>
                          </m:r>
                        </m:e>
                        <m:sub>
                          <m:r>
                            <a:rPr lang="pt-BR" sz="1800" i="1" dirty="0" smtClean="0">
                              <a:latin typeface="Cambria Math"/>
                            </a:rPr>
                            <m:t>1</m:t>
                          </m:r>
                        </m:sub>
                      </m:sSub>
                      <m:r>
                        <a:rPr lang="pt-BR" sz="1800" i="1" dirty="0" smtClean="0">
                          <a:latin typeface="Cambria Math"/>
                        </a:rPr>
                        <m:t>−</m:t>
                      </m:r>
                      <m:sSub>
                        <m:sSubPr>
                          <m:ctrlPr>
                            <a:rPr lang="pt-BR" sz="1800" b="0" i="1" dirty="0" smtClean="0">
                              <a:latin typeface="Cambria Math"/>
                            </a:rPr>
                          </m:ctrlPr>
                        </m:sSubPr>
                        <m:e>
                          <m:r>
                            <a:rPr lang="pt-BR" sz="1800" b="0" i="1" dirty="0" smtClean="0">
                              <a:latin typeface="Cambria Math"/>
                            </a:rPr>
                            <m:t>𝜇</m:t>
                          </m:r>
                        </m:e>
                        <m:sub>
                          <m:r>
                            <a:rPr lang="pt-BR" sz="1800" i="1" dirty="0" smtClean="0">
                              <a:latin typeface="Cambria Math"/>
                            </a:rPr>
                            <m:t>2</m:t>
                          </m:r>
                        </m:sub>
                      </m:sSub>
                      <m:r>
                        <a:rPr lang="pt-BR" sz="1800" i="1" dirty="0" smtClean="0">
                          <a:latin typeface="Cambria Math"/>
                        </a:rPr>
                        <m:t>=0</m:t>
                      </m:r>
                    </m:oMath>
                  </m:oMathPara>
                </a14:m>
                <a:endParaRPr lang="pt-BR" sz="1800" dirty="0">
                  <a:latin typeface="+mn-lt"/>
                </a:endParaRPr>
              </a:p>
            </p:txBody>
          </p:sp>
        </mc:Choice>
        <mc:Fallback xmlns="">
          <p:sp>
            <p:nvSpPr>
              <p:cNvPr id="24" name="Text Box 8"/>
              <p:cNvSpPr txBox="1">
                <a:spLocks noRot="1" noChangeAspect="1" noMove="1" noResize="1" noEditPoints="1" noAdjustHandles="1" noChangeArrowheads="1" noChangeShapeType="1" noTextEdit="1"/>
              </p:cNvSpPr>
              <p:nvPr/>
            </p:nvSpPr>
            <p:spPr bwMode="auto">
              <a:xfrm>
                <a:off x="3080543" y="4854177"/>
                <a:ext cx="2520950" cy="369332"/>
              </a:xfrm>
              <a:prstGeom prst="rect">
                <a:avLst/>
              </a:prstGeom>
              <a:blipFill rotWithShape="1">
                <a:blip r:embed="rId6"/>
                <a:stretch>
                  <a:fillRect b="-6557"/>
                </a:stretch>
              </a:blipFill>
              <a:ln w="9525">
                <a:noFill/>
                <a:miter lim="800000"/>
                <a:headEnd/>
                <a:tailEnd/>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Espaço Reservado para Conteúdo 5"/>
              <p:cNvSpPr>
                <a:spLocks noGrp="1"/>
              </p:cNvSpPr>
              <p:nvPr>
                <p:ph idx="1"/>
              </p:nvPr>
            </p:nvSpPr>
            <p:spPr/>
            <p:txBody>
              <a:bodyPr/>
              <a:lstStyle/>
              <a:p>
                <a:pPr marL="0" indent="0">
                  <a:buClr>
                    <a:schemeClr val="accent1"/>
                  </a:buClr>
                  <a:buNone/>
                </a:pPr>
                <a14:m>
                  <m:oMathPara xmlns:m="http://schemas.openxmlformats.org/officeDocument/2006/math">
                    <m:oMathParaPr>
                      <m:jc m:val="left"/>
                    </m:oMathParaPr>
                    <m:oMath xmlns:m="http://schemas.openxmlformats.org/officeDocument/2006/math">
                      <m:sSub>
                        <m:sSubPr>
                          <m:ctrlPr>
                            <a:rPr lang="pt-BR" sz="2400" i="1" dirty="0">
                              <a:latin typeface="Cambria Math"/>
                            </a:rPr>
                          </m:ctrlPr>
                        </m:sSubPr>
                        <m:e>
                          <m:r>
                            <a:rPr lang="pt-BR" sz="2400" i="1" dirty="0">
                              <a:latin typeface="Cambria Math"/>
                            </a:rPr>
                            <m:t>𝐻</m:t>
                          </m:r>
                        </m:e>
                        <m:sub>
                          <m:r>
                            <a:rPr lang="pt-BR" sz="2400" i="1" dirty="0">
                              <a:latin typeface="Cambria Math"/>
                            </a:rPr>
                            <m:t>0</m:t>
                          </m:r>
                        </m:sub>
                      </m:sSub>
                      <m:r>
                        <a:rPr lang="pt-BR" sz="2400" i="1" dirty="0">
                          <a:latin typeface="Cambria Math"/>
                        </a:rPr>
                        <m:t>:</m:t>
                      </m:r>
                      <m:sSub>
                        <m:sSubPr>
                          <m:ctrlPr>
                            <a:rPr lang="pt-BR" sz="2400" i="1" dirty="0">
                              <a:latin typeface="Cambria Math"/>
                            </a:rPr>
                          </m:ctrlPr>
                        </m:sSubPr>
                        <m:e>
                          <m:r>
                            <a:rPr lang="pt-BR" sz="2400" i="1" dirty="0">
                              <a:latin typeface="Cambria Math"/>
                            </a:rPr>
                            <m:t>𝜇</m:t>
                          </m:r>
                        </m:e>
                        <m:sub>
                          <m:r>
                            <a:rPr lang="pt-BR" sz="2400" i="1" dirty="0">
                              <a:latin typeface="Cambria Math"/>
                            </a:rPr>
                            <m:t>1</m:t>
                          </m:r>
                        </m:sub>
                      </m:sSub>
                      <m:r>
                        <a:rPr lang="pt-BR" sz="2400" i="1" dirty="0">
                          <a:latin typeface="Cambria Math"/>
                        </a:rPr>
                        <m:t>−</m:t>
                      </m:r>
                      <m:sSub>
                        <m:sSubPr>
                          <m:ctrlPr>
                            <a:rPr lang="pt-BR" sz="2400" i="1" dirty="0">
                              <a:latin typeface="Cambria Math"/>
                            </a:rPr>
                          </m:ctrlPr>
                        </m:sSubPr>
                        <m:e>
                          <m:r>
                            <a:rPr lang="pt-BR" sz="2400" i="1" dirty="0">
                              <a:latin typeface="Cambria Math"/>
                            </a:rPr>
                            <m:t>𝜇</m:t>
                          </m:r>
                        </m:e>
                        <m:sub>
                          <m:r>
                            <a:rPr lang="pt-BR" sz="2400" i="1" dirty="0">
                              <a:latin typeface="Cambria Math"/>
                            </a:rPr>
                            <m:t>2</m:t>
                          </m:r>
                        </m:sub>
                      </m:sSub>
                      <m:r>
                        <a:rPr lang="pt-BR" sz="2400" i="1" dirty="0">
                          <a:latin typeface="Cambria Math"/>
                        </a:rPr>
                        <m:t>=0</m:t>
                      </m:r>
                    </m:oMath>
                  </m:oMathPara>
                </a14:m>
                <a:endParaRPr lang="pt-BR" sz="2400" dirty="0"/>
              </a:p>
              <a:p>
                <a:pPr marL="0" indent="0">
                  <a:buClr>
                    <a:schemeClr val="accent1"/>
                  </a:buClr>
                  <a:buNone/>
                </a:pPr>
                <a14:m>
                  <m:oMathPara xmlns:m="http://schemas.openxmlformats.org/officeDocument/2006/math">
                    <m:oMathParaPr>
                      <m:jc m:val="left"/>
                    </m:oMathParaPr>
                    <m:oMath xmlns:m="http://schemas.openxmlformats.org/officeDocument/2006/math">
                      <m:sSub>
                        <m:sSubPr>
                          <m:ctrlPr>
                            <a:rPr lang="pt-BR" sz="2400" i="1" dirty="0">
                              <a:latin typeface="Cambria Math"/>
                            </a:rPr>
                          </m:ctrlPr>
                        </m:sSubPr>
                        <m:e>
                          <m:r>
                            <a:rPr lang="pt-BR" sz="2400" i="1" dirty="0">
                              <a:latin typeface="Cambria Math"/>
                            </a:rPr>
                            <m:t>𝐻</m:t>
                          </m:r>
                        </m:e>
                        <m:sub>
                          <m:r>
                            <a:rPr lang="pt-BR" sz="2400" i="1" dirty="0">
                              <a:latin typeface="Cambria Math"/>
                            </a:rPr>
                            <m:t>𝑎</m:t>
                          </m:r>
                        </m:sub>
                      </m:sSub>
                      <m:r>
                        <a:rPr lang="pt-BR" sz="2400" i="1" dirty="0">
                          <a:latin typeface="Cambria Math"/>
                        </a:rPr>
                        <m:t>:</m:t>
                      </m:r>
                      <m:sSub>
                        <m:sSubPr>
                          <m:ctrlPr>
                            <a:rPr lang="pt-BR" sz="2400" i="1" dirty="0">
                              <a:latin typeface="Cambria Math"/>
                            </a:rPr>
                          </m:ctrlPr>
                        </m:sSubPr>
                        <m:e>
                          <m:r>
                            <a:rPr lang="pt-BR" sz="2400" i="1" dirty="0">
                              <a:latin typeface="Cambria Math"/>
                            </a:rPr>
                            <m:t>𝜇</m:t>
                          </m:r>
                        </m:e>
                        <m:sub>
                          <m:r>
                            <a:rPr lang="pt-BR" sz="2400" i="1" dirty="0">
                              <a:latin typeface="Cambria Math"/>
                            </a:rPr>
                            <m:t>1</m:t>
                          </m:r>
                        </m:sub>
                      </m:sSub>
                      <m:r>
                        <a:rPr lang="pt-BR" sz="2400" i="1" dirty="0">
                          <a:latin typeface="Cambria Math"/>
                        </a:rPr>
                        <m:t>−</m:t>
                      </m:r>
                      <m:sSub>
                        <m:sSubPr>
                          <m:ctrlPr>
                            <a:rPr lang="pt-BR" sz="2400" i="1" dirty="0">
                              <a:latin typeface="Cambria Math"/>
                            </a:rPr>
                          </m:ctrlPr>
                        </m:sSubPr>
                        <m:e>
                          <m:r>
                            <a:rPr lang="pt-BR" sz="2400" i="1" dirty="0">
                              <a:latin typeface="Cambria Math"/>
                            </a:rPr>
                            <m:t>𝜇</m:t>
                          </m:r>
                        </m:e>
                        <m:sub>
                          <m:r>
                            <a:rPr lang="pt-BR" sz="2400" i="1" dirty="0">
                              <a:latin typeface="Cambria Math"/>
                            </a:rPr>
                            <m:t>2</m:t>
                          </m:r>
                        </m:sub>
                      </m:sSub>
                      <m:r>
                        <a:rPr lang="pt-BR" sz="2400" i="1" dirty="0">
                          <a:latin typeface="Cambria Math"/>
                          <a:ea typeface="Cambria Math"/>
                        </a:rPr>
                        <m:t>≠</m:t>
                      </m:r>
                      <m:r>
                        <a:rPr lang="pt-BR" sz="2400" i="1" dirty="0">
                          <a:latin typeface="Cambria Math"/>
                        </a:rPr>
                        <m:t>0</m:t>
                      </m:r>
                    </m:oMath>
                  </m:oMathPara>
                </a14:m>
                <a:endParaRPr lang="pt-BR" sz="1800" dirty="0"/>
              </a:p>
            </p:txBody>
          </p:sp>
        </mc:Choice>
        <mc:Fallback xmlns="">
          <p:sp>
            <p:nvSpPr>
              <p:cNvPr id="6" name="Espaço Reservado para Conteúdo 5"/>
              <p:cNvSpPr>
                <a:spLocks noGrp="1" noRot="1" noChangeAspect="1" noMove="1" noResize="1" noEditPoints="1" noAdjustHandles="1" noChangeArrowheads="1" noChangeShapeType="1" noTextEdit="1"/>
              </p:cNvSpPr>
              <p:nvPr>
                <p:ph idx="1"/>
              </p:nvPr>
            </p:nvSpPr>
            <p:spPr>
              <a:blipFill rotWithShape="1">
                <a:blip r:embed="rId7"/>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9"/>
              <p:cNvSpPr txBox="1">
                <a:spLocks noChangeArrowheads="1"/>
              </p:cNvSpPr>
              <p:nvPr/>
            </p:nvSpPr>
            <p:spPr bwMode="auto">
              <a:xfrm>
                <a:off x="6408589" y="1196752"/>
                <a:ext cx="2160587" cy="1741451"/>
              </a:xfrm>
              <a:prstGeom prst="rect">
                <a:avLst/>
              </a:prstGeom>
              <a:noFill/>
              <a:ln w="9525">
                <a:noFill/>
                <a:miter lim="800000"/>
                <a:headEnd/>
                <a:tailEnd/>
              </a:ln>
            </p:spPr>
            <p:txBody>
              <a:bodyPr lIns="182880" tIns="0"/>
              <a:lstStyle/>
              <a:p>
                <a:pPr>
                  <a:lnSpc>
                    <a:spcPct val="150000"/>
                  </a:lnSpc>
                  <a:buClr>
                    <a:schemeClr val="accent1"/>
                  </a:buClr>
                  <a:buSzPct val="80000"/>
                </a:pPr>
                <a14:m>
                  <m:oMathPara xmlns:m="http://schemas.openxmlformats.org/officeDocument/2006/math">
                    <m:oMathParaPr>
                      <m:jc m:val="centerGroup"/>
                    </m:oMathParaPr>
                    <m:oMath xmlns:m="http://schemas.openxmlformats.org/officeDocument/2006/math">
                      <m:r>
                        <a:rPr lang="pt-BR" sz="1800" b="0" i="1" smtClean="0">
                          <a:latin typeface="Cambria Math"/>
                        </a:rPr>
                        <m:t>𝑍</m:t>
                      </m:r>
                      <m:r>
                        <a:rPr lang="pt-BR" sz="1800" b="0" i="1" smtClean="0">
                          <a:latin typeface="Cambria Math"/>
                        </a:rPr>
                        <m:t>=</m:t>
                      </m:r>
                      <m:f>
                        <m:fPr>
                          <m:ctrlPr>
                            <a:rPr lang="pt-BR" sz="1800" b="0" i="1" smtClean="0">
                              <a:latin typeface="Cambria Math"/>
                            </a:rPr>
                          </m:ctrlPr>
                        </m:fPr>
                        <m:num>
                          <m:sSub>
                            <m:sSubPr>
                              <m:ctrlPr>
                                <a:rPr lang="pt-BR" sz="1800" b="0" i="1" smtClean="0">
                                  <a:latin typeface="Cambria Math"/>
                                </a:rPr>
                              </m:ctrlPr>
                            </m:sSubPr>
                            <m:e>
                              <m:acc>
                                <m:accPr>
                                  <m:chr m:val="̅"/>
                                  <m:ctrlPr>
                                    <a:rPr lang="pt-BR" sz="1800" b="0" i="1" smtClean="0">
                                      <a:latin typeface="Cambria Math"/>
                                    </a:rPr>
                                  </m:ctrlPr>
                                </m:accPr>
                                <m:e>
                                  <m:r>
                                    <a:rPr lang="pt-BR" sz="1800" b="0" i="1" smtClean="0">
                                      <a:latin typeface="Cambria Math"/>
                                    </a:rPr>
                                    <m:t>𝑥</m:t>
                                  </m:r>
                                </m:e>
                              </m:acc>
                            </m:e>
                            <m:sub>
                              <m:r>
                                <a:rPr lang="pt-BR" sz="1800" b="0" i="1" smtClean="0">
                                  <a:latin typeface="Cambria Math"/>
                                </a:rPr>
                                <m:t>1</m:t>
                              </m:r>
                            </m:sub>
                          </m:sSub>
                          <m:r>
                            <a:rPr lang="pt-BR" sz="1800" b="0" i="1" smtClean="0">
                              <a:latin typeface="Cambria Math"/>
                            </a:rPr>
                            <m:t>−</m:t>
                          </m:r>
                          <m:sSub>
                            <m:sSubPr>
                              <m:ctrlPr>
                                <a:rPr lang="pt-BR" sz="1800" b="0" i="1" smtClean="0">
                                  <a:latin typeface="Cambria Math"/>
                                </a:rPr>
                              </m:ctrlPr>
                            </m:sSubPr>
                            <m:e>
                              <m:acc>
                                <m:accPr>
                                  <m:chr m:val="̅"/>
                                  <m:ctrlPr>
                                    <a:rPr lang="pt-BR" sz="1800" b="0" i="1" smtClean="0">
                                      <a:latin typeface="Cambria Math"/>
                                    </a:rPr>
                                  </m:ctrlPr>
                                </m:accPr>
                                <m:e>
                                  <m:r>
                                    <a:rPr lang="pt-BR" sz="1800" b="0" i="1" smtClean="0">
                                      <a:latin typeface="Cambria Math"/>
                                    </a:rPr>
                                    <m:t>𝑥</m:t>
                                  </m:r>
                                </m:e>
                              </m:acc>
                            </m:e>
                            <m:sub>
                              <m:r>
                                <a:rPr lang="pt-BR" sz="1800" b="0" i="1" smtClean="0">
                                  <a:latin typeface="Cambria Math"/>
                                </a:rPr>
                                <m:t>2</m:t>
                              </m:r>
                            </m:sub>
                          </m:sSub>
                        </m:num>
                        <m:den>
                          <m:rad>
                            <m:radPr>
                              <m:degHide m:val="on"/>
                              <m:ctrlPr>
                                <a:rPr lang="pt-BR" sz="1800" b="0" i="1" smtClean="0">
                                  <a:latin typeface="Cambria Math"/>
                                </a:rPr>
                              </m:ctrlPr>
                            </m:radPr>
                            <m:deg/>
                            <m:e>
                              <m:f>
                                <m:fPr>
                                  <m:ctrlPr>
                                    <a:rPr lang="pt-BR" sz="2000" i="1">
                                      <a:latin typeface="Cambria Math"/>
                                    </a:rPr>
                                  </m:ctrlPr>
                                </m:fPr>
                                <m:num>
                                  <m:r>
                                    <m:rPr>
                                      <m:lit/>
                                    </m:rPr>
                                    <a:rPr lang="pt-BR" sz="2000" i="1">
                                      <a:latin typeface="Cambria Math"/>
                                    </a:rPr>
                                    <m:t> </m:t>
                                  </m:r>
                                  <m:sSubSup>
                                    <m:sSubSupPr>
                                      <m:ctrlPr>
                                        <a:rPr lang="pt-BR" sz="2000" i="1">
                                          <a:latin typeface="Cambria Math"/>
                                        </a:rPr>
                                      </m:ctrlPr>
                                    </m:sSubSupPr>
                                    <m:e>
                                      <m:r>
                                        <a:rPr lang="pt-BR" sz="2000" i="1">
                                          <a:latin typeface="Cambria Math"/>
                                        </a:rPr>
                                        <m:t>𝜎</m:t>
                                      </m:r>
                                    </m:e>
                                    <m:sub>
                                      <m:r>
                                        <a:rPr lang="pt-BR" sz="2000" i="1">
                                          <a:latin typeface="Cambria Math"/>
                                        </a:rPr>
                                        <m:t>1</m:t>
                                      </m:r>
                                    </m:sub>
                                    <m:sup>
                                      <m:r>
                                        <a:rPr lang="pt-BR" sz="2000" i="1">
                                          <a:latin typeface="Cambria Math"/>
                                        </a:rPr>
                                        <m:t>2</m:t>
                                      </m:r>
                                    </m:sup>
                                  </m:sSubSup>
                                </m:num>
                                <m:den>
                                  <m:sSub>
                                    <m:sSubPr>
                                      <m:ctrlPr>
                                        <a:rPr lang="pt-BR" sz="2000" i="1">
                                          <a:latin typeface="Cambria Math"/>
                                        </a:rPr>
                                      </m:ctrlPr>
                                    </m:sSubPr>
                                    <m:e>
                                      <m:r>
                                        <a:rPr lang="pt-BR" sz="2000" i="1">
                                          <a:latin typeface="Cambria Math"/>
                                        </a:rPr>
                                        <m:t>𝑛</m:t>
                                      </m:r>
                                    </m:e>
                                    <m:sub>
                                      <m:r>
                                        <a:rPr lang="pt-BR" sz="2000" i="1">
                                          <a:latin typeface="Cambria Math"/>
                                        </a:rPr>
                                        <m:t>1</m:t>
                                      </m:r>
                                    </m:sub>
                                  </m:sSub>
                                </m:den>
                              </m:f>
                              <m:r>
                                <a:rPr lang="pt-BR" sz="2000" i="1">
                                  <a:latin typeface="Cambria Math"/>
                                </a:rPr>
                                <m:t>+</m:t>
                              </m:r>
                              <m:f>
                                <m:fPr>
                                  <m:ctrlPr>
                                    <a:rPr lang="pt-BR" sz="2000" i="1">
                                      <a:latin typeface="Cambria Math"/>
                                    </a:rPr>
                                  </m:ctrlPr>
                                </m:fPr>
                                <m:num>
                                  <m:sSubSup>
                                    <m:sSubSupPr>
                                      <m:ctrlPr>
                                        <a:rPr lang="pt-BR" sz="2000" i="1">
                                          <a:latin typeface="Cambria Math"/>
                                        </a:rPr>
                                      </m:ctrlPr>
                                    </m:sSubSupPr>
                                    <m:e>
                                      <m:r>
                                        <a:rPr lang="pt-BR" sz="2000" i="1">
                                          <a:latin typeface="Cambria Math"/>
                                        </a:rPr>
                                        <m:t>𝜎</m:t>
                                      </m:r>
                                    </m:e>
                                    <m:sub>
                                      <m:r>
                                        <a:rPr lang="pt-BR" sz="2000" i="1">
                                          <a:latin typeface="Cambria Math"/>
                                        </a:rPr>
                                        <m:t>2</m:t>
                                      </m:r>
                                    </m:sub>
                                    <m:sup>
                                      <m:r>
                                        <a:rPr lang="pt-BR" sz="2000" i="1">
                                          <a:latin typeface="Cambria Math"/>
                                        </a:rPr>
                                        <m:t>2</m:t>
                                      </m:r>
                                    </m:sup>
                                  </m:sSubSup>
                                </m:num>
                                <m:den>
                                  <m:sSub>
                                    <m:sSubPr>
                                      <m:ctrlPr>
                                        <a:rPr lang="pt-BR" sz="2000" i="1">
                                          <a:latin typeface="Cambria Math"/>
                                        </a:rPr>
                                      </m:ctrlPr>
                                    </m:sSubPr>
                                    <m:e>
                                      <m:r>
                                        <a:rPr lang="pt-BR" sz="2000" i="1">
                                          <a:latin typeface="Cambria Math"/>
                                        </a:rPr>
                                        <m:t>𝑛</m:t>
                                      </m:r>
                                    </m:e>
                                    <m:sub>
                                      <m:r>
                                        <a:rPr lang="pt-BR" sz="2000" i="1">
                                          <a:latin typeface="Cambria Math"/>
                                        </a:rPr>
                                        <m:t>2</m:t>
                                      </m:r>
                                    </m:sub>
                                  </m:sSub>
                                </m:den>
                              </m:f>
                            </m:e>
                          </m:rad>
                        </m:den>
                      </m:f>
                    </m:oMath>
                  </m:oMathPara>
                </a14:m>
                <a:endParaRPr lang="pt-BR" sz="2000" dirty="0">
                  <a:latin typeface="+mn-lt"/>
                </a:endParaRPr>
              </a:p>
            </p:txBody>
          </p:sp>
        </mc:Choice>
        <mc:Fallback xmlns="">
          <p:sp>
            <p:nvSpPr>
              <p:cNvPr id="19" name="CaixaDeTexto 9"/>
              <p:cNvSpPr txBox="1">
                <a:spLocks noRot="1" noChangeAspect="1" noMove="1" noResize="1" noEditPoints="1" noAdjustHandles="1" noChangeArrowheads="1" noChangeShapeType="1" noTextEdit="1"/>
              </p:cNvSpPr>
              <p:nvPr/>
            </p:nvSpPr>
            <p:spPr bwMode="auto">
              <a:xfrm>
                <a:off x="6408589" y="1196752"/>
                <a:ext cx="2160587" cy="1741451"/>
              </a:xfrm>
              <a:prstGeom prst="rect">
                <a:avLst/>
              </a:prstGeom>
              <a:blipFill rotWithShape="1">
                <a:blip r:embed="rId8"/>
                <a:stretch>
                  <a:fillRect/>
                </a:stretch>
              </a:blipFill>
              <a:ln w="9525">
                <a:noFill/>
                <a:miter lim="800000"/>
                <a:headEnd/>
                <a:tailEnd/>
              </a:ln>
            </p:spPr>
            <p:txBody>
              <a:bodyPr/>
              <a:lstStyle/>
              <a:p>
                <a:r>
                  <a:rPr lang="pt-BR">
                    <a:noFill/>
                  </a:rPr>
                  <a:t> </a:t>
                </a:r>
              </a:p>
            </p:txBody>
          </p:sp>
        </mc:Fallback>
      </mc:AlternateContent>
      <p:sp>
        <p:nvSpPr>
          <p:cNvPr id="20" name="Text Box 20"/>
          <p:cNvSpPr txBox="1">
            <a:spLocks noChangeArrowheads="1"/>
          </p:cNvSpPr>
          <p:nvPr/>
        </p:nvSpPr>
        <p:spPr bwMode="auto">
          <a:xfrm>
            <a:off x="6156176" y="1284729"/>
            <a:ext cx="2665412" cy="400110"/>
          </a:xfrm>
          <a:prstGeom prst="rect">
            <a:avLst/>
          </a:prstGeom>
          <a:noFill/>
          <a:ln w="9525">
            <a:noFill/>
            <a:miter lim="800000"/>
            <a:headEnd/>
            <a:tailEnd/>
          </a:ln>
        </p:spPr>
        <p:txBody>
          <a:bodyPr>
            <a:spAutoFit/>
          </a:bodyPr>
          <a:lstStyle/>
          <a:p>
            <a:pPr algn="ctr">
              <a:spcBef>
                <a:spcPct val="50000"/>
              </a:spcBef>
            </a:pPr>
            <a:r>
              <a:rPr lang="pt-BR" sz="2000" dirty="0">
                <a:latin typeface="Segoe UI" pitchFamily="34" charset="0"/>
                <a:ea typeface="Segoe UI" pitchFamily="34" charset="0"/>
                <a:cs typeface="Segoe UI" pitchFamily="34" charset="0"/>
              </a:rPr>
              <a:t>Estatística de teste</a:t>
            </a:r>
          </a:p>
        </p:txBody>
      </p:sp>
      <mc:AlternateContent xmlns:mc="http://schemas.openxmlformats.org/markup-compatibility/2006" xmlns:a14="http://schemas.microsoft.com/office/drawing/2010/main">
        <mc:Choice Requires="a14">
          <p:sp>
            <p:nvSpPr>
              <p:cNvPr id="21" name="Text Box 9"/>
              <p:cNvSpPr txBox="1">
                <a:spLocks noChangeArrowheads="1"/>
              </p:cNvSpPr>
              <p:nvPr/>
            </p:nvSpPr>
            <p:spPr bwMode="auto">
              <a:xfrm>
                <a:off x="6156176" y="4653136"/>
                <a:ext cx="1272015" cy="392993"/>
              </a:xfrm>
              <a:prstGeom prst="rect">
                <a:avLst/>
              </a:prstGeom>
              <a:noFill/>
              <a:ln w="9525">
                <a:noFill/>
                <a:miter lim="800000"/>
                <a:headEnd/>
                <a:tailEnd/>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sz="2000" b="0" i="1" dirty="0" smtClean="0">
                              <a:latin typeface="Cambria Math"/>
                              <a:cs typeface="Times New Roman" pitchFamily="18" charset="0"/>
                            </a:rPr>
                          </m:ctrlPr>
                        </m:sSubPr>
                        <m:e>
                          <m:r>
                            <a:rPr lang="pt-BR" sz="2000" b="0" i="1" dirty="0" smtClean="0">
                              <a:latin typeface="Cambria Math"/>
                              <a:cs typeface="Times New Roman" pitchFamily="18" charset="0"/>
                            </a:rPr>
                            <m:t>𝑧</m:t>
                          </m:r>
                        </m:e>
                        <m:sub>
                          <m:r>
                            <a:rPr lang="pt-BR" sz="2000" b="0" i="1" dirty="0" smtClean="0">
                              <a:latin typeface="Cambria Math"/>
                              <a:cs typeface="Times New Roman" pitchFamily="18" charset="0"/>
                            </a:rPr>
                            <m:t>𝑐</m:t>
                          </m:r>
                        </m:sub>
                      </m:sSub>
                      <m:r>
                        <a:rPr lang="pt-BR" sz="2000" i="1" dirty="0">
                          <a:latin typeface="Cambria Math"/>
                          <a:cs typeface="Times New Roman" pitchFamily="18" charset="0"/>
                        </a:rPr>
                        <m:t>=1,96</m:t>
                      </m:r>
                    </m:oMath>
                  </m:oMathPara>
                </a14:m>
                <a:endParaRPr lang="el-GR" sz="2000" baseline="-25000" dirty="0">
                  <a:cs typeface="Times New Roman" pitchFamily="18" charset="0"/>
                </a:endParaRPr>
              </a:p>
            </p:txBody>
          </p:sp>
        </mc:Choice>
        <mc:Fallback xmlns="">
          <p:sp>
            <p:nvSpPr>
              <p:cNvPr id="21" name="Text Box 9"/>
              <p:cNvSpPr txBox="1">
                <a:spLocks noRot="1" noChangeAspect="1" noMove="1" noResize="1" noEditPoints="1" noAdjustHandles="1" noChangeArrowheads="1" noChangeShapeType="1" noTextEdit="1"/>
              </p:cNvSpPr>
              <p:nvPr/>
            </p:nvSpPr>
            <p:spPr bwMode="auto">
              <a:xfrm>
                <a:off x="6156176" y="4653136"/>
                <a:ext cx="1272015" cy="392993"/>
              </a:xfrm>
              <a:prstGeom prst="rect">
                <a:avLst/>
              </a:prstGeom>
              <a:blipFill rotWithShape="1">
                <a:blip r:embed="rId9"/>
                <a:stretch>
                  <a:fillRect/>
                </a:stretch>
              </a:blipFill>
              <a:ln w="9525">
                <a:noFill/>
                <a:miter lim="800000"/>
                <a:headEnd/>
                <a:tailEnd/>
              </a:ln>
            </p:spPr>
            <p:txBody>
              <a:bodyPr/>
              <a:lstStyle/>
              <a:p>
                <a:r>
                  <a:rPr lang="pt-BR">
                    <a:noFill/>
                  </a:rPr>
                  <a:t> </a:t>
                </a:r>
              </a:p>
            </p:txBody>
          </p:sp>
        </mc:Fallback>
      </mc:AlternateContent>
      <p:sp>
        <p:nvSpPr>
          <p:cNvPr id="22" name="Line 23"/>
          <p:cNvSpPr>
            <a:spLocks noChangeShapeType="1"/>
          </p:cNvSpPr>
          <p:nvPr/>
        </p:nvSpPr>
        <p:spPr bwMode="auto">
          <a:xfrm flipH="1" flipV="1">
            <a:off x="6372225" y="4437112"/>
            <a:ext cx="215900" cy="287338"/>
          </a:xfrm>
          <a:prstGeom prst="line">
            <a:avLst/>
          </a:prstGeom>
          <a:noFill/>
          <a:ln w="9525">
            <a:solidFill>
              <a:schemeClr val="tx1"/>
            </a:solidFill>
            <a:round/>
            <a:headEnd/>
            <a:tailEnd type="triangle" w="med" len="med"/>
          </a:ln>
        </p:spPr>
        <p:txBody>
          <a:bodyPr/>
          <a:lstStyle/>
          <a:p>
            <a:endParaRPr lang="pt-BR"/>
          </a:p>
        </p:txBody>
      </p:sp>
      <mc:AlternateContent xmlns:mc="http://schemas.openxmlformats.org/markup-compatibility/2006" xmlns:a14="http://schemas.microsoft.com/office/drawing/2010/main">
        <mc:Choice Requires="a14">
          <p:sp>
            <p:nvSpPr>
              <p:cNvPr id="23" name="Text Box 9"/>
              <p:cNvSpPr txBox="1">
                <a:spLocks noChangeArrowheads="1"/>
              </p:cNvSpPr>
              <p:nvPr/>
            </p:nvSpPr>
            <p:spPr bwMode="auto">
              <a:xfrm>
                <a:off x="1547112" y="4653136"/>
                <a:ext cx="1656736" cy="392993"/>
              </a:xfrm>
              <a:prstGeom prst="rect">
                <a:avLst/>
              </a:prstGeom>
              <a:noFill/>
              <a:ln w="9525">
                <a:noFill/>
                <a:miter lim="800000"/>
                <a:headEnd/>
                <a:tailEnd/>
              </a:ln>
            </p:spPr>
            <p:txBody>
              <a:bodyPr wrap="none">
                <a:spAutoFit/>
              </a:bodyPr>
              <a:lstStyle/>
              <a:p>
                <a:pPr/>
                <a14:m>
                  <m:oMathPara xmlns:m="http://schemas.openxmlformats.org/officeDocument/2006/math">
                    <m:oMathParaPr>
                      <m:jc m:val="centerGroup"/>
                    </m:oMathParaPr>
                    <m:oMath xmlns:m="http://schemas.openxmlformats.org/officeDocument/2006/math">
                      <m:r>
                        <a:rPr lang="pt-BR" sz="2000" i="1" dirty="0" smtClean="0">
                          <a:latin typeface="Cambria Math"/>
                          <a:cs typeface="Times New Roman" pitchFamily="18" charset="0"/>
                        </a:rPr>
                        <m:t>−</m:t>
                      </m:r>
                      <m:sSub>
                        <m:sSubPr>
                          <m:ctrlPr>
                            <a:rPr lang="pt-BR" sz="2000" b="0" i="1" dirty="0" smtClean="0">
                              <a:latin typeface="Cambria Math"/>
                              <a:cs typeface="Times New Roman" pitchFamily="18" charset="0"/>
                            </a:rPr>
                          </m:ctrlPr>
                        </m:sSubPr>
                        <m:e>
                          <m:r>
                            <a:rPr lang="pt-BR" sz="2000" i="1" dirty="0" err="1">
                              <a:latin typeface="Cambria Math"/>
                              <a:cs typeface="Times New Roman" pitchFamily="18" charset="0"/>
                            </a:rPr>
                            <m:t>𝑧</m:t>
                          </m:r>
                        </m:e>
                        <m:sub>
                          <m:r>
                            <a:rPr lang="pt-BR" sz="2000" b="0" i="1" dirty="0" smtClean="0">
                              <a:latin typeface="Cambria Math"/>
                              <a:cs typeface="Times New Roman" pitchFamily="18" charset="0"/>
                            </a:rPr>
                            <m:t>𝑐</m:t>
                          </m:r>
                        </m:sub>
                      </m:sSub>
                      <m:r>
                        <a:rPr lang="pt-BR" sz="2000" b="0" i="1" dirty="0" smtClean="0">
                          <a:latin typeface="Cambria Math"/>
                          <a:cs typeface="Times New Roman" pitchFamily="18" charset="0"/>
                        </a:rPr>
                        <m:t>=−</m:t>
                      </m:r>
                      <m:r>
                        <a:rPr lang="pt-BR" sz="2000" i="1" dirty="0">
                          <a:latin typeface="Cambria Math"/>
                          <a:cs typeface="Times New Roman" pitchFamily="18" charset="0"/>
                        </a:rPr>
                        <m:t>1,96</m:t>
                      </m:r>
                    </m:oMath>
                  </m:oMathPara>
                </a14:m>
                <a:endParaRPr lang="el-GR" baseline="-25000" dirty="0">
                  <a:cs typeface="Times New Roman" pitchFamily="18" charset="0"/>
                </a:endParaRPr>
              </a:p>
            </p:txBody>
          </p:sp>
        </mc:Choice>
        <mc:Fallback xmlns="">
          <p:sp>
            <p:nvSpPr>
              <p:cNvPr id="23" name="Text Box 9"/>
              <p:cNvSpPr txBox="1">
                <a:spLocks noRot="1" noChangeAspect="1" noMove="1" noResize="1" noEditPoints="1" noAdjustHandles="1" noChangeArrowheads="1" noChangeShapeType="1" noTextEdit="1"/>
              </p:cNvSpPr>
              <p:nvPr/>
            </p:nvSpPr>
            <p:spPr bwMode="auto">
              <a:xfrm>
                <a:off x="1547112" y="4653136"/>
                <a:ext cx="1656736" cy="392993"/>
              </a:xfrm>
              <a:prstGeom prst="rect">
                <a:avLst/>
              </a:prstGeom>
              <a:blipFill rotWithShape="1">
                <a:blip r:embed="rId10"/>
                <a:stretch>
                  <a:fillRect/>
                </a:stretch>
              </a:blipFill>
              <a:ln w="9525">
                <a:noFill/>
                <a:miter lim="800000"/>
                <a:headEnd/>
                <a:tailEnd/>
              </a:ln>
            </p:spPr>
            <p:txBody>
              <a:bodyPr/>
              <a:lstStyle/>
              <a:p>
                <a:r>
                  <a:rPr lang="pt-BR">
                    <a:noFill/>
                  </a:rPr>
                  <a:t> </a:t>
                </a:r>
              </a:p>
            </p:txBody>
          </p:sp>
        </mc:Fallback>
      </mc:AlternateContent>
      <p:sp>
        <p:nvSpPr>
          <p:cNvPr id="25" name="Line 25"/>
          <p:cNvSpPr>
            <a:spLocks noChangeShapeType="1"/>
          </p:cNvSpPr>
          <p:nvPr/>
        </p:nvSpPr>
        <p:spPr bwMode="auto">
          <a:xfrm flipV="1">
            <a:off x="2484438" y="4437112"/>
            <a:ext cx="215900" cy="215900"/>
          </a:xfrm>
          <a:prstGeom prst="line">
            <a:avLst/>
          </a:prstGeom>
          <a:noFill/>
          <a:ln w="9525">
            <a:solidFill>
              <a:schemeClr val="tx1"/>
            </a:solidFill>
            <a:round/>
            <a:headEnd/>
            <a:tailEnd type="triangle" w="med" len="med"/>
          </a:ln>
        </p:spPr>
        <p:txBody>
          <a:bodyPr/>
          <a:lstStyle/>
          <a:p>
            <a:endParaRPr lang="pt-BR"/>
          </a:p>
        </p:txBody>
      </p:sp>
    </p:spTree>
    <p:extLst>
      <p:ext uri="{BB962C8B-B14F-4D97-AF65-F5344CB8AC3E}">
        <p14:creationId xmlns:p14="http://schemas.microsoft.com/office/powerpoint/2010/main" val="3946603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p:txBody>
          <a:bodyPr/>
          <a:lstStyle/>
          <a:p>
            <a:r>
              <a:rPr lang="pt-BR" smtClean="0"/>
              <a:t>Exemplo</a:t>
            </a:r>
          </a:p>
        </p:txBody>
      </p:sp>
      <p:sp>
        <p:nvSpPr>
          <p:cNvPr id="14339" name="Rectangle 3"/>
          <p:cNvSpPr>
            <a:spLocks noGrp="1"/>
          </p:cNvSpPr>
          <p:nvPr>
            <p:ph type="body" sz="half" idx="1"/>
          </p:nvPr>
        </p:nvSpPr>
        <p:spPr/>
        <p:txBody>
          <a:bodyPr/>
          <a:lstStyle/>
          <a:p>
            <a:pPr marL="0" indent="0">
              <a:buNone/>
            </a:pPr>
            <a:r>
              <a:rPr lang="pt-BR" sz="2400" dirty="0" smtClean="0"/>
              <a:t>Num estudo comparativo do tempo médio de adaptação, uma amostra de 100 funcionários, (sendo 50 homens e 50 mulheres) de um grande complexo industrial, produziu os resultados abaixo. Teste a igualdade a um nível de significância de 10%.</a:t>
            </a:r>
          </a:p>
        </p:txBody>
      </p:sp>
      <p:graphicFrame>
        <p:nvGraphicFramePr>
          <p:cNvPr id="14" name="Group 28"/>
          <p:cNvGraphicFramePr>
            <a:graphicFrameLocks/>
          </p:cNvGraphicFramePr>
          <p:nvPr>
            <p:extLst>
              <p:ext uri="{D42A27DB-BD31-4B8C-83A1-F6EECF244321}">
                <p14:modId xmlns:p14="http://schemas.microsoft.com/office/powerpoint/2010/main" val="1443411943"/>
              </p:ext>
            </p:extLst>
          </p:nvPr>
        </p:nvGraphicFramePr>
        <p:xfrm>
          <a:off x="1223629" y="4437112"/>
          <a:ext cx="6696743" cy="1541597"/>
        </p:xfrm>
        <a:graphic>
          <a:graphicData uri="http://schemas.openxmlformats.org/drawingml/2006/table">
            <a:tbl>
              <a:tblPr firstRow="1" bandRow="1">
                <a:tableStyleId>{93296810-A885-4BE3-A3E7-6D5BEEA58F35}</a:tableStyleId>
              </a:tblPr>
              <a:tblGrid>
                <a:gridCol w="2231820"/>
                <a:gridCol w="2233103"/>
                <a:gridCol w="2231820"/>
              </a:tblGrid>
              <a:tr h="366811">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pt-BR" sz="2000" u="none" strike="noStrike" cap="none" normalizeH="0" baseline="0" dirty="0" smtClean="0">
                          <a:ln>
                            <a:noFill/>
                          </a:ln>
                          <a:effectLst/>
                        </a:rPr>
                        <a:t>Estatísticas</a:t>
                      </a:r>
                      <a:endParaRPr kumimoji="0" lang="pt-BR" sz="2000" b="0" i="0" u="none" strike="noStrike" cap="none" normalizeH="0" baseline="0" dirty="0" smtClean="0">
                        <a:ln>
                          <a:noFill/>
                        </a:ln>
                        <a:solidFill>
                          <a:schemeClr val="tx1"/>
                        </a:solidFill>
                        <a:effectLst/>
                        <a:latin typeface="Trebuchet MS" pitchFamily="34" charset="0"/>
                      </a:endParaRPr>
                    </a:p>
                  </a:txBody>
                  <a:tcPr marL="90284" marR="90284" horzOverflow="overflow"/>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pt-BR" sz="2000" u="none" strike="noStrike" cap="none" normalizeH="0" baseline="0" dirty="0" smtClean="0">
                          <a:ln>
                            <a:noFill/>
                          </a:ln>
                          <a:effectLst/>
                        </a:rPr>
                        <a:t>Homens</a:t>
                      </a:r>
                      <a:endParaRPr kumimoji="0" lang="pt-BR" sz="2000" b="0" i="0" u="none" strike="noStrike" cap="none" normalizeH="0" baseline="0" dirty="0" smtClean="0">
                        <a:ln>
                          <a:noFill/>
                        </a:ln>
                        <a:solidFill>
                          <a:schemeClr val="tx1"/>
                        </a:solidFill>
                        <a:effectLst/>
                        <a:latin typeface="Trebuchet MS" pitchFamily="34" charset="0"/>
                      </a:endParaRPr>
                    </a:p>
                  </a:txBody>
                  <a:tcPr marL="90284" marR="90284" horzOverflow="overflow"/>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pt-BR" sz="2000" u="none" strike="noStrike" cap="none" normalizeH="0" baseline="0" dirty="0" smtClean="0">
                          <a:ln>
                            <a:noFill/>
                          </a:ln>
                          <a:effectLst/>
                        </a:rPr>
                        <a:t>Mulheres</a:t>
                      </a:r>
                      <a:endParaRPr kumimoji="0" lang="pt-BR" sz="2000" b="0" i="0" u="none" strike="noStrike" cap="none" normalizeH="0" baseline="0" dirty="0" smtClean="0">
                        <a:ln>
                          <a:noFill/>
                        </a:ln>
                        <a:solidFill>
                          <a:schemeClr val="tx1"/>
                        </a:solidFill>
                        <a:effectLst/>
                        <a:latin typeface="Trebuchet MS" pitchFamily="34" charset="0"/>
                      </a:endParaRPr>
                    </a:p>
                  </a:txBody>
                  <a:tcPr marL="90284" marR="90284" horzOverflow="overflow"/>
                </a:tc>
              </a:tr>
              <a:tr h="572103">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pt-BR" sz="2000" u="none" strike="noStrike" cap="none" normalizeH="0" baseline="0" smtClean="0">
                          <a:ln>
                            <a:noFill/>
                          </a:ln>
                          <a:effectLst/>
                        </a:rPr>
                        <a:t>Médias</a:t>
                      </a:r>
                      <a:endParaRPr kumimoji="0" lang="pt-BR" sz="2000" b="0" i="0" u="none" strike="noStrike" cap="none" normalizeH="0" baseline="0" smtClean="0">
                        <a:ln>
                          <a:noFill/>
                        </a:ln>
                        <a:solidFill>
                          <a:schemeClr val="tx1"/>
                        </a:solidFill>
                        <a:effectLst/>
                        <a:latin typeface="Trebuchet MS" pitchFamily="34" charset="0"/>
                      </a:endParaRPr>
                    </a:p>
                  </a:txBody>
                  <a:tcPr marL="90284" marR="90284" horzOverflow="overflow"/>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pt-BR" sz="2000" u="none" strike="noStrike" cap="none" normalizeH="0" baseline="0" smtClean="0">
                          <a:ln>
                            <a:noFill/>
                          </a:ln>
                          <a:effectLst/>
                        </a:rPr>
                        <a:t>3,2 anos</a:t>
                      </a:r>
                      <a:endParaRPr kumimoji="0" lang="pt-BR" sz="2000" b="0" i="0" u="none" strike="noStrike" cap="none" normalizeH="0" baseline="0" smtClean="0">
                        <a:ln>
                          <a:noFill/>
                        </a:ln>
                        <a:solidFill>
                          <a:schemeClr val="tx1"/>
                        </a:solidFill>
                        <a:effectLst/>
                        <a:latin typeface="Trebuchet MS" pitchFamily="34" charset="0"/>
                      </a:endParaRPr>
                    </a:p>
                  </a:txBody>
                  <a:tcPr marL="90284" marR="90284" horzOverflow="overflow"/>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pt-BR" sz="2000" u="none" strike="noStrike" cap="none" normalizeH="0" baseline="0" smtClean="0">
                          <a:ln>
                            <a:noFill/>
                          </a:ln>
                          <a:effectLst/>
                        </a:rPr>
                        <a:t>3,7 anos</a:t>
                      </a:r>
                      <a:endParaRPr kumimoji="0" lang="pt-BR" sz="2000" b="0" i="0" u="none" strike="noStrike" cap="none" normalizeH="0" baseline="0" smtClean="0">
                        <a:ln>
                          <a:noFill/>
                        </a:ln>
                        <a:solidFill>
                          <a:schemeClr val="tx1"/>
                        </a:solidFill>
                        <a:effectLst/>
                        <a:latin typeface="Trebuchet MS" pitchFamily="34" charset="0"/>
                      </a:endParaRPr>
                    </a:p>
                  </a:txBody>
                  <a:tcPr marL="90284" marR="90284" horzOverflow="overflow"/>
                </a:tc>
              </a:tr>
              <a:tr h="573254">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pt-BR" sz="2000" u="none" strike="noStrike" cap="none" normalizeH="0" baseline="0" smtClean="0">
                          <a:ln>
                            <a:noFill/>
                          </a:ln>
                          <a:effectLst/>
                        </a:rPr>
                        <a:t>Desvios Padrões</a:t>
                      </a:r>
                      <a:endParaRPr kumimoji="0" lang="pt-BR" sz="2000" b="0" i="0" u="none" strike="noStrike" cap="none" normalizeH="0" baseline="0" smtClean="0">
                        <a:ln>
                          <a:noFill/>
                        </a:ln>
                        <a:solidFill>
                          <a:schemeClr val="tx1"/>
                        </a:solidFill>
                        <a:effectLst/>
                        <a:latin typeface="Trebuchet MS" pitchFamily="34" charset="0"/>
                      </a:endParaRPr>
                    </a:p>
                  </a:txBody>
                  <a:tcPr marL="90284" marR="90284" horzOverflow="overflow"/>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pt-BR" sz="2000" u="none" strike="noStrike" cap="none" normalizeH="0" baseline="0" dirty="0" smtClean="0">
                          <a:ln>
                            <a:noFill/>
                          </a:ln>
                          <a:effectLst/>
                        </a:rPr>
                        <a:t>0,8 anos</a:t>
                      </a:r>
                      <a:endParaRPr kumimoji="0" lang="pt-BR" sz="2000" b="0" i="0" u="none" strike="noStrike" cap="none" normalizeH="0" baseline="0" dirty="0" smtClean="0">
                        <a:ln>
                          <a:noFill/>
                        </a:ln>
                        <a:solidFill>
                          <a:schemeClr val="tx1"/>
                        </a:solidFill>
                        <a:effectLst/>
                        <a:latin typeface="Trebuchet MS" pitchFamily="34" charset="0"/>
                      </a:endParaRPr>
                    </a:p>
                  </a:txBody>
                  <a:tcPr marL="90284" marR="90284" horzOverflow="overflow"/>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pt-BR" sz="2000" u="none" strike="noStrike" cap="none" normalizeH="0" baseline="0" dirty="0" smtClean="0">
                          <a:ln>
                            <a:noFill/>
                          </a:ln>
                          <a:effectLst/>
                        </a:rPr>
                        <a:t>0,9  anos</a:t>
                      </a:r>
                      <a:endParaRPr kumimoji="0" lang="pt-BR" sz="2000" b="0" i="0" u="none" strike="noStrike" cap="none" normalizeH="0" baseline="0" dirty="0" smtClean="0">
                        <a:ln>
                          <a:noFill/>
                        </a:ln>
                        <a:solidFill>
                          <a:schemeClr val="tx1"/>
                        </a:solidFill>
                        <a:effectLst/>
                        <a:latin typeface="Trebuchet MS" pitchFamily="34" charset="0"/>
                      </a:endParaRPr>
                    </a:p>
                  </a:txBody>
                  <a:tcPr marL="90284" marR="90284" horzOverflow="overflow"/>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p:txBody>
          <a:bodyPr>
            <a:normAutofit fontScale="90000"/>
          </a:bodyPr>
          <a:lstStyle/>
          <a:p>
            <a:r>
              <a:rPr lang="pt-BR" dirty="0" smtClean="0"/>
              <a:t>2.1 Teste de Hipótese Unilateral à Direita</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p:txBody>
              <a:bodyPr/>
              <a:lstStyle/>
              <a:p>
                <a:pPr marL="0" indent="0">
                  <a:buClr>
                    <a:schemeClr val="accent1"/>
                  </a:buClr>
                  <a:buNone/>
                </a:pPr>
                <a14:m>
                  <m:oMathPara xmlns:m="http://schemas.openxmlformats.org/officeDocument/2006/math">
                    <m:oMathParaPr>
                      <m:jc m:val="left"/>
                    </m:oMathParaPr>
                    <m:oMath xmlns:m="http://schemas.openxmlformats.org/officeDocument/2006/math">
                      <m:sSub>
                        <m:sSubPr>
                          <m:ctrlPr>
                            <a:rPr lang="pt-BR" i="1" dirty="0" smtClean="0">
                              <a:latin typeface="Cambria Math"/>
                            </a:rPr>
                          </m:ctrlPr>
                        </m:sSubPr>
                        <m:e>
                          <m:r>
                            <a:rPr lang="pt-BR" i="1" dirty="0">
                              <a:latin typeface="Cambria Math"/>
                            </a:rPr>
                            <m:t>𝐻</m:t>
                          </m:r>
                        </m:e>
                        <m:sub>
                          <m:r>
                            <a:rPr lang="pt-BR" i="1" dirty="0">
                              <a:latin typeface="Cambria Math"/>
                            </a:rPr>
                            <m:t>0</m:t>
                          </m:r>
                        </m:sub>
                      </m:sSub>
                      <m:r>
                        <a:rPr lang="pt-BR" i="1" dirty="0">
                          <a:latin typeface="Cambria Math"/>
                        </a:rPr>
                        <m:t>:</m:t>
                      </m:r>
                      <m:sSub>
                        <m:sSubPr>
                          <m:ctrlPr>
                            <a:rPr lang="pt-BR" i="1" dirty="0">
                              <a:latin typeface="Cambria Math"/>
                            </a:rPr>
                          </m:ctrlPr>
                        </m:sSubPr>
                        <m:e>
                          <m:r>
                            <a:rPr lang="pt-BR" i="1" dirty="0">
                              <a:latin typeface="Cambria Math"/>
                            </a:rPr>
                            <m:t>𝜇</m:t>
                          </m:r>
                        </m:e>
                        <m:sub>
                          <m:r>
                            <a:rPr lang="pt-BR" i="1" dirty="0">
                              <a:latin typeface="Cambria Math"/>
                            </a:rPr>
                            <m:t>1</m:t>
                          </m:r>
                        </m:sub>
                      </m:sSub>
                      <m:r>
                        <a:rPr lang="pt-BR" i="1" dirty="0">
                          <a:latin typeface="Cambria Math"/>
                        </a:rPr>
                        <m:t>−</m:t>
                      </m:r>
                      <m:sSub>
                        <m:sSubPr>
                          <m:ctrlPr>
                            <a:rPr lang="pt-BR" i="1" dirty="0">
                              <a:latin typeface="Cambria Math"/>
                            </a:rPr>
                          </m:ctrlPr>
                        </m:sSubPr>
                        <m:e>
                          <m:r>
                            <a:rPr lang="pt-BR" i="1" dirty="0">
                              <a:latin typeface="Cambria Math"/>
                            </a:rPr>
                            <m:t>𝜇</m:t>
                          </m:r>
                        </m:e>
                        <m:sub>
                          <m:r>
                            <a:rPr lang="pt-BR" i="1" dirty="0">
                              <a:latin typeface="Cambria Math"/>
                            </a:rPr>
                            <m:t>2</m:t>
                          </m:r>
                        </m:sub>
                      </m:sSub>
                      <m:r>
                        <a:rPr lang="pt-BR" b="0" i="1" dirty="0" smtClean="0">
                          <a:latin typeface="Cambria Math"/>
                        </a:rPr>
                        <m:t>≤</m:t>
                      </m:r>
                      <m:r>
                        <a:rPr lang="pt-BR" i="1" dirty="0">
                          <a:latin typeface="Cambria Math"/>
                        </a:rPr>
                        <m:t>0</m:t>
                      </m:r>
                    </m:oMath>
                  </m:oMathPara>
                </a14:m>
                <a:endParaRPr lang="pt-BR" dirty="0"/>
              </a:p>
              <a:p>
                <a:pPr marL="0" indent="0">
                  <a:buClr>
                    <a:schemeClr val="accent1"/>
                  </a:buClr>
                  <a:buNone/>
                </a:pPr>
                <a14:m>
                  <m:oMathPara xmlns:m="http://schemas.openxmlformats.org/officeDocument/2006/math">
                    <m:oMathParaPr>
                      <m:jc m:val="left"/>
                    </m:oMathParaPr>
                    <m:oMath xmlns:m="http://schemas.openxmlformats.org/officeDocument/2006/math">
                      <m:sSub>
                        <m:sSubPr>
                          <m:ctrlPr>
                            <a:rPr lang="pt-BR" i="1" dirty="0">
                              <a:latin typeface="Cambria Math"/>
                            </a:rPr>
                          </m:ctrlPr>
                        </m:sSubPr>
                        <m:e>
                          <m:r>
                            <a:rPr lang="pt-BR" i="1" dirty="0">
                              <a:latin typeface="Cambria Math"/>
                            </a:rPr>
                            <m:t>𝐻</m:t>
                          </m:r>
                        </m:e>
                        <m:sub>
                          <m:r>
                            <a:rPr lang="pt-BR" i="1" dirty="0">
                              <a:latin typeface="Cambria Math"/>
                            </a:rPr>
                            <m:t>𝑎</m:t>
                          </m:r>
                        </m:sub>
                      </m:sSub>
                      <m:r>
                        <a:rPr lang="pt-BR" i="1" dirty="0">
                          <a:latin typeface="Cambria Math"/>
                        </a:rPr>
                        <m:t>:</m:t>
                      </m:r>
                      <m:sSub>
                        <m:sSubPr>
                          <m:ctrlPr>
                            <a:rPr lang="pt-BR" i="1" dirty="0">
                              <a:latin typeface="Cambria Math"/>
                            </a:rPr>
                          </m:ctrlPr>
                        </m:sSubPr>
                        <m:e>
                          <m:r>
                            <a:rPr lang="pt-BR" i="1" dirty="0">
                              <a:latin typeface="Cambria Math"/>
                            </a:rPr>
                            <m:t>𝜇</m:t>
                          </m:r>
                        </m:e>
                        <m:sub>
                          <m:r>
                            <a:rPr lang="pt-BR" i="1" dirty="0">
                              <a:latin typeface="Cambria Math"/>
                            </a:rPr>
                            <m:t>1</m:t>
                          </m:r>
                        </m:sub>
                      </m:sSub>
                      <m:r>
                        <a:rPr lang="pt-BR" i="1" dirty="0">
                          <a:latin typeface="Cambria Math"/>
                        </a:rPr>
                        <m:t>−</m:t>
                      </m:r>
                      <m:sSub>
                        <m:sSubPr>
                          <m:ctrlPr>
                            <a:rPr lang="pt-BR" i="1" dirty="0">
                              <a:latin typeface="Cambria Math"/>
                            </a:rPr>
                          </m:ctrlPr>
                        </m:sSubPr>
                        <m:e>
                          <m:r>
                            <a:rPr lang="pt-BR" i="1" dirty="0">
                              <a:latin typeface="Cambria Math"/>
                            </a:rPr>
                            <m:t>𝜇</m:t>
                          </m:r>
                        </m:e>
                        <m:sub>
                          <m:r>
                            <a:rPr lang="pt-BR" i="1" dirty="0">
                              <a:latin typeface="Cambria Math"/>
                            </a:rPr>
                            <m:t>2</m:t>
                          </m:r>
                        </m:sub>
                      </m:sSub>
                      <m:r>
                        <a:rPr lang="pt-BR" b="0" i="1" dirty="0" smtClean="0">
                          <a:latin typeface="Cambria Math"/>
                        </a:rPr>
                        <m:t>&gt;</m:t>
                      </m:r>
                      <m:r>
                        <a:rPr lang="pt-BR" i="1" dirty="0">
                          <a:latin typeface="Cambria Math"/>
                        </a:rPr>
                        <m:t>0</m:t>
                      </m:r>
                    </m:oMath>
                  </m:oMathPara>
                </a14:m>
                <a:endParaRPr lang="pt-BR" sz="2000" dirty="0"/>
              </a:p>
              <a:p>
                <a:pPr marL="0" indent="0">
                  <a:buNone/>
                </a:pPr>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pt-BR">
                    <a:noFill/>
                  </a:rPr>
                  <a:t> </a:t>
                </a:r>
              </a:p>
            </p:txBody>
          </p:sp>
        </mc:Fallback>
      </mc:AlternateContent>
      <p:pic>
        <p:nvPicPr>
          <p:cNvPr id="15363" name="Picture 4"/>
          <p:cNvPicPr>
            <a:picLocks noChangeAspect="1" noChangeArrowheads="1"/>
          </p:cNvPicPr>
          <p:nvPr/>
        </p:nvPicPr>
        <p:blipFill>
          <a:blip r:embed="rId3"/>
          <a:srcRect/>
          <a:stretch>
            <a:fillRect/>
          </a:stretch>
        </p:blipFill>
        <p:spPr bwMode="auto">
          <a:xfrm>
            <a:off x="1368425" y="3382416"/>
            <a:ext cx="6372225" cy="2182813"/>
          </a:xfrm>
          <a:prstGeom prst="rect">
            <a:avLst/>
          </a:prstGeom>
          <a:noFill/>
          <a:ln w="9525">
            <a:noFill/>
            <a:miter lim="800000"/>
            <a:headEnd/>
            <a:tailEnd/>
          </a:ln>
        </p:spPr>
      </p:pic>
      <p:sp>
        <p:nvSpPr>
          <p:cNvPr id="15367" name="Line 12"/>
          <p:cNvSpPr>
            <a:spLocks noChangeShapeType="1"/>
          </p:cNvSpPr>
          <p:nvPr/>
        </p:nvSpPr>
        <p:spPr bwMode="auto">
          <a:xfrm flipV="1">
            <a:off x="4500563" y="5492204"/>
            <a:ext cx="0" cy="457076"/>
          </a:xfrm>
          <a:prstGeom prst="line">
            <a:avLst/>
          </a:prstGeom>
          <a:noFill/>
          <a:ln w="9525">
            <a:solidFill>
              <a:schemeClr val="tx1"/>
            </a:solidFill>
            <a:round/>
            <a:headEnd/>
            <a:tailEnd type="triangle" w="med" len="med"/>
          </a:ln>
        </p:spPr>
        <p:txBody>
          <a:bodyPr/>
          <a:lstStyle/>
          <a:p>
            <a:endParaRPr lang="pt-BR"/>
          </a:p>
        </p:txBody>
      </p:sp>
      <p:sp>
        <p:nvSpPr>
          <p:cNvPr id="15369" name="Line 14"/>
          <p:cNvSpPr>
            <a:spLocks noChangeShapeType="1"/>
          </p:cNvSpPr>
          <p:nvPr/>
        </p:nvSpPr>
        <p:spPr bwMode="auto">
          <a:xfrm flipV="1">
            <a:off x="6156325" y="3643982"/>
            <a:ext cx="0" cy="1873250"/>
          </a:xfrm>
          <a:prstGeom prst="line">
            <a:avLst/>
          </a:prstGeom>
          <a:noFill/>
          <a:ln w="9525">
            <a:solidFill>
              <a:schemeClr val="tx1"/>
            </a:solidFill>
            <a:prstDash val="lgDash"/>
            <a:round/>
            <a:headEnd/>
            <a:tailEnd/>
          </a:ln>
        </p:spPr>
        <p:txBody>
          <a:bodyPr/>
          <a:lstStyle/>
          <a:p>
            <a:endParaRPr lang="pt-BR"/>
          </a:p>
        </p:txBody>
      </p:sp>
      <mc:AlternateContent xmlns:mc="http://schemas.openxmlformats.org/markup-compatibility/2006" xmlns:a14="http://schemas.microsoft.com/office/drawing/2010/main">
        <mc:Choice Requires="a14">
          <p:sp>
            <p:nvSpPr>
              <p:cNvPr id="15" name="CaixaDeTexto 9"/>
              <p:cNvSpPr txBox="1">
                <a:spLocks noChangeArrowheads="1"/>
              </p:cNvSpPr>
              <p:nvPr/>
            </p:nvSpPr>
            <p:spPr bwMode="auto">
              <a:xfrm>
                <a:off x="4644008" y="1340768"/>
                <a:ext cx="3888432" cy="1081087"/>
              </a:xfrm>
              <a:prstGeom prst="rect">
                <a:avLst/>
              </a:prstGeom>
              <a:noFill/>
              <a:ln w="9525">
                <a:noFill/>
                <a:miter lim="800000"/>
                <a:headEnd/>
                <a:tailEnd/>
              </a:ln>
            </p:spPr>
            <p:txBody>
              <a:bodyPr lIns="182880" tIns="0"/>
              <a:lstStyle/>
              <a:p>
                <a:pPr>
                  <a:lnSpc>
                    <a:spcPct val="150000"/>
                  </a:lnSpc>
                  <a:buClr>
                    <a:schemeClr val="accent1"/>
                  </a:buClr>
                  <a:buSzPct val="80000"/>
                </a:pPr>
                <a14:m>
                  <m:oMathPara xmlns:m="http://schemas.openxmlformats.org/officeDocument/2006/math">
                    <m:oMathParaPr>
                      <m:jc m:val="centerGroup"/>
                    </m:oMathParaPr>
                    <m:oMath xmlns:m="http://schemas.openxmlformats.org/officeDocument/2006/math">
                      <m:sSub>
                        <m:sSubPr>
                          <m:ctrlPr>
                            <a:rPr lang="pt-BR" sz="2000" b="0" i="1" smtClean="0">
                              <a:latin typeface="Cambria Math"/>
                            </a:rPr>
                          </m:ctrlPr>
                        </m:sSubPr>
                        <m:e>
                          <m:acc>
                            <m:accPr>
                              <m:chr m:val="̅"/>
                              <m:ctrlPr>
                                <a:rPr lang="pt-BR" sz="2000" i="1" smtClean="0">
                                  <a:latin typeface="Cambria Math"/>
                                </a:rPr>
                              </m:ctrlPr>
                            </m:accPr>
                            <m:e>
                              <m:r>
                                <a:rPr lang="pt-BR" sz="2000" b="0" i="1" smtClean="0">
                                  <a:latin typeface="Cambria Math"/>
                                </a:rPr>
                                <m:t>𝑥</m:t>
                              </m:r>
                            </m:e>
                          </m:acc>
                        </m:e>
                        <m:sub>
                          <m:r>
                            <a:rPr lang="pt-BR" sz="2000" b="0" i="1" smtClean="0">
                              <a:latin typeface="Cambria Math"/>
                            </a:rPr>
                            <m:t>1</m:t>
                          </m:r>
                        </m:sub>
                      </m:sSub>
                      <m:r>
                        <a:rPr lang="pt-BR" sz="2000" b="0" i="1" smtClean="0">
                          <a:latin typeface="Cambria Math"/>
                        </a:rPr>
                        <m:t>−</m:t>
                      </m:r>
                      <m:sSub>
                        <m:sSubPr>
                          <m:ctrlPr>
                            <a:rPr lang="pt-BR" sz="2000" b="0" i="1" smtClean="0">
                              <a:latin typeface="Cambria Math"/>
                            </a:rPr>
                          </m:ctrlPr>
                        </m:sSubPr>
                        <m:e>
                          <m:acc>
                            <m:accPr>
                              <m:chr m:val="̅"/>
                              <m:ctrlPr>
                                <a:rPr lang="pt-BR" sz="2000" i="1" smtClean="0">
                                  <a:latin typeface="Cambria Math"/>
                                </a:rPr>
                              </m:ctrlPr>
                            </m:accPr>
                            <m:e>
                              <m:r>
                                <a:rPr lang="pt-BR" sz="2000" b="0" i="1" smtClean="0">
                                  <a:latin typeface="Cambria Math"/>
                                </a:rPr>
                                <m:t>𝑥</m:t>
                              </m:r>
                            </m:e>
                          </m:acc>
                        </m:e>
                        <m:sub>
                          <m:r>
                            <a:rPr lang="pt-BR" sz="2000" b="0" i="1" smtClean="0">
                              <a:latin typeface="Cambria Math"/>
                            </a:rPr>
                            <m:t>2</m:t>
                          </m:r>
                        </m:sub>
                      </m:sSub>
                      <m:r>
                        <a:rPr lang="pt-BR" sz="2000" b="0" i="1" smtClean="0">
                          <a:latin typeface="Cambria Math"/>
                        </a:rPr>
                        <m:t>=</m:t>
                      </m:r>
                      <m:r>
                        <a:rPr lang="pt-BR" sz="2000" b="0" i="1" smtClean="0">
                          <a:latin typeface="Cambria Math"/>
                        </a:rPr>
                        <m:t>𝑁</m:t>
                      </m:r>
                      <m:d>
                        <m:dPr>
                          <m:ctrlPr>
                            <a:rPr lang="pt-BR" sz="2000" b="0" i="1" smtClean="0">
                              <a:latin typeface="Cambria Math"/>
                            </a:rPr>
                          </m:ctrlPr>
                        </m:dPr>
                        <m:e>
                          <m:sSub>
                            <m:sSubPr>
                              <m:ctrlPr>
                                <a:rPr lang="pt-BR" sz="2000" b="0" i="1" smtClean="0">
                                  <a:latin typeface="Cambria Math"/>
                                </a:rPr>
                              </m:ctrlPr>
                            </m:sSubPr>
                            <m:e>
                              <m:r>
                                <a:rPr lang="pt-BR" sz="2000" b="0" i="1" smtClean="0">
                                  <a:latin typeface="Cambria Math"/>
                                </a:rPr>
                                <m:t>𝜇</m:t>
                              </m:r>
                            </m:e>
                            <m:sub>
                              <m:r>
                                <a:rPr lang="pt-BR" sz="2000" b="0" i="1" smtClean="0">
                                  <a:latin typeface="Cambria Math"/>
                                </a:rPr>
                                <m:t>1</m:t>
                              </m:r>
                            </m:sub>
                          </m:sSub>
                          <m:r>
                            <a:rPr lang="pt-BR" sz="2000" b="0" i="1" smtClean="0">
                              <a:latin typeface="Cambria Math"/>
                            </a:rPr>
                            <m:t>−</m:t>
                          </m:r>
                          <m:sSub>
                            <m:sSubPr>
                              <m:ctrlPr>
                                <a:rPr lang="pt-BR" sz="2000" b="0" i="1" smtClean="0">
                                  <a:latin typeface="Cambria Math"/>
                                </a:rPr>
                              </m:ctrlPr>
                            </m:sSubPr>
                            <m:e>
                              <m:r>
                                <a:rPr lang="pt-BR" sz="2000" b="0" i="1" smtClean="0">
                                  <a:latin typeface="Cambria Math"/>
                                </a:rPr>
                                <m:t>𝜇</m:t>
                              </m:r>
                            </m:e>
                            <m:sub>
                              <m:r>
                                <a:rPr lang="pt-BR" sz="2000" b="0" i="1" smtClean="0">
                                  <a:latin typeface="Cambria Math"/>
                                </a:rPr>
                                <m:t>2</m:t>
                              </m:r>
                            </m:sub>
                          </m:sSub>
                          <m:r>
                            <a:rPr lang="pt-BR" sz="2000" b="0" i="1" smtClean="0">
                              <a:latin typeface="Cambria Math"/>
                            </a:rPr>
                            <m:t>,</m:t>
                          </m:r>
                          <m:f>
                            <m:fPr>
                              <m:ctrlPr>
                                <a:rPr lang="pt-BR" sz="2000" b="0" i="1" smtClean="0">
                                  <a:latin typeface="Cambria Math"/>
                                </a:rPr>
                              </m:ctrlPr>
                            </m:fPr>
                            <m:num>
                              <m:r>
                                <m:rPr>
                                  <m:lit/>
                                </m:rPr>
                                <a:rPr lang="pt-BR" sz="2000" b="0" i="1" smtClean="0">
                                  <a:latin typeface="Cambria Math"/>
                                </a:rPr>
                                <m:t> </m:t>
                              </m:r>
                              <m:sSubSup>
                                <m:sSubSupPr>
                                  <m:ctrlPr>
                                    <a:rPr lang="pt-BR" sz="2000" b="0" i="1" smtClean="0">
                                      <a:latin typeface="Cambria Math"/>
                                    </a:rPr>
                                  </m:ctrlPr>
                                </m:sSubSupPr>
                                <m:e>
                                  <m:r>
                                    <a:rPr lang="pt-BR" sz="2000" b="0" i="1" smtClean="0">
                                      <a:latin typeface="Cambria Math"/>
                                    </a:rPr>
                                    <m:t>𝜎</m:t>
                                  </m:r>
                                </m:e>
                                <m:sub>
                                  <m:r>
                                    <a:rPr lang="pt-BR" sz="2000" b="0" i="1" smtClean="0">
                                      <a:latin typeface="Cambria Math"/>
                                    </a:rPr>
                                    <m:t>1</m:t>
                                  </m:r>
                                </m:sub>
                                <m:sup>
                                  <m:r>
                                    <a:rPr lang="pt-BR" sz="2000" b="0" i="1" smtClean="0">
                                      <a:latin typeface="Cambria Math"/>
                                    </a:rPr>
                                    <m:t>2</m:t>
                                  </m:r>
                                </m:sup>
                              </m:sSubSup>
                            </m:num>
                            <m:den>
                              <m:sSub>
                                <m:sSubPr>
                                  <m:ctrlPr>
                                    <a:rPr lang="pt-BR" sz="2000" b="0" i="1" smtClean="0">
                                      <a:latin typeface="Cambria Math"/>
                                    </a:rPr>
                                  </m:ctrlPr>
                                </m:sSubPr>
                                <m:e>
                                  <m:r>
                                    <a:rPr lang="pt-BR" sz="2000" b="0" i="1" smtClean="0">
                                      <a:latin typeface="Cambria Math"/>
                                    </a:rPr>
                                    <m:t>𝑛</m:t>
                                  </m:r>
                                </m:e>
                                <m:sub>
                                  <m:r>
                                    <a:rPr lang="pt-BR" sz="2000" b="0" i="1" smtClean="0">
                                      <a:latin typeface="Cambria Math"/>
                                    </a:rPr>
                                    <m:t>1</m:t>
                                  </m:r>
                                </m:sub>
                              </m:sSub>
                            </m:den>
                          </m:f>
                          <m:r>
                            <a:rPr lang="pt-BR" sz="2000" b="0" i="1" smtClean="0">
                              <a:latin typeface="Cambria Math"/>
                            </a:rPr>
                            <m:t>+</m:t>
                          </m:r>
                          <m:f>
                            <m:fPr>
                              <m:ctrlPr>
                                <a:rPr lang="pt-BR" sz="2000" b="0" i="1" smtClean="0">
                                  <a:latin typeface="Cambria Math"/>
                                </a:rPr>
                              </m:ctrlPr>
                            </m:fPr>
                            <m:num>
                              <m:sSubSup>
                                <m:sSubSupPr>
                                  <m:ctrlPr>
                                    <a:rPr lang="pt-BR" sz="2000" b="0" i="1" smtClean="0">
                                      <a:latin typeface="Cambria Math"/>
                                    </a:rPr>
                                  </m:ctrlPr>
                                </m:sSubSupPr>
                                <m:e>
                                  <m:r>
                                    <a:rPr lang="pt-BR" sz="2000" b="0" i="1" smtClean="0">
                                      <a:latin typeface="Cambria Math"/>
                                    </a:rPr>
                                    <m:t>𝜎</m:t>
                                  </m:r>
                                </m:e>
                                <m:sub>
                                  <m:r>
                                    <a:rPr lang="pt-BR" sz="2000" b="0" i="1" smtClean="0">
                                      <a:latin typeface="Cambria Math"/>
                                    </a:rPr>
                                    <m:t>2</m:t>
                                  </m:r>
                                </m:sub>
                                <m:sup>
                                  <m:r>
                                    <a:rPr lang="pt-BR" sz="2000" b="0" i="1" smtClean="0">
                                      <a:latin typeface="Cambria Math"/>
                                    </a:rPr>
                                    <m:t>2</m:t>
                                  </m:r>
                                </m:sup>
                              </m:sSubSup>
                            </m:num>
                            <m:den>
                              <m:sSub>
                                <m:sSubPr>
                                  <m:ctrlPr>
                                    <a:rPr lang="pt-BR" sz="2000" b="0" i="1" smtClean="0">
                                      <a:latin typeface="Cambria Math"/>
                                    </a:rPr>
                                  </m:ctrlPr>
                                </m:sSubPr>
                                <m:e>
                                  <m:r>
                                    <a:rPr lang="pt-BR" sz="2000" b="0" i="1" smtClean="0">
                                      <a:latin typeface="Cambria Math"/>
                                    </a:rPr>
                                    <m:t>𝑛</m:t>
                                  </m:r>
                                </m:e>
                                <m:sub>
                                  <m:r>
                                    <a:rPr lang="pt-BR" sz="2000" b="0" i="1" smtClean="0">
                                      <a:latin typeface="Cambria Math"/>
                                    </a:rPr>
                                    <m:t>2</m:t>
                                  </m:r>
                                </m:sub>
                              </m:sSub>
                            </m:den>
                          </m:f>
                        </m:e>
                      </m:d>
                    </m:oMath>
                  </m:oMathPara>
                </a14:m>
                <a:endParaRPr lang="pt-BR" sz="2000" dirty="0">
                  <a:latin typeface="+mn-lt"/>
                </a:endParaRPr>
              </a:p>
            </p:txBody>
          </p:sp>
        </mc:Choice>
        <mc:Fallback xmlns="">
          <p:sp>
            <p:nvSpPr>
              <p:cNvPr id="15" name="CaixaDeTexto 9"/>
              <p:cNvSpPr txBox="1">
                <a:spLocks noRot="1" noChangeAspect="1" noMove="1" noResize="1" noEditPoints="1" noAdjustHandles="1" noChangeArrowheads="1" noChangeShapeType="1" noTextEdit="1"/>
              </p:cNvSpPr>
              <p:nvPr/>
            </p:nvSpPr>
            <p:spPr bwMode="auto">
              <a:xfrm>
                <a:off x="4644008" y="1340768"/>
                <a:ext cx="3888432" cy="1081087"/>
              </a:xfrm>
              <a:prstGeom prst="rect">
                <a:avLst/>
              </a:prstGeom>
              <a:blipFill rotWithShape="1">
                <a:blip r:embed="rId4"/>
                <a:stretch>
                  <a:fillRect/>
                </a:stretch>
              </a:blipFill>
              <a:ln w="9525">
                <a:noFill/>
                <a:miter lim="800000"/>
                <a:headEnd/>
                <a:tailEnd/>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CaixaDeTexto 9"/>
              <p:cNvSpPr txBox="1">
                <a:spLocks noChangeArrowheads="1"/>
              </p:cNvSpPr>
              <p:nvPr/>
            </p:nvSpPr>
            <p:spPr bwMode="auto">
              <a:xfrm>
                <a:off x="4320381" y="2275905"/>
                <a:ext cx="2016125" cy="1081087"/>
              </a:xfrm>
              <a:prstGeom prst="rect">
                <a:avLst/>
              </a:prstGeom>
              <a:noFill/>
              <a:ln w="9525">
                <a:noFill/>
                <a:miter lim="800000"/>
                <a:headEnd/>
                <a:tailEnd/>
              </a:ln>
            </p:spPr>
            <p:txBody>
              <a:bodyPr lIns="182880" tIns="0"/>
              <a:lstStyle/>
              <a:p>
                <a:pPr>
                  <a:lnSpc>
                    <a:spcPct val="150000"/>
                  </a:lnSpc>
                  <a:buClr>
                    <a:schemeClr val="accent1"/>
                  </a:buClr>
                  <a:buSzPct val="80000"/>
                </a:pPr>
                <a14:m>
                  <m:oMathPara xmlns:m="http://schemas.openxmlformats.org/officeDocument/2006/math">
                    <m:oMathParaPr>
                      <m:jc m:val="centerGroup"/>
                    </m:oMathParaPr>
                    <m:oMath xmlns:m="http://schemas.openxmlformats.org/officeDocument/2006/math">
                      <m:rad>
                        <m:radPr>
                          <m:degHide m:val="on"/>
                          <m:ctrlPr>
                            <a:rPr lang="pt-BR" sz="1800" b="0" i="1" smtClean="0">
                              <a:latin typeface="Cambria Math"/>
                            </a:rPr>
                          </m:ctrlPr>
                        </m:radPr>
                        <m:deg/>
                        <m:e>
                          <m:f>
                            <m:fPr>
                              <m:ctrlPr>
                                <a:rPr lang="pt-BR" sz="2000" i="1">
                                  <a:latin typeface="Cambria Math"/>
                                </a:rPr>
                              </m:ctrlPr>
                            </m:fPr>
                            <m:num>
                              <m:r>
                                <m:rPr>
                                  <m:lit/>
                                </m:rPr>
                                <a:rPr lang="pt-BR" sz="2000" i="1">
                                  <a:latin typeface="Cambria Math"/>
                                </a:rPr>
                                <m:t> </m:t>
                              </m:r>
                              <m:sSubSup>
                                <m:sSubSupPr>
                                  <m:ctrlPr>
                                    <a:rPr lang="pt-BR" sz="2000" i="1">
                                      <a:latin typeface="Cambria Math"/>
                                    </a:rPr>
                                  </m:ctrlPr>
                                </m:sSubSupPr>
                                <m:e>
                                  <m:r>
                                    <a:rPr lang="pt-BR" sz="2000" i="1">
                                      <a:latin typeface="Cambria Math"/>
                                    </a:rPr>
                                    <m:t>𝜎</m:t>
                                  </m:r>
                                </m:e>
                                <m:sub>
                                  <m:r>
                                    <a:rPr lang="pt-BR" sz="2000" i="1">
                                      <a:latin typeface="Cambria Math"/>
                                    </a:rPr>
                                    <m:t>1</m:t>
                                  </m:r>
                                </m:sub>
                                <m:sup>
                                  <m:r>
                                    <a:rPr lang="pt-BR" sz="2000" i="1">
                                      <a:latin typeface="Cambria Math"/>
                                    </a:rPr>
                                    <m:t>2</m:t>
                                  </m:r>
                                </m:sup>
                              </m:sSubSup>
                            </m:num>
                            <m:den>
                              <m:sSub>
                                <m:sSubPr>
                                  <m:ctrlPr>
                                    <a:rPr lang="pt-BR" sz="2000" i="1">
                                      <a:latin typeface="Cambria Math"/>
                                    </a:rPr>
                                  </m:ctrlPr>
                                </m:sSubPr>
                                <m:e>
                                  <m:r>
                                    <a:rPr lang="pt-BR" sz="2000" i="1">
                                      <a:latin typeface="Cambria Math"/>
                                    </a:rPr>
                                    <m:t>𝑛</m:t>
                                  </m:r>
                                </m:e>
                                <m:sub>
                                  <m:r>
                                    <a:rPr lang="pt-BR" sz="2000" i="1">
                                      <a:latin typeface="Cambria Math"/>
                                    </a:rPr>
                                    <m:t>1</m:t>
                                  </m:r>
                                </m:sub>
                              </m:sSub>
                            </m:den>
                          </m:f>
                          <m:r>
                            <a:rPr lang="pt-BR" sz="2000" i="1">
                              <a:latin typeface="Cambria Math"/>
                            </a:rPr>
                            <m:t>+</m:t>
                          </m:r>
                          <m:f>
                            <m:fPr>
                              <m:ctrlPr>
                                <a:rPr lang="pt-BR" sz="2000" i="1">
                                  <a:latin typeface="Cambria Math"/>
                                </a:rPr>
                              </m:ctrlPr>
                            </m:fPr>
                            <m:num>
                              <m:sSubSup>
                                <m:sSubSupPr>
                                  <m:ctrlPr>
                                    <a:rPr lang="pt-BR" sz="2000" i="1">
                                      <a:latin typeface="Cambria Math"/>
                                    </a:rPr>
                                  </m:ctrlPr>
                                </m:sSubSupPr>
                                <m:e>
                                  <m:r>
                                    <a:rPr lang="pt-BR" sz="2000" i="1">
                                      <a:latin typeface="Cambria Math"/>
                                    </a:rPr>
                                    <m:t>𝜎</m:t>
                                  </m:r>
                                </m:e>
                                <m:sub>
                                  <m:r>
                                    <a:rPr lang="pt-BR" sz="2000" i="1">
                                      <a:latin typeface="Cambria Math"/>
                                    </a:rPr>
                                    <m:t>2</m:t>
                                  </m:r>
                                </m:sub>
                                <m:sup>
                                  <m:r>
                                    <a:rPr lang="pt-BR" sz="2000" i="1">
                                      <a:latin typeface="Cambria Math"/>
                                    </a:rPr>
                                    <m:t>2</m:t>
                                  </m:r>
                                </m:sup>
                              </m:sSubSup>
                            </m:num>
                            <m:den>
                              <m:sSub>
                                <m:sSubPr>
                                  <m:ctrlPr>
                                    <a:rPr lang="pt-BR" sz="2000" i="1">
                                      <a:latin typeface="Cambria Math"/>
                                    </a:rPr>
                                  </m:ctrlPr>
                                </m:sSubPr>
                                <m:e>
                                  <m:r>
                                    <a:rPr lang="pt-BR" sz="2000" i="1">
                                      <a:latin typeface="Cambria Math"/>
                                    </a:rPr>
                                    <m:t>𝑛</m:t>
                                  </m:r>
                                </m:e>
                                <m:sub>
                                  <m:r>
                                    <a:rPr lang="pt-BR" sz="2000" i="1">
                                      <a:latin typeface="Cambria Math"/>
                                    </a:rPr>
                                    <m:t>2</m:t>
                                  </m:r>
                                </m:sub>
                              </m:sSub>
                            </m:den>
                          </m:f>
                        </m:e>
                      </m:rad>
                    </m:oMath>
                  </m:oMathPara>
                </a14:m>
                <a:endParaRPr lang="pt-BR" sz="2000" dirty="0">
                  <a:latin typeface="+mn-lt"/>
                </a:endParaRPr>
              </a:p>
            </p:txBody>
          </p:sp>
        </mc:Choice>
        <mc:Fallback xmlns="">
          <p:sp>
            <p:nvSpPr>
              <p:cNvPr id="16" name="CaixaDeTexto 9"/>
              <p:cNvSpPr txBox="1">
                <a:spLocks noRot="1" noChangeAspect="1" noMove="1" noResize="1" noEditPoints="1" noAdjustHandles="1" noChangeArrowheads="1" noChangeShapeType="1" noTextEdit="1"/>
              </p:cNvSpPr>
              <p:nvPr/>
            </p:nvSpPr>
            <p:spPr bwMode="auto">
              <a:xfrm>
                <a:off x="4320381" y="2275905"/>
                <a:ext cx="2016125" cy="1081087"/>
              </a:xfrm>
              <a:prstGeom prst="rect">
                <a:avLst/>
              </a:prstGeom>
              <a:blipFill rotWithShape="1">
                <a:blip r:embed="rId5"/>
                <a:stretch>
                  <a:fillRect b="-3933"/>
                </a:stretch>
              </a:blipFill>
              <a:ln w="9525">
                <a:noFill/>
                <a:miter lim="800000"/>
                <a:headEnd/>
                <a:tailEnd/>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Text Box 8"/>
              <p:cNvSpPr txBox="1">
                <a:spLocks noChangeArrowheads="1"/>
              </p:cNvSpPr>
              <p:nvPr/>
            </p:nvSpPr>
            <p:spPr bwMode="auto">
              <a:xfrm>
                <a:off x="3240088" y="5949280"/>
                <a:ext cx="2520950" cy="369332"/>
              </a:xfrm>
              <a:prstGeom prst="rect">
                <a:avLst/>
              </a:prstGeom>
              <a:noFill/>
              <a:ln w="9525">
                <a:noFill/>
                <a:miter lim="800000"/>
                <a:headEnd/>
                <a:tailEnd/>
              </a:ln>
            </p:spPr>
            <p:txBody>
              <a:bodyPr>
                <a:spAutoFit/>
              </a:bodyPr>
              <a:lstStyle/>
              <a:p>
                <a:pPr>
                  <a:spcBef>
                    <a:spcPct val="50000"/>
                  </a:spcBef>
                </a:pPr>
                <a14:m>
                  <m:oMathPara xmlns:m="http://schemas.openxmlformats.org/officeDocument/2006/math">
                    <m:oMathParaPr>
                      <m:jc m:val="centerGroup"/>
                    </m:oMathParaPr>
                    <m:oMath xmlns:m="http://schemas.openxmlformats.org/officeDocument/2006/math">
                      <m:sSub>
                        <m:sSubPr>
                          <m:ctrlPr>
                            <a:rPr lang="pt-BR" sz="1800" b="0" i="1" dirty="0" smtClean="0">
                              <a:latin typeface="Cambria Math"/>
                            </a:rPr>
                          </m:ctrlPr>
                        </m:sSubPr>
                        <m:e>
                          <m:r>
                            <a:rPr lang="pt-BR" sz="1800" b="0" i="1" dirty="0" smtClean="0">
                              <a:latin typeface="Cambria Math"/>
                            </a:rPr>
                            <m:t>𝜇</m:t>
                          </m:r>
                        </m:e>
                        <m:sub>
                          <m:r>
                            <a:rPr lang="pt-BR" sz="1800" i="1" dirty="0" smtClean="0">
                              <a:latin typeface="Cambria Math"/>
                            </a:rPr>
                            <m:t>1</m:t>
                          </m:r>
                        </m:sub>
                      </m:sSub>
                      <m:r>
                        <a:rPr lang="pt-BR" sz="1800" i="1" dirty="0" smtClean="0">
                          <a:latin typeface="Cambria Math"/>
                        </a:rPr>
                        <m:t>−</m:t>
                      </m:r>
                      <m:sSub>
                        <m:sSubPr>
                          <m:ctrlPr>
                            <a:rPr lang="pt-BR" sz="1800" b="0" i="1" dirty="0" smtClean="0">
                              <a:latin typeface="Cambria Math"/>
                            </a:rPr>
                          </m:ctrlPr>
                        </m:sSubPr>
                        <m:e>
                          <m:r>
                            <a:rPr lang="pt-BR" sz="1800" b="0" i="1" dirty="0" smtClean="0">
                              <a:latin typeface="Cambria Math"/>
                            </a:rPr>
                            <m:t>𝜇</m:t>
                          </m:r>
                        </m:e>
                        <m:sub>
                          <m:r>
                            <a:rPr lang="pt-BR" sz="1800" i="1" dirty="0" smtClean="0">
                              <a:latin typeface="Cambria Math"/>
                            </a:rPr>
                            <m:t>2</m:t>
                          </m:r>
                        </m:sub>
                      </m:sSub>
                      <m:r>
                        <a:rPr lang="pt-BR" sz="1800" i="1" dirty="0" smtClean="0">
                          <a:latin typeface="Cambria Math"/>
                        </a:rPr>
                        <m:t>=0</m:t>
                      </m:r>
                    </m:oMath>
                  </m:oMathPara>
                </a14:m>
                <a:endParaRPr lang="pt-BR" sz="1800" dirty="0">
                  <a:latin typeface="+mn-lt"/>
                </a:endParaRPr>
              </a:p>
            </p:txBody>
          </p:sp>
        </mc:Choice>
        <mc:Fallback xmlns="">
          <p:sp>
            <p:nvSpPr>
              <p:cNvPr id="17" name="Text Box 8"/>
              <p:cNvSpPr txBox="1">
                <a:spLocks noRot="1" noChangeAspect="1" noMove="1" noResize="1" noEditPoints="1" noAdjustHandles="1" noChangeArrowheads="1" noChangeShapeType="1" noTextEdit="1"/>
              </p:cNvSpPr>
              <p:nvPr/>
            </p:nvSpPr>
            <p:spPr bwMode="auto">
              <a:xfrm>
                <a:off x="3240088" y="5949280"/>
                <a:ext cx="2520950" cy="369332"/>
              </a:xfrm>
              <a:prstGeom prst="rect">
                <a:avLst/>
              </a:prstGeom>
              <a:blipFill rotWithShape="1">
                <a:blip r:embed="rId6"/>
                <a:stretch>
                  <a:fillRect b="-6557"/>
                </a:stretch>
              </a:blipFill>
              <a:ln w="9525">
                <a:noFill/>
                <a:miter lim="800000"/>
                <a:headEnd/>
                <a:tailEnd/>
              </a:ln>
            </p:spPr>
            <p:txBody>
              <a:bodyPr/>
              <a:lstStyle/>
              <a:p>
                <a:r>
                  <a:rPr lang="pt-BR">
                    <a:noFill/>
                  </a:rPr>
                  <a:t> </a:t>
                </a:r>
              </a:p>
            </p:txBody>
          </p:sp>
        </mc:Fallback>
      </mc:AlternateContent>
      <p:sp>
        <p:nvSpPr>
          <p:cNvPr id="5" name="Chave esquerda 4"/>
          <p:cNvSpPr/>
          <p:nvPr/>
        </p:nvSpPr>
        <p:spPr>
          <a:xfrm rot="5400000">
            <a:off x="5201649" y="2690348"/>
            <a:ext cx="253590" cy="165576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pt-B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tatística">
  <a:themeElements>
    <a:clrScheme name="Urbano">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Personalizada 1">
      <a:majorFont>
        <a:latin typeface="Segoe UI"/>
        <a:ea typeface=""/>
        <a:cs typeface=""/>
      </a:majorFont>
      <a:minorFont>
        <a:latin typeface="Segoe UI"/>
        <a:ea typeface=""/>
        <a:cs typeface=""/>
      </a:minorFont>
    </a:fontScheme>
    <a:fmtScheme name="Aspecto">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txDef>
      <a:spPr/>
      <a:bodyPr vert="horz" lIns="182880" tIns="0">
        <a:noAutofit/>
      </a:bodyPr>
      <a:lstStyle>
        <a:defPPr marL="36576" marR="0" indent="0" algn="r" defTabSz="914400" rtl="0" eaLnBrk="1" fontAlgn="auto" latinLnBrk="0" hangingPunct="1">
          <a:lnSpc>
            <a:spcPct val="150000"/>
          </a:lnSpc>
          <a:spcBef>
            <a:spcPts val="0"/>
          </a:spcBef>
          <a:spcAft>
            <a:spcPts val="0"/>
          </a:spcAft>
          <a:buClr>
            <a:schemeClr val="accent1"/>
          </a:buClr>
          <a:buSzPct val="80000"/>
          <a:buFont typeface="Wingdings 2"/>
          <a:buNone/>
          <a:tabLst/>
          <a:defRPr kumimoji="0" sz="1600" b="1" i="0" u="none" strike="noStrike" kern="1200" cap="none" spc="0" normalizeH="0" baseline="0" noProof="0" dirty="0" smtClean="0">
            <a:ln>
              <a:noFill/>
            </a:ln>
            <a:solidFill>
              <a:schemeClr val="bg2">
                <a:shade val="25000"/>
              </a:schemeClr>
            </a:solidFill>
            <a:effectLst/>
            <a:uLnTx/>
            <a:uFillTx/>
            <a:latin typeface="+mn-lt"/>
            <a:ea typeface="+mn-ea"/>
            <a:cs typeface="+mn-cs"/>
          </a:defRPr>
        </a:defPPr>
      </a:lstStyle>
    </a:txDef>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Estatística</Template>
  <TotalTime>4537</TotalTime>
  <Words>1948</Words>
  <Application>Microsoft Office PowerPoint</Application>
  <PresentationFormat>Apresentação na tela (4:3)</PresentationFormat>
  <Paragraphs>167</Paragraphs>
  <Slides>21</Slides>
  <Notes>0</Notes>
  <HiddenSlides>0</HiddenSlides>
  <MMClips>0</MMClips>
  <ScaleCrop>false</ScaleCrop>
  <HeadingPairs>
    <vt:vector size="4" baseType="variant">
      <vt:variant>
        <vt:lpstr>Tema</vt:lpstr>
      </vt:variant>
      <vt:variant>
        <vt:i4>1</vt:i4>
      </vt:variant>
      <vt:variant>
        <vt:lpstr>Títulos de slides</vt:lpstr>
      </vt:variant>
      <vt:variant>
        <vt:i4>21</vt:i4>
      </vt:variant>
    </vt:vector>
  </HeadingPairs>
  <TitlesOfParts>
    <vt:vector size="22" baseType="lpstr">
      <vt:lpstr>Estatística</vt:lpstr>
      <vt:lpstr>Probabilidade</vt:lpstr>
      <vt:lpstr>Um problema</vt:lpstr>
      <vt:lpstr>Teste de Hipótese</vt:lpstr>
      <vt:lpstr>Teste de Hipótese</vt:lpstr>
      <vt:lpstr>1. Teste de Hipótese Bilateral</vt:lpstr>
      <vt:lpstr>1. Teste de Hipótese Bilateral</vt:lpstr>
      <vt:lpstr>1. Teste de Hipótese Bilateral</vt:lpstr>
      <vt:lpstr>Exemplo</vt:lpstr>
      <vt:lpstr>2.1 Teste de Hipótese Unilateral à Direita</vt:lpstr>
      <vt:lpstr>2.1 Teste de Hipótese Unilateral à Direita</vt:lpstr>
      <vt:lpstr>Exemplo</vt:lpstr>
      <vt:lpstr>2.2 Teste de Hipótese Unilateral à Esquerda</vt:lpstr>
      <vt:lpstr>2.2 Teste de Hipótese Unilateral à Esquerda</vt:lpstr>
      <vt:lpstr>2.2 Teste de Hipótese Unilateral à Esquerda</vt:lpstr>
      <vt:lpstr>Exemplo</vt:lpstr>
      <vt:lpstr>Teste de Hipóteses para σ1 e σ2  desconhecidos</vt:lpstr>
      <vt:lpstr>Teste de Hipótese: procedimento geral</vt:lpstr>
      <vt:lpstr>Teste de Hipótese: procedimento geral</vt:lpstr>
      <vt:lpstr>Resposta do problema</vt:lpstr>
      <vt:lpstr>Resposta do problema</vt:lpstr>
      <vt:lpstr>Exercícios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Renata</dc:creator>
  <cp:lastModifiedBy>Carol</cp:lastModifiedBy>
  <cp:revision>392</cp:revision>
  <dcterms:created xsi:type="dcterms:W3CDTF">2003-03-05T13:07:41Z</dcterms:created>
  <dcterms:modified xsi:type="dcterms:W3CDTF">2012-05-22T00:46:37Z</dcterms:modified>
</cp:coreProperties>
</file>