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handoutMasterIdLst>
    <p:handoutMasterId r:id="rId28"/>
  </p:handoutMasterIdLst>
  <p:sldIdLst>
    <p:sldId id="256" r:id="rId2"/>
    <p:sldId id="280" r:id="rId3"/>
    <p:sldId id="257" r:id="rId4"/>
    <p:sldId id="258" r:id="rId5"/>
    <p:sldId id="259" r:id="rId6"/>
    <p:sldId id="260" r:id="rId7"/>
    <p:sldId id="262" r:id="rId8"/>
    <p:sldId id="261" r:id="rId9"/>
    <p:sldId id="274" r:id="rId10"/>
    <p:sldId id="275" r:id="rId11"/>
    <p:sldId id="263" r:id="rId12"/>
    <p:sldId id="276" r:id="rId13"/>
    <p:sldId id="264" r:id="rId14"/>
    <p:sldId id="278" r:id="rId15"/>
    <p:sldId id="277" r:id="rId16"/>
    <p:sldId id="265" r:id="rId17"/>
    <p:sldId id="266" r:id="rId18"/>
    <p:sldId id="267" r:id="rId19"/>
    <p:sldId id="268" r:id="rId20"/>
    <p:sldId id="269" r:id="rId21"/>
    <p:sldId id="270" r:id="rId22"/>
    <p:sldId id="279" r:id="rId23"/>
    <p:sldId id="271" r:id="rId24"/>
    <p:sldId id="272" r:id="rId25"/>
    <p:sldId id="273" r:id="rId26"/>
    <p:sldId id="282" r:id="rId2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-904" y="-112"/>
      </p:cViewPr>
      <p:guideLst>
        <p:guide orient="horz" pos="3024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E3996624-3D8D-4859-A42E-0A48EDEBC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34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tângulo de cantos arredondados 9"/>
          <p:cNvSpPr/>
          <p:nvPr/>
        </p:nvSpPr>
        <p:spPr>
          <a:xfrm>
            <a:off x="419100" y="433388"/>
            <a:ext cx="8305800" cy="3109912"/>
          </a:xfrm>
          <a:prstGeom prst="roundRect">
            <a:avLst>
              <a:gd name="adj" fmla="val 4578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958546"/>
          </a:xfrm>
        </p:spPr>
        <p:txBody>
          <a:bodyPr tIns="0">
            <a:normAutofit/>
          </a:bodyPr>
          <a:lstStyle>
            <a:lvl1pPr marL="36576" indent="0" algn="r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3"/>
          </p:nvPr>
        </p:nvSpPr>
        <p:spPr>
          <a:xfrm>
            <a:off x="1643063" y="5715000"/>
            <a:ext cx="6858000" cy="500082"/>
          </a:xfrm>
        </p:spPr>
        <p:txBody>
          <a:bodyPr>
            <a:noAutofit/>
          </a:bodyPr>
          <a:lstStyle>
            <a:lvl1pPr marL="36576" indent="0" algn="r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pt-BR" sz="1600" b="1" kern="1200" dirty="0" smtClean="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Espaço Reservado para Data 1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3DD9FCD-193C-4A71-A50C-074F017B5B10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183880" cy="1051560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034" y="1428736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0A297-BA4D-4E47-903E-CBD06D38119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2264" y="1285861"/>
            <a:ext cx="1981200" cy="4929222"/>
          </a:xfrm>
        </p:spPr>
        <p:txBody>
          <a:bodyPr vert="eaVert"/>
          <a:lstStyle>
            <a:lvl1pPr>
              <a:defRPr>
                <a:solidFill>
                  <a:schemeClr val="accent6"/>
                </a:solidFill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034" y="1285861"/>
            <a:ext cx="5943600" cy="4929222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6715C-161E-4575-B2BF-E2367A5E4B56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785818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85860"/>
            <a:ext cx="8183880" cy="4857784"/>
          </a:xfrm>
        </p:spPr>
        <p:txBody>
          <a:bodyPr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508E7-FE29-4869-ADB7-1FDDFE6EE185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1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tângulo de cantos arredondados 10"/>
          <p:cNvSpPr/>
          <p:nvPr/>
        </p:nvSpPr>
        <p:spPr>
          <a:xfrm>
            <a:off x="419100" y="433388"/>
            <a:ext cx="8305800" cy="4341812"/>
          </a:xfrm>
          <a:prstGeom prst="roundRect">
            <a:avLst>
              <a:gd name="adj" fmla="val 21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EA752F2-5FB0-4094-B4A4-9A4F7D629115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1472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86314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9F7F8-1BCB-42C8-831A-ED767AE9F9F2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28604"/>
            <a:ext cx="8183880" cy="785818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1642446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1642446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2510808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2510808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43B7C-D7EC-46A4-AF08-322448D4A6F1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40B96-9321-4EE9-A333-841674E13BF7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450B98-7542-4455-836C-B4707BF404EC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0694" y="1300154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00694" y="2357430"/>
            <a:ext cx="2971800" cy="3706046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85786" y="1357298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32DC8-14F8-4AFF-850F-33C73FC815A7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Arredondar Retângulo em um Canto Único 10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CD13444-3DD5-4A18-8238-1DC905E3449B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9100" y="433388"/>
            <a:ext cx="8305800" cy="781050"/>
          </a:xfrm>
          <a:prstGeom prst="roundRect">
            <a:avLst>
              <a:gd name="adj" fmla="val 21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86750" cy="7858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extLst/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1269" name="Espaço Reservado para Texto 3"/>
          <p:cNvSpPr>
            <a:spLocks noGrp="1"/>
          </p:cNvSpPr>
          <p:nvPr>
            <p:ph type="body" idx="1"/>
          </p:nvPr>
        </p:nvSpPr>
        <p:spPr bwMode="auto">
          <a:xfrm>
            <a:off x="500063" y="1285875"/>
            <a:ext cx="8183562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 smtClean="0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4114800" y="6500813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400800" y="6500813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686800" y="6500813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F8E9F4B-0957-4063-AC8D-1135A8E97A3D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E:\cin.gi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9pPr>
      <a:extLst/>
    </p:titleStyle>
    <p:bodyStyle>
      <a:lvl1pPr marL="265113" indent="-265113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1" fontAlgn="base" hangingPunct="1">
        <a:spcBef>
          <a:spcPts val="250"/>
        </a:spcBef>
        <a:spcAft>
          <a:spcPct val="0"/>
        </a:spcAft>
        <a:buClr>
          <a:srgbClr val="58B7C3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1" fontAlgn="base" hangingPunct="1">
        <a:spcBef>
          <a:spcPts val="225"/>
        </a:spcBef>
        <a:spcAft>
          <a:spcPct val="0"/>
        </a:spcAft>
        <a:buClr>
          <a:srgbClr val="58B7C3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1" fontAlgn="base" hangingPunct="1">
        <a:spcBef>
          <a:spcPts val="250"/>
        </a:spcBef>
        <a:spcAft>
          <a:spcPct val="0"/>
        </a:spcAft>
        <a:buClr>
          <a:srgbClr val="DE50E4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500063" y="1820863"/>
            <a:ext cx="7994650" cy="18288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Probabilidade</a:t>
            </a:r>
            <a:endParaRPr lang="pt-BR" dirty="0"/>
          </a:p>
        </p:txBody>
      </p:sp>
      <p:sp>
        <p:nvSpPr>
          <p:cNvPr id="15363" name="Subtítulo 7"/>
          <p:cNvSpPr>
            <a:spLocks noGrp="1"/>
          </p:cNvSpPr>
          <p:nvPr>
            <p:ph type="subTitle" idx="1"/>
          </p:nvPr>
        </p:nvSpPr>
        <p:spPr>
          <a:xfrm>
            <a:off x="3357563" y="3684588"/>
            <a:ext cx="5137150" cy="1958975"/>
          </a:xfrm>
        </p:spPr>
        <p:txBody>
          <a:bodyPr/>
          <a:lstStyle/>
          <a:p>
            <a:pPr marL="36513">
              <a:spcBef>
                <a:spcPct val="0"/>
              </a:spcBef>
            </a:pPr>
            <a:r>
              <a:rPr lang="pt-BR" smtClean="0">
                <a:solidFill>
                  <a:schemeClr val="tx2"/>
                </a:solidFill>
              </a:rPr>
              <a:t>Definição de Probabilidade</a:t>
            </a:r>
          </a:p>
          <a:p>
            <a:pPr marL="36513">
              <a:spcBef>
                <a:spcPct val="0"/>
              </a:spcBef>
            </a:pPr>
            <a:r>
              <a:rPr lang="pt-BR" smtClean="0">
                <a:solidFill>
                  <a:schemeClr val="tx2"/>
                </a:solidFill>
              </a:rPr>
              <a:t>Principais Teoremas</a:t>
            </a:r>
          </a:p>
          <a:p>
            <a:pPr marL="36513">
              <a:spcBef>
                <a:spcPct val="0"/>
              </a:spcBef>
            </a:pPr>
            <a:r>
              <a:rPr lang="pt-BR" smtClean="0">
                <a:solidFill>
                  <a:schemeClr val="tx2"/>
                </a:solidFill>
              </a:rPr>
              <a:t>Probabilidades dos Espaços Amostrais</a:t>
            </a:r>
          </a:p>
          <a:p>
            <a:pPr marL="36513">
              <a:spcBef>
                <a:spcPct val="0"/>
              </a:spcBef>
            </a:pPr>
            <a:r>
              <a:rPr lang="pt-BR" smtClean="0">
                <a:solidFill>
                  <a:schemeClr val="tx2"/>
                </a:solidFill>
              </a:rPr>
              <a:t>Espaços Amostrais Equiprováveis 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/>
              <a:t>Renata Souza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Exemplo Teorema 2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sym typeface="Symbol" pitchFamily="18" charset="2"/>
              </a:rPr>
              <a:t>Exemplo: </a:t>
            </a:r>
          </a:p>
          <a:p>
            <a:endParaRPr lang="pt-BR" smtClean="0">
              <a:sym typeface="Symbol" pitchFamily="18" charset="2"/>
            </a:endParaRPr>
          </a:p>
          <a:p>
            <a:pPr lvl="1"/>
            <a:r>
              <a:rPr lang="pt-BR" smtClean="0"/>
              <a:t>Um agente de compras declara que há uma probabilidade de 0,90 de que um fornecedor enviará uma carga livre de peças defeituosas.</a:t>
            </a:r>
          </a:p>
          <a:p>
            <a:pPr lvl="1"/>
            <a:endParaRPr lang="pt-BR" smtClean="0"/>
          </a:p>
          <a:p>
            <a:pPr lvl="1"/>
            <a:r>
              <a:rPr lang="pt-BR" smtClean="0"/>
              <a:t>Usando o complemento podemos afirmar que há uma probabilidade  de 1-0,90 = 0,10 de que a carga conterá peças defeituosas.</a:t>
            </a:r>
            <a:endParaRPr lang="pt-BR" sz="2000" smtClean="0">
              <a:sym typeface="Symbol" pitchFamily="18" charset="2"/>
            </a:endParaRPr>
          </a:p>
          <a:p>
            <a:endParaRPr lang="pt-BR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Principais Teoremas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sym typeface="Symbol" pitchFamily="18" charset="2"/>
              </a:rPr>
              <a:t>3. Se A  B, então P(A)  P(B)</a:t>
            </a:r>
          </a:p>
          <a:p>
            <a:endParaRPr lang="pt-BR" dirty="0" smtClean="0">
              <a:sym typeface="Symbol" pitchFamily="18" charset="2"/>
            </a:endParaRPr>
          </a:p>
          <a:p>
            <a:r>
              <a:rPr lang="pt-BR" dirty="0" smtClean="0">
                <a:sym typeface="Symbol" pitchFamily="18" charset="2"/>
              </a:rPr>
              <a:t>Demonstração:</a:t>
            </a:r>
          </a:p>
          <a:p>
            <a:pPr lvl="1"/>
            <a:r>
              <a:rPr lang="pt-BR" dirty="0" smtClean="0">
                <a:sym typeface="Symbol" pitchFamily="18" charset="2"/>
              </a:rPr>
              <a:t>Considere B= A  (A</a:t>
            </a:r>
            <a:r>
              <a:rPr lang="pt-BR" baseline="-25000" dirty="0" smtClean="0">
                <a:sym typeface="Symbol" pitchFamily="18" charset="2"/>
              </a:rPr>
              <a:t>c</a:t>
            </a:r>
            <a:r>
              <a:rPr lang="pt-BR" dirty="0" smtClean="0">
                <a:sym typeface="Symbol" pitchFamily="18" charset="2"/>
              </a:rPr>
              <a:t>  B). Ora A e A</a:t>
            </a:r>
            <a:r>
              <a:rPr lang="pt-BR" baseline="-25000" dirty="0" smtClean="0">
                <a:sym typeface="Symbol" pitchFamily="18" charset="2"/>
              </a:rPr>
              <a:t>c</a:t>
            </a:r>
            <a:r>
              <a:rPr lang="pt-BR" dirty="0" smtClean="0">
                <a:sym typeface="Symbol" pitchFamily="18" charset="2"/>
              </a:rPr>
              <a:t>  B são mutuamente exclusivos. </a:t>
            </a:r>
          </a:p>
          <a:p>
            <a:pPr lvl="1"/>
            <a:r>
              <a:rPr lang="pt-BR" dirty="0" smtClean="0">
                <a:sym typeface="Symbol" pitchFamily="18" charset="2"/>
              </a:rPr>
              <a:t>Logo, P(B) = P(A)+P(A</a:t>
            </a:r>
            <a:r>
              <a:rPr lang="pt-BR" baseline="-25000" dirty="0" smtClean="0">
                <a:sym typeface="Symbol" pitchFamily="18" charset="2"/>
              </a:rPr>
              <a:t>c</a:t>
            </a:r>
            <a:r>
              <a:rPr lang="pt-BR" dirty="0" smtClean="0">
                <a:sym typeface="Symbol" pitchFamily="18" charset="2"/>
              </a:rPr>
              <a:t>  B). </a:t>
            </a:r>
          </a:p>
          <a:p>
            <a:pPr lvl="1"/>
            <a:r>
              <a:rPr lang="pt-BR" dirty="0" smtClean="0">
                <a:sym typeface="Symbol" pitchFamily="18" charset="2"/>
              </a:rPr>
              <a:t>P(A</a:t>
            </a:r>
            <a:r>
              <a:rPr lang="pt-BR" baseline="-25000" dirty="0" smtClean="0">
                <a:sym typeface="Symbol" pitchFamily="18" charset="2"/>
              </a:rPr>
              <a:t>c</a:t>
            </a:r>
            <a:r>
              <a:rPr lang="pt-BR" dirty="0" smtClean="0">
                <a:sym typeface="Symbol" pitchFamily="18" charset="2"/>
              </a:rPr>
              <a:t>  B) = P(B)- P(A).</a:t>
            </a:r>
          </a:p>
          <a:p>
            <a:pPr lvl="1"/>
            <a:r>
              <a:rPr lang="pt-BR" dirty="0" smtClean="0">
                <a:sym typeface="Symbol" pitchFamily="18" charset="2"/>
              </a:rPr>
              <a:t>Como P(B)- P(A)  0 por axioma 1.</a:t>
            </a:r>
          </a:p>
          <a:p>
            <a:pPr lvl="1"/>
            <a:r>
              <a:rPr lang="pt-BR" dirty="0" smtClean="0">
                <a:sym typeface="Symbol" pitchFamily="18" charset="2"/>
              </a:rPr>
              <a:t>P(A)  P(B).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Exemplo Teorema 3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769225" cy="4113213"/>
          </a:xfrm>
        </p:spPr>
        <p:txBody>
          <a:bodyPr/>
          <a:lstStyle/>
          <a:p>
            <a:r>
              <a:rPr lang="pt-BR" smtClean="0">
                <a:sym typeface="Symbol" pitchFamily="18" charset="2"/>
              </a:rPr>
              <a:t>Exemplo: </a:t>
            </a:r>
          </a:p>
          <a:p>
            <a:pPr>
              <a:buFont typeface="Wingdings 2" pitchFamily="18" charset="2"/>
              <a:buNone/>
            </a:pPr>
            <a:endParaRPr lang="pt-BR" smtClean="0">
              <a:sym typeface="Symbol" pitchFamily="18" charset="2"/>
            </a:endParaRPr>
          </a:p>
          <a:p>
            <a:pPr lvl="1"/>
            <a:r>
              <a:rPr lang="pt-BR" smtClean="0">
                <a:sym typeface="Symbol" pitchFamily="18" charset="2"/>
              </a:rPr>
              <a:t>Jogar um dado e observar o resultado. ={1,2,3,4,5,6}. </a:t>
            </a:r>
          </a:p>
          <a:p>
            <a:pPr lvl="1">
              <a:buFont typeface="Verdana" pitchFamily="34" charset="0"/>
              <a:buNone/>
            </a:pPr>
            <a:endParaRPr lang="pt-BR" smtClean="0">
              <a:sym typeface="Symbol" pitchFamily="18" charset="2"/>
            </a:endParaRPr>
          </a:p>
          <a:p>
            <a:pPr lvl="2"/>
            <a:r>
              <a:rPr lang="pt-BR" smtClean="0">
                <a:sym typeface="Symbol" pitchFamily="18" charset="2"/>
              </a:rPr>
              <a:t>Sejam os eventos A={a face é potência de 2} B={a face é par}. </a:t>
            </a:r>
          </a:p>
          <a:p>
            <a:pPr lvl="2">
              <a:buFont typeface="Wingdings 2" pitchFamily="18" charset="2"/>
              <a:buNone/>
            </a:pPr>
            <a:endParaRPr lang="pt-BR" smtClean="0">
              <a:sym typeface="Symbol" pitchFamily="18" charset="2"/>
            </a:endParaRPr>
          </a:p>
          <a:p>
            <a:pPr lvl="2"/>
            <a:r>
              <a:rPr lang="pt-BR" smtClean="0">
                <a:sym typeface="Symbol" pitchFamily="18" charset="2"/>
              </a:rPr>
              <a:t>Então, A={2,4} e B={2,4,6} e P(A)=2/6 e P(B)=3/6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Principais Teoremas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pt-BR" sz="2400" dirty="0" smtClean="0"/>
              <a:t>4. Teorema da Soma (Lei da Adição)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É útil quando temos dois eventos e estamos interessados em conhecer a probabilidade de pelo menos um deles ocorra.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Dados dois eventos A e B, estamos interessados em  conhecer a probabilidade de que o evento A ou evento B ocorra, ou ambos ocorram: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P(A</a:t>
            </a:r>
            <a:r>
              <a:rPr lang="pt-BR" dirty="0" smtClean="0">
                <a:sym typeface="Symbol" pitchFamily="18" charset="2"/>
              </a:rPr>
              <a:t>B) = P(A) + P(B) - P(AB)</a:t>
            </a:r>
          </a:p>
          <a:p>
            <a:pPr lvl="1">
              <a:lnSpc>
                <a:spcPct val="90000"/>
              </a:lnSpc>
            </a:pPr>
            <a:endParaRPr lang="pt-BR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pt-BR" dirty="0" smtClean="0">
                <a:sym typeface="Symbol" pitchFamily="18" charset="2"/>
              </a:rPr>
              <a:t>Demonstração:</a:t>
            </a:r>
          </a:p>
          <a:p>
            <a:pPr lvl="2">
              <a:lnSpc>
                <a:spcPct val="90000"/>
              </a:lnSpc>
            </a:pPr>
            <a:r>
              <a:rPr lang="pt-BR" dirty="0" smtClean="0">
                <a:sym typeface="Symbol" pitchFamily="18" charset="2"/>
              </a:rPr>
              <a:t>a) Se A e B são mutuamente exclusivos</a:t>
            </a:r>
          </a:p>
          <a:p>
            <a:pPr lvl="3">
              <a:lnSpc>
                <a:spcPct val="90000"/>
              </a:lnSpc>
            </a:pPr>
            <a:r>
              <a:rPr lang="pt-BR" sz="1700" dirty="0" smtClean="0">
                <a:sym typeface="Symbol" pitchFamily="18" charset="2"/>
              </a:rPr>
              <a:t>P(AB) = 0.</a:t>
            </a:r>
          </a:p>
          <a:p>
            <a:pPr lvl="3">
              <a:lnSpc>
                <a:spcPct val="90000"/>
              </a:lnSpc>
            </a:pPr>
            <a:r>
              <a:rPr lang="pt-BR" sz="1700" dirty="0" smtClean="0">
                <a:sym typeface="Symbol" pitchFamily="18" charset="2"/>
              </a:rPr>
              <a:t>Recai-se  axioma 3 </a:t>
            </a:r>
            <a:endParaRPr lang="pt-BR" sz="1700" dirty="0" smtClean="0"/>
          </a:p>
          <a:p>
            <a:pPr lvl="1"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dirty="0" smtClean="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Principais Teoremas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66888"/>
            <a:ext cx="7953375" cy="4113212"/>
          </a:xfrm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pt-BR" smtClean="0"/>
              <a:t>b) Se </a:t>
            </a:r>
            <a:r>
              <a:rPr lang="pt-BR" smtClean="0">
                <a:sym typeface="Symbol" pitchFamily="18" charset="2"/>
              </a:rPr>
              <a:t>AB  .</a:t>
            </a:r>
          </a:p>
          <a:p>
            <a:pPr lvl="3">
              <a:lnSpc>
                <a:spcPct val="90000"/>
              </a:lnSpc>
            </a:pPr>
            <a:r>
              <a:rPr lang="pt-BR" smtClean="0"/>
              <a:t> A e (A</a:t>
            </a:r>
            <a:r>
              <a:rPr lang="pt-BR" baseline="-25000" smtClean="0"/>
              <a:t>c</a:t>
            </a:r>
            <a:r>
              <a:rPr lang="pt-BR" smtClean="0"/>
              <a:t> </a:t>
            </a:r>
            <a:r>
              <a:rPr lang="pt-BR" smtClean="0">
                <a:sym typeface="Symbol" pitchFamily="18" charset="2"/>
              </a:rPr>
              <a:t></a:t>
            </a:r>
            <a:r>
              <a:rPr lang="pt-BR" smtClean="0"/>
              <a:t> B) são mutuamente exclusivos</a:t>
            </a:r>
          </a:p>
          <a:p>
            <a:pPr lvl="3">
              <a:lnSpc>
                <a:spcPct val="90000"/>
              </a:lnSpc>
            </a:pPr>
            <a:endParaRPr lang="pt-BR" smtClean="0"/>
          </a:p>
          <a:p>
            <a:pPr lvl="3">
              <a:lnSpc>
                <a:spcPct val="90000"/>
              </a:lnSpc>
            </a:pPr>
            <a:r>
              <a:rPr lang="pt-BR" smtClean="0"/>
              <a:t>Pelo Axioma 2, P(A</a:t>
            </a:r>
            <a:r>
              <a:rPr lang="pt-BR" smtClean="0">
                <a:sym typeface="Symbol" pitchFamily="18" charset="2"/>
              </a:rPr>
              <a:t> </a:t>
            </a:r>
            <a:r>
              <a:rPr lang="pt-BR" smtClean="0"/>
              <a:t>A</a:t>
            </a:r>
            <a:r>
              <a:rPr lang="pt-BR" baseline="-25000" smtClean="0"/>
              <a:t>c</a:t>
            </a:r>
            <a:r>
              <a:rPr lang="pt-BR" smtClean="0"/>
              <a:t> </a:t>
            </a:r>
            <a:r>
              <a:rPr lang="pt-BR" smtClean="0">
                <a:sym typeface="Symbol" pitchFamily="18" charset="2"/>
              </a:rPr>
              <a:t></a:t>
            </a:r>
            <a:r>
              <a:rPr lang="pt-BR" smtClean="0"/>
              <a:t> B</a:t>
            </a:r>
            <a:r>
              <a:rPr lang="pt-BR" smtClean="0">
                <a:sym typeface="Symbol" pitchFamily="18" charset="2"/>
              </a:rPr>
              <a:t>)=P(A B)= P(A)+P(</a:t>
            </a:r>
            <a:r>
              <a:rPr lang="pt-BR" smtClean="0"/>
              <a:t>A</a:t>
            </a:r>
            <a:r>
              <a:rPr lang="pt-BR" baseline="-25000" smtClean="0"/>
              <a:t>c</a:t>
            </a:r>
            <a:r>
              <a:rPr lang="pt-BR" smtClean="0"/>
              <a:t> </a:t>
            </a:r>
            <a:r>
              <a:rPr lang="pt-BR" smtClean="0">
                <a:sym typeface="Symbol" pitchFamily="18" charset="2"/>
              </a:rPr>
              <a:t></a:t>
            </a:r>
            <a:r>
              <a:rPr lang="pt-BR" smtClean="0"/>
              <a:t> B</a:t>
            </a:r>
            <a:r>
              <a:rPr lang="pt-BR" smtClean="0">
                <a:sym typeface="Symbol" pitchFamily="18" charset="2"/>
              </a:rPr>
              <a:t>) (i);</a:t>
            </a:r>
          </a:p>
          <a:p>
            <a:pPr lvl="3">
              <a:lnSpc>
                <a:spcPct val="90000"/>
              </a:lnSpc>
            </a:pPr>
            <a:endParaRPr lang="pt-BR" smtClean="0">
              <a:sym typeface="Symbol" pitchFamily="18" charset="2"/>
            </a:endParaRPr>
          </a:p>
          <a:p>
            <a:pPr lvl="3">
              <a:lnSpc>
                <a:spcPct val="90000"/>
              </a:lnSpc>
            </a:pPr>
            <a:r>
              <a:rPr lang="pt-BR" smtClean="0">
                <a:sym typeface="Symbol" pitchFamily="18" charset="2"/>
              </a:rPr>
              <a:t>Considerando que B  é a união dos eventos mutuamente exclusivos (B  A) e (B  A</a:t>
            </a:r>
            <a:r>
              <a:rPr lang="pt-BR" baseline="-25000" smtClean="0">
                <a:sym typeface="Symbol" pitchFamily="18" charset="2"/>
              </a:rPr>
              <a:t>c</a:t>
            </a:r>
            <a:r>
              <a:rPr lang="pt-BR" smtClean="0">
                <a:sym typeface="Symbol" pitchFamily="18" charset="2"/>
              </a:rPr>
              <a:t>).</a:t>
            </a:r>
            <a:br>
              <a:rPr lang="pt-BR" smtClean="0">
                <a:sym typeface="Symbol" pitchFamily="18" charset="2"/>
              </a:rPr>
            </a:br>
            <a:r>
              <a:rPr lang="pt-BR" smtClean="0">
                <a:sym typeface="Symbol" pitchFamily="18" charset="2"/>
              </a:rPr>
              <a:t>Logo, P(B)= P(B  A) +P(B  A</a:t>
            </a:r>
            <a:r>
              <a:rPr lang="pt-BR" baseline="-25000" smtClean="0">
                <a:sym typeface="Symbol" pitchFamily="18" charset="2"/>
              </a:rPr>
              <a:t>c</a:t>
            </a:r>
            <a:r>
              <a:rPr lang="pt-BR" smtClean="0">
                <a:sym typeface="Symbol" pitchFamily="18" charset="2"/>
              </a:rPr>
              <a:t>); </a:t>
            </a:r>
            <a:br>
              <a:rPr lang="pt-BR" smtClean="0">
                <a:sym typeface="Symbol" pitchFamily="18" charset="2"/>
              </a:rPr>
            </a:br>
            <a:r>
              <a:rPr lang="pt-BR" smtClean="0">
                <a:sym typeface="Symbol" pitchFamily="18" charset="2"/>
              </a:rPr>
              <a:t>         P(B  A</a:t>
            </a:r>
            <a:r>
              <a:rPr lang="pt-BR" baseline="-25000" smtClean="0">
                <a:sym typeface="Symbol" pitchFamily="18" charset="2"/>
              </a:rPr>
              <a:t>c</a:t>
            </a:r>
            <a:r>
              <a:rPr lang="pt-BR" smtClean="0">
                <a:sym typeface="Symbol" pitchFamily="18" charset="2"/>
              </a:rPr>
              <a:t>)= P(B)- P(B  A) (ii)</a:t>
            </a:r>
          </a:p>
          <a:p>
            <a:pPr lvl="3">
              <a:lnSpc>
                <a:spcPct val="90000"/>
              </a:lnSpc>
            </a:pPr>
            <a:endParaRPr lang="pt-BR" smtClean="0">
              <a:sym typeface="Symbol" pitchFamily="18" charset="2"/>
            </a:endParaRPr>
          </a:p>
          <a:p>
            <a:pPr lvl="3">
              <a:lnSpc>
                <a:spcPct val="90000"/>
              </a:lnSpc>
            </a:pPr>
            <a:r>
              <a:rPr lang="pt-BR" smtClean="0">
                <a:sym typeface="Symbol" pitchFamily="18" charset="2"/>
              </a:rPr>
              <a:t> Substituindo (ii) em (i), </a:t>
            </a:r>
            <a:r>
              <a:rPr lang="pt-BR" smtClean="0"/>
              <a:t>P(A</a:t>
            </a:r>
            <a:r>
              <a:rPr lang="pt-BR" smtClean="0">
                <a:sym typeface="Symbol" pitchFamily="18" charset="2"/>
              </a:rPr>
              <a:t>B)=P(A)+P(B)-P(AB)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Exemplo Teorema 4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pt-BR" smtClean="0"/>
              <a:t>Considere uma fábrica com 50 empregados. Um empregado não tem êxito em satisfazer os padrões de desempenho,  se completa  o trabalho mais tarde e/ou monta produtos com defeito. </a:t>
            </a:r>
          </a:p>
          <a:p>
            <a:pPr lvl="1">
              <a:lnSpc>
                <a:spcPct val="90000"/>
              </a:lnSpc>
            </a:pPr>
            <a:endParaRPr lang="pt-BR" smtClean="0"/>
          </a:p>
          <a:p>
            <a:pPr lvl="1">
              <a:lnSpc>
                <a:spcPct val="90000"/>
              </a:lnSpc>
            </a:pPr>
            <a:r>
              <a:rPr lang="pt-BR" smtClean="0"/>
              <a:t>Foi observado que 5 dos 50 tinham completado o trabalho mais tarde,  6 dos 50 trabalhadores tinham montado peças defeituosas e 2 dos 50 tinham tanto completado mais tarde como montado produtos defeituosos.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smtClean="0">
              <a:sym typeface="Symbol" pitchFamily="18" charset="2"/>
            </a:endParaRPr>
          </a:p>
          <a:p>
            <a:endParaRPr lang="pt-BR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Exemplo Teorema 4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500188"/>
            <a:ext cx="8215312" cy="1281112"/>
          </a:xfrm>
        </p:spPr>
        <p:txBody>
          <a:bodyPr/>
          <a:lstStyle/>
          <a:p>
            <a:pPr>
              <a:buFontTx/>
              <a:buNone/>
            </a:pPr>
            <a:r>
              <a:rPr lang="pt-BR" smtClean="0"/>
              <a:t>	A – o evento que o trabalho termina mais tarde      B – o evento que o produto montado é defeituoso.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smtClean="0"/>
          </a:p>
          <a:p>
            <a:pPr>
              <a:spcBef>
                <a:spcPct val="0"/>
              </a:spcBef>
              <a:buFontTx/>
              <a:buNone/>
            </a:pPr>
            <a:endParaRPr lang="pt-BR" smtClean="0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786063" y="3071813"/>
            <a:ext cx="28384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cs typeface="+mn-cs"/>
              </a:rPr>
              <a:t>P(A) = 5/50 = 0,10</a:t>
            </a:r>
          </a:p>
          <a:p>
            <a:pPr>
              <a:defRPr/>
            </a:pPr>
            <a:r>
              <a:rPr lang="en-US" dirty="0">
                <a:latin typeface="+mj-lt"/>
                <a:cs typeface="+mn-cs"/>
              </a:rPr>
              <a:t>P(B) = 6/50 = 0,12</a:t>
            </a:r>
          </a:p>
          <a:p>
            <a:pPr>
              <a:defRPr/>
            </a:pPr>
            <a:r>
              <a:rPr lang="en-US" dirty="0">
                <a:latin typeface="+mj-lt"/>
                <a:cs typeface="+mn-cs"/>
              </a:rPr>
              <a:t>P(A</a:t>
            </a:r>
            <a:r>
              <a:rPr lang="en-US" dirty="0">
                <a:latin typeface="+mj-lt"/>
                <a:cs typeface="+mn-cs"/>
                <a:sym typeface="Symbol" pitchFamily="18" charset="2"/>
              </a:rPr>
              <a:t>B)= 2/50=0,04</a:t>
            </a:r>
            <a:endParaRPr lang="pt-BR" dirty="0">
              <a:latin typeface="+mj-lt"/>
              <a:cs typeface="+mn-cs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785813" y="4357688"/>
            <a:ext cx="8164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rebuchet MS" pitchFamily="34" charset="0"/>
              </a:rPr>
              <a:t>P(A</a:t>
            </a:r>
            <a:r>
              <a:rPr lang="en-US">
                <a:latin typeface="Trebuchet MS" pitchFamily="34" charset="0"/>
                <a:sym typeface="Symbol" pitchFamily="18" charset="2"/>
              </a:rPr>
              <a:t>  B) = P(A) + P(B) - </a:t>
            </a:r>
            <a:r>
              <a:rPr lang="en-US">
                <a:latin typeface="Trebuchet MS" pitchFamily="34" charset="0"/>
              </a:rPr>
              <a:t>P(A</a:t>
            </a:r>
            <a:r>
              <a:rPr lang="en-US">
                <a:latin typeface="Trebuchet MS" pitchFamily="34" charset="0"/>
                <a:sym typeface="Symbol" pitchFamily="18" charset="2"/>
              </a:rPr>
              <a:t>B)= 0,10 + 0,12 - 0,04 = 0,18 </a:t>
            </a:r>
            <a:endParaRPr lang="pt-BR">
              <a:latin typeface="Trebuchet MS" pitchFamily="34" charset="0"/>
              <a:sym typeface="Symbol" pitchFamily="18" charset="2"/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428625" y="5286375"/>
            <a:ext cx="84756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>
                <a:latin typeface="+mj-lt"/>
                <a:cs typeface="+mn-cs"/>
              </a:rPr>
              <a:t>A</a:t>
            </a:r>
            <a:r>
              <a:rPr lang="pt-BR">
                <a:latin typeface="+mj-lt"/>
                <a:cs typeface="+mn-cs"/>
                <a:sym typeface="Symbol" pitchFamily="18" charset="2"/>
              </a:rPr>
              <a:t>  B significa  a probabilidade de um trabalhador terminar</a:t>
            </a:r>
          </a:p>
          <a:p>
            <a:pPr>
              <a:defRPr/>
            </a:pPr>
            <a:r>
              <a:rPr lang="pt-BR">
                <a:latin typeface="+mj-lt"/>
                <a:cs typeface="+mn-cs"/>
                <a:sym typeface="Symbol" pitchFamily="18" charset="2"/>
              </a:rPr>
              <a:t>mais tarde ou montar produtos defeituosos.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Probabilidades dos Espaços Amostrais</a:t>
            </a: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Seja </a:t>
            </a:r>
            <a:r>
              <a:rPr lang="pt-BR" dirty="0" smtClean="0">
                <a:sym typeface="Symbol" pitchFamily="18" charset="2"/>
              </a:rPr>
              <a:t></a:t>
            </a:r>
            <a:r>
              <a:rPr lang="pt-BR" dirty="0" smtClean="0"/>
              <a:t>={a</a:t>
            </a:r>
            <a:r>
              <a:rPr lang="pt-BR" baseline="-25000" dirty="0" smtClean="0"/>
              <a:t>1</a:t>
            </a:r>
            <a:r>
              <a:rPr lang="pt-BR" dirty="0" smtClean="0"/>
              <a:t>,...,</a:t>
            </a:r>
            <a:r>
              <a:rPr lang="pt-BR" dirty="0" err="1" smtClean="0"/>
              <a:t>a</a:t>
            </a:r>
            <a:r>
              <a:rPr lang="pt-BR" baseline="-25000" dirty="0" err="1" smtClean="0"/>
              <a:t>n</a:t>
            </a:r>
            <a:r>
              <a:rPr lang="pt-BR" dirty="0" smtClean="0"/>
              <a:t>}. Considera-se cada evento formado por um resultado simples A={a</a:t>
            </a:r>
            <a:r>
              <a:rPr lang="pt-BR" baseline="-25000" dirty="0" smtClean="0"/>
              <a:t>i</a:t>
            </a:r>
            <a:r>
              <a:rPr lang="pt-BR" dirty="0" smtClean="0"/>
              <a:t>}.</a:t>
            </a:r>
          </a:p>
          <a:p>
            <a:endParaRPr lang="pt-BR" dirty="0" smtClean="0"/>
          </a:p>
          <a:p>
            <a:r>
              <a:rPr lang="pt-BR" dirty="0" smtClean="0"/>
              <a:t>Cada evento simples {a</a:t>
            </a:r>
            <a:r>
              <a:rPr lang="pt-BR" baseline="-25000" dirty="0" smtClean="0"/>
              <a:t>i</a:t>
            </a:r>
            <a:r>
              <a:rPr lang="pt-BR" dirty="0" smtClean="0"/>
              <a:t>} associa-se um número </a:t>
            </a:r>
            <a:r>
              <a:rPr lang="pt-BR" dirty="0" err="1" smtClean="0"/>
              <a:t>p</a:t>
            </a:r>
            <a:r>
              <a:rPr lang="pt-BR" baseline="-25000" dirty="0" err="1" smtClean="0"/>
              <a:t>i</a:t>
            </a:r>
            <a:r>
              <a:rPr lang="pt-BR" dirty="0" smtClean="0"/>
              <a:t> denominado probabilidade de {a</a:t>
            </a:r>
            <a:r>
              <a:rPr lang="pt-BR" baseline="-25000" dirty="0" smtClean="0"/>
              <a:t>i</a:t>
            </a:r>
            <a:r>
              <a:rPr lang="pt-BR" dirty="0" smtClean="0"/>
              <a:t>} satisfazendo as seguintes condições:</a:t>
            </a:r>
          </a:p>
          <a:p>
            <a:pPr lvl="1"/>
            <a:r>
              <a:rPr lang="pt-BR" dirty="0" err="1" smtClean="0"/>
              <a:t>p</a:t>
            </a:r>
            <a:r>
              <a:rPr lang="pt-BR" baseline="-25000" dirty="0" err="1" smtClean="0"/>
              <a:t>i</a:t>
            </a:r>
            <a:r>
              <a:rPr lang="pt-BR" dirty="0" smtClean="0"/>
              <a:t> </a:t>
            </a:r>
            <a:r>
              <a:rPr lang="pt-BR" dirty="0" smtClean="0">
                <a:sym typeface="Symbol" pitchFamily="18" charset="2"/>
              </a:rPr>
              <a:t> 0 i=1,2,...,n</a:t>
            </a:r>
          </a:p>
          <a:p>
            <a:pPr lvl="1"/>
            <a:r>
              <a:rPr lang="pt-BR" dirty="0" smtClean="0">
                <a:sym typeface="Symbol" pitchFamily="18" charset="2"/>
              </a:rPr>
              <a:t>p</a:t>
            </a:r>
            <a:r>
              <a:rPr lang="pt-BR" baseline="-25000" dirty="0" smtClean="0">
                <a:sym typeface="Symbol" pitchFamily="18" charset="2"/>
              </a:rPr>
              <a:t>1</a:t>
            </a:r>
            <a:r>
              <a:rPr lang="pt-BR" dirty="0" smtClean="0">
                <a:sym typeface="Symbol" pitchFamily="18" charset="2"/>
              </a:rPr>
              <a:t> + p</a:t>
            </a:r>
            <a:r>
              <a:rPr lang="pt-BR" baseline="-25000" dirty="0" smtClean="0">
                <a:sym typeface="Symbol" pitchFamily="18" charset="2"/>
              </a:rPr>
              <a:t>2</a:t>
            </a:r>
            <a:r>
              <a:rPr lang="pt-BR" dirty="0" smtClean="0">
                <a:sym typeface="Symbol" pitchFamily="18" charset="2"/>
              </a:rPr>
              <a:t> +....+</a:t>
            </a:r>
            <a:r>
              <a:rPr lang="pt-BR" dirty="0" err="1" smtClean="0">
                <a:sym typeface="Symbol" pitchFamily="18" charset="2"/>
              </a:rPr>
              <a:t>p</a:t>
            </a:r>
            <a:r>
              <a:rPr lang="pt-BR" baseline="-25000" dirty="0" err="1" smtClean="0">
                <a:sym typeface="Symbol" pitchFamily="18" charset="2"/>
              </a:rPr>
              <a:t>n</a:t>
            </a:r>
            <a:r>
              <a:rPr lang="pt-BR" dirty="0" smtClean="0">
                <a:sym typeface="Symbol" pitchFamily="18" charset="2"/>
              </a:rPr>
              <a:t> =1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Exemplo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 Três cavalos A, B e C, estão em uma corrida; A: tem duas vezes mais probabilidades de ganhar que B, e B tem duas vezes mais probabilidade de ganhar que C. Quais são as probabilidades de vitória de cada um, isto é, P(A), P(B) e P(C)?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Solução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1643063"/>
            <a:ext cx="7769225" cy="1814512"/>
          </a:xfrm>
        </p:spPr>
        <p:txBody>
          <a:bodyPr/>
          <a:lstStyle/>
          <a:p>
            <a:r>
              <a:rPr lang="pt-BR" smtClean="0"/>
              <a:t>Considerando P(C) = p então P(B) = 2p e  P(A) = 2 P(B) = 4p. Como a soma das probabilidades é 1, então: 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465388" y="3286125"/>
            <a:ext cx="4651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pt-BR" dirty="0">
                <a:latin typeface="+mj-lt"/>
                <a:cs typeface="+mn-cs"/>
              </a:rPr>
              <a:t>p+2p+4p=1   ou 7p= 1   ou p=1/7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786063" y="4143375"/>
            <a:ext cx="3300412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65113" indent="-265113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pt-BR" sz="2800" dirty="0">
                <a:latin typeface="+mn-lt"/>
                <a:cs typeface="+mn-cs"/>
              </a:rPr>
              <a:t>Logo, temos:</a:t>
            </a:r>
          </a:p>
          <a:p>
            <a:pPr marL="722313" lvl="2" indent="-265113"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pt-BR" dirty="0">
                <a:latin typeface="+mn-lt"/>
                <a:cs typeface="+mn-cs"/>
              </a:rPr>
              <a:t>P(A)=4/7; </a:t>
            </a:r>
          </a:p>
          <a:p>
            <a:pPr marL="722313" lvl="2" indent="-265113"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pt-BR" dirty="0">
                <a:latin typeface="+mn-lt"/>
                <a:cs typeface="+mn-cs"/>
              </a:rPr>
              <a:t>P(B)=2/7;</a:t>
            </a:r>
          </a:p>
          <a:p>
            <a:pPr marL="722313" lvl="2" indent="-265113"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pt-BR" dirty="0">
                <a:latin typeface="+mn-lt"/>
                <a:cs typeface="+mn-cs"/>
              </a:rPr>
              <a:t>P(C)=1/7.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 bwMode="auto">
          <a:xfrm>
            <a:off x="428625" y="428625"/>
            <a:ext cx="8286750" cy="785813"/>
          </a:xfrm>
          <a:noFill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smtClean="0">
                <a:effectLst/>
              </a:rPr>
              <a:t>Probabilidade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500063" y="1285875"/>
            <a:ext cx="8183562" cy="5000625"/>
          </a:xfrm>
        </p:spPr>
        <p:txBody>
          <a:bodyPr/>
          <a:lstStyle/>
          <a:p>
            <a:r>
              <a:rPr lang="pt-BR" smtClean="0"/>
              <a:t>É um conceito matemático que permite a quantificação da incerteza. É aquilo que torna possível se lidar de forma racional com problemas envolvendo o imprevisível (aleatoriedade). </a:t>
            </a:r>
          </a:p>
          <a:p>
            <a:pPr>
              <a:buFont typeface="Wingdings 2" pitchFamily="18" charset="2"/>
              <a:buNone/>
            </a:pPr>
            <a:endParaRPr lang="pt-BR" smtClean="0"/>
          </a:p>
          <a:p>
            <a:r>
              <a:rPr lang="pt-BR" smtClean="0"/>
              <a:t>Principais definições:</a:t>
            </a:r>
          </a:p>
          <a:p>
            <a:pPr lvl="1"/>
            <a:r>
              <a:rPr lang="pt-BR" smtClean="0"/>
              <a:t>1 - Clássico;</a:t>
            </a:r>
          </a:p>
          <a:p>
            <a:pPr lvl="1"/>
            <a:r>
              <a:rPr lang="pt-BR" smtClean="0"/>
              <a:t>2 – Frequentista;</a:t>
            </a:r>
          </a:p>
          <a:p>
            <a:pPr lvl="1"/>
            <a:r>
              <a:rPr lang="pt-BR" smtClean="0"/>
              <a:t>3 – Subjetivo;</a:t>
            </a:r>
          </a:p>
          <a:p>
            <a:pPr lvl="1"/>
            <a:r>
              <a:rPr lang="pt-BR" smtClean="0"/>
              <a:t>4 – Formal.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/>
              <a:t>Espaços Amostrais Finitos Equiprováveis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000" smtClean="0"/>
              <a:t>Quando se associa a cada ponto amostral a mesma probabilidade, o espaço amostral chama-se equiprovável ou uniforme. </a:t>
            </a:r>
          </a:p>
          <a:p>
            <a:r>
              <a:rPr lang="pt-BR" sz="2000" smtClean="0"/>
              <a:t>Se </a:t>
            </a:r>
            <a:r>
              <a:rPr lang="pt-BR" sz="2000" smtClean="0">
                <a:sym typeface="Symbol" pitchFamily="18" charset="2"/>
              </a:rPr>
              <a:t></a:t>
            </a:r>
            <a:r>
              <a:rPr lang="pt-BR" sz="2000" smtClean="0"/>
              <a:t> contém </a:t>
            </a:r>
            <a:r>
              <a:rPr lang="pt-BR" sz="2000" i="1" smtClean="0"/>
              <a:t>n</a:t>
            </a:r>
            <a:r>
              <a:rPr lang="pt-BR" sz="2000" smtClean="0"/>
              <a:t> pontos, então a probabilidade de cada ponto será 1/n</a:t>
            </a:r>
          </a:p>
          <a:p>
            <a:r>
              <a:rPr lang="pt-BR" sz="2000" smtClean="0"/>
              <a:t>Se um evento A contém r pontos, então:</a:t>
            </a:r>
          </a:p>
          <a:p>
            <a:endParaRPr lang="pt-BR" sz="2000" smtClean="0"/>
          </a:p>
          <a:p>
            <a:endParaRPr lang="pt-BR" sz="2000" smtClean="0"/>
          </a:p>
          <a:p>
            <a:r>
              <a:rPr lang="pt-BR" sz="2000" smtClean="0"/>
              <a:t>Este método de avaliar P(A) é enunciado da seguinte maneira.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3500438" y="3000375"/>
          <a:ext cx="15557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ção" r:id="rId3" imgW="825480" imgH="431640" progId="Equation.3">
                  <p:embed/>
                </p:oleObj>
              </mc:Choice>
              <mc:Fallback>
                <p:oleObj name="Equação" r:id="rId3" imgW="8254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3000375"/>
                        <a:ext cx="1555750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1000125" y="4143375"/>
          <a:ext cx="694213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ção" r:id="rId5" imgW="3682800" imgH="457200" progId="Equation.3">
                  <p:embed/>
                </p:oleObj>
              </mc:Choice>
              <mc:Fallback>
                <p:oleObj name="Equação" r:id="rId5" imgW="3682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143375"/>
                        <a:ext cx="6942138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286250" y="5072063"/>
            <a:ext cx="517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pt-BR" dirty="0">
                <a:latin typeface="+mj-lt"/>
                <a:cs typeface="+mn-cs"/>
              </a:rPr>
              <a:t>ou</a:t>
            </a:r>
          </a:p>
        </p:txBody>
      </p:sp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2286000" y="5572125"/>
          <a:ext cx="44053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ção" r:id="rId7" imgW="2336760" imgH="419040" progId="Equation.3">
                  <p:embed/>
                </p:oleObj>
              </mc:Choice>
              <mc:Fallback>
                <p:oleObj name="Equação" r:id="rId7" imgW="233676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572125"/>
                        <a:ext cx="4405313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Exemplo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Escolha aleatoriamente (indica que o espaço  é equiprovável) uma carta de um baralho com 52 cartas. Seja o evento  A: a carta é de ouros. Calcular P(A).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571750" y="3786188"/>
          <a:ext cx="368776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ção" r:id="rId3" imgW="1955520" imgH="419040" progId="Equation.3">
                  <p:embed/>
                </p:oleObj>
              </mc:Choice>
              <mc:Fallback>
                <p:oleObj name="Equação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786188"/>
                        <a:ext cx="3687763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Problema de Contagem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 Combinação de r elementos tomados (combinados)  p a p. Calcula-se por: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470150" y="2928938"/>
          <a:ext cx="3643313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ção" r:id="rId3" imgW="1473120" imgH="457200" progId="Equation.3">
                  <p:embed/>
                </p:oleObj>
              </mc:Choice>
              <mc:Fallback>
                <p:oleObj name="Equação" r:id="rId3" imgW="14731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2928938"/>
                        <a:ext cx="3643313" cy="113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Exemplo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Num lote de 12 peças, 4 peças são defeituosas; duas peças são retiradas aleatoriamente. Calcule</a:t>
            </a:r>
          </a:p>
          <a:p>
            <a:r>
              <a:rPr lang="pt-BR" dirty="0" smtClean="0"/>
              <a:t>a) A probabilidade de ambas serem defeituosas. Seja A = ambas são defeituosas.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 pode ocorrer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>
                <a:sym typeface="Symbol" pitchFamily="18" charset="2"/>
              </a:rPr>
              <a:t> pode ocorrer</a:t>
            </a:r>
          </a:p>
          <a:p>
            <a:pPr lvl="1"/>
            <a:endParaRPr lang="pt-BR" dirty="0" smtClean="0">
              <a:sym typeface="Symbol" pitchFamily="18" charset="2"/>
            </a:endParaRPr>
          </a:p>
          <a:p>
            <a:pPr lvl="1"/>
            <a:r>
              <a:rPr lang="pt-BR" dirty="0" smtClean="0">
                <a:sym typeface="Symbol" pitchFamily="18" charset="2"/>
              </a:rPr>
              <a:t>Logo,  </a:t>
            </a:r>
            <a:endParaRPr lang="pt-BR" dirty="0" smtClean="0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567691"/>
              </p:ext>
            </p:extLst>
          </p:nvPr>
        </p:nvGraphicFramePr>
        <p:xfrm>
          <a:off x="3429000" y="3443659"/>
          <a:ext cx="7207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ção" r:id="rId3" imgW="520560" imgH="457200" progId="Equation.3">
                  <p:embed/>
                </p:oleObj>
              </mc:Choice>
              <mc:Fallback>
                <p:oleObj name="Equação" r:id="rId3" imgW="5205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443659"/>
                        <a:ext cx="720725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247104"/>
              </p:ext>
            </p:extLst>
          </p:nvPr>
        </p:nvGraphicFramePr>
        <p:xfrm>
          <a:off x="3429000" y="4253210"/>
          <a:ext cx="9064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ção" r:id="rId5" imgW="672840" imgH="457200" progId="Equation.3">
                  <p:embed/>
                </p:oleObj>
              </mc:Choice>
              <mc:Fallback>
                <p:oleObj name="Equação" r:id="rId5" imgW="6728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253210"/>
                        <a:ext cx="906463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113634"/>
              </p:ext>
            </p:extLst>
          </p:nvPr>
        </p:nvGraphicFramePr>
        <p:xfrm>
          <a:off x="2214563" y="5085184"/>
          <a:ext cx="15621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ção" r:id="rId7" imgW="1002960" imgH="393480" progId="Equation.3">
                  <p:embed/>
                </p:oleObj>
              </mc:Choice>
              <mc:Fallback>
                <p:oleObj name="Equação" r:id="rId7" imgW="10029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5085184"/>
                        <a:ext cx="15621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Exemplo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b) A probabilidade de ambas não serem defeituosas. Seja B = ambas não serem defeituosas.</a:t>
            </a:r>
          </a:p>
          <a:p>
            <a:pPr lvl="1"/>
            <a:r>
              <a:rPr lang="pt-BR" dirty="0" smtClean="0"/>
              <a:t>B pode ocorrer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>
                <a:sym typeface="Symbol" pitchFamily="18" charset="2"/>
              </a:rPr>
              <a:t> pode ocorrer</a:t>
            </a:r>
          </a:p>
          <a:p>
            <a:pPr lvl="1"/>
            <a:endParaRPr lang="pt-BR" dirty="0" smtClean="0">
              <a:sym typeface="Symbol" pitchFamily="18" charset="2"/>
            </a:endParaRPr>
          </a:p>
          <a:p>
            <a:pPr lvl="1"/>
            <a:r>
              <a:rPr lang="pt-BR" dirty="0" smtClean="0">
                <a:sym typeface="Symbol" pitchFamily="18" charset="2"/>
              </a:rPr>
              <a:t>Logo,  </a:t>
            </a:r>
            <a:endParaRPr lang="pt-BR" dirty="0" smtClean="0"/>
          </a:p>
          <a:p>
            <a:endParaRPr lang="pt-BR" dirty="0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493659"/>
              </p:ext>
            </p:extLst>
          </p:nvPr>
        </p:nvGraphicFramePr>
        <p:xfrm>
          <a:off x="3482975" y="2579563"/>
          <a:ext cx="8255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ção" r:id="rId3" imgW="596880" imgH="457200" progId="Equation.3">
                  <p:embed/>
                </p:oleObj>
              </mc:Choice>
              <mc:Fallback>
                <p:oleObj name="Equação" r:id="rId3" imgW="5968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2579563"/>
                        <a:ext cx="825500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277856"/>
              </p:ext>
            </p:extLst>
          </p:nvPr>
        </p:nvGraphicFramePr>
        <p:xfrm>
          <a:off x="3467100" y="3389114"/>
          <a:ext cx="9064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ção" r:id="rId5" imgW="672840" imgH="457200" progId="Equation.3">
                  <p:embed/>
                </p:oleObj>
              </mc:Choice>
              <mc:Fallback>
                <p:oleObj name="Equação" r:id="rId5" imgW="67284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389114"/>
                        <a:ext cx="906463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2133600" y="4214813"/>
          <a:ext cx="15843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ção" r:id="rId7" imgW="1015920" imgH="393480" progId="Equation.3">
                  <p:embed/>
                </p:oleObj>
              </mc:Choice>
              <mc:Fallback>
                <p:oleObj name="Equação" r:id="rId7" imgW="10159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14813"/>
                        <a:ext cx="158432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Exemplo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c) A probabilidade de ao menos uma ser defeituosa.Seja C = ao menos uma defeituosa. C é o complemento de B, C = B</a:t>
            </a:r>
            <a:r>
              <a:rPr lang="pt-BR" baseline="-25000" smtClean="0"/>
              <a:t>c</a:t>
            </a:r>
            <a:endParaRPr lang="pt-BR" smtClean="0"/>
          </a:p>
          <a:p>
            <a:pPr lvl="1"/>
            <a:r>
              <a:rPr lang="pt-BR" smtClean="0">
                <a:sym typeface="Symbol" pitchFamily="18" charset="2"/>
              </a:rPr>
              <a:t>Logo,  </a:t>
            </a:r>
            <a:endParaRPr lang="pt-BR" smtClean="0"/>
          </a:p>
          <a:p>
            <a:endParaRPr lang="pt-BR" smtClean="0"/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2600325" y="3714750"/>
          <a:ext cx="27527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ção" r:id="rId3" imgW="1218960" imgH="393480" progId="Equation.3">
                  <p:embed/>
                </p:oleObj>
              </mc:Choice>
              <mc:Fallback>
                <p:oleObj name="Equação" r:id="rId3" imgW="12189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3714750"/>
                        <a:ext cx="2752725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428625" y="428625"/>
            <a:ext cx="8286750" cy="785813"/>
          </a:xfrm>
          <a:noFill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smtClean="0">
                <a:effectLst/>
              </a:rPr>
              <a:t>Exercícios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500063" y="1285875"/>
            <a:ext cx="8183562" cy="4951413"/>
          </a:xfrm>
        </p:spPr>
        <p:txBody>
          <a:bodyPr/>
          <a:lstStyle/>
          <a:p>
            <a:pPr marL="457200" indent="-457200">
              <a:buFont typeface="Wingdings 2" pitchFamily="18" charset="2"/>
              <a:buNone/>
            </a:pPr>
            <a:r>
              <a:rPr lang="pt-BR" sz="2000" dirty="0"/>
              <a:t>1</a:t>
            </a:r>
            <a:r>
              <a:rPr lang="pt-BR" sz="2000" dirty="0" smtClean="0"/>
              <a:t>) </a:t>
            </a:r>
            <a:r>
              <a:rPr lang="pt-BR" sz="2000" dirty="0" smtClean="0"/>
              <a:t>Um grupo de 55 elementos apresenta a seguinte composição:</a:t>
            </a:r>
          </a:p>
          <a:p>
            <a:pPr marL="457200" indent="-457200">
              <a:buFont typeface="Wingdings 2" pitchFamily="18" charset="2"/>
              <a:buNone/>
            </a:pPr>
            <a:endParaRPr lang="pt-BR" sz="2000" dirty="0" smtClean="0"/>
          </a:p>
          <a:p>
            <a:pPr marL="457200" indent="-457200">
              <a:buFont typeface="Wingdings 2" pitchFamily="18" charset="2"/>
              <a:buNone/>
            </a:pPr>
            <a:endParaRPr lang="pt-BR" sz="2000" dirty="0" smtClean="0"/>
          </a:p>
          <a:p>
            <a:pPr marL="457200" indent="-457200">
              <a:buFont typeface="Wingdings 2" pitchFamily="18" charset="2"/>
              <a:buNone/>
            </a:pPr>
            <a:endParaRPr lang="pt-BR" sz="2000" dirty="0" smtClean="0"/>
          </a:p>
          <a:p>
            <a:pPr marL="457200" indent="-457200">
              <a:buFont typeface="Wingdings 2" pitchFamily="18" charset="2"/>
              <a:buNone/>
            </a:pPr>
            <a:endParaRPr lang="pt-BR" sz="2000" dirty="0" smtClean="0"/>
          </a:p>
          <a:p>
            <a:pPr marL="457200" indent="-457200">
              <a:buFont typeface="Wingdings 2" pitchFamily="18" charset="2"/>
              <a:buNone/>
            </a:pPr>
            <a:endParaRPr lang="pt-BR" sz="2000" dirty="0" smtClean="0"/>
          </a:p>
          <a:p>
            <a:pPr marL="457200" indent="-457200">
              <a:buFont typeface="Wingdings 2" pitchFamily="18" charset="2"/>
              <a:buNone/>
            </a:pPr>
            <a:r>
              <a:rPr lang="pt-BR" sz="2000" dirty="0" smtClean="0"/>
              <a:t>Um elemento é escolhido ao acaso, responda:</a:t>
            </a:r>
          </a:p>
          <a:p>
            <a:pPr marL="457200" indent="-457200">
              <a:buFont typeface="Wingdings 2" pitchFamily="18" charset="2"/>
              <a:buNone/>
            </a:pPr>
            <a:endParaRPr lang="pt-BR" sz="2000" dirty="0" smtClean="0"/>
          </a:p>
          <a:p>
            <a:pPr marL="457200" indent="-457200">
              <a:buFont typeface="Wingdings 2" pitchFamily="18" charset="2"/>
              <a:buNone/>
            </a:pPr>
            <a:r>
              <a:rPr lang="pt-BR" sz="2000" dirty="0" smtClean="0"/>
              <a:t>	a) Qual a probabilidade de ser homem?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b</a:t>
            </a:r>
            <a:r>
              <a:rPr lang="pt-BR" sz="2000" dirty="0" smtClean="0"/>
              <a:t>) Qual a probabilidade de ser adulto?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c</a:t>
            </a:r>
            <a:r>
              <a:rPr lang="pt-BR" sz="2000" dirty="0" smtClean="0"/>
              <a:t>) Qual a probabilidade de ser menor e mulher?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d</a:t>
            </a:r>
            <a:r>
              <a:rPr lang="pt-BR" sz="2000" dirty="0" smtClean="0"/>
              <a:t>) Qual a probabilidade de ser homem ou adulto?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pt-BR" sz="2000" dirty="0" smtClean="0"/>
              <a:t>	e) Qual a probabilidade de não ser homem e nem adulto?</a:t>
            </a:r>
          </a:p>
          <a:p>
            <a:pPr marL="457200" indent="-457200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f</a:t>
            </a:r>
            <a:r>
              <a:rPr lang="pt-BR" sz="2000" dirty="0" smtClean="0"/>
              <a:t>) Qual a probabilidade de ser homem e não ser adulto?</a:t>
            </a:r>
          </a:p>
        </p:txBody>
      </p:sp>
      <p:graphicFrame>
        <p:nvGraphicFramePr>
          <p:cNvPr id="49179" name="Group 27"/>
          <p:cNvGraphicFramePr>
            <a:graphicFrameLocks noGrp="1"/>
          </p:cNvGraphicFramePr>
          <p:nvPr/>
        </p:nvGraphicFramePr>
        <p:xfrm>
          <a:off x="2605088" y="1989138"/>
          <a:ext cx="3695700" cy="1188720"/>
        </p:xfrm>
        <a:graphic>
          <a:graphicData uri="http://schemas.openxmlformats.org/drawingml/2006/table">
            <a:tbl>
              <a:tblPr/>
              <a:tblGrid>
                <a:gridCol w="1231900"/>
                <a:gridCol w="1231900"/>
                <a:gridCol w="1231900"/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Homem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Mulher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menor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adulto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400" y="428400"/>
            <a:ext cx="8182800" cy="7848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1 - Conceito Clássico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pt-BR" sz="2000" dirty="0" smtClean="0"/>
          </a:p>
          <a:p>
            <a:pPr lvl="1">
              <a:lnSpc>
                <a:spcPct val="90000"/>
              </a:lnSpc>
            </a:pPr>
            <a:r>
              <a:rPr lang="pt-BR" dirty="0" smtClean="0"/>
              <a:t> </a:t>
            </a:r>
            <a:r>
              <a:rPr lang="pt-BR" sz="2000" dirty="0" smtClean="0"/>
              <a:t>Se uma experiência tem N resultados possíveis e igualmente prováveis e </a:t>
            </a:r>
            <a:r>
              <a:rPr lang="pt-BR" sz="2000" dirty="0" err="1" smtClean="0"/>
              <a:t>n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é o número de resultados de um evento A então  a probabilidade de A é</a:t>
            </a:r>
          </a:p>
          <a:p>
            <a:pPr lvl="1">
              <a:lnSpc>
                <a:spcPct val="90000"/>
              </a:lnSpc>
            </a:pPr>
            <a:endParaRPr lang="pt-BR" sz="2000" dirty="0" smtClean="0"/>
          </a:p>
          <a:p>
            <a:pPr lvl="1">
              <a:lnSpc>
                <a:spcPct val="90000"/>
              </a:lnSpc>
            </a:pPr>
            <a:endParaRPr lang="pt-BR" sz="2000" dirty="0" smtClean="0"/>
          </a:p>
          <a:p>
            <a:pPr lvl="1">
              <a:lnSpc>
                <a:spcPct val="90000"/>
              </a:lnSpc>
            </a:pPr>
            <a:r>
              <a:rPr lang="pt-BR" sz="2000" dirty="0" smtClean="0"/>
              <a:t>Exemplos: </a:t>
            </a:r>
          </a:p>
          <a:p>
            <a:pPr lvl="2">
              <a:lnSpc>
                <a:spcPct val="90000"/>
              </a:lnSpc>
            </a:pPr>
            <a:r>
              <a:rPr lang="pt-BR" sz="1800" dirty="0" smtClean="0"/>
              <a:t>Lançamento de um dado. Seja A o evento que registra a saída par. </a:t>
            </a:r>
          </a:p>
          <a:p>
            <a:pPr lvl="2">
              <a:lnSpc>
                <a:spcPct val="90000"/>
              </a:lnSpc>
            </a:pPr>
            <a:endParaRPr lang="pt-BR" sz="1800" dirty="0" smtClean="0"/>
          </a:p>
          <a:p>
            <a:pPr lvl="2">
              <a:lnSpc>
                <a:spcPct val="90000"/>
              </a:lnSpc>
            </a:pPr>
            <a:endParaRPr lang="pt-BR" sz="1800" dirty="0" smtClean="0"/>
          </a:p>
          <a:p>
            <a:pPr lvl="2">
              <a:lnSpc>
                <a:spcPct val="90000"/>
              </a:lnSpc>
            </a:pPr>
            <a:endParaRPr lang="pt-BR" sz="1800" dirty="0" smtClean="0"/>
          </a:p>
          <a:p>
            <a:pPr lvl="2">
              <a:lnSpc>
                <a:spcPct val="90000"/>
              </a:lnSpc>
            </a:pPr>
            <a:r>
              <a:rPr lang="pt-BR" sz="1800" dirty="0" smtClean="0"/>
              <a:t>Lançamento de uma moeda. Seja A o evento que registra coroa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sz="2000" dirty="0" smtClean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59225" y="2643188"/>
          <a:ext cx="10826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ção" r:id="rId3" imgW="672840" imgH="393480" progId="Equation.3">
                  <p:embed/>
                </p:oleObj>
              </mc:Choice>
              <mc:Fallback>
                <p:oleObj name="Equação" r:id="rId3" imgW="6728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2643188"/>
                        <a:ext cx="108267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3959225" y="4292600"/>
          <a:ext cx="96996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ção" r:id="rId5" imgW="596880" imgH="393480" progId="Equation.3">
                  <p:embed/>
                </p:oleObj>
              </mc:Choice>
              <mc:Fallback>
                <p:oleObj name="Equação" r:id="rId5" imgW="5968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4292600"/>
                        <a:ext cx="969963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3956050" y="5405438"/>
          <a:ext cx="10445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ção" r:id="rId7" imgW="596880" imgH="393480" progId="Equation.3">
                  <p:embed/>
                </p:oleObj>
              </mc:Choice>
              <mc:Fallback>
                <p:oleObj name="Equação" r:id="rId7" imgW="5968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5405438"/>
                        <a:ext cx="1044575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Introdução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mtClean="0"/>
              <a:t>2 – Conceito Frequentista</a:t>
            </a:r>
          </a:p>
          <a:p>
            <a:pPr lvl="1">
              <a:lnSpc>
                <a:spcPct val="90000"/>
              </a:lnSpc>
            </a:pPr>
            <a:r>
              <a:rPr lang="pt-BR" sz="1600" smtClean="0"/>
              <a:t>Se em  N realizações de um experimento, o evento A ocorre n</a:t>
            </a:r>
            <a:r>
              <a:rPr lang="pt-BR" sz="1600" baseline="-25000" smtClean="0"/>
              <a:t>A</a:t>
            </a:r>
            <a:r>
              <a:rPr lang="pt-BR" sz="1600" smtClean="0"/>
              <a:t> vezes, então a freqüência relativa de A nas N realizações é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sz="160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sz="160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sz="1600" smtClean="0"/>
              <a:t>	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sz="1600" smtClean="0"/>
              <a:t>        e a probabilidade é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sz="160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sz="1600" smtClean="0"/>
          </a:p>
          <a:p>
            <a:pPr lvl="1">
              <a:lnSpc>
                <a:spcPct val="90000"/>
              </a:lnSpc>
            </a:pPr>
            <a:endParaRPr lang="pt-BR" sz="1600" smtClean="0"/>
          </a:p>
          <a:p>
            <a:pPr lvl="1">
              <a:lnSpc>
                <a:spcPct val="90000"/>
              </a:lnSpc>
            </a:pPr>
            <a:r>
              <a:rPr lang="pt-BR" sz="1600" smtClean="0"/>
              <a:t>Exemplo: Uma experiência que consiste em observar o sexo de  um recém-nascido. Tal experiência já se realizou diversas vezes e existem registros  do seu resultado.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sz="1400" smtClean="0">
                <a:sym typeface="Symbol" pitchFamily="18" charset="2"/>
              </a:rPr>
              <a:t>	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sz="1400" smtClean="0">
                <a:sym typeface="Symbol" pitchFamily="18" charset="2"/>
              </a:rPr>
              <a:t>	    </a:t>
            </a:r>
            <a:r>
              <a:rPr lang="pt-BR" sz="1600" smtClean="0">
                <a:sym typeface="Symbol" pitchFamily="18" charset="2"/>
              </a:rPr>
              <a:t> = {masculino, feminino}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sz="1600" smtClean="0"/>
              <a:t>	P(masculino)=0,52 e P(feminino)=0,48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pt-BR" sz="160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sz="1600" smtClean="0"/>
              <a:t>Usando a definição clássica, temos: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sz="1600" smtClean="0"/>
              <a:t>	P(masculino)=0,50 e P(feminino)=0,50</a:t>
            </a:r>
            <a:endParaRPr lang="pt-BR" sz="180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sz="2000" smtClean="0"/>
              <a:t>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sz="2000" smtClean="0"/>
              <a:t>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714500" y="2286000"/>
          <a:ext cx="11620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ção" r:id="rId3" imgW="545760" imgH="393480" progId="Equation.3">
                  <p:embed/>
                </p:oleObj>
              </mc:Choice>
              <mc:Fallback>
                <p:oleObj name="Equação" r:id="rId3" imgW="5457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286000"/>
                        <a:ext cx="11620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1714500" y="3143250"/>
          <a:ext cx="13573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ção" r:id="rId5" imgW="927000" imgH="393480" progId="Equation.3">
                  <p:embed/>
                </p:oleObj>
              </mc:Choice>
              <mc:Fallback>
                <p:oleObj name="Equação" r:id="rId5" imgW="9270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143250"/>
                        <a:ext cx="1357313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Introdução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mtClean="0"/>
              <a:t>3 – Conceito subjetivo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pt-BR" smtClean="0"/>
          </a:p>
          <a:p>
            <a:pPr lvl="1">
              <a:lnSpc>
                <a:spcPct val="90000"/>
              </a:lnSpc>
            </a:pPr>
            <a:r>
              <a:rPr lang="pt-BR" smtClean="0"/>
              <a:t> A probabilidade é dada por um grau de crença ou de  confiança que cada pessoa dá a realização de um evento.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sz="2400" smtClean="0"/>
          </a:p>
          <a:p>
            <a:pPr lvl="1">
              <a:lnSpc>
                <a:spcPct val="90000"/>
              </a:lnSpc>
            </a:pPr>
            <a:r>
              <a:rPr lang="pt-BR" smtClean="0"/>
              <a:t>Exemplo: O ministro afirma que a inflação para o próximo ano será de 3%  com uma probabilidade de 90%.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sz="240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sz="2000" smtClean="0"/>
              <a:t>     </a:t>
            </a:r>
            <a:r>
              <a:rPr lang="pt-BR" smtClean="0"/>
              <a:t> </a:t>
            </a:r>
            <a:endParaRPr lang="pt-BR" sz="240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sz="20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4 - Definição Formal de Probabilidade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Dado um experimento aleatório E </a:t>
            </a:r>
            <a:r>
              <a:rPr lang="pt-BR" dirty="0" err="1" smtClean="0"/>
              <a:t>e</a:t>
            </a:r>
            <a:r>
              <a:rPr lang="pt-BR" dirty="0" smtClean="0"/>
              <a:t> um evento A do espaço amostral </a:t>
            </a:r>
            <a:r>
              <a:rPr lang="pt-BR" dirty="0" smtClean="0">
                <a:sym typeface="Symbol" pitchFamily="18" charset="2"/>
              </a:rPr>
              <a:t></a:t>
            </a:r>
            <a:r>
              <a:rPr lang="pt-BR" dirty="0" smtClean="0"/>
              <a:t>. A probabilidade de A  P(A) é uma função que associa um evento um número real, satisfazendo os seguintes axiomas:</a:t>
            </a:r>
          </a:p>
          <a:p>
            <a:pPr>
              <a:lnSpc>
                <a:spcPct val="90000"/>
              </a:lnSpc>
            </a:pPr>
            <a:endParaRPr lang="pt-BR" sz="2000" dirty="0" smtClean="0">
              <a:sym typeface="Symbol" pitchFamily="18" charset="2"/>
            </a:endParaRPr>
          </a:p>
          <a:p>
            <a:pPr marL="804863" lvl="1" indent="-457200">
              <a:lnSpc>
                <a:spcPct val="90000"/>
              </a:lnSpc>
              <a:buFont typeface="Trebuchet MS" pitchFamily="34" charset="0"/>
              <a:buAutoNum type="arabicPeriod"/>
            </a:pPr>
            <a:r>
              <a:rPr lang="pt-BR" dirty="0" smtClean="0"/>
              <a:t>0 ≤ P(A) ≤</a:t>
            </a:r>
            <a:r>
              <a:rPr lang="pt-BR" dirty="0" smtClean="0">
                <a:sym typeface="Symbol" pitchFamily="18" charset="2"/>
              </a:rPr>
              <a:t> 1     A   </a:t>
            </a:r>
          </a:p>
          <a:p>
            <a:pPr marL="804863" lvl="1" indent="-457200">
              <a:lnSpc>
                <a:spcPct val="90000"/>
              </a:lnSpc>
              <a:buFont typeface="Trebuchet MS" pitchFamily="34" charset="0"/>
              <a:buAutoNum type="arabicPeriod"/>
            </a:pPr>
            <a:r>
              <a:rPr lang="pt-BR" dirty="0" smtClean="0">
                <a:sym typeface="Symbol" pitchFamily="18" charset="2"/>
              </a:rPr>
              <a:t>P() = 1</a:t>
            </a:r>
          </a:p>
          <a:p>
            <a:pPr marL="804863" lvl="1" indent="-457200">
              <a:lnSpc>
                <a:spcPct val="90000"/>
              </a:lnSpc>
              <a:buFont typeface="Trebuchet MS" pitchFamily="34" charset="0"/>
              <a:buAutoNum type="arabicPeriod"/>
            </a:pPr>
            <a:r>
              <a:rPr lang="pt-BR" dirty="0" smtClean="0">
                <a:sym typeface="Symbol" pitchFamily="18" charset="2"/>
              </a:rPr>
              <a:t>Sendo A e B dois eventos mutuamente exclusivos, ou seja, AB=, tem-se que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sz="2400" dirty="0" smtClean="0">
                <a:sym typeface="Symbol" pitchFamily="18" charset="2"/>
              </a:rPr>
              <a:t>		P(AB) = P(A) + P(B)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sz="1800" dirty="0" smtClean="0"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sz="1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sz="1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pt-BR" sz="3200" dirty="0"/>
              <a:t>Probabilidade de um </a:t>
            </a:r>
            <a:r>
              <a:rPr lang="pt-BR" sz="3200" dirty="0" smtClean="0"/>
              <a:t>evento</a:t>
            </a:r>
            <a:endParaRPr lang="pt-BR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69225" cy="4113213"/>
          </a:xfrm>
        </p:spPr>
        <p:txBody>
          <a:bodyPr/>
          <a:lstStyle/>
          <a:p>
            <a:r>
              <a:rPr lang="pt-BR" smtClean="0"/>
              <a:t>Indica a chance de um determinado evento ocorrer dentre todos os eventos possíveis (espaço amostral);</a:t>
            </a:r>
          </a:p>
          <a:p>
            <a:pPr>
              <a:buFont typeface="Wingdings 2" pitchFamily="18" charset="2"/>
              <a:buNone/>
            </a:pPr>
            <a:endParaRPr lang="pt-BR" smtClean="0"/>
          </a:p>
          <a:p>
            <a:r>
              <a:rPr lang="pt-BR" smtClean="0"/>
              <a:t>Exemplo:</a:t>
            </a:r>
          </a:p>
          <a:p>
            <a:pPr lvl="1"/>
            <a:r>
              <a:rPr lang="pt-BR" smtClean="0"/>
              <a:t>Considere um experimento de seleção de cartas de um baralho. Cada carta tem a probabilidade 1/52.</a:t>
            </a:r>
          </a:p>
          <a:p>
            <a:pPr lvl="2"/>
            <a:r>
              <a:rPr lang="pt-BR" sz="2400" smtClean="0"/>
              <a:t>A: a carta selecionada </a:t>
            </a:r>
            <a:r>
              <a:rPr lang="en-US" sz="2400" smtClean="0"/>
              <a:t>é</a:t>
            </a:r>
            <a:r>
              <a:rPr lang="pt-BR" sz="2400" smtClean="0"/>
              <a:t> um AS</a:t>
            </a:r>
          </a:p>
          <a:p>
            <a:pPr lvl="2"/>
            <a:r>
              <a:rPr lang="pt-BR" sz="2400" smtClean="0"/>
              <a:t> P(A) = 1/52+1/52+1/52+1/52=4/52</a:t>
            </a:r>
            <a:endParaRPr lang="pt-BR" sz="31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Principais Teoremas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285875"/>
            <a:ext cx="7769225" cy="411321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1. Se </a:t>
            </a:r>
            <a:r>
              <a:rPr lang="pt-BR" dirty="0" smtClean="0">
                <a:sym typeface="Symbol" pitchFamily="18" charset="2"/>
              </a:rPr>
              <a:t> é o conjunto vazio então P()=0</a:t>
            </a:r>
          </a:p>
          <a:p>
            <a:endParaRPr lang="pt-BR" dirty="0" smtClean="0">
              <a:sym typeface="Symbol" pitchFamily="18" charset="2"/>
            </a:endParaRPr>
          </a:p>
          <a:p>
            <a:r>
              <a:rPr lang="pt-BR" dirty="0" smtClean="0">
                <a:sym typeface="Symbol" pitchFamily="18" charset="2"/>
              </a:rPr>
              <a:t>Demonstração:</a:t>
            </a:r>
          </a:p>
          <a:p>
            <a:pPr lvl="1"/>
            <a:r>
              <a:rPr lang="pt-BR" dirty="0" smtClean="0">
                <a:sym typeface="Symbol" pitchFamily="18" charset="2"/>
              </a:rPr>
              <a:t>Seja A um evento qualquer. Considerando que </a:t>
            </a:r>
            <a:br>
              <a:rPr lang="pt-BR" dirty="0" smtClean="0">
                <a:sym typeface="Symbol" pitchFamily="18" charset="2"/>
              </a:rPr>
            </a:br>
            <a:r>
              <a:rPr lang="pt-BR" dirty="0" smtClean="0">
                <a:sym typeface="Symbol" pitchFamily="18" charset="2"/>
              </a:rPr>
              <a:t>A =  temos que P(A)=P(A)+P() (Axioma 3)</a:t>
            </a:r>
          </a:p>
          <a:p>
            <a:pPr lvl="1"/>
            <a:endParaRPr lang="pt-BR" dirty="0" smtClean="0">
              <a:sym typeface="Symbol" pitchFamily="18" charset="2"/>
            </a:endParaRPr>
          </a:p>
          <a:p>
            <a:pPr lvl="1"/>
            <a:r>
              <a:rPr lang="pt-BR" dirty="0" smtClean="0">
                <a:sym typeface="Symbol" pitchFamily="18" charset="2"/>
              </a:rPr>
              <a:t>Como A=A então, P(A) = P(A)+ P(). Logo P()=0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Principais Teoremas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sym typeface="Symbol" pitchFamily="18" charset="2"/>
              </a:rPr>
              <a:t>2. Se A</a:t>
            </a:r>
            <a:r>
              <a:rPr lang="pt-BR" baseline="-25000" dirty="0" smtClean="0">
                <a:sym typeface="Symbol" pitchFamily="18" charset="2"/>
              </a:rPr>
              <a:t>c</a:t>
            </a:r>
            <a:r>
              <a:rPr lang="pt-BR" dirty="0" smtClean="0">
                <a:sym typeface="Symbol" pitchFamily="18" charset="2"/>
              </a:rPr>
              <a:t> é o complemento do evento A, então P(A</a:t>
            </a:r>
            <a:r>
              <a:rPr lang="pt-BR" baseline="-25000" dirty="0" smtClean="0">
                <a:sym typeface="Symbol" pitchFamily="18" charset="2"/>
              </a:rPr>
              <a:t>c</a:t>
            </a:r>
            <a:r>
              <a:rPr lang="pt-BR" dirty="0" smtClean="0">
                <a:sym typeface="Symbol" pitchFamily="18" charset="2"/>
              </a:rPr>
              <a:t>) = 1- P(A).</a:t>
            </a:r>
          </a:p>
          <a:p>
            <a:endParaRPr lang="pt-BR" dirty="0" smtClean="0">
              <a:sym typeface="Symbol" pitchFamily="18" charset="2"/>
            </a:endParaRPr>
          </a:p>
          <a:p>
            <a:r>
              <a:rPr lang="pt-BR" dirty="0" smtClean="0">
                <a:sym typeface="Symbol" pitchFamily="18" charset="2"/>
              </a:rPr>
              <a:t>Demonstração:</a:t>
            </a:r>
          </a:p>
          <a:p>
            <a:pPr lvl="1"/>
            <a:r>
              <a:rPr lang="pt-BR" dirty="0" smtClean="0">
                <a:sym typeface="Symbol" pitchFamily="18" charset="2"/>
              </a:rPr>
              <a:t>Considere que =A A</a:t>
            </a:r>
            <a:r>
              <a:rPr lang="pt-BR" baseline="-25000" dirty="0" smtClean="0">
                <a:sym typeface="Symbol" pitchFamily="18" charset="2"/>
              </a:rPr>
              <a:t>c</a:t>
            </a:r>
            <a:r>
              <a:rPr lang="pt-BR" dirty="0" smtClean="0">
                <a:sym typeface="Symbol" pitchFamily="18" charset="2"/>
              </a:rPr>
              <a:t> e A  A</a:t>
            </a:r>
            <a:r>
              <a:rPr lang="pt-BR" baseline="-25000" dirty="0" smtClean="0">
                <a:sym typeface="Symbol" pitchFamily="18" charset="2"/>
              </a:rPr>
              <a:t>c</a:t>
            </a:r>
            <a:r>
              <a:rPr lang="pt-BR" dirty="0" smtClean="0">
                <a:sym typeface="Symbol" pitchFamily="18" charset="2"/>
              </a:rPr>
              <a:t> = . Então </a:t>
            </a:r>
            <a:br>
              <a:rPr lang="pt-BR" dirty="0" smtClean="0">
                <a:sym typeface="Symbol" pitchFamily="18" charset="2"/>
              </a:rPr>
            </a:br>
            <a:r>
              <a:rPr lang="pt-BR" dirty="0" smtClean="0">
                <a:sym typeface="Symbol" pitchFamily="18" charset="2"/>
              </a:rPr>
              <a:t>P(A A</a:t>
            </a:r>
            <a:r>
              <a:rPr lang="pt-BR" baseline="-25000" dirty="0" smtClean="0">
                <a:sym typeface="Symbol" pitchFamily="18" charset="2"/>
              </a:rPr>
              <a:t>c</a:t>
            </a:r>
            <a:r>
              <a:rPr lang="pt-BR" dirty="0" smtClean="0">
                <a:sym typeface="Symbol" pitchFamily="18" charset="2"/>
              </a:rPr>
              <a:t>)=P(A)+P(A</a:t>
            </a:r>
            <a:r>
              <a:rPr lang="pt-BR" baseline="-25000" dirty="0" smtClean="0">
                <a:sym typeface="Symbol" pitchFamily="18" charset="2"/>
              </a:rPr>
              <a:t>c</a:t>
            </a:r>
            <a:r>
              <a:rPr lang="pt-BR" dirty="0" smtClean="0">
                <a:sym typeface="Symbol" pitchFamily="18" charset="2"/>
              </a:rPr>
              <a:t>).</a:t>
            </a:r>
          </a:p>
          <a:p>
            <a:pPr lvl="1"/>
            <a:r>
              <a:rPr lang="pt-BR" dirty="0" smtClean="0">
                <a:sym typeface="Symbol" pitchFamily="18" charset="2"/>
              </a:rPr>
              <a:t>Assim, P()= P(A A</a:t>
            </a:r>
            <a:r>
              <a:rPr lang="pt-BR" baseline="-25000" dirty="0" smtClean="0">
                <a:sym typeface="Symbol" pitchFamily="18" charset="2"/>
              </a:rPr>
              <a:t>c</a:t>
            </a:r>
            <a:r>
              <a:rPr lang="pt-BR" dirty="0" smtClean="0">
                <a:sym typeface="Symbol" pitchFamily="18" charset="2"/>
              </a:rPr>
              <a:t>)= P(A)+P(A</a:t>
            </a:r>
            <a:r>
              <a:rPr lang="pt-BR" baseline="-25000" dirty="0" smtClean="0">
                <a:sym typeface="Symbol" pitchFamily="18" charset="2"/>
              </a:rPr>
              <a:t>c</a:t>
            </a:r>
            <a:r>
              <a:rPr lang="pt-BR" dirty="0" smtClean="0">
                <a:sym typeface="Symbol" pitchFamily="18" charset="2"/>
              </a:rPr>
              <a:t>); </a:t>
            </a:r>
          </a:p>
          <a:p>
            <a:pPr lvl="1"/>
            <a:r>
              <a:rPr lang="pt-BR" dirty="0" smtClean="0">
                <a:sym typeface="Symbol" pitchFamily="18" charset="2"/>
              </a:rPr>
              <a:t>1=P(A)+P(A</a:t>
            </a:r>
            <a:r>
              <a:rPr lang="pt-BR" baseline="-25000" dirty="0" smtClean="0">
                <a:sym typeface="Symbol" pitchFamily="18" charset="2"/>
              </a:rPr>
              <a:t>c</a:t>
            </a:r>
            <a:r>
              <a:rPr lang="pt-BR" dirty="0" smtClean="0">
                <a:sym typeface="Symbol" pitchFamily="18" charset="2"/>
              </a:rPr>
              <a:t>).</a:t>
            </a:r>
          </a:p>
          <a:p>
            <a:pPr lvl="1"/>
            <a:r>
              <a:rPr lang="pt-BR" dirty="0" smtClean="0">
                <a:sym typeface="Symbol" pitchFamily="18" charset="2"/>
              </a:rPr>
              <a:t>P(A</a:t>
            </a:r>
            <a:r>
              <a:rPr lang="pt-BR" baseline="-25000" dirty="0" smtClean="0">
                <a:sym typeface="Symbol" pitchFamily="18" charset="2"/>
              </a:rPr>
              <a:t>c</a:t>
            </a:r>
            <a:r>
              <a:rPr lang="pt-BR" dirty="0" smtClean="0">
                <a:sym typeface="Symbol" pitchFamily="18" charset="2"/>
              </a:rPr>
              <a:t>) = 1- P(A).</a:t>
            </a:r>
            <a:endParaRPr lang="pt-BR" sz="2000" dirty="0" smtClean="0">
              <a:sym typeface="Symbol" pitchFamily="18" charset="2"/>
            </a:endParaRP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tatistica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Personalizada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txDef>
      <a:spPr/>
      <a:bodyPr vert="horz" lIns="182880" tIns="0">
        <a:noAutofit/>
      </a:bodyPr>
      <a:lstStyle>
        <a:defPPr marL="36576" marR="0" indent="0" algn="r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>
            <a:schemeClr val="accent1"/>
          </a:buClr>
          <a:buSzPct val="80000"/>
          <a:buFont typeface="Wingdings 2"/>
          <a:buNone/>
          <a:tabLst/>
          <a:defRPr kumimoji="0" sz="1600" b="1" i="0" u="none" strike="noStrike" kern="1200" cap="none" spc="0" normalizeH="0" baseline="0" noProof="0" dirty="0" smtClean="0">
            <a:ln>
              <a:noFill/>
            </a:ln>
            <a:solidFill>
              <a:schemeClr val="bg2">
                <a:shade val="25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Estatistica</Template>
  <TotalTime>1890</TotalTime>
  <Words>1495</Words>
  <Application>Microsoft Macintosh PowerPoint</Application>
  <PresentationFormat>On-screen Show (4:3)</PresentationFormat>
  <Paragraphs>211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Estatistica</vt:lpstr>
      <vt:lpstr>Equação</vt:lpstr>
      <vt:lpstr>Probabilidade</vt:lpstr>
      <vt:lpstr>Probabilidade</vt:lpstr>
      <vt:lpstr>Introdução</vt:lpstr>
      <vt:lpstr>Introdução</vt:lpstr>
      <vt:lpstr>Introdução</vt:lpstr>
      <vt:lpstr>4 - Definição Formal de Probabilidade</vt:lpstr>
      <vt:lpstr>Probabilidade de um evento</vt:lpstr>
      <vt:lpstr>Principais Teoremas</vt:lpstr>
      <vt:lpstr>Principais Teoremas</vt:lpstr>
      <vt:lpstr>Exemplo Teorema 2</vt:lpstr>
      <vt:lpstr>Principais Teoremas</vt:lpstr>
      <vt:lpstr>Exemplo Teorema 3</vt:lpstr>
      <vt:lpstr>Principais Teoremas</vt:lpstr>
      <vt:lpstr>Principais Teoremas</vt:lpstr>
      <vt:lpstr>Exemplo Teorema 4</vt:lpstr>
      <vt:lpstr>Exemplo Teorema 4</vt:lpstr>
      <vt:lpstr>Probabilidades dos Espaços Amostrais</vt:lpstr>
      <vt:lpstr>Exemplo</vt:lpstr>
      <vt:lpstr>Solução</vt:lpstr>
      <vt:lpstr>Espaços Amostrais Finitos Equiprováveis</vt:lpstr>
      <vt:lpstr>Exemplo</vt:lpstr>
      <vt:lpstr>Problema de Contagem </vt:lpstr>
      <vt:lpstr>Exemplo</vt:lpstr>
      <vt:lpstr>Exemplo</vt:lpstr>
      <vt:lpstr>Exemplo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</dc:creator>
  <cp:lastModifiedBy>Renata Maria Cardoso Rodrigues de Souza</cp:lastModifiedBy>
  <cp:revision>186</cp:revision>
  <dcterms:created xsi:type="dcterms:W3CDTF">2003-03-05T13:07:41Z</dcterms:created>
  <dcterms:modified xsi:type="dcterms:W3CDTF">2016-03-18T00:53:19Z</dcterms:modified>
</cp:coreProperties>
</file>